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33"/>
  </p:notesMasterIdLst>
  <p:sldIdLst>
    <p:sldId id="256" r:id="rId2"/>
    <p:sldId id="341" r:id="rId3"/>
    <p:sldId id="288" r:id="rId4"/>
    <p:sldId id="293" r:id="rId5"/>
    <p:sldId id="342" r:id="rId6"/>
    <p:sldId id="292" r:id="rId7"/>
    <p:sldId id="291" r:id="rId8"/>
    <p:sldId id="289" r:id="rId9"/>
    <p:sldId id="290" r:id="rId10"/>
    <p:sldId id="344" r:id="rId11"/>
    <p:sldId id="294" r:id="rId12"/>
    <p:sldId id="295" r:id="rId13"/>
    <p:sldId id="298" r:id="rId14"/>
    <p:sldId id="299" r:id="rId15"/>
    <p:sldId id="300" r:id="rId16"/>
    <p:sldId id="359" r:id="rId17"/>
    <p:sldId id="360" r:id="rId18"/>
    <p:sldId id="313" r:id="rId19"/>
    <p:sldId id="305" r:id="rId20"/>
    <p:sldId id="306" r:id="rId21"/>
    <p:sldId id="316" r:id="rId22"/>
    <p:sldId id="317" r:id="rId23"/>
    <p:sldId id="318" r:id="rId24"/>
    <p:sldId id="320" r:id="rId25"/>
    <p:sldId id="321" r:id="rId26"/>
    <p:sldId id="325" r:id="rId27"/>
    <p:sldId id="328" r:id="rId28"/>
    <p:sldId id="345" r:id="rId29"/>
    <p:sldId id="348" r:id="rId30"/>
    <p:sldId id="349" r:id="rId31"/>
    <p:sldId id="350" r:id="rId3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ek Rybar" initials="MR" lastIdx="1" clrIdx="0">
    <p:extLst>
      <p:ext uri="{19B8F6BF-5375-455C-9EA6-DF929625EA0E}">
        <p15:presenceInfo xmlns:p15="http://schemas.microsoft.com/office/powerpoint/2012/main" userId="0062e39ce3b032c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77" autoAdjust="0"/>
  </p:normalViewPr>
  <p:slideViewPr>
    <p:cSldViewPr>
      <p:cViewPr varScale="1">
        <p:scale>
          <a:sx n="106" d="100"/>
          <a:sy n="106" d="100"/>
        </p:scale>
        <p:origin x="180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6D6FFD0-3D4A-704D-AC94-8D92B22763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6368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D6FFD0-3D4A-704D-AC94-8D92B2276388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118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kumimoji="1" lang="sk-SK" sz="2400">
                <a:latin typeface="Times New Roman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kumimoji="1" lang="sk-SK" sz="2400">
                <a:latin typeface="Times New Roman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cs-CZ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cs-CZ"/>
            </a:p>
          </p:txBody>
        </p:sp>
      </p:grpSp>
      <p:sp>
        <p:nvSpPr>
          <p:cNvPr id="1833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anose="05000000000000000000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sk-SK" noProof="0"/>
              <a:t>Click to edit Master subtitle style</a:t>
            </a:r>
          </a:p>
        </p:txBody>
      </p:sp>
      <p:sp>
        <p:nvSpPr>
          <p:cNvPr id="183308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sk-SK" noProof="0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smtClean="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A346C177-D255-B641-8262-102F26AA1625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30324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23BC60-6004-2D49-996B-BBDC158A28FB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51488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BAB112-5624-694A-B0DD-BCC5458B8172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55680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B02F6-ABB2-4741-91C0-8708A0F5CA85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06231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52D966-A826-6F48-850F-7FFA42D9F600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17525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CD19D3-0EA6-344C-9A54-2B5A7D499F79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4167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D713F7-8160-0E4C-93AA-CEC495B6A716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57442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D1BC85-7C92-9941-B83B-9B0A0C42C199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53538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02B8CF-0447-0449-8694-A58C70BC09D6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82035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02D3EC-5917-7345-843B-D2DE1E0D2EFF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08301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E2F0B2-193C-F046-BA6B-E21601AB72C6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05984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03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cs-CZ"/>
              </a:p>
            </p:txBody>
          </p:sp>
          <p:sp>
            <p:nvSpPr>
              <p:cNvPr id="103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034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cs-CZ"/>
              </a:p>
            </p:txBody>
          </p:sp>
          <p:sp>
            <p:nvSpPr>
              <p:cNvPr id="1035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cs-CZ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</a:p>
        </p:txBody>
      </p:sp>
      <p:sp>
        <p:nvSpPr>
          <p:cNvPr id="1822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22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22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fld id="{A043379B-7E73-EB45-A358-506494A802A1}" type="slidenum">
              <a:rPr lang="sk-SK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84213" y="981075"/>
            <a:ext cx="8229600" cy="1905000"/>
          </a:xfrm>
        </p:spPr>
        <p:txBody>
          <a:bodyPr/>
          <a:lstStyle/>
          <a:p>
            <a:pPr eaLnBrk="1" hangingPunct="1"/>
            <a:r>
              <a:rPr lang="en-GB" sz="3200" dirty="0">
                <a:latin typeface="Arial" charset="0"/>
              </a:rPr>
              <a:t>Democratic Competition and Political Representation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3886200"/>
            <a:ext cx="6800850" cy="175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sk-SK" sz="2400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sk-SK" sz="2400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sk-SK" sz="2400" dirty="0">
                <a:latin typeface="Arial" charset="0"/>
              </a:rPr>
              <a:t>CPDD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sk-SK" sz="2400" dirty="0" err="1">
                <a:latin typeface="Arial" charset="0"/>
              </a:rPr>
              <a:t>Fall</a:t>
            </a:r>
            <a:r>
              <a:rPr lang="sk-SK" sz="2400" dirty="0">
                <a:latin typeface="Arial" charset="0"/>
              </a:rPr>
              <a:t> 2019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sk-SK" sz="2400" dirty="0">
                <a:latin typeface="Arial" charset="0"/>
              </a:rPr>
              <a:t>Doc. Marek Rybář, PhD.</a:t>
            </a:r>
            <a:endParaRPr lang="en-US" sz="24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Arial" charset="0"/>
              </a:rPr>
              <a:t>Why is clientelism a problem?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GB" sz="3200" dirty="0">
                <a:latin typeface="Arial" charset="0"/>
                <a:cs typeface="Arial" charset="0"/>
              </a:rPr>
              <a:t>It is not voters who control politicians//Rather, politicians control voters </a:t>
            </a:r>
          </a:p>
          <a:p>
            <a:pPr algn="just" eaLnBrk="1" hangingPunct="1">
              <a:lnSpc>
                <a:spcPct val="90000"/>
              </a:lnSpc>
            </a:pPr>
            <a:r>
              <a:rPr lang="en-GB" sz="3200" dirty="0">
                <a:latin typeface="Arial" charset="0"/>
                <a:cs typeface="Arial" charset="0"/>
              </a:rPr>
              <a:t>Transactions typically do not take place simultaneously, </a:t>
            </a:r>
            <a:r>
              <a:rPr lang="en-GB" sz="3200" b="1" dirty="0">
                <a:latin typeface="Arial" charset="0"/>
                <a:cs typeface="Arial" charset="0"/>
              </a:rPr>
              <a:t>trust</a:t>
            </a:r>
            <a:r>
              <a:rPr lang="en-GB" sz="3200" dirty="0">
                <a:latin typeface="Arial" charset="0"/>
                <a:cs typeface="Arial" charset="0"/>
              </a:rPr>
              <a:t> is needed for the system to work (a growing number of exchanges tends to strengthen the linkage)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379501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dirty="0">
                <a:latin typeface="Arial" charset="0"/>
              </a:rPr>
              <a:t>Clientelism: </a:t>
            </a:r>
            <a:br>
              <a:rPr lang="en-GB" dirty="0">
                <a:latin typeface="Arial" charset="0"/>
              </a:rPr>
            </a:br>
            <a:r>
              <a:rPr lang="en-GB" dirty="0">
                <a:latin typeface="Arial" charset="0"/>
              </a:rPr>
              <a:t>explained by political culture?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307160"/>
          </a:xfrm>
        </p:spPr>
        <p:txBody>
          <a:bodyPr/>
          <a:lstStyle/>
          <a:p>
            <a:pPr algn="just" eaLnBrk="1" hangingPunct="1"/>
            <a:r>
              <a:rPr lang="en-GB" sz="2600" dirty="0">
                <a:latin typeface="Arial" charset="0"/>
              </a:rPr>
              <a:t>Putnam (1993): differentiated performance of Italy’s regions explained by existence in the north of deep-seated patterns of behaviour:</a:t>
            </a:r>
          </a:p>
          <a:p>
            <a:pPr algn="just" eaLnBrk="1" hangingPunct="1"/>
            <a:r>
              <a:rPr lang="en-GB" sz="2600" dirty="0">
                <a:latin typeface="Arial" charset="0"/>
              </a:rPr>
              <a:t>Representative institutions (guilds etc.) of the medieval era </a:t>
            </a:r>
            <a:r>
              <a:rPr lang="en-GB" sz="2600" dirty="0">
                <a:latin typeface="Arial" charset="0"/>
                <a:sym typeface="Wingdings" pitchFamily="2" charset="2"/>
              </a:rPr>
              <a:t> self-organizing behaviour  understanding for public/collective interest policies in search of common good</a:t>
            </a:r>
            <a:endParaRPr lang="en-GB" sz="2600" dirty="0">
              <a:latin typeface="Arial" charset="0"/>
            </a:endParaRPr>
          </a:p>
          <a:p>
            <a:pPr algn="just" eaLnBrk="1" hangingPunct="1"/>
            <a:r>
              <a:rPr lang="en-GB" sz="2600" dirty="0">
                <a:latin typeface="Arial" charset="0"/>
              </a:rPr>
              <a:t>Absence of such patterns in the south: low trust in parties</a:t>
            </a:r>
            <a:r>
              <a:rPr lang="en-GB" sz="2600" dirty="0">
                <a:latin typeface="Arial" charset="0"/>
                <a:cs typeface="Arial" charset="0"/>
              </a:rPr>
              <a:t>—problems with collective action—rent-seeking = clientelism, nepotism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260648"/>
            <a:ext cx="7924800" cy="1644352"/>
          </a:xfrm>
        </p:spPr>
        <p:txBody>
          <a:bodyPr/>
          <a:lstStyle/>
          <a:p>
            <a:pPr algn="ctr" eaLnBrk="1" hangingPunct="1"/>
            <a:r>
              <a:rPr lang="en-GB" dirty="0">
                <a:latin typeface="Arial" charset="0"/>
              </a:rPr>
              <a:t>Clientelism: </a:t>
            </a:r>
            <a:br>
              <a:rPr lang="en-GB" dirty="0">
                <a:latin typeface="Arial" charset="0"/>
              </a:rPr>
            </a:br>
            <a:r>
              <a:rPr lang="en-GB" dirty="0">
                <a:latin typeface="Arial" charset="0"/>
              </a:rPr>
              <a:t>explained by strategic interactions?</a:t>
            </a:r>
            <a:endParaRPr lang="sk-SK" dirty="0">
              <a:latin typeface="Arial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235152"/>
          </a:xfrm>
        </p:spPr>
        <p:txBody>
          <a:bodyPr/>
          <a:lstStyle/>
          <a:p>
            <a:pPr algn="just" eaLnBrk="1" hangingPunct="1"/>
            <a:r>
              <a:rPr lang="en-GB" dirty="0" err="1">
                <a:latin typeface="Arial" charset="0"/>
              </a:rPr>
              <a:t>Shefter</a:t>
            </a:r>
            <a:r>
              <a:rPr lang="en-GB" dirty="0">
                <a:latin typeface="Arial" charset="0"/>
              </a:rPr>
              <a:t> (1994): timing of democratisation and state-building</a:t>
            </a:r>
          </a:p>
          <a:p>
            <a:pPr algn="just" eaLnBrk="1" hangingPunct="1"/>
            <a:r>
              <a:rPr lang="en-GB" dirty="0">
                <a:latin typeface="Arial" charset="0"/>
              </a:rPr>
              <a:t>If parties and party competition emerged BEFORE autonomous state apparatus was established = public resources are exploited for distribution of private benefits</a:t>
            </a:r>
          </a:p>
          <a:p>
            <a:pPr algn="just" eaLnBrk="1" hangingPunct="1"/>
            <a:r>
              <a:rPr lang="en-GB" dirty="0">
                <a:latin typeface="Arial" charset="0"/>
              </a:rPr>
              <a:t>Autonomous state bureaucracy BEFOTE party-based mobilisation = a strong barrier preventing widespread </a:t>
            </a:r>
            <a:r>
              <a:rPr lang="en-GB" dirty="0" err="1">
                <a:latin typeface="Arial" charset="0"/>
              </a:rPr>
              <a:t>clientelistic</a:t>
            </a:r>
            <a:r>
              <a:rPr lang="en-GB" dirty="0">
                <a:latin typeface="Arial" charset="0"/>
              </a:rPr>
              <a:t> exchange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dirty="0">
                <a:latin typeface="Arial" charset="0"/>
              </a:rPr>
              <a:t>Charismatic linkage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en-GB" dirty="0">
                <a:latin typeface="Arial" charset="0"/>
              </a:rPr>
              <a:t>Considered a pre-modern form of political authority in political theory (M. Weber)</a:t>
            </a:r>
          </a:p>
          <a:p>
            <a:pPr algn="just" eaLnBrk="1" hangingPunct="1"/>
            <a:r>
              <a:rPr lang="en-GB" dirty="0">
                <a:latin typeface="Arial" charset="0"/>
              </a:rPr>
              <a:t>“Charisma” traditionally studied by social psychology</a:t>
            </a:r>
          </a:p>
          <a:p>
            <a:pPr algn="just" eaLnBrk="1" hangingPunct="1"/>
            <a:r>
              <a:rPr lang="en-GB" dirty="0">
                <a:latin typeface="Arial" charset="0"/>
              </a:rPr>
              <a:t>Pappas (2009): charisma is primarily a political phenomenon, a specific type of political leadership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sz="3200" dirty="0">
                <a:latin typeface="Arial" charset="0"/>
              </a:rPr>
              <a:t>Charismatic personalism (Pappas)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GB" dirty="0">
                <a:latin typeface="Arial" charset="0"/>
              </a:rPr>
              <a:t>1. nearly absolute and centralised control by the leader over “his” party</a:t>
            </a:r>
          </a:p>
          <a:p>
            <a:pPr algn="just" eaLnBrk="1" hangingPunct="1">
              <a:lnSpc>
                <a:spcPct val="90000"/>
              </a:lnSpc>
            </a:pPr>
            <a:r>
              <a:rPr lang="en-GB" dirty="0">
                <a:latin typeface="Arial" charset="0"/>
              </a:rPr>
              <a:t>(division of powers and labour depend on leader’s decisions, formal rules are not observed)</a:t>
            </a:r>
          </a:p>
          <a:p>
            <a:pPr algn="just" eaLnBrk="1" hangingPunct="1">
              <a:lnSpc>
                <a:spcPct val="90000"/>
              </a:lnSpc>
            </a:pPr>
            <a:r>
              <a:rPr lang="en-GB" dirty="0">
                <a:latin typeface="Arial" charset="0"/>
              </a:rPr>
              <a:t>2. a strong and unmediated emotional link between the leader and followers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sz="3200" dirty="0">
                <a:latin typeface="Arial" charset="0"/>
              </a:rPr>
              <a:t>Charismatic personalism (Pappas)</a:t>
            </a:r>
            <a:endParaRPr lang="cs-CZ" sz="3200" dirty="0">
              <a:latin typeface="Arial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en-GB" dirty="0">
                <a:latin typeface="Arial" charset="0"/>
              </a:rPr>
              <a:t>3. delegative and missionary relationship between the leader and his followers</a:t>
            </a:r>
          </a:p>
          <a:p>
            <a:pPr algn="just" eaLnBrk="1" hangingPunct="1"/>
            <a:r>
              <a:rPr lang="en-GB" dirty="0">
                <a:latin typeface="Arial" charset="0"/>
              </a:rPr>
              <a:t>(delegation in the sense of missing horizontal accountability)</a:t>
            </a:r>
          </a:p>
          <a:p>
            <a:pPr algn="just" eaLnBrk="1" hangingPunct="1"/>
            <a:r>
              <a:rPr lang="en-GB" dirty="0">
                <a:latin typeface="Arial" charset="0"/>
              </a:rPr>
              <a:t>It may exist in democratic regimes</a:t>
            </a:r>
          </a:p>
          <a:p>
            <a:pPr algn="just" eaLnBrk="1" hangingPunct="1"/>
            <a:r>
              <a:rPr lang="en-GB" dirty="0">
                <a:latin typeface="Arial" charset="0"/>
              </a:rPr>
              <a:t>A plan of radical (but not necessarily authoritarian) transformation of institutional architecture of the state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shapes party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a political sociology approach: politics mirrors society (</a:t>
            </a:r>
            <a:r>
              <a:rPr lang="en-US" dirty="0" err="1"/>
              <a:t>Lipset</a:t>
            </a:r>
            <a:r>
              <a:rPr lang="en-US" dirty="0"/>
              <a:t> and </a:t>
            </a:r>
            <a:r>
              <a:rPr lang="en-US" dirty="0" err="1"/>
              <a:t>Rokkan</a:t>
            </a:r>
            <a:r>
              <a:rPr lang="en-US" dirty="0"/>
              <a:t>)</a:t>
            </a:r>
          </a:p>
          <a:p>
            <a:r>
              <a:rPr lang="en-US" dirty="0"/>
              <a:t>2. strategic choices of political elites (what themes to politicize)</a:t>
            </a:r>
          </a:p>
          <a:p>
            <a:r>
              <a:rPr lang="en-US" dirty="0"/>
              <a:t>3. formal institutions, especially the electoral system and executive-legislative relations</a:t>
            </a:r>
          </a:p>
        </p:txBody>
      </p:sp>
    </p:spTree>
    <p:extLst>
      <p:ext uri="{BB962C8B-B14F-4D97-AF65-F5344CB8AC3E}">
        <p14:creationId xmlns:p14="http://schemas.microsoft.com/office/powerpoint/2010/main" val="12768245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AutoShape 2">
            <a:extLst>
              <a:ext uri="{FF2B5EF4-FFF2-40B4-BE49-F238E27FC236}">
                <a16:creationId xmlns:a16="http://schemas.microsoft.com/office/drawing/2014/main" id="{7D79FA3E-0D91-2742-A03E-DA5B27F384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sk-SK" sz="3200" dirty="0"/>
              <a:t>How do electoral rules shape party systems?</a:t>
            </a:r>
          </a:p>
        </p:txBody>
      </p:sp>
      <p:sp>
        <p:nvSpPr>
          <p:cNvPr id="198659" name="Rectangle 3">
            <a:extLst>
              <a:ext uri="{FF2B5EF4-FFF2-40B4-BE49-F238E27FC236}">
                <a16:creationId xmlns:a16="http://schemas.microsoft.com/office/drawing/2014/main" id="{4CEEC9DD-982A-934E-855F-DE555A861B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altLang="sk-SK" b="1" dirty="0" err="1"/>
              <a:t>Duverger</a:t>
            </a:r>
            <a:r>
              <a:rPr lang="en-US" altLang="sk-SK" b="1" dirty="0"/>
              <a:t> law</a:t>
            </a:r>
            <a:r>
              <a:rPr lang="en-US" altLang="sk-SK" dirty="0"/>
              <a:t>: the simple majority single-ballot system favors the two-party system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sk-SK" dirty="0"/>
              <a:t>Example: United Kingdom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sk-SK" b="1" dirty="0" err="1"/>
              <a:t>Duverger’s</a:t>
            </a:r>
            <a:r>
              <a:rPr lang="en-US" altLang="sk-SK" b="1" dirty="0"/>
              <a:t> hypothesis</a:t>
            </a:r>
            <a:r>
              <a:rPr lang="en-US" altLang="sk-SK" dirty="0"/>
              <a:t>: simple majority system with second ballot, and proportional representation favor </a:t>
            </a:r>
            <a:r>
              <a:rPr lang="en-US" altLang="sk-SK" dirty="0" err="1"/>
              <a:t>multipartism</a:t>
            </a:r>
            <a:endParaRPr lang="en-US" altLang="sk-SK" dirty="0"/>
          </a:p>
          <a:p>
            <a:pPr algn="just" eaLnBrk="1" hangingPunct="1">
              <a:lnSpc>
                <a:spcPct val="90000"/>
              </a:lnSpc>
            </a:pPr>
            <a:r>
              <a:rPr lang="en-US" altLang="sk-SK" dirty="0"/>
              <a:t>Examples: France, Spain etc.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sk-SK" dirty="0"/>
              <a:t>However, in structuring party systems, electoral systems are “supplemented” by the structure of societies (cleavages)</a:t>
            </a:r>
          </a:p>
        </p:txBody>
      </p:sp>
    </p:spTree>
    <p:extLst>
      <p:ext uri="{BB962C8B-B14F-4D97-AF65-F5344CB8AC3E}">
        <p14:creationId xmlns:p14="http://schemas.microsoft.com/office/powerpoint/2010/main" val="40412032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Grp="1" noChangeArrowheads="1"/>
          </p:cNvSpPr>
          <p:nvPr>
            <p:ph type="title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defRPr/>
            </a:pPr>
            <a:r>
              <a:rPr lang="en-GB" sz="3200" dirty="0">
                <a:latin typeface="Arial" charset="0"/>
                <a:ea typeface="ＭＳ Ｐゴシック" charset="0"/>
              </a:rPr>
              <a:t>A decline in importance </a:t>
            </a:r>
            <a:br>
              <a:rPr lang="en-GB" sz="3200" dirty="0">
                <a:latin typeface="Arial" charset="0"/>
                <a:ea typeface="ＭＳ Ｐゴシック" charset="0"/>
              </a:rPr>
            </a:br>
            <a:r>
              <a:rPr lang="en-GB" sz="3200" dirty="0">
                <a:latin typeface="Arial" charset="0"/>
                <a:ea typeface="ＭＳ Ｐゴシック" charset="0"/>
              </a:rPr>
              <a:t>of political parties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GB" sz="2600" dirty="0">
                <a:latin typeface="Arial" charset="0"/>
                <a:ea typeface="ＭＳ Ｐゴシック" charset="0"/>
              </a:rPr>
              <a:t>An ongoing social and political modernisation = a decline in importance of parties</a:t>
            </a:r>
          </a:p>
          <a:p>
            <a:pPr>
              <a:defRPr/>
            </a:pPr>
            <a:r>
              <a:rPr lang="en-GB" sz="2600" dirty="0">
                <a:latin typeface="Arial" charset="0"/>
                <a:ea typeface="ＭＳ Ｐゴシック" charset="0"/>
              </a:rPr>
              <a:t>Rise of educational levels </a:t>
            </a:r>
            <a:r>
              <a:rPr lang="en-GB" sz="2600" dirty="0">
                <a:latin typeface="Arial" charset="0"/>
                <a:ea typeface="ＭＳ Ｐゴシック" charset="0"/>
                <a:sym typeface="Wingdings" pitchFamily="2" charset="2"/>
              </a:rPr>
              <a:t> no need to rely on parties to provide a link to the state (institutions)</a:t>
            </a:r>
            <a:endParaRPr lang="en-GB" sz="2600" dirty="0">
              <a:latin typeface="Arial" charset="0"/>
              <a:ea typeface="ＭＳ Ｐゴシック" charset="0"/>
            </a:endParaRPr>
          </a:p>
          <a:p>
            <a:pPr>
              <a:defRPr/>
            </a:pPr>
            <a:r>
              <a:rPr lang="en-GB" sz="2600" dirty="0">
                <a:latin typeface="Arial" charset="0"/>
                <a:ea typeface="ＭＳ Ｐゴシック" charset="0"/>
              </a:rPr>
              <a:t>Independent mass media</a:t>
            </a:r>
          </a:p>
          <a:p>
            <a:pPr>
              <a:defRPr/>
            </a:pPr>
            <a:r>
              <a:rPr lang="en-GB" sz="2600" dirty="0">
                <a:latin typeface="Arial" charset="0"/>
                <a:ea typeface="ＭＳ Ｐゴシック" charset="0"/>
              </a:rPr>
              <a:t>Alternative channels of political mobilisation (social movements, organized interests)</a:t>
            </a:r>
          </a:p>
        </p:txBody>
      </p:sp>
    </p:spTree>
    <p:extLst>
      <p:ext uri="{BB962C8B-B14F-4D97-AF65-F5344CB8AC3E}">
        <p14:creationId xmlns:p14="http://schemas.microsoft.com/office/powerpoint/2010/main" val="22366561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AutoShape 2">
            <a:extLst>
              <a:ext uri="{FF2B5EF4-FFF2-40B4-BE49-F238E27FC236}">
                <a16:creationId xmlns:a16="http://schemas.microsoft.com/office/drawing/2014/main" id="{11ABF415-AC23-D842-9AAF-54A3FF114D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sk-SK" sz="3200" dirty="0"/>
              <a:t>The Consequences of dealignment</a:t>
            </a:r>
          </a:p>
        </p:txBody>
      </p:sp>
      <p:sp>
        <p:nvSpPr>
          <p:cNvPr id="184323" name="Rectangle 3">
            <a:extLst>
              <a:ext uri="{FF2B5EF4-FFF2-40B4-BE49-F238E27FC236}">
                <a16:creationId xmlns:a16="http://schemas.microsoft.com/office/drawing/2014/main" id="{A48F9503-C7E2-E146-A813-09EA8E7498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en-AU" altLang="sk-SK" sz="2400" dirty="0"/>
              <a:t>A drop in voter turnout (voters who identified with parties had traditionally voted more often than those without party identification)</a:t>
            </a:r>
          </a:p>
          <a:p>
            <a:pPr algn="just" eaLnBrk="1" hangingPunct="1"/>
            <a:r>
              <a:rPr lang="en-AU" altLang="sk-SK" sz="2400" dirty="0"/>
              <a:t>On average, some 10 percentage points drop over the last 50 years</a:t>
            </a:r>
          </a:p>
          <a:p>
            <a:pPr algn="just" eaLnBrk="1" hangingPunct="1"/>
            <a:r>
              <a:rPr lang="en-AU" altLang="sk-SK" sz="2400" dirty="0"/>
              <a:t>Increased volatility levels: entry of new parties and the rise of the number of relevant parties</a:t>
            </a:r>
          </a:p>
          <a:p>
            <a:pPr algn="just" eaLnBrk="1" hangingPunct="1"/>
            <a:r>
              <a:rPr lang="en-AU" altLang="sk-SK" sz="2400" dirty="0"/>
              <a:t>Individual level: split ticket voting and divided government</a:t>
            </a:r>
          </a:p>
        </p:txBody>
      </p:sp>
    </p:spTree>
    <p:extLst>
      <p:ext uri="{BB962C8B-B14F-4D97-AF65-F5344CB8AC3E}">
        <p14:creationId xmlns:p14="http://schemas.microsoft.com/office/powerpoint/2010/main" val="481357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Linkages between parties </a:t>
            </a:r>
            <a:br>
              <a:rPr lang="en-GB" dirty="0"/>
            </a:br>
            <a:r>
              <a:rPr lang="en-GB" dirty="0"/>
              <a:t>and voters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programmatic</a:t>
            </a:r>
          </a:p>
          <a:p>
            <a:r>
              <a:rPr lang="en-GB" dirty="0" err="1"/>
              <a:t>clientelistic</a:t>
            </a:r>
            <a:endParaRPr lang="en-GB" dirty="0"/>
          </a:p>
          <a:p>
            <a:r>
              <a:rPr lang="en-GB" dirty="0"/>
              <a:t>charismatic</a:t>
            </a:r>
          </a:p>
        </p:txBody>
      </p:sp>
    </p:spTree>
    <p:extLst>
      <p:ext uri="{BB962C8B-B14F-4D97-AF65-F5344CB8AC3E}">
        <p14:creationId xmlns:p14="http://schemas.microsoft.com/office/powerpoint/2010/main" val="26674025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AutoShape 2">
            <a:extLst>
              <a:ext uri="{FF2B5EF4-FFF2-40B4-BE49-F238E27FC236}">
                <a16:creationId xmlns:a16="http://schemas.microsoft.com/office/drawing/2014/main" id="{548BCC57-082B-7A4C-B188-99B0F411C4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sk-SK" sz="3200" dirty="0"/>
              <a:t>The Consequences of dealignment</a:t>
            </a:r>
          </a:p>
        </p:txBody>
      </p:sp>
      <p:sp>
        <p:nvSpPr>
          <p:cNvPr id="191491" name="Rectangle 3">
            <a:extLst>
              <a:ext uri="{FF2B5EF4-FFF2-40B4-BE49-F238E27FC236}">
                <a16:creationId xmlns:a16="http://schemas.microsoft.com/office/drawing/2014/main" id="{057F0670-D29E-7B45-B936-846497E556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en-AU" altLang="sk-SK" dirty="0"/>
              <a:t>Timing of decisions about who to vote for in elections</a:t>
            </a:r>
          </a:p>
          <a:p>
            <a:pPr algn="just" eaLnBrk="1" hangingPunct="1"/>
            <a:r>
              <a:rPr lang="en-AU" altLang="sk-SK" dirty="0"/>
              <a:t>An increased trend of identification with a politician (and not with their party) </a:t>
            </a:r>
          </a:p>
          <a:p>
            <a:pPr algn="just" eaLnBrk="1" hangingPunct="1"/>
            <a:r>
              <a:rPr lang="en-AU" altLang="sk-SK" dirty="0"/>
              <a:t>Decrease in active participation at election campaigns</a:t>
            </a:r>
          </a:p>
          <a:p>
            <a:pPr algn="just" eaLnBrk="1" hangingPunct="1"/>
            <a:r>
              <a:rPr lang="en-AU" altLang="sk-SK" dirty="0"/>
              <a:t>Less voters with „party predispositions“</a:t>
            </a:r>
          </a:p>
        </p:txBody>
      </p:sp>
    </p:spTree>
    <p:extLst>
      <p:ext uri="{BB962C8B-B14F-4D97-AF65-F5344CB8AC3E}">
        <p14:creationId xmlns:p14="http://schemas.microsoft.com/office/powerpoint/2010/main" val="29587338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GB" dirty="0">
                <a:cs typeface="+mj-cs"/>
              </a:rPr>
              <a:t>What is a party system?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n-cs"/>
              </a:rPr>
              <a:t>A stable, valued and recurring pattern of interactions between its components (parties)</a:t>
            </a:r>
          </a:p>
          <a:p>
            <a:pPr eaLnBrk="1" hangingPunct="1">
              <a:defRPr/>
            </a:pPr>
            <a:r>
              <a:rPr lang="en-US" dirty="0"/>
              <a:t>“</a:t>
            </a:r>
            <a:r>
              <a:rPr lang="en-US" dirty="0" err="1"/>
              <a:t>Systemness</a:t>
            </a:r>
            <a:r>
              <a:rPr lang="en-US" dirty="0"/>
              <a:t>” - Interactions among parties that go beyond their individual characteristics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73919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dirty="0">
                <a:cs typeface="+mj-cs"/>
              </a:rPr>
              <a:t>Party „</a:t>
            </a:r>
            <a:r>
              <a:rPr lang="sk-SK" dirty="0" err="1">
                <a:cs typeface="+mj-cs"/>
              </a:rPr>
              <a:t>systemness</a:t>
            </a:r>
            <a:r>
              <a:rPr lang="sk-SK" dirty="0">
                <a:cs typeface="+mj-cs"/>
              </a:rPr>
              <a:t>“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en-GB" dirty="0">
                <a:cs typeface="+mn-cs"/>
              </a:rPr>
              <a:t>Results from competition among parties:</a:t>
            </a:r>
          </a:p>
          <a:p>
            <a:pPr algn="just" eaLnBrk="1" hangingPunct="1">
              <a:defRPr/>
            </a:pPr>
            <a:r>
              <a:rPr lang="en-GB" dirty="0">
                <a:cs typeface="+mn-cs"/>
              </a:rPr>
              <a:t>Number of parties (how to count them?)</a:t>
            </a:r>
          </a:p>
          <a:p>
            <a:pPr algn="just" eaLnBrk="1" hangingPunct="1">
              <a:defRPr/>
            </a:pPr>
            <a:r>
              <a:rPr lang="en-GB" dirty="0">
                <a:cs typeface="+mn-cs"/>
              </a:rPr>
              <a:t>Relative size and strength (how to assess it?)</a:t>
            </a:r>
          </a:p>
          <a:p>
            <a:pPr algn="just" eaLnBrk="1" hangingPunct="1">
              <a:defRPr/>
            </a:pPr>
            <a:r>
              <a:rPr lang="en-GB" dirty="0">
                <a:cs typeface="+mn-cs"/>
              </a:rPr>
              <a:t>Dimensions of party competition</a:t>
            </a:r>
          </a:p>
          <a:p>
            <a:pPr algn="just" eaLnBrk="1" hangingPunct="1">
              <a:defRPr/>
            </a:pPr>
            <a:r>
              <a:rPr lang="en-GB" dirty="0">
                <a:cs typeface="+mn-cs"/>
              </a:rPr>
              <a:t>Distance between parties (polarization)</a:t>
            </a:r>
          </a:p>
          <a:p>
            <a:pPr algn="just" eaLnBrk="1" hangingPunct="1">
              <a:defRPr/>
            </a:pPr>
            <a:r>
              <a:rPr lang="en-GB" dirty="0">
                <a:cs typeface="+mn-cs"/>
              </a:rPr>
              <a:t>Propensity to govern together</a:t>
            </a:r>
          </a:p>
          <a:p>
            <a:pPr algn="just" eaLnBrk="1" hangingPunct="1">
              <a:defRPr/>
            </a:pPr>
            <a:endParaRPr lang="en-GB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1092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>
                <a:cs typeface="+mj-cs"/>
              </a:rPr>
              <a:t>Number of parties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n-cs"/>
              </a:rPr>
              <a:t>Nearly all classifications take into account the number of parties</a:t>
            </a:r>
          </a:p>
          <a:p>
            <a:pPr eaLnBrk="1" hangingPunct="1">
              <a:defRPr/>
            </a:pPr>
            <a:r>
              <a:rPr lang="en-US" dirty="0">
                <a:cs typeface="+mn-cs"/>
              </a:rPr>
              <a:t>All that </a:t>
            </a:r>
            <a:r>
              <a:rPr lang="en-US" dirty="0"/>
              <a:t>compete in elections?</a:t>
            </a:r>
            <a:endParaRPr lang="en-US" dirty="0">
              <a:cs typeface="+mn-cs"/>
            </a:endParaRPr>
          </a:p>
          <a:p>
            <a:pPr eaLnBrk="1" hangingPunct="1">
              <a:defRPr/>
            </a:pPr>
            <a:r>
              <a:rPr lang="en-US" dirty="0">
                <a:cs typeface="+mn-cs"/>
              </a:rPr>
              <a:t>All that gain parliamentary seats</a:t>
            </a:r>
          </a:p>
          <a:p>
            <a:pPr eaLnBrk="1" hangingPunct="1">
              <a:defRPr/>
            </a:pPr>
            <a:r>
              <a:rPr lang="en-US" dirty="0">
                <a:cs typeface="+mn-cs"/>
              </a:rPr>
              <a:t>All that have a say in who governs</a:t>
            </a:r>
          </a:p>
        </p:txBody>
      </p:sp>
    </p:spTree>
    <p:extLst>
      <p:ext uri="{BB962C8B-B14F-4D97-AF65-F5344CB8AC3E}">
        <p14:creationId xmlns:p14="http://schemas.microsoft.com/office/powerpoint/2010/main" val="23121334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>
                <a:cs typeface="+mj-cs"/>
              </a:rPr>
              <a:t>The 2005 UK Elections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235152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>
                <a:cs typeface="+mn-cs"/>
              </a:rPr>
              <a:t>Candidates of 14 parties competed in the parliamentary elections</a:t>
            </a:r>
          </a:p>
          <a:p>
            <a:pPr eaLnBrk="1" hangingPunct="1">
              <a:defRPr/>
            </a:pPr>
            <a:r>
              <a:rPr lang="en-GB" dirty="0"/>
              <a:t>Candidates of 14 parties gained seats in the Parliament</a:t>
            </a:r>
            <a:endParaRPr lang="en-GB" dirty="0">
              <a:cs typeface="+mn-cs"/>
            </a:endParaRPr>
          </a:p>
          <a:p>
            <a:pPr eaLnBrk="1" hangingPunct="1">
              <a:defRPr/>
            </a:pPr>
            <a:r>
              <a:rPr lang="en-GB" dirty="0">
                <a:cs typeface="+mn-cs"/>
              </a:rPr>
              <a:t>Three parties gaine</a:t>
            </a:r>
            <a:r>
              <a:rPr lang="en-GB" dirty="0"/>
              <a:t>d an overwhelming majority of seats</a:t>
            </a:r>
            <a:r>
              <a:rPr lang="en-GB" dirty="0">
                <a:cs typeface="+mn-cs"/>
              </a:rPr>
              <a:t> (Lab 35,2%=356, Con 32,3=197, </a:t>
            </a:r>
            <a:r>
              <a:rPr lang="en-GB" dirty="0" err="1">
                <a:cs typeface="+mn-cs"/>
              </a:rPr>
              <a:t>LibDem</a:t>
            </a:r>
            <a:r>
              <a:rPr lang="en-GB" dirty="0">
                <a:cs typeface="+mn-cs"/>
              </a:rPr>
              <a:t> 22%=62 mandates)</a:t>
            </a:r>
          </a:p>
          <a:p>
            <a:pPr eaLnBrk="1" hangingPunct="1">
              <a:defRPr/>
            </a:pPr>
            <a:r>
              <a:rPr lang="en-GB" dirty="0">
                <a:cs typeface="+mn-cs"/>
              </a:rPr>
              <a:t>Other parties tend to gain votes in specific regions</a:t>
            </a:r>
          </a:p>
        </p:txBody>
      </p:sp>
    </p:spTree>
    <p:extLst>
      <p:ext uri="{BB962C8B-B14F-4D97-AF65-F5344CB8AC3E}">
        <p14:creationId xmlns:p14="http://schemas.microsoft.com/office/powerpoint/2010/main" val="31288031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dirty="0">
                <a:cs typeface="+mj-cs"/>
              </a:rPr>
              <a:t>Duverger (1954)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>
                <a:cs typeface="+mn-cs"/>
              </a:rPr>
              <a:t>Number of parties alone shapes the dynamics among them</a:t>
            </a:r>
          </a:p>
          <a:p>
            <a:pPr eaLnBrk="1" hangingPunct="1">
              <a:defRPr/>
            </a:pPr>
            <a:r>
              <a:rPr lang="en-GB" dirty="0"/>
              <a:t>One party system, two party system, </a:t>
            </a:r>
            <a:r>
              <a:rPr lang="en-GB" dirty="0" err="1"/>
              <a:t>multipartism</a:t>
            </a:r>
            <a:endParaRPr lang="en-GB" dirty="0"/>
          </a:p>
          <a:p>
            <a:pPr eaLnBrk="1" hangingPunct="1">
              <a:defRPr/>
            </a:pPr>
            <a:r>
              <a:rPr lang="en-GB" dirty="0" err="1">
                <a:cs typeface="+mn-cs"/>
              </a:rPr>
              <a:t>Bipartism</a:t>
            </a:r>
            <a:r>
              <a:rPr lang="en-GB" dirty="0">
                <a:cs typeface="+mn-cs"/>
              </a:rPr>
              <a:t> is natural and normatively superior, </a:t>
            </a:r>
            <a:r>
              <a:rPr lang="en-GB" dirty="0" err="1">
                <a:cs typeface="+mn-cs"/>
              </a:rPr>
              <a:t>multipartism</a:t>
            </a:r>
            <a:r>
              <a:rPr lang="en-GB" dirty="0">
                <a:cs typeface="+mn-cs"/>
              </a:rPr>
              <a:t> leads to instability</a:t>
            </a:r>
          </a:p>
        </p:txBody>
      </p:sp>
    </p:spTree>
    <p:extLst>
      <p:ext uri="{BB962C8B-B14F-4D97-AF65-F5344CB8AC3E}">
        <p14:creationId xmlns:p14="http://schemas.microsoft.com/office/powerpoint/2010/main" val="7404592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>
                <a:cs typeface="+mj-cs"/>
              </a:rPr>
              <a:t>Relative size of parties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</a:rPr>
              <a:t>Blondel (1968): an empirical classification of democratic party systems</a:t>
            </a:r>
          </a:p>
          <a:p>
            <a:pPr eaLnBrk="1" hangingPunct="1"/>
            <a:r>
              <a:rPr lang="en-US" dirty="0">
                <a:latin typeface="Arial" charset="0"/>
                <a:ea typeface="ＭＳ Ｐゴシック" charset="0"/>
              </a:rPr>
              <a:t>1945-1966: UK, USA, NZE, AUS, AUT (two parties combined &gt;89%</a:t>
            </a:r>
          </a:p>
          <a:p>
            <a:pPr eaLnBrk="1" hangingPunct="1"/>
            <a:r>
              <a:rPr lang="en-US" dirty="0">
                <a:latin typeface="Arial" charset="0"/>
                <a:ea typeface="ＭＳ Ｐゴシック" charset="0"/>
              </a:rPr>
              <a:t>CAN, GER, IRE: (two parties combined gain 75-80%, a third relevant party exists, important for government formation</a:t>
            </a:r>
          </a:p>
          <a:p>
            <a:pPr eaLnBrk="1" hangingPunct="1"/>
            <a:endParaRPr lang="en-US" dirty="0">
              <a:latin typeface="Arial" charset="0"/>
              <a:ea typeface="ＭＳ Ｐゴシック" charset="0"/>
            </a:endParaRPr>
          </a:p>
          <a:p>
            <a:pPr eaLnBrk="1" hangingPunct="1"/>
            <a:endParaRPr lang="en-US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92624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GB" dirty="0"/>
              <a:t>Dimensions of party competition</a:t>
            </a:r>
            <a:br>
              <a:rPr lang="en-GB" dirty="0"/>
            </a:br>
            <a:r>
              <a:rPr lang="sk-SK" dirty="0" err="1">
                <a:cs typeface="+mj-cs"/>
              </a:rPr>
              <a:t>Sartori</a:t>
            </a:r>
            <a:r>
              <a:rPr lang="sk-SK" dirty="0">
                <a:cs typeface="+mj-cs"/>
              </a:rPr>
              <a:t> (1976)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63144"/>
          </a:xfrm>
        </p:spPr>
        <p:txBody>
          <a:bodyPr/>
          <a:lstStyle/>
          <a:p>
            <a:pPr algn="just" eaLnBrk="1" hangingPunct="1">
              <a:defRPr/>
            </a:pPr>
            <a:r>
              <a:rPr lang="en-GB" dirty="0"/>
              <a:t>We only need </a:t>
            </a:r>
            <a:r>
              <a:rPr lang="en-GB" dirty="0">
                <a:cs typeface="+mn-cs"/>
              </a:rPr>
              <a:t>to take into account the relevant parties (i.e. parties with a coalition potential or with a blackmail potential)</a:t>
            </a:r>
          </a:p>
          <a:p>
            <a:pPr algn="just" eaLnBrk="1" hangingPunct="1">
              <a:defRPr/>
            </a:pPr>
            <a:r>
              <a:rPr lang="en-GB" dirty="0"/>
              <a:t>The more relevant parties in the system, the greater the ideological distance among them</a:t>
            </a:r>
          </a:p>
          <a:p>
            <a:pPr algn="just" eaLnBrk="1" hangingPunct="1">
              <a:defRPr/>
            </a:pPr>
            <a:r>
              <a:rPr lang="en-GB" dirty="0">
                <a:cs typeface="+mn-cs"/>
              </a:rPr>
              <a:t>Polarised pluralism: anti</a:t>
            </a:r>
            <a:r>
              <a:rPr lang="en-GB" dirty="0"/>
              <a:t>-system parties at both ends of the ideological spectrum</a:t>
            </a:r>
          </a:p>
          <a:p>
            <a:pPr algn="just" eaLnBrk="1" hangingPunct="1">
              <a:defRPr/>
            </a:pPr>
            <a:r>
              <a:rPr lang="en-GB" dirty="0">
                <a:cs typeface="+mn-cs"/>
              </a:rPr>
              <a:t>However, v</a:t>
            </a:r>
            <a:r>
              <a:rPr lang="en-GB" dirty="0"/>
              <a:t>ery few cases of polarised </a:t>
            </a:r>
            <a:r>
              <a:rPr lang="en-GB" dirty="0" err="1"/>
              <a:t>multipartism</a:t>
            </a:r>
            <a:r>
              <a:rPr lang="en-GB" dirty="0"/>
              <a:t> after 1989</a:t>
            </a:r>
          </a:p>
          <a:p>
            <a:pPr algn="just" eaLnBrk="1" hangingPunct="1">
              <a:defRPr/>
            </a:pPr>
            <a:endParaRPr lang="en-GB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04770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>
                <a:cs typeface="+mj-cs"/>
              </a:rPr>
              <a:t>Tendency of parties to govern together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163144"/>
          </a:xfrm>
        </p:spPr>
        <p:txBody>
          <a:bodyPr/>
          <a:lstStyle/>
          <a:p>
            <a:pPr algn="just" eaLnBrk="1" hangingPunct="1">
              <a:defRPr/>
            </a:pPr>
            <a:r>
              <a:rPr lang="en-GB" sz="2700" dirty="0">
                <a:cs typeface="+mn-cs"/>
              </a:rPr>
              <a:t>Governing is at the core of contemporary parties</a:t>
            </a:r>
          </a:p>
          <a:p>
            <a:pPr algn="just" eaLnBrk="1" hangingPunct="1">
              <a:defRPr/>
            </a:pPr>
            <a:r>
              <a:rPr lang="en-GB" sz="2700" dirty="0"/>
              <a:t>Structures of competition can be seen to be either closed (and predictable) or open (and unpredictable) depending on:</a:t>
            </a:r>
          </a:p>
          <a:p>
            <a:pPr algn="just" eaLnBrk="1" hangingPunct="1">
              <a:defRPr/>
            </a:pPr>
            <a:r>
              <a:rPr lang="en-GB" sz="2700" dirty="0"/>
              <a:t> the patterns of alternation in government,</a:t>
            </a:r>
          </a:p>
          <a:p>
            <a:pPr algn="just" eaLnBrk="1" hangingPunct="1">
              <a:defRPr/>
            </a:pPr>
            <a:r>
              <a:rPr lang="en-GB" sz="2700" dirty="0"/>
              <a:t>the degree of innovation or persistence in processes of government formation, and </a:t>
            </a:r>
          </a:p>
          <a:p>
            <a:pPr algn="just" eaLnBrk="1" hangingPunct="1">
              <a:defRPr/>
            </a:pPr>
            <a:r>
              <a:rPr lang="en-GB" sz="2700" dirty="0"/>
              <a:t>the range of parties gaining access to government</a:t>
            </a:r>
            <a:endParaRPr lang="en-GB" sz="27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21747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Party system institutionalization (PSI)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/>
              <a:t>Conceptually different from party institutionalisation (PI)</a:t>
            </a:r>
          </a:p>
          <a:p>
            <a:pPr algn="just"/>
            <a:r>
              <a:rPr lang="en-GB" dirty="0"/>
              <a:t>Crucial for democratic consolidation and survival</a:t>
            </a:r>
          </a:p>
          <a:p>
            <a:pPr algn="just"/>
            <a:r>
              <a:rPr lang="en-GB" dirty="0" err="1"/>
              <a:t>Casal-Bertoa</a:t>
            </a:r>
            <a:r>
              <a:rPr lang="en-GB" dirty="0"/>
              <a:t>: PSI as sufficient (not necessary) condition of democratic survival</a:t>
            </a:r>
          </a:p>
          <a:p>
            <a:pPr algn="just"/>
            <a:r>
              <a:rPr lang="en-GB" dirty="0"/>
              <a:t>No link between PI and democratic breakdown</a:t>
            </a:r>
          </a:p>
          <a:p>
            <a:pPr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157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dirty="0">
                <a:latin typeface="Arial" charset="0"/>
              </a:rPr>
              <a:t>Programmatic Linkage</a:t>
            </a:r>
            <a:endParaRPr lang="en-GB" dirty="0">
              <a:latin typeface="Arial" charset="0"/>
              <a:cs typeface="Arial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GB" dirty="0">
                <a:latin typeface="Arial" charset="0"/>
              </a:rPr>
              <a:t>Normatively a precondition of a well-functioning democratic regime</a:t>
            </a:r>
          </a:p>
          <a:p>
            <a:pPr algn="just" eaLnBrk="1" hangingPunct="1">
              <a:lnSpc>
                <a:spcPct val="90000"/>
              </a:lnSpc>
            </a:pPr>
            <a:r>
              <a:rPr lang="en-GB" dirty="0">
                <a:latin typeface="Arial" charset="0"/>
              </a:rPr>
              <a:t>Such linkage is conditional and performance-dependent (how well do parties keep their manifesto pledges?)</a:t>
            </a:r>
            <a:endParaRPr lang="en-GB" dirty="0"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GB" dirty="0">
                <a:latin typeface="Arial" charset="0"/>
                <a:cs typeface="Arial" charset="0"/>
              </a:rPr>
              <a:t>Scrutinized throughout the electoral cycle: party manifesto</a:t>
            </a:r>
            <a:r>
              <a:rPr lang="en-GB" dirty="0">
                <a:latin typeface="Arial" charset="0"/>
                <a:cs typeface="Arial" charset="0"/>
                <a:sym typeface="Wingdings" pitchFamily="2" charset="2"/>
              </a:rPr>
              <a:t>  </a:t>
            </a:r>
            <a:r>
              <a:rPr lang="en-GB" dirty="0">
                <a:latin typeface="Arial" charset="0"/>
                <a:cs typeface="Arial" charset="0"/>
              </a:rPr>
              <a:t>elections</a:t>
            </a:r>
            <a:r>
              <a:rPr lang="en-GB" dirty="0">
                <a:latin typeface="Arial" charset="0"/>
                <a:cs typeface="Arial" charset="0"/>
                <a:sym typeface="Wingdings" pitchFamily="2" charset="2"/>
              </a:rPr>
              <a:t>  </a:t>
            </a:r>
            <a:r>
              <a:rPr lang="en-GB" dirty="0">
                <a:latin typeface="Arial" charset="0"/>
                <a:cs typeface="Arial" charset="0"/>
              </a:rPr>
              <a:t>performance in government</a:t>
            </a:r>
            <a:r>
              <a:rPr lang="en-GB" dirty="0">
                <a:latin typeface="Arial" charset="0"/>
                <a:cs typeface="Arial" charset="0"/>
                <a:sym typeface="Wingdings" pitchFamily="2" charset="2"/>
              </a:rPr>
              <a:t>  </a:t>
            </a:r>
            <a:r>
              <a:rPr lang="en-GB" dirty="0">
                <a:latin typeface="Arial" charset="0"/>
                <a:cs typeface="Arial" charset="0"/>
              </a:rPr>
              <a:t>elections </a:t>
            </a:r>
            <a:r>
              <a:rPr lang="en-GB" dirty="0">
                <a:latin typeface="Arial" charset="0"/>
                <a:cs typeface="Arial" charset="0"/>
                <a:sym typeface="Wingdings" pitchFamily="2" charset="2"/>
              </a:rPr>
              <a:t> </a:t>
            </a:r>
            <a:r>
              <a:rPr lang="en-GB" dirty="0">
                <a:latin typeface="Arial" charset="0"/>
                <a:cs typeface="Arial" charset="0"/>
              </a:rPr>
              <a:t>etc.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PSI and democratic collapse</a:t>
            </a:r>
            <a:br>
              <a:rPr lang="en-US" dirty="0"/>
            </a:br>
            <a:r>
              <a:rPr lang="en-US" dirty="0"/>
              <a:t>(FCB, 2016)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76872"/>
            <a:ext cx="8784976" cy="4392488"/>
          </a:xfrm>
        </p:spPr>
      </p:pic>
    </p:spTree>
    <p:extLst>
      <p:ext uri="{BB962C8B-B14F-4D97-AF65-F5344CB8AC3E}">
        <p14:creationId xmlns:p14="http://schemas.microsoft.com/office/powerpoint/2010/main" val="18476712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PI and democratic collapse</a:t>
            </a:r>
            <a:br>
              <a:rPr lang="en-US" dirty="0"/>
            </a:br>
            <a:r>
              <a:rPr lang="en-US" dirty="0"/>
              <a:t>(FCB, 2016)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372313"/>
            <a:ext cx="8856984" cy="4369055"/>
          </a:xfrm>
        </p:spPr>
      </p:pic>
    </p:spTree>
    <p:extLst>
      <p:ext uri="{BB962C8B-B14F-4D97-AF65-F5344CB8AC3E}">
        <p14:creationId xmlns:p14="http://schemas.microsoft.com/office/powerpoint/2010/main" val="1196558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dirty="0">
                <a:latin typeface="Arial" charset="0"/>
              </a:rPr>
              <a:t>Programmatic Linkage</a:t>
            </a:r>
            <a:endParaRPr lang="sk-SK" dirty="0">
              <a:latin typeface="Arial" charset="0"/>
              <a:cs typeface="Arial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GB" dirty="0">
                <a:latin typeface="Arial" charset="0"/>
              </a:rPr>
              <a:t>Linkage between party/candidate and voters is never fully programmatic, always a mixture of motivations :</a:t>
            </a:r>
          </a:p>
          <a:p>
            <a:pPr algn="just" eaLnBrk="1" hangingPunct="1">
              <a:lnSpc>
                <a:spcPct val="90000"/>
              </a:lnSpc>
            </a:pPr>
            <a:r>
              <a:rPr lang="en-GB" b="1" dirty="0">
                <a:latin typeface="Arial" charset="0"/>
              </a:rPr>
              <a:t>Leaders</a:t>
            </a:r>
            <a:r>
              <a:rPr lang="en-GB" dirty="0">
                <a:latin typeface="Arial" charset="0"/>
              </a:rPr>
              <a:t>: policy </a:t>
            </a:r>
            <a:r>
              <a:rPr lang="en-GB" b="1" dirty="0">
                <a:latin typeface="Arial" charset="0"/>
              </a:rPr>
              <a:t>and</a:t>
            </a:r>
            <a:r>
              <a:rPr lang="en-GB" dirty="0">
                <a:latin typeface="Arial" charset="0"/>
              </a:rPr>
              <a:t> office</a:t>
            </a:r>
          </a:p>
          <a:p>
            <a:pPr algn="just" eaLnBrk="1" hangingPunct="1">
              <a:lnSpc>
                <a:spcPct val="90000"/>
              </a:lnSpc>
            </a:pPr>
            <a:r>
              <a:rPr lang="en-GB" b="1" dirty="0">
                <a:latin typeface="Arial" charset="0"/>
              </a:rPr>
              <a:t>Party activists</a:t>
            </a:r>
            <a:r>
              <a:rPr lang="en-GB" dirty="0">
                <a:latin typeface="Arial" charset="0"/>
              </a:rPr>
              <a:t>: collective </a:t>
            </a:r>
            <a:r>
              <a:rPr lang="en-GB" b="1" dirty="0">
                <a:latin typeface="Arial" charset="0"/>
              </a:rPr>
              <a:t>and</a:t>
            </a:r>
            <a:r>
              <a:rPr lang="en-GB" dirty="0">
                <a:latin typeface="Arial" charset="0"/>
              </a:rPr>
              <a:t> selective incentives</a:t>
            </a:r>
          </a:p>
          <a:p>
            <a:pPr algn="just" eaLnBrk="1" hangingPunct="1">
              <a:lnSpc>
                <a:spcPct val="90000"/>
              </a:lnSpc>
            </a:pPr>
            <a:r>
              <a:rPr lang="en-GB" b="1" dirty="0">
                <a:latin typeface="Arial" charset="0"/>
              </a:rPr>
              <a:t>Voters</a:t>
            </a:r>
            <a:r>
              <a:rPr lang="en-GB" dirty="0">
                <a:latin typeface="Arial" charset="0"/>
              </a:rPr>
              <a:t>: rational </a:t>
            </a:r>
            <a:r>
              <a:rPr lang="en-GB" b="1" dirty="0">
                <a:latin typeface="Arial" charset="0"/>
              </a:rPr>
              <a:t>and</a:t>
            </a:r>
            <a:r>
              <a:rPr lang="en-GB" dirty="0">
                <a:latin typeface="Arial" charset="0"/>
              </a:rPr>
              <a:t> affective components of party choice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Arial" charset="0"/>
              </a:rPr>
              <a:t>Programmatic Linkage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/>
              <a:t>Formally can be analysed as a chain of delegation: </a:t>
            </a:r>
            <a:r>
              <a:rPr lang="en-GB" i="1" dirty="0"/>
              <a:t>Principal-agent relationship</a:t>
            </a:r>
            <a:r>
              <a:rPr lang="en-GB" dirty="0"/>
              <a:t> </a:t>
            </a:r>
          </a:p>
          <a:p>
            <a:pPr algn="just"/>
            <a:r>
              <a:rPr lang="en-GB" dirty="0"/>
              <a:t>voter—parliamentarian—government—minister—(civil servant)</a:t>
            </a:r>
          </a:p>
          <a:p>
            <a:pPr algn="just"/>
            <a:r>
              <a:rPr lang="en-GB" dirty="0"/>
              <a:t>Parties have a say in all the “pairs”, even though legitimacy of their interference varies </a:t>
            </a:r>
          </a:p>
          <a:p>
            <a:pPr algn="just"/>
            <a:r>
              <a:rPr lang="en-GB" b="1" i="1" dirty="0"/>
              <a:t>agency drift</a:t>
            </a:r>
            <a:r>
              <a:rPr lang="en-GB" dirty="0"/>
              <a:t>: what are the possible solutions?</a:t>
            </a:r>
          </a:p>
        </p:txBody>
      </p:sp>
    </p:spTree>
    <p:extLst>
      <p:ext uri="{BB962C8B-B14F-4D97-AF65-F5344CB8AC3E}">
        <p14:creationId xmlns:p14="http://schemas.microsoft.com/office/powerpoint/2010/main" val="4148015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dirty="0" err="1">
                <a:latin typeface="Arial" charset="0"/>
              </a:rPr>
              <a:t>Clientelistic</a:t>
            </a:r>
            <a:r>
              <a:rPr lang="en-GB" dirty="0">
                <a:latin typeface="Arial" charset="0"/>
              </a:rPr>
              <a:t> Linkage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en-GB" dirty="0">
                <a:latin typeface="Arial" charset="0"/>
              </a:rPr>
              <a:t>A form of personalised bilateral exchange, asymmetric relationship, a sense of duty</a:t>
            </a:r>
          </a:p>
          <a:p>
            <a:pPr algn="just" eaLnBrk="1" hangingPunct="1"/>
            <a:r>
              <a:rPr lang="en-GB" dirty="0">
                <a:latin typeface="Arial" charset="0"/>
              </a:rPr>
              <a:t>“Old” clientelism: a hierarchical relationship between patron and client in traditional communities</a:t>
            </a:r>
          </a:p>
          <a:p>
            <a:pPr algn="just" eaLnBrk="1" hangingPunct="1"/>
            <a:r>
              <a:rPr lang="en-GB" dirty="0">
                <a:latin typeface="Arial" charset="0"/>
              </a:rPr>
              <a:t>Patron offers basic resources to his clients, who in turn repay by providing services or economic goods (rent, labour, etc.)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dirty="0" err="1">
                <a:latin typeface="Arial" charset="0"/>
              </a:rPr>
              <a:t>Clientelistic</a:t>
            </a:r>
            <a:r>
              <a:rPr lang="en-GB" dirty="0">
                <a:latin typeface="Arial" charset="0"/>
              </a:rPr>
              <a:t> Linkage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235152"/>
          </a:xfrm>
        </p:spPr>
        <p:txBody>
          <a:bodyPr/>
          <a:lstStyle/>
          <a:p>
            <a:pPr algn="just" eaLnBrk="1" hangingPunct="1"/>
            <a:r>
              <a:rPr lang="en-GB" dirty="0">
                <a:latin typeface="Arial" charset="0"/>
              </a:rPr>
              <a:t>A strong sense of </a:t>
            </a:r>
            <a:r>
              <a:rPr lang="en-GB" b="1" dirty="0">
                <a:latin typeface="Arial" charset="0"/>
              </a:rPr>
              <a:t>responsibility</a:t>
            </a:r>
            <a:r>
              <a:rPr lang="en-GB" dirty="0">
                <a:latin typeface="Arial" charset="0"/>
              </a:rPr>
              <a:t> (patron) and duty (client)</a:t>
            </a:r>
          </a:p>
          <a:p>
            <a:pPr algn="just" eaLnBrk="1" hangingPunct="1"/>
            <a:r>
              <a:rPr lang="en-GB" dirty="0">
                <a:latin typeface="Arial" charset="0"/>
              </a:rPr>
              <a:t>This traditional interaction can take up modern forms:</a:t>
            </a:r>
          </a:p>
          <a:p>
            <a:pPr algn="just" eaLnBrk="1" hangingPunct="1"/>
            <a:r>
              <a:rPr lang="en-GB" dirty="0">
                <a:latin typeface="Arial" charset="0"/>
              </a:rPr>
              <a:t>Patron (or their associates) run in elections</a:t>
            </a:r>
          </a:p>
          <a:p>
            <a:pPr algn="just" eaLnBrk="1" hangingPunct="1"/>
            <a:r>
              <a:rPr lang="en-GB" dirty="0">
                <a:latin typeface="Arial" charset="0"/>
              </a:rPr>
              <a:t>Clients supply votes, patron supplies or promises goods)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dirty="0" err="1">
                <a:latin typeface="Arial" charset="0"/>
              </a:rPr>
              <a:t>Clientelistic</a:t>
            </a:r>
            <a:r>
              <a:rPr lang="en-GB" dirty="0">
                <a:latin typeface="Arial" charset="0"/>
              </a:rPr>
              <a:t> Linkage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7887" y="2132856"/>
            <a:ext cx="7693025" cy="4608512"/>
          </a:xfrm>
        </p:spPr>
        <p:txBody>
          <a:bodyPr/>
          <a:lstStyle/>
          <a:p>
            <a:pPr algn="just" eaLnBrk="1" hangingPunct="1"/>
            <a:r>
              <a:rPr lang="en-GB" dirty="0">
                <a:latin typeface="Arial" charset="0"/>
              </a:rPr>
              <a:t> “New” clientelism: less personalised, a key role played by networks and brokers</a:t>
            </a:r>
            <a:r>
              <a:rPr lang="en-GB" dirty="0">
                <a:latin typeface="Arial" charset="0"/>
                <a:cs typeface="Arial" charset="0"/>
              </a:rPr>
              <a:t>:</a:t>
            </a:r>
          </a:p>
          <a:p>
            <a:pPr algn="just" eaLnBrk="1" hangingPunct="1"/>
            <a:r>
              <a:rPr lang="en-GB" dirty="0">
                <a:latin typeface="Arial" charset="0"/>
                <a:cs typeface="Arial" charset="0"/>
              </a:rPr>
              <a:t>A pyramid: patron is on top (politician, party), clients-voters are at the bottom</a:t>
            </a:r>
          </a:p>
          <a:p>
            <a:pPr algn="just" eaLnBrk="1" hangingPunct="1"/>
            <a:r>
              <a:rPr lang="en-GB" dirty="0">
                <a:latin typeface="Arial" charset="0"/>
                <a:cs typeface="Arial" charset="0"/>
              </a:rPr>
              <a:t>They are connected through a network of local officials, local entrepreneurs, party organizational structures etc. </a:t>
            </a:r>
          </a:p>
          <a:p>
            <a:pPr algn="just" eaLnBrk="1" hangingPunct="1"/>
            <a:r>
              <a:rPr lang="en-GB" dirty="0">
                <a:latin typeface="Arial" charset="0"/>
                <a:cs typeface="Arial" charset="0"/>
              </a:rPr>
              <a:t>It remains a bilateral relationship (important broker, important broker—less important broker, less important broker—client/voter)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dirty="0">
                <a:latin typeface="Arial" charset="0"/>
              </a:rPr>
              <a:t>Why is clientelism a problem?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GB" sz="3200" dirty="0">
                <a:latin typeface="Arial" charset="0"/>
              </a:rPr>
              <a:t>Voters disregard a broader context of their party choice</a:t>
            </a:r>
          </a:p>
          <a:p>
            <a:pPr algn="just" eaLnBrk="1" hangingPunct="1">
              <a:lnSpc>
                <a:spcPct val="90000"/>
              </a:lnSpc>
            </a:pPr>
            <a:r>
              <a:rPr lang="en-GB" sz="3200" dirty="0">
                <a:latin typeface="Arial" charset="0"/>
              </a:rPr>
              <a:t>Politicians do not have a mandate (motivation) to pursue public interests</a:t>
            </a:r>
          </a:p>
          <a:p>
            <a:pPr algn="just" eaLnBrk="1" hangingPunct="1">
              <a:lnSpc>
                <a:spcPct val="90000"/>
              </a:lnSpc>
            </a:pPr>
            <a:r>
              <a:rPr lang="en-GB" sz="3200" dirty="0" err="1">
                <a:latin typeface="Arial" charset="0"/>
              </a:rPr>
              <a:t>Clientelistic</a:t>
            </a:r>
            <a:r>
              <a:rPr lang="en-GB" sz="3200" dirty="0">
                <a:latin typeface="Arial" charset="0"/>
              </a:rPr>
              <a:t> linkage is rigid, in conflict with the role of elections as a feedback-providing mechanism</a:t>
            </a:r>
            <a:endParaRPr lang="en-GB" sz="32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3506</TotalTime>
  <Words>1395</Words>
  <Application>Microsoft Macintosh PowerPoint</Application>
  <PresentationFormat>On-screen Show (4:3)</PresentationFormat>
  <Paragraphs>138</Paragraphs>
  <Slides>31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ＭＳ Ｐゴシック</vt:lpstr>
      <vt:lpstr>Arial</vt:lpstr>
      <vt:lpstr>Times New Roman</vt:lpstr>
      <vt:lpstr>Wingdings</vt:lpstr>
      <vt:lpstr>Capsules</vt:lpstr>
      <vt:lpstr>Democratic Competition and Political Representation</vt:lpstr>
      <vt:lpstr>Linkages between parties  and voters</vt:lpstr>
      <vt:lpstr>Programmatic Linkage</vt:lpstr>
      <vt:lpstr>Programmatic Linkage</vt:lpstr>
      <vt:lpstr>Programmatic Linkage</vt:lpstr>
      <vt:lpstr>Clientelistic Linkage</vt:lpstr>
      <vt:lpstr>Clientelistic Linkage</vt:lpstr>
      <vt:lpstr>Clientelistic Linkage</vt:lpstr>
      <vt:lpstr>Why is clientelism a problem?</vt:lpstr>
      <vt:lpstr>Why is clientelism a problem?</vt:lpstr>
      <vt:lpstr>Clientelism:  explained by political culture?</vt:lpstr>
      <vt:lpstr>Clientelism:  explained by strategic interactions?</vt:lpstr>
      <vt:lpstr>Charismatic linkage</vt:lpstr>
      <vt:lpstr>Charismatic personalism (Pappas)</vt:lpstr>
      <vt:lpstr>Charismatic personalism (Pappas)</vt:lpstr>
      <vt:lpstr>What shapes party systems</vt:lpstr>
      <vt:lpstr>How do electoral rules shape party systems?</vt:lpstr>
      <vt:lpstr>A decline in importance  of political parties</vt:lpstr>
      <vt:lpstr>The Consequences of dealignment</vt:lpstr>
      <vt:lpstr>The Consequences of dealignment</vt:lpstr>
      <vt:lpstr>What is a party system?</vt:lpstr>
      <vt:lpstr>Party „systemness“</vt:lpstr>
      <vt:lpstr>Number of parties</vt:lpstr>
      <vt:lpstr>The 2005 UK Elections</vt:lpstr>
      <vt:lpstr>Duverger (1954)</vt:lpstr>
      <vt:lpstr>Relative size of parties</vt:lpstr>
      <vt:lpstr>Dimensions of party competition Sartori (1976)</vt:lpstr>
      <vt:lpstr>Tendency of parties to govern together</vt:lpstr>
      <vt:lpstr>Party system institutionalization (PSI)</vt:lpstr>
      <vt:lpstr>PSI and democratic collapse (FCB, 2016)</vt:lpstr>
      <vt:lpstr>PI and democratic collapse (FCB, 2016)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Marek Rybar</cp:lastModifiedBy>
  <cp:revision>169</cp:revision>
  <dcterms:created xsi:type="dcterms:W3CDTF">2005-06-20T08:50:09Z</dcterms:created>
  <dcterms:modified xsi:type="dcterms:W3CDTF">2019-12-09T10:21:21Z</dcterms:modified>
</cp:coreProperties>
</file>