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3"/>
  </p:notesMasterIdLst>
  <p:sldIdLst>
    <p:sldId id="256" r:id="rId2"/>
    <p:sldId id="341" r:id="rId3"/>
    <p:sldId id="288" r:id="rId4"/>
    <p:sldId id="293" r:id="rId5"/>
    <p:sldId id="342" r:id="rId6"/>
    <p:sldId id="292" r:id="rId7"/>
    <p:sldId id="291" r:id="rId8"/>
    <p:sldId id="289" r:id="rId9"/>
    <p:sldId id="290" r:id="rId10"/>
    <p:sldId id="344" r:id="rId11"/>
    <p:sldId id="294" r:id="rId12"/>
    <p:sldId id="295" r:id="rId13"/>
    <p:sldId id="298" r:id="rId14"/>
    <p:sldId id="299" r:id="rId15"/>
    <p:sldId id="300" r:id="rId16"/>
    <p:sldId id="359" r:id="rId17"/>
    <p:sldId id="360" r:id="rId18"/>
    <p:sldId id="313" r:id="rId19"/>
    <p:sldId id="305" r:id="rId20"/>
    <p:sldId id="306" r:id="rId21"/>
    <p:sldId id="316" r:id="rId22"/>
    <p:sldId id="317" r:id="rId23"/>
    <p:sldId id="318" r:id="rId24"/>
    <p:sldId id="320" r:id="rId25"/>
    <p:sldId id="321" r:id="rId26"/>
    <p:sldId id="325" r:id="rId27"/>
    <p:sldId id="328" r:id="rId28"/>
    <p:sldId id="345" r:id="rId29"/>
    <p:sldId id="348" r:id="rId30"/>
    <p:sldId id="349" r:id="rId31"/>
    <p:sldId id="35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k Rybar" initials="MR" lastIdx="1" clrIdx="0">
    <p:extLst>
      <p:ext uri="{19B8F6BF-5375-455C-9EA6-DF929625EA0E}">
        <p15:presenceInfo xmlns:p15="http://schemas.microsoft.com/office/powerpoint/2012/main" userId="0062e39ce3b032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77" autoAdjust="0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6D6FFD0-3D4A-704D-AC94-8D92B22763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3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D6FFD0-3D4A-704D-AC94-8D92B227638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18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kumimoji="1" lang="sk-SK" sz="2400">
                <a:latin typeface="Times New Roman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1833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k-SK" noProof="0"/>
              <a:t>Click to edit Master subtitle style</a:t>
            </a:r>
          </a:p>
        </p:txBody>
      </p:sp>
      <p:sp>
        <p:nvSpPr>
          <p:cNvPr id="183308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k-SK" noProof="0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A346C177-D255-B641-8262-102F26AA162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0324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3BC60-6004-2D49-996B-BBDC158A28FB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48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AB112-5624-694A-B0DD-BCC5458B8172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568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B02F6-ABB2-4741-91C0-8708A0F5CA85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623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2D966-A826-6F48-850F-7FFA42D9F600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752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CD19D3-0EA6-344C-9A54-2B5A7D499F7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167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D713F7-8160-0E4C-93AA-CEC495B6A71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44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D1BC85-7C92-9941-B83B-9B0A0C42C199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3538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02B8CF-0447-0449-8694-A58C70BC09D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03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02D3EC-5917-7345-843B-D2DE1E0D2EFF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830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E2F0B2-193C-F046-BA6B-E21601AB72C6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598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82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82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fld id="{A043379B-7E73-EB45-A358-506494A802A1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29600" cy="1905000"/>
          </a:xfrm>
        </p:spPr>
        <p:txBody>
          <a:bodyPr/>
          <a:lstStyle/>
          <a:p>
            <a:pPr eaLnBrk="1" hangingPunct="1"/>
            <a:r>
              <a:rPr lang="en-GB" sz="3200" dirty="0">
                <a:latin typeface="Arial" charset="0"/>
              </a:rPr>
              <a:t>Democratic Competition and Political Representation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886200"/>
            <a:ext cx="680085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sk-SK" sz="24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CPDD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 err="1">
                <a:latin typeface="Arial" charset="0"/>
              </a:rPr>
              <a:t>Fall</a:t>
            </a:r>
            <a:r>
              <a:rPr lang="sk-SK" sz="2400" dirty="0">
                <a:latin typeface="Arial" charset="0"/>
              </a:rPr>
              <a:t> 2019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sk-SK" sz="2400" dirty="0">
                <a:latin typeface="Arial" charset="0"/>
              </a:rPr>
              <a:t>Doc. Marek Rybář, PhD.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rial" charset="0"/>
              </a:rPr>
              <a:t>Why is clientelism a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3200" dirty="0">
                <a:latin typeface="Arial" charset="0"/>
                <a:cs typeface="Arial" charset="0"/>
              </a:rPr>
              <a:t>It is not voters who control politicians//Rather, politicians control voters 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3200" dirty="0">
                <a:latin typeface="Arial" charset="0"/>
                <a:cs typeface="Arial" charset="0"/>
              </a:rPr>
              <a:t>Transactions typically do not take place simultaneously, </a:t>
            </a:r>
            <a:r>
              <a:rPr lang="en-GB" sz="3200" b="1" dirty="0">
                <a:latin typeface="Arial" charset="0"/>
                <a:cs typeface="Arial" charset="0"/>
              </a:rPr>
              <a:t>trust</a:t>
            </a:r>
            <a:r>
              <a:rPr lang="en-GB" sz="3200" dirty="0">
                <a:latin typeface="Arial" charset="0"/>
                <a:cs typeface="Arial" charset="0"/>
              </a:rPr>
              <a:t> is needed for the system to work (a growing number of exchanges tends to strengthen the linkage)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795016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Clientelism: 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explained by political culture?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07160"/>
          </a:xfrm>
        </p:spPr>
        <p:txBody>
          <a:bodyPr/>
          <a:lstStyle/>
          <a:p>
            <a:pPr algn="just" eaLnBrk="1" hangingPunct="1"/>
            <a:r>
              <a:rPr lang="en-GB" sz="2600" dirty="0">
                <a:latin typeface="Arial" charset="0"/>
              </a:rPr>
              <a:t>Putnam (1993): differentiated performance of Italy’s regions explained by existence in the north of deep-seated patterns of behaviour:</a:t>
            </a:r>
          </a:p>
          <a:p>
            <a:pPr algn="just" eaLnBrk="1" hangingPunct="1"/>
            <a:r>
              <a:rPr lang="en-GB" sz="2600" dirty="0">
                <a:latin typeface="Arial" charset="0"/>
              </a:rPr>
              <a:t>Representative institutions (guilds etc.) of the medieval era </a:t>
            </a:r>
            <a:r>
              <a:rPr lang="en-GB" sz="2600" dirty="0">
                <a:latin typeface="Arial" charset="0"/>
                <a:sym typeface="Wingdings" pitchFamily="2" charset="2"/>
              </a:rPr>
              <a:t> self-organizing behaviour  understanding for public/collective interest policies in search of common good</a:t>
            </a:r>
            <a:endParaRPr lang="en-GB" sz="2600" dirty="0">
              <a:latin typeface="Arial" charset="0"/>
            </a:endParaRPr>
          </a:p>
          <a:p>
            <a:pPr algn="just" eaLnBrk="1" hangingPunct="1"/>
            <a:r>
              <a:rPr lang="en-GB" sz="2600" dirty="0">
                <a:latin typeface="Arial" charset="0"/>
              </a:rPr>
              <a:t>Absence of such patterns in the south: low trust in parties</a:t>
            </a:r>
            <a:r>
              <a:rPr lang="en-GB" sz="2600" dirty="0">
                <a:latin typeface="Arial" charset="0"/>
                <a:cs typeface="Arial" charset="0"/>
              </a:rPr>
              <a:t>—problems with collective action—rent-seeking = clientelism, nepotism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>
          <a:xfrm>
            <a:off x="762000" y="260648"/>
            <a:ext cx="7924800" cy="1644352"/>
          </a:xfrm>
        </p:spPr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Clientelism: </a:t>
            </a:r>
            <a:br>
              <a:rPr lang="en-GB" dirty="0">
                <a:latin typeface="Arial" charset="0"/>
              </a:rPr>
            </a:br>
            <a:r>
              <a:rPr lang="en-GB" dirty="0">
                <a:latin typeface="Arial" charset="0"/>
              </a:rPr>
              <a:t>explained by strategic interactions?</a:t>
            </a:r>
            <a:endParaRPr lang="sk-SK" dirty="0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/>
            <a:r>
              <a:rPr lang="en-GB" dirty="0" err="1">
                <a:latin typeface="Arial" charset="0"/>
              </a:rPr>
              <a:t>Shefter</a:t>
            </a:r>
            <a:r>
              <a:rPr lang="en-GB" dirty="0">
                <a:latin typeface="Arial" charset="0"/>
              </a:rPr>
              <a:t> (1994): timing of democratisation and state-building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If parties and party competition emerged BEFORE autonomous state apparatus was established = public resources are exploited for distribution of private benefits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Autonomous state bureaucracy BEFOTE party-based mobilisation = a strong barrier preventing widespread </a:t>
            </a:r>
            <a:r>
              <a:rPr lang="en-GB" dirty="0" err="1">
                <a:latin typeface="Arial" charset="0"/>
              </a:rPr>
              <a:t>clientelistic</a:t>
            </a:r>
            <a:r>
              <a:rPr lang="en-GB" dirty="0">
                <a:latin typeface="Arial" charset="0"/>
              </a:rPr>
              <a:t> exchange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Charismatic linkage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dirty="0">
                <a:latin typeface="Arial" charset="0"/>
              </a:rPr>
              <a:t>Considered a pre-modern form of political authority in political theory (M. Weber)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“Charisma” traditionally studied by social psychology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Pappas (2009): charisma is primarily a political phenomenon, a specific type of political leadership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dirty="0">
                <a:latin typeface="Arial" charset="0"/>
              </a:rPr>
              <a:t>Charismatic personalism (Pappas)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1. nearly absolute and centralised control by the leader over “his” party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(division of powers and labour depend on leader’s decisions, formal rules are not observed)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2. a strong and unmediated emotional link between the leader and followers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dirty="0">
                <a:latin typeface="Arial" charset="0"/>
              </a:rPr>
              <a:t>Charismatic personalism (Pappas)</a:t>
            </a:r>
            <a:endParaRPr lang="cs-CZ" sz="3200" dirty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dirty="0">
                <a:latin typeface="Arial" charset="0"/>
              </a:rPr>
              <a:t>3. delegative and missionary relationship between the leader and his followers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(delegation in the sense of missing horizontal accountability)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It may exist in democratic regimes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A plan of radical (but not necessarily authoritarian) transformation of institutional architecture of the state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shapes party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a political sociology approach: politics mirrors society (</a:t>
            </a:r>
            <a:r>
              <a:rPr lang="en-US" dirty="0" err="1"/>
              <a:t>Lipset</a:t>
            </a:r>
            <a:r>
              <a:rPr lang="en-US" dirty="0"/>
              <a:t> and </a:t>
            </a:r>
            <a:r>
              <a:rPr lang="en-US" dirty="0" err="1"/>
              <a:t>Rokkan</a:t>
            </a:r>
            <a:r>
              <a:rPr lang="en-US" dirty="0"/>
              <a:t>)</a:t>
            </a:r>
          </a:p>
          <a:p>
            <a:r>
              <a:rPr lang="en-US" dirty="0"/>
              <a:t>2. strategic choices of political elites (what themes to politicize)</a:t>
            </a:r>
          </a:p>
          <a:p>
            <a:r>
              <a:rPr lang="en-US" dirty="0"/>
              <a:t>3. formal institutions, especially the electoral system and executive-legislative relations</a:t>
            </a:r>
          </a:p>
        </p:txBody>
      </p:sp>
    </p:spTree>
    <p:extLst>
      <p:ext uri="{BB962C8B-B14F-4D97-AF65-F5344CB8AC3E}">
        <p14:creationId xmlns:p14="http://schemas.microsoft.com/office/powerpoint/2010/main" val="1276824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AutoShape 2">
            <a:extLst>
              <a:ext uri="{FF2B5EF4-FFF2-40B4-BE49-F238E27FC236}">
                <a16:creationId xmlns:a16="http://schemas.microsoft.com/office/drawing/2014/main" id="{7D79FA3E-0D91-2742-A03E-DA5B27F384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sk-SK" sz="3200" dirty="0"/>
              <a:t>How do electoral rules shape party systems?</a:t>
            </a:r>
          </a:p>
        </p:txBody>
      </p:sp>
      <p:sp>
        <p:nvSpPr>
          <p:cNvPr id="198659" name="Rectangle 3">
            <a:extLst>
              <a:ext uri="{FF2B5EF4-FFF2-40B4-BE49-F238E27FC236}">
                <a16:creationId xmlns:a16="http://schemas.microsoft.com/office/drawing/2014/main" id="{4CEEC9DD-982A-934E-855F-DE555A86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altLang="sk-SK" b="1" dirty="0" err="1"/>
              <a:t>Duverger</a:t>
            </a:r>
            <a:r>
              <a:rPr lang="en-US" altLang="sk-SK" b="1" dirty="0"/>
              <a:t> law</a:t>
            </a:r>
            <a:r>
              <a:rPr lang="en-US" altLang="sk-SK" dirty="0"/>
              <a:t>: the simple majority single-ballot system favors the two-party system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k-SK" dirty="0"/>
              <a:t>Example: United Kingdom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k-SK" b="1" dirty="0" err="1"/>
              <a:t>Duverger’s</a:t>
            </a:r>
            <a:r>
              <a:rPr lang="en-US" altLang="sk-SK" b="1" dirty="0"/>
              <a:t> hypothesis</a:t>
            </a:r>
            <a:r>
              <a:rPr lang="en-US" altLang="sk-SK" dirty="0"/>
              <a:t>: simple majority system with second ballot, and proportional representation favor </a:t>
            </a:r>
            <a:r>
              <a:rPr lang="en-US" altLang="sk-SK" dirty="0" err="1"/>
              <a:t>multipartism</a:t>
            </a:r>
            <a:endParaRPr lang="en-US" altLang="sk-SK" dirty="0"/>
          </a:p>
          <a:p>
            <a:pPr algn="just" eaLnBrk="1" hangingPunct="1">
              <a:lnSpc>
                <a:spcPct val="90000"/>
              </a:lnSpc>
            </a:pPr>
            <a:r>
              <a:rPr lang="en-US" altLang="sk-SK" dirty="0"/>
              <a:t>Examples: France, Spain etc.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altLang="sk-SK" dirty="0"/>
              <a:t>However, in structuring party systems, electoral systems are “supplemented” by the structure of societies (cleavages)</a:t>
            </a:r>
          </a:p>
        </p:txBody>
      </p:sp>
    </p:spTree>
    <p:extLst>
      <p:ext uri="{BB962C8B-B14F-4D97-AF65-F5344CB8AC3E}">
        <p14:creationId xmlns:p14="http://schemas.microsoft.com/office/powerpoint/2010/main" val="4041203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en-GB" sz="3200" dirty="0">
                <a:latin typeface="Arial" charset="0"/>
                <a:ea typeface="ＭＳ Ｐゴシック" charset="0"/>
              </a:rPr>
              <a:t>A decline in importance </a:t>
            </a:r>
            <a:br>
              <a:rPr lang="en-GB" sz="3200" dirty="0">
                <a:latin typeface="Arial" charset="0"/>
                <a:ea typeface="ＭＳ Ｐゴシック" charset="0"/>
              </a:rPr>
            </a:br>
            <a:r>
              <a:rPr lang="en-GB" sz="3200" dirty="0">
                <a:latin typeface="Arial" charset="0"/>
                <a:ea typeface="ＭＳ Ｐゴシック" charset="0"/>
              </a:rPr>
              <a:t>of political parties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z="2600" dirty="0">
                <a:latin typeface="Arial" charset="0"/>
                <a:ea typeface="ＭＳ Ｐゴシック" charset="0"/>
              </a:rPr>
              <a:t>An ongoing social and political modernisation = a decline in importance of parties</a:t>
            </a:r>
          </a:p>
          <a:p>
            <a:pPr>
              <a:defRPr/>
            </a:pPr>
            <a:r>
              <a:rPr lang="en-GB" sz="2600" dirty="0">
                <a:latin typeface="Arial" charset="0"/>
                <a:ea typeface="ＭＳ Ｐゴシック" charset="0"/>
              </a:rPr>
              <a:t>Rise of educational levels </a:t>
            </a:r>
            <a:r>
              <a:rPr lang="en-GB" sz="2600" dirty="0">
                <a:latin typeface="Arial" charset="0"/>
                <a:ea typeface="ＭＳ Ｐゴシック" charset="0"/>
                <a:sym typeface="Wingdings" pitchFamily="2" charset="2"/>
              </a:rPr>
              <a:t> no need to rely on parties to provide a link to the state (institutions)</a:t>
            </a:r>
            <a:endParaRPr lang="en-GB" sz="2600" dirty="0">
              <a:latin typeface="Arial" charset="0"/>
              <a:ea typeface="ＭＳ Ｐゴシック" charset="0"/>
            </a:endParaRPr>
          </a:p>
          <a:p>
            <a:pPr>
              <a:defRPr/>
            </a:pPr>
            <a:r>
              <a:rPr lang="en-GB" sz="2600" dirty="0">
                <a:latin typeface="Arial" charset="0"/>
                <a:ea typeface="ＭＳ Ｐゴシック" charset="0"/>
              </a:rPr>
              <a:t>Independent mass media</a:t>
            </a:r>
          </a:p>
          <a:p>
            <a:pPr>
              <a:defRPr/>
            </a:pPr>
            <a:r>
              <a:rPr lang="en-GB" sz="2600" dirty="0">
                <a:latin typeface="Arial" charset="0"/>
                <a:ea typeface="ＭＳ Ｐゴシック" charset="0"/>
              </a:rPr>
              <a:t>Alternative channels of political mobilisation (social movements, organized interests)</a:t>
            </a:r>
          </a:p>
        </p:txBody>
      </p:sp>
    </p:spTree>
    <p:extLst>
      <p:ext uri="{BB962C8B-B14F-4D97-AF65-F5344CB8AC3E}">
        <p14:creationId xmlns:p14="http://schemas.microsoft.com/office/powerpoint/2010/main" val="2236656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>
            <a:extLst>
              <a:ext uri="{FF2B5EF4-FFF2-40B4-BE49-F238E27FC236}">
                <a16:creationId xmlns:a16="http://schemas.microsoft.com/office/drawing/2014/main" id="{11ABF415-AC23-D842-9AAF-54A3FF114D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sk-SK" sz="3200" dirty="0"/>
              <a:t>The Consequences of dealignment</a:t>
            </a:r>
          </a:p>
        </p:txBody>
      </p:sp>
      <p:sp>
        <p:nvSpPr>
          <p:cNvPr id="184323" name="Rectangle 3">
            <a:extLst>
              <a:ext uri="{FF2B5EF4-FFF2-40B4-BE49-F238E27FC236}">
                <a16:creationId xmlns:a16="http://schemas.microsoft.com/office/drawing/2014/main" id="{A48F9503-C7E2-E146-A813-09EA8E749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AU" altLang="sk-SK" sz="2400" dirty="0"/>
              <a:t>A drop in voter turnout (voters who identified with parties had traditionally voted more often than those without party identification)</a:t>
            </a:r>
          </a:p>
          <a:p>
            <a:pPr algn="just" eaLnBrk="1" hangingPunct="1"/>
            <a:r>
              <a:rPr lang="en-AU" altLang="sk-SK" sz="2400" dirty="0"/>
              <a:t>On average, some 10 percentage points drop over the last 50 years</a:t>
            </a:r>
          </a:p>
          <a:p>
            <a:pPr algn="just" eaLnBrk="1" hangingPunct="1"/>
            <a:r>
              <a:rPr lang="en-AU" altLang="sk-SK" sz="2400" dirty="0"/>
              <a:t>Increased volatility levels: entry of new parties and the rise of the number of relevant parties</a:t>
            </a:r>
          </a:p>
          <a:p>
            <a:pPr algn="just" eaLnBrk="1" hangingPunct="1"/>
            <a:r>
              <a:rPr lang="en-AU" altLang="sk-SK" sz="2400" dirty="0"/>
              <a:t>Individual level: split ticket voting and divided government</a:t>
            </a:r>
          </a:p>
        </p:txBody>
      </p:sp>
    </p:spTree>
    <p:extLst>
      <p:ext uri="{BB962C8B-B14F-4D97-AF65-F5344CB8AC3E}">
        <p14:creationId xmlns:p14="http://schemas.microsoft.com/office/powerpoint/2010/main" val="481357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Linkages between parties </a:t>
            </a:r>
            <a:br>
              <a:rPr lang="en-GB" dirty="0"/>
            </a:br>
            <a:r>
              <a:rPr lang="en-GB" dirty="0"/>
              <a:t>and voters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programmatic</a:t>
            </a:r>
          </a:p>
          <a:p>
            <a:r>
              <a:rPr lang="en-GB" dirty="0" err="1"/>
              <a:t>clientelistic</a:t>
            </a:r>
            <a:endParaRPr lang="en-GB" dirty="0"/>
          </a:p>
          <a:p>
            <a:r>
              <a:rPr lang="en-GB" dirty="0"/>
              <a:t>charismatic</a:t>
            </a:r>
          </a:p>
        </p:txBody>
      </p:sp>
    </p:spTree>
    <p:extLst>
      <p:ext uri="{BB962C8B-B14F-4D97-AF65-F5344CB8AC3E}">
        <p14:creationId xmlns:p14="http://schemas.microsoft.com/office/powerpoint/2010/main" val="2667402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AutoShape 2">
            <a:extLst>
              <a:ext uri="{FF2B5EF4-FFF2-40B4-BE49-F238E27FC236}">
                <a16:creationId xmlns:a16="http://schemas.microsoft.com/office/drawing/2014/main" id="{548BCC57-082B-7A4C-B188-99B0F411C4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sk-SK" sz="3200" dirty="0"/>
              <a:t>The Consequences of dealignment</a:t>
            </a:r>
          </a:p>
        </p:txBody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057F0670-D29E-7B45-B936-846497E556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AU" altLang="sk-SK" dirty="0"/>
              <a:t>Timing of decisions about who to vote for in elections</a:t>
            </a:r>
          </a:p>
          <a:p>
            <a:pPr algn="just" eaLnBrk="1" hangingPunct="1"/>
            <a:r>
              <a:rPr lang="en-AU" altLang="sk-SK" dirty="0"/>
              <a:t>An increased trend of identification with a politician (and not with their party) </a:t>
            </a:r>
          </a:p>
          <a:p>
            <a:pPr algn="just" eaLnBrk="1" hangingPunct="1"/>
            <a:r>
              <a:rPr lang="en-AU" altLang="sk-SK" dirty="0"/>
              <a:t>Decrease in active participation at election campaigns</a:t>
            </a:r>
          </a:p>
          <a:p>
            <a:pPr algn="just" eaLnBrk="1" hangingPunct="1"/>
            <a:r>
              <a:rPr lang="en-AU" altLang="sk-SK" dirty="0"/>
              <a:t>Less voters with „party predispositions“</a:t>
            </a:r>
          </a:p>
        </p:txBody>
      </p:sp>
    </p:spTree>
    <p:extLst>
      <p:ext uri="{BB962C8B-B14F-4D97-AF65-F5344CB8AC3E}">
        <p14:creationId xmlns:p14="http://schemas.microsoft.com/office/powerpoint/2010/main" val="29587338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>
                <a:cs typeface="+mj-cs"/>
              </a:rPr>
              <a:t>What is a party system?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 stable, valued and recurring pattern of interactions between its components (parties)</a:t>
            </a:r>
          </a:p>
          <a:p>
            <a:pPr eaLnBrk="1" hangingPunct="1">
              <a:defRPr/>
            </a:pPr>
            <a:r>
              <a:rPr lang="en-US" dirty="0"/>
              <a:t>“</a:t>
            </a:r>
            <a:r>
              <a:rPr lang="en-US" dirty="0" err="1"/>
              <a:t>Systemness</a:t>
            </a:r>
            <a:r>
              <a:rPr lang="en-US" dirty="0"/>
              <a:t>” - Interactions among parties that go beyond their individual characteristics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7391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Party „</a:t>
            </a:r>
            <a:r>
              <a:rPr lang="sk-SK" dirty="0" err="1">
                <a:cs typeface="+mj-cs"/>
              </a:rPr>
              <a:t>systemness</a:t>
            </a:r>
            <a:r>
              <a:rPr lang="sk-SK" dirty="0">
                <a:cs typeface="+mj-cs"/>
              </a:rPr>
              <a:t>“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GB" dirty="0">
                <a:cs typeface="+mn-cs"/>
              </a:rPr>
              <a:t>Results from competition among parties: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Number of parties (how to count them?)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Relative size and strength (how to assess it?)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Dimensions of party competition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Distance between parties (polarization)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Propensity to govern together</a:t>
            </a:r>
          </a:p>
          <a:p>
            <a:pPr algn="just" eaLnBrk="1" hangingPunct="1"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09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Number of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Nearly all classifications take into account the number of parties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All that </a:t>
            </a:r>
            <a:r>
              <a:rPr lang="en-US" dirty="0"/>
              <a:t>compete in elections?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All that gain parliamentary seats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All that have a say in who governs</a:t>
            </a:r>
          </a:p>
        </p:txBody>
      </p:sp>
    </p:spTree>
    <p:extLst>
      <p:ext uri="{BB962C8B-B14F-4D97-AF65-F5344CB8AC3E}">
        <p14:creationId xmlns:p14="http://schemas.microsoft.com/office/powerpoint/2010/main" val="23121334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The 2005 UK Elections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cs typeface="+mn-cs"/>
              </a:rPr>
              <a:t>Candidates of 14 parties competed in the parliamentary elections</a:t>
            </a:r>
          </a:p>
          <a:p>
            <a:pPr eaLnBrk="1" hangingPunct="1">
              <a:defRPr/>
            </a:pPr>
            <a:r>
              <a:rPr lang="en-GB" dirty="0"/>
              <a:t>Candidates of 14 parties gained seats in the Parliament</a:t>
            </a:r>
            <a:endParaRPr lang="en-GB" dirty="0">
              <a:cs typeface="+mn-cs"/>
            </a:endParaRPr>
          </a:p>
          <a:p>
            <a:pPr eaLnBrk="1" hangingPunct="1">
              <a:defRPr/>
            </a:pPr>
            <a:r>
              <a:rPr lang="en-GB" dirty="0">
                <a:cs typeface="+mn-cs"/>
              </a:rPr>
              <a:t>Three parties gaine</a:t>
            </a:r>
            <a:r>
              <a:rPr lang="en-GB" dirty="0"/>
              <a:t>d an overwhelming majority of seats</a:t>
            </a:r>
            <a:r>
              <a:rPr lang="en-GB" dirty="0">
                <a:cs typeface="+mn-cs"/>
              </a:rPr>
              <a:t> (Lab 35,2%=356, Con 32,3=197, </a:t>
            </a:r>
            <a:r>
              <a:rPr lang="en-GB" dirty="0" err="1">
                <a:cs typeface="+mn-cs"/>
              </a:rPr>
              <a:t>LibDem</a:t>
            </a:r>
            <a:r>
              <a:rPr lang="en-GB" dirty="0">
                <a:cs typeface="+mn-cs"/>
              </a:rPr>
              <a:t> 22%=62 mandates)</a:t>
            </a:r>
          </a:p>
          <a:p>
            <a:pPr eaLnBrk="1" hangingPunct="1">
              <a:defRPr/>
            </a:pPr>
            <a:r>
              <a:rPr lang="en-GB" dirty="0">
                <a:cs typeface="+mn-cs"/>
              </a:rPr>
              <a:t>Other parties tend to gain votes in specific regions</a:t>
            </a:r>
          </a:p>
        </p:txBody>
      </p:sp>
    </p:spTree>
    <p:extLst>
      <p:ext uri="{BB962C8B-B14F-4D97-AF65-F5344CB8AC3E}">
        <p14:creationId xmlns:p14="http://schemas.microsoft.com/office/powerpoint/2010/main" val="31288031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sk-SK" dirty="0">
                <a:cs typeface="+mj-cs"/>
              </a:rPr>
              <a:t>Duverger (1954)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cs typeface="+mn-cs"/>
              </a:rPr>
              <a:t>Number of parties alone shapes the dynamics among them</a:t>
            </a:r>
          </a:p>
          <a:p>
            <a:pPr eaLnBrk="1" hangingPunct="1">
              <a:defRPr/>
            </a:pPr>
            <a:r>
              <a:rPr lang="en-GB" dirty="0"/>
              <a:t>One party system, two party system, </a:t>
            </a:r>
            <a:r>
              <a:rPr lang="en-GB" dirty="0" err="1"/>
              <a:t>multipartism</a:t>
            </a:r>
            <a:endParaRPr lang="en-GB" dirty="0"/>
          </a:p>
          <a:p>
            <a:pPr eaLnBrk="1" hangingPunct="1">
              <a:defRPr/>
            </a:pPr>
            <a:r>
              <a:rPr lang="en-GB" dirty="0" err="1">
                <a:cs typeface="+mn-cs"/>
              </a:rPr>
              <a:t>Bipartism</a:t>
            </a:r>
            <a:r>
              <a:rPr lang="en-GB" dirty="0">
                <a:cs typeface="+mn-cs"/>
              </a:rPr>
              <a:t> is natural and normatively superior, </a:t>
            </a:r>
            <a:r>
              <a:rPr lang="en-GB" dirty="0" err="1">
                <a:cs typeface="+mn-cs"/>
              </a:rPr>
              <a:t>multipartism</a:t>
            </a:r>
            <a:r>
              <a:rPr lang="en-GB" dirty="0">
                <a:cs typeface="+mn-cs"/>
              </a:rPr>
              <a:t> leads to instability</a:t>
            </a:r>
          </a:p>
        </p:txBody>
      </p:sp>
    </p:spTree>
    <p:extLst>
      <p:ext uri="{BB962C8B-B14F-4D97-AF65-F5344CB8AC3E}">
        <p14:creationId xmlns:p14="http://schemas.microsoft.com/office/powerpoint/2010/main" val="7404592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Relative size of parties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Blondel (1968): an empirical classification of democratic party systems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1945-1966: UK, USA, NZE, AUS, AUT (two parties combined &gt;89%</a:t>
            </a:r>
          </a:p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CAN, GER, IRE: (two parties combined gain 75-80%, a third relevant party exists, important for government formation</a:t>
            </a: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  <a:p>
            <a:pPr eaLnBrk="1" hangingPunct="1"/>
            <a:endParaRPr lang="en-US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2624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GB" dirty="0"/>
              <a:t>Dimensions of party competition</a:t>
            </a:r>
            <a:br>
              <a:rPr lang="en-GB" dirty="0"/>
            </a:br>
            <a:r>
              <a:rPr lang="sk-SK" dirty="0" err="1">
                <a:cs typeface="+mj-cs"/>
              </a:rPr>
              <a:t>Sartori</a:t>
            </a:r>
            <a:r>
              <a:rPr lang="sk-SK" dirty="0">
                <a:cs typeface="+mj-cs"/>
              </a:rPr>
              <a:t> (1976)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dirty="0"/>
              <a:t>We only need </a:t>
            </a:r>
            <a:r>
              <a:rPr lang="en-GB" dirty="0">
                <a:cs typeface="+mn-cs"/>
              </a:rPr>
              <a:t>to take into account the relevant parties (i.e. parties with a coalition potential or with a blackmail potential)</a:t>
            </a:r>
          </a:p>
          <a:p>
            <a:pPr algn="just" eaLnBrk="1" hangingPunct="1">
              <a:defRPr/>
            </a:pPr>
            <a:r>
              <a:rPr lang="en-GB" dirty="0"/>
              <a:t>The more relevant parties in the system, the greater the ideological distance among them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Polarised pluralism: anti</a:t>
            </a:r>
            <a:r>
              <a:rPr lang="en-GB" dirty="0"/>
              <a:t>-system parties at both ends of the ideological spectrum</a:t>
            </a:r>
          </a:p>
          <a:p>
            <a:pPr algn="just" eaLnBrk="1" hangingPunct="1">
              <a:defRPr/>
            </a:pPr>
            <a:r>
              <a:rPr lang="en-GB" dirty="0">
                <a:cs typeface="+mn-cs"/>
              </a:rPr>
              <a:t>However, v</a:t>
            </a:r>
            <a:r>
              <a:rPr lang="en-GB" dirty="0"/>
              <a:t>ery few cases of polarised </a:t>
            </a:r>
            <a:r>
              <a:rPr lang="en-GB" dirty="0" err="1"/>
              <a:t>multipartism</a:t>
            </a:r>
            <a:r>
              <a:rPr lang="en-GB" dirty="0"/>
              <a:t> after 1989</a:t>
            </a:r>
          </a:p>
          <a:p>
            <a:pPr algn="just" eaLnBrk="1" hangingPunct="1">
              <a:defRPr/>
            </a:pPr>
            <a:endParaRPr lang="en-GB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4770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>
                <a:cs typeface="+mj-cs"/>
              </a:rPr>
              <a:t>Tendency of parties to govern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163144"/>
          </a:xfrm>
        </p:spPr>
        <p:txBody>
          <a:bodyPr/>
          <a:lstStyle/>
          <a:p>
            <a:pPr algn="just" eaLnBrk="1" hangingPunct="1">
              <a:defRPr/>
            </a:pPr>
            <a:r>
              <a:rPr lang="en-GB" sz="2700" dirty="0">
                <a:cs typeface="+mn-cs"/>
              </a:rPr>
              <a:t>Governing is at the core of contemporary parties</a:t>
            </a:r>
          </a:p>
          <a:p>
            <a:pPr algn="just" eaLnBrk="1" hangingPunct="1">
              <a:defRPr/>
            </a:pPr>
            <a:r>
              <a:rPr lang="en-GB" sz="2700" dirty="0"/>
              <a:t>Structures of competition can be seen to be either closed (and predictable) or open (and unpredictable) depending on:</a:t>
            </a:r>
          </a:p>
          <a:p>
            <a:pPr algn="just" eaLnBrk="1" hangingPunct="1">
              <a:defRPr/>
            </a:pPr>
            <a:r>
              <a:rPr lang="en-GB" sz="2700" dirty="0"/>
              <a:t> the patterns of alternation in government,</a:t>
            </a:r>
          </a:p>
          <a:p>
            <a:pPr algn="just" eaLnBrk="1" hangingPunct="1">
              <a:defRPr/>
            </a:pPr>
            <a:r>
              <a:rPr lang="en-GB" sz="2700" dirty="0"/>
              <a:t>the degree of innovation or persistence in processes of government formation, and </a:t>
            </a:r>
          </a:p>
          <a:p>
            <a:pPr algn="just" eaLnBrk="1" hangingPunct="1">
              <a:defRPr/>
            </a:pPr>
            <a:r>
              <a:rPr lang="en-GB" sz="2700" dirty="0"/>
              <a:t>the range of parties gaining access to government</a:t>
            </a:r>
            <a:endParaRPr lang="en-GB" sz="27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2174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Party system institutionalization (PSI)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Conceptually different from party institutionalisation (PI)</a:t>
            </a:r>
          </a:p>
          <a:p>
            <a:pPr algn="just"/>
            <a:r>
              <a:rPr lang="en-GB" dirty="0"/>
              <a:t>Crucial for democratic consolidation and survival</a:t>
            </a:r>
          </a:p>
          <a:p>
            <a:pPr algn="just"/>
            <a:r>
              <a:rPr lang="en-GB" dirty="0" err="1"/>
              <a:t>Casal-Bertoa</a:t>
            </a:r>
            <a:r>
              <a:rPr lang="en-GB" dirty="0"/>
              <a:t>: PSI as sufficient (not necessary) condition of democratic survival</a:t>
            </a:r>
          </a:p>
          <a:p>
            <a:pPr algn="just"/>
            <a:r>
              <a:rPr lang="en-GB" dirty="0"/>
              <a:t>No link between PI and democratic breakdown</a:t>
            </a:r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157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Programmatic Linkage</a:t>
            </a:r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Normatively a precondition of a well-functioning democratic regime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Such linkage is conditional and performance-dependent (how well do parties keep their manifesto pledges?)</a:t>
            </a:r>
            <a:endParaRPr lang="en-GB" dirty="0">
              <a:latin typeface="Arial" charset="0"/>
              <a:cs typeface="Arial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  <a:cs typeface="Arial" charset="0"/>
              </a:rPr>
              <a:t>Scrutinized throughout the electoral cycle: party manifesto</a:t>
            </a:r>
            <a:r>
              <a:rPr lang="en-GB" dirty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GB" dirty="0">
                <a:latin typeface="Arial" charset="0"/>
                <a:cs typeface="Arial" charset="0"/>
              </a:rPr>
              <a:t>elections</a:t>
            </a:r>
            <a:r>
              <a:rPr lang="en-GB" dirty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GB" dirty="0">
                <a:latin typeface="Arial" charset="0"/>
                <a:cs typeface="Arial" charset="0"/>
              </a:rPr>
              <a:t>performance in government</a:t>
            </a:r>
            <a:r>
              <a:rPr lang="en-GB" dirty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GB" dirty="0">
                <a:latin typeface="Arial" charset="0"/>
                <a:cs typeface="Arial" charset="0"/>
              </a:rPr>
              <a:t>elections </a:t>
            </a:r>
            <a:r>
              <a:rPr lang="en-GB" dirty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GB" dirty="0">
                <a:latin typeface="Arial" charset="0"/>
                <a:cs typeface="Arial" charset="0"/>
              </a:rPr>
              <a:t>etc.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PSI and democratic collapse</a:t>
            </a:r>
            <a:br>
              <a:rPr lang="en-US" dirty="0"/>
            </a:br>
            <a:r>
              <a:rPr lang="en-US" dirty="0"/>
              <a:t>(FCB, 2016)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76872"/>
            <a:ext cx="8784976" cy="4392488"/>
          </a:xfrm>
        </p:spPr>
      </p:pic>
    </p:spTree>
    <p:extLst>
      <p:ext uri="{BB962C8B-B14F-4D97-AF65-F5344CB8AC3E}">
        <p14:creationId xmlns:p14="http://schemas.microsoft.com/office/powerpoint/2010/main" val="1847671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 and democratic collapse</a:t>
            </a:r>
            <a:br>
              <a:rPr lang="en-US" dirty="0"/>
            </a:br>
            <a:r>
              <a:rPr lang="en-US" dirty="0"/>
              <a:t>(FCB, 2016)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72313"/>
            <a:ext cx="8856984" cy="4369055"/>
          </a:xfrm>
        </p:spPr>
      </p:pic>
    </p:spTree>
    <p:extLst>
      <p:ext uri="{BB962C8B-B14F-4D97-AF65-F5344CB8AC3E}">
        <p14:creationId xmlns:p14="http://schemas.microsoft.com/office/powerpoint/2010/main" val="119655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Programmatic Linkage</a:t>
            </a:r>
            <a:endParaRPr lang="sk-SK" dirty="0">
              <a:latin typeface="Arial" charset="0"/>
              <a:cs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dirty="0">
                <a:latin typeface="Arial" charset="0"/>
              </a:rPr>
              <a:t>Linkage between party/candidate and voters is never fully programmatic, always a mixture of motivations :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>
                <a:latin typeface="Arial" charset="0"/>
              </a:rPr>
              <a:t>Leaders</a:t>
            </a:r>
            <a:r>
              <a:rPr lang="en-GB" dirty="0">
                <a:latin typeface="Arial" charset="0"/>
              </a:rPr>
              <a:t>: policy </a:t>
            </a:r>
            <a:r>
              <a:rPr lang="en-GB" b="1" dirty="0">
                <a:latin typeface="Arial" charset="0"/>
              </a:rPr>
              <a:t>and</a:t>
            </a:r>
            <a:r>
              <a:rPr lang="en-GB" dirty="0">
                <a:latin typeface="Arial" charset="0"/>
              </a:rPr>
              <a:t> office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>
                <a:latin typeface="Arial" charset="0"/>
              </a:rPr>
              <a:t>Party activists</a:t>
            </a:r>
            <a:r>
              <a:rPr lang="en-GB" dirty="0">
                <a:latin typeface="Arial" charset="0"/>
              </a:rPr>
              <a:t>: collective </a:t>
            </a:r>
            <a:r>
              <a:rPr lang="en-GB" b="1" dirty="0">
                <a:latin typeface="Arial" charset="0"/>
              </a:rPr>
              <a:t>and</a:t>
            </a:r>
            <a:r>
              <a:rPr lang="en-GB" dirty="0">
                <a:latin typeface="Arial" charset="0"/>
              </a:rPr>
              <a:t> selective incentives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>
                <a:latin typeface="Arial" charset="0"/>
              </a:rPr>
              <a:t>Voters</a:t>
            </a:r>
            <a:r>
              <a:rPr lang="en-GB" dirty="0">
                <a:latin typeface="Arial" charset="0"/>
              </a:rPr>
              <a:t>: rational </a:t>
            </a:r>
            <a:r>
              <a:rPr lang="en-GB" b="1" dirty="0">
                <a:latin typeface="Arial" charset="0"/>
              </a:rPr>
              <a:t>and</a:t>
            </a:r>
            <a:r>
              <a:rPr lang="en-GB" dirty="0">
                <a:latin typeface="Arial" charset="0"/>
              </a:rPr>
              <a:t> affective components of party choice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Arial" charset="0"/>
              </a:rPr>
              <a:t>Programmatic Linkage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Formally can be analysed as a chain of delegation: </a:t>
            </a:r>
            <a:r>
              <a:rPr lang="en-GB" i="1" dirty="0"/>
              <a:t>Principal-agent relationship</a:t>
            </a:r>
            <a:r>
              <a:rPr lang="en-GB" dirty="0"/>
              <a:t> </a:t>
            </a:r>
          </a:p>
          <a:p>
            <a:pPr algn="just"/>
            <a:r>
              <a:rPr lang="en-GB" dirty="0"/>
              <a:t>voter—parliamentarian—government—minister—(civil servant)</a:t>
            </a:r>
          </a:p>
          <a:p>
            <a:pPr algn="just"/>
            <a:r>
              <a:rPr lang="en-GB" dirty="0"/>
              <a:t>Parties have a say in all the “pairs”, even though legitimacy of their interference varies </a:t>
            </a:r>
          </a:p>
          <a:p>
            <a:pPr algn="just"/>
            <a:r>
              <a:rPr lang="en-GB" b="1" i="1" dirty="0"/>
              <a:t>agency drift</a:t>
            </a:r>
            <a:r>
              <a:rPr lang="en-GB" dirty="0"/>
              <a:t>: what are the possible solutions?</a:t>
            </a:r>
          </a:p>
        </p:txBody>
      </p:sp>
    </p:spTree>
    <p:extLst>
      <p:ext uri="{BB962C8B-B14F-4D97-AF65-F5344CB8AC3E}">
        <p14:creationId xmlns:p14="http://schemas.microsoft.com/office/powerpoint/2010/main" val="4148015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err="1">
                <a:latin typeface="Arial" charset="0"/>
              </a:rPr>
              <a:t>Clientelistic</a:t>
            </a:r>
            <a:r>
              <a:rPr lang="en-GB" dirty="0">
                <a:latin typeface="Arial" charset="0"/>
              </a:rPr>
              <a:t> Linkage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GB" dirty="0">
                <a:latin typeface="Arial" charset="0"/>
              </a:rPr>
              <a:t>A form of personalised bilateral exchange, asymmetric relationship, a sense of duty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“Old” clientelism: a hierarchical relationship between patron and client in traditional communities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Patron offers basic resources to his clients, who in turn repay by providing services or economic goods (rent, labour, etc.)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err="1">
                <a:latin typeface="Arial" charset="0"/>
              </a:rPr>
              <a:t>Clientelistic</a:t>
            </a:r>
            <a:r>
              <a:rPr lang="en-GB" dirty="0">
                <a:latin typeface="Arial" charset="0"/>
              </a:rPr>
              <a:t> Linkage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35152"/>
          </a:xfrm>
        </p:spPr>
        <p:txBody>
          <a:bodyPr/>
          <a:lstStyle/>
          <a:p>
            <a:pPr algn="just" eaLnBrk="1" hangingPunct="1"/>
            <a:r>
              <a:rPr lang="en-GB" dirty="0">
                <a:latin typeface="Arial" charset="0"/>
              </a:rPr>
              <a:t>A strong sense of </a:t>
            </a:r>
            <a:r>
              <a:rPr lang="en-GB" b="1" dirty="0">
                <a:latin typeface="Arial" charset="0"/>
              </a:rPr>
              <a:t>responsibility</a:t>
            </a:r>
            <a:r>
              <a:rPr lang="en-GB" dirty="0">
                <a:latin typeface="Arial" charset="0"/>
              </a:rPr>
              <a:t> (patron) and duty (client)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This traditional interaction can take up modern forms: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Patron (or their associates) run in elections</a:t>
            </a:r>
          </a:p>
          <a:p>
            <a:pPr algn="just" eaLnBrk="1" hangingPunct="1"/>
            <a:r>
              <a:rPr lang="en-GB" dirty="0">
                <a:latin typeface="Arial" charset="0"/>
              </a:rPr>
              <a:t>Clients supply votes, patron supplies or promises goods)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 err="1">
                <a:latin typeface="Arial" charset="0"/>
              </a:rPr>
              <a:t>Clientelistic</a:t>
            </a:r>
            <a:r>
              <a:rPr lang="en-GB" dirty="0">
                <a:latin typeface="Arial" charset="0"/>
              </a:rPr>
              <a:t> Linkage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7887" y="2132856"/>
            <a:ext cx="7693025" cy="4608512"/>
          </a:xfrm>
        </p:spPr>
        <p:txBody>
          <a:bodyPr/>
          <a:lstStyle/>
          <a:p>
            <a:pPr algn="just" eaLnBrk="1" hangingPunct="1"/>
            <a:r>
              <a:rPr lang="en-GB" dirty="0">
                <a:latin typeface="Arial" charset="0"/>
              </a:rPr>
              <a:t> “New” clientelism: less personalised, a key role played by networks and brokers</a:t>
            </a:r>
            <a:r>
              <a:rPr lang="en-GB" dirty="0">
                <a:latin typeface="Arial" charset="0"/>
                <a:cs typeface="Arial" charset="0"/>
              </a:rPr>
              <a:t>:</a:t>
            </a:r>
          </a:p>
          <a:p>
            <a:pPr algn="just" eaLnBrk="1" hangingPunct="1"/>
            <a:r>
              <a:rPr lang="en-GB" dirty="0">
                <a:latin typeface="Arial" charset="0"/>
                <a:cs typeface="Arial" charset="0"/>
              </a:rPr>
              <a:t>A pyramid: patron is on top (politician, party), clients-voters are at the bottom</a:t>
            </a:r>
          </a:p>
          <a:p>
            <a:pPr algn="just" eaLnBrk="1" hangingPunct="1"/>
            <a:r>
              <a:rPr lang="en-GB" dirty="0">
                <a:latin typeface="Arial" charset="0"/>
                <a:cs typeface="Arial" charset="0"/>
              </a:rPr>
              <a:t>They are connected through a network of local officials, local entrepreneurs, party organizational structures etc. </a:t>
            </a:r>
          </a:p>
          <a:p>
            <a:pPr algn="just" eaLnBrk="1" hangingPunct="1"/>
            <a:r>
              <a:rPr lang="en-GB" dirty="0">
                <a:latin typeface="Arial" charset="0"/>
                <a:cs typeface="Arial" charset="0"/>
              </a:rPr>
              <a:t>It remains a bilateral relationship (important broker, important broker—less important broker, less important broker—client/voter)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dirty="0">
                <a:latin typeface="Arial" charset="0"/>
              </a:rPr>
              <a:t>Why is clientelism a problem?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sz="3200" dirty="0">
                <a:latin typeface="Arial" charset="0"/>
              </a:rPr>
              <a:t>Voters disregard a broader context of their party choice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3200" dirty="0">
                <a:latin typeface="Arial" charset="0"/>
              </a:rPr>
              <a:t>Politicians do not have a mandate (motivation) to pursue public interests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3200" dirty="0" err="1">
                <a:latin typeface="Arial" charset="0"/>
              </a:rPr>
              <a:t>Clientelistic</a:t>
            </a:r>
            <a:r>
              <a:rPr lang="en-GB" sz="3200" dirty="0">
                <a:latin typeface="Arial" charset="0"/>
              </a:rPr>
              <a:t> linkage is rigid, in conflict with the role of elections as a feedback-providing mechanism</a:t>
            </a:r>
            <a:endParaRPr lang="en-GB" sz="3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3506</TotalTime>
  <Words>1395</Words>
  <Application>Microsoft Macintosh PowerPoint</Application>
  <PresentationFormat>On-screen Show (4:3)</PresentationFormat>
  <Paragraphs>138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ＭＳ Ｐゴシック</vt:lpstr>
      <vt:lpstr>Arial</vt:lpstr>
      <vt:lpstr>Times New Roman</vt:lpstr>
      <vt:lpstr>Wingdings</vt:lpstr>
      <vt:lpstr>Capsules</vt:lpstr>
      <vt:lpstr>Democratic Competition and Political Representation</vt:lpstr>
      <vt:lpstr>Linkages between parties  and voters</vt:lpstr>
      <vt:lpstr>Programmatic Linkage</vt:lpstr>
      <vt:lpstr>Programmatic Linkage</vt:lpstr>
      <vt:lpstr>Programmatic Linkage</vt:lpstr>
      <vt:lpstr>Clientelistic Linkage</vt:lpstr>
      <vt:lpstr>Clientelistic Linkage</vt:lpstr>
      <vt:lpstr>Clientelistic Linkage</vt:lpstr>
      <vt:lpstr>Why is clientelism a problem?</vt:lpstr>
      <vt:lpstr>Why is clientelism a problem?</vt:lpstr>
      <vt:lpstr>Clientelism:  explained by political culture?</vt:lpstr>
      <vt:lpstr>Clientelism:  explained by strategic interactions?</vt:lpstr>
      <vt:lpstr>Charismatic linkage</vt:lpstr>
      <vt:lpstr>Charismatic personalism (Pappas)</vt:lpstr>
      <vt:lpstr>Charismatic personalism (Pappas)</vt:lpstr>
      <vt:lpstr>What shapes party systems</vt:lpstr>
      <vt:lpstr>How do electoral rules shape party systems?</vt:lpstr>
      <vt:lpstr>A decline in importance  of political parties</vt:lpstr>
      <vt:lpstr>The Consequences of dealignment</vt:lpstr>
      <vt:lpstr>The Consequences of dealignment</vt:lpstr>
      <vt:lpstr>What is a party system?</vt:lpstr>
      <vt:lpstr>Party „systemness“</vt:lpstr>
      <vt:lpstr>Number of parties</vt:lpstr>
      <vt:lpstr>The 2005 UK Elections</vt:lpstr>
      <vt:lpstr>Duverger (1954)</vt:lpstr>
      <vt:lpstr>Relative size of parties</vt:lpstr>
      <vt:lpstr>Dimensions of party competition Sartori (1976)</vt:lpstr>
      <vt:lpstr>Tendency of parties to govern together</vt:lpstr>
      <vt:lpstr>Party system institutionalization (PSI)</vt:lpstr>
      <vt:lpstr>PSI and democratic collapse (FCB, 2016)</vt:lpstr>
      <vt:lpstr>PI and democratic collapse (FCB, 2016)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Marek Rybar</cp:lastModifiedBy>
  <cp:revision>169</cp:revision>
  <dcterms:created xsi:type="dcterms:W3CDTF">2005-06-20T08:50:09Z</dcterms:created>
  <dcterms:modified xsi:type="dcterms:W3CDTF">2019-12-09T10:21:21Z</dcterms:modified>
</cp:coreProperties>
</file>