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88" r:id="rId6"/>
    <p:sldId id="260" r:id="rId7"/>
    <p:sldId id="289" r:id="rId8"/>
    <p:sldId id="262" r:id="rId9"/>
    <p:sldId id="290" r:id="rId10"/>
    <p:sldId id="264" r:id="rId11"/>
    <p:sldId id="284" r:id="rId12"/>
    <p:sldId id="285" r:id="rId13"/>
    <p:sldId id="286" r:id="rId14"/>
    <p:sldId id="265" r:id="rId15"/>
    <p:sldId id="266" r:id="rId16"/>
    <p:sldId id="267" r:id="rId17"/>
    <p:sldId id="283" r:id="rId18"/>
    <p:sldId id="268" r:id="rId19"/>
    <p:sldId id="269" r:id="rId20"/>
    <p:sldId id="270" r:id="rId21"/>
    <p:sldId id="272" r:id="rId22"/>
    <p:sldId id="279" r:id="rId23"/>
    <p:sldId id="280" r:id="rId24"/>
    <p:sldId id="274" r:id="rId25"/>
    <p:sldId id="281" r:id="rId26"/>
    <p:sldId id="282" r:id="rId27"/>
    <p:sldId id="276" r:id="rId28"/>
    <p:sldId id="277"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4"/>
    <p:restoredTop sz="94599"/>
  </p:normalViewPr>
  <p:slideViewPr>
    <p:cSldViewPr snapToGrid="0" snapToObjects="1">
      <p:cViewPr varScale="1">
        <p:scale>
          <a:sx n="113" d="100"/>
          <a:sy n="113" d="100"/>
        </p:scale>
        <p:origin x="27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CE2922F-25EF-1F42-B70C-DC8DE81B2A44}" type="datetimeFigureOut">
              <a:rPr lang="en-US" smtClean="0"/>
              <a:t>12/7/20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1E1F96-E9C4-DD46-B1FA-80E14E2D3A35}" type="slidenum">
              <a:rPr lang="en-US" smtClean="0"/>
              <a:t>‹#›</a:t>
            </a:fld>
            <a:endParaRPr lang="en-US"/>
          </a:p>
        </p:txBody>
      </p:sp>
    </p:spTree>
    <p:extLst>
      <p:ext uri="{BB962C8B-B14F-4D97-AF65-F5344CB8AC3E}">
        <p14:creationId xmlns:p14="http://schemas.microsoft.com/office/powerpoint/2010/main" val="1241308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2922F-25EF-1F42-B70C-DC8DE81B2A44}" type="datetimeFigureOut">
              <a:rPr lang="en-US" smtClean="0"/>
              <a:t>12/7/20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1E1F96-E9C4-DD46-B1FA-80E14E2D3A35}" type="slidenum">
              <a:rPr lang="en-US" smtClean="0"/>
              <a:t>‹#›</a:t>
            </a:fld>
            <a:endParaRPr lang="en-US"/>
          </a:p>
        </p:txBody>
      </p:sp>
    </p:spTree>
    <p:extLst>
      <p:ext uri="{BB962C8B-B14F-4D97-AF65-F5344CB8AC3E}">
        <p14:creationId xmlns:p14="http://schemas.microsoft.com/office/powerpoint/2010/main" val="1350933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2922F-25EF-1F42-B70C-DC8DE81B2A44}" type="datetimeFigureOut">
              <a:rPr lang="en-US" smtClean="0"/>
              <a:t>12/7/20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1E1F96-E9C4-DD46-B1FA-80E14E2D3A35}" type="slidenum">
              <a:rPr lang="en-US" smtClean="0"/>
              <a:t>‹#›</a:t>
            </a:fld>
            <a:endParaRPr lang="en-US"/>
          </a:p>
        </p:txBody>
      </p:sp>
    </p:spTree>
    <p:extLst>
      <p:ext uri="{BB962C8B-B14F-4D97-AF65-F5344CB8AC3E}">
        <p14:creationId xmlns:p14="http://schemas.microsoft.com/office/powerpoint/2010/main" val="1938806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2922F-25EF-1F42-B70C-DC8DE81B2A44}" type="datetimeFigureOut">
              <a:rPr lang="en-US" smtClean="0"/>
              <a:t>12/7/20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1E1F96-E9C4-DD46-B1FA-80E14E2D3A35}" type="slidenum">
              <a:rPr lang="en-US" smtClean="0"/>
              <a:t>‹#›</a:t>
            </a:fld>
            <a:endParaRPr lang="en-US"/>
          </a:p>
        </p:txBody>
      </p:sp>
    </p:spTree>
    <p:extLst>
      <p:ext uri="{BB962C8B-B14F-4D97-AF65-F5344CB8AC3E}">
        <p14:creationId xmlns:p14="http://schemas.microsoft.com/office/powerpoint/2010/main" val="2011879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E2922F-25EF-1F42-B70C-DC8DE81B2A44}" type="datetimeFigureOut">
              <a:rPr lang="en-US" smtClean="0"/>
              <a:t>12/7/20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1E1F96-E9C4-DD46-B1FA-80E14E2D3A35}" type="slidenum">
              <a:rPr lang="en-US" smtClean="0"/>
              <a:t>‹#›</a:t>
            </a:fld>
            <a:endParaRPr lang="en-US"/>
          </a:p>
        </p:txBody>
      </p:sp>
    </p:spTree>
    <p:extLst>
      <p:ext uri="{BB962C8B-B14F-4D97-AF65-F5344CB8AC3E}">
        <p14:creationId xmlns:p14="http://schemas.microsoft.com/office/powerpoint/2010/main" val="1532163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CE2922F-25EF-1F42-B70C-DC8DE81B2A44}" type="datetimeFigureOut">
              <a:rPr lang="en-US" smtClean="0"/>
              <a:t>12/7/20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1E1F96-E9C4-DD46-B1FA-80E14E2D3A35}" type="slidenum">
              <a:rPr lang="en-US" smtClean="0"/>
              <a:t>‹#›</a:t>
            </a:fld>
            <a:endParaRPr lang="en-US"/>
          </a:p>
        </p:txBody>
      </p:sp>
    </p:spTree>
    <p:extLst>
      <p:ext uri="{BB962C8B-B14F-4D97-AF65-F5344CB8AC3E}">
        <p14:creationId xmlns:p14="http://schemas.microsoft.com/office/powerpoint/2010/main" val="589029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CE2922F-25EF-1F42-B70C-DC8DE81B2A44}" type="datetimeFigureOut">
              <a:rPr lang="en-US" smtClean="0"/>
              <a:t>12/7/20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1E1F96-E9C4-DD46-B1FA-80E14E2D3A35}" type="slidenum">
              <a:rPr lang="en-US" smtClean="0"/>
              <a:t>‹#›</a:t>
            </a:fld>
            <a:endParaRPr lang="en-US"/>
          </a:p>
        </p:txBody>
      </p:sp>
    </p:spTree>
    <p:extLst>
      <p:ext uri="{BB962C8B-B14F-4D97-AF65-F5344CB8AC3E}">
        <p14:creationId xmlns:p14="http://schemas.microsoft.com/office/powerpoint/2010/main" val="2058509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CE2922F-25EF-1F42-B70C-DC8DE81B2A44}" type="datetimeFigureOut">
              <a:rPr lang="en-US" smtClean="0"/>
              <a:t>12/7/20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1E1F96-E9C4-DD46-B1FA-80E14E2D3A35}" type="slidenum">
              <a:rPr lang="en-US" smtClean="0"/>
              <a:t>‹#›</a:t>
            </a:fld>
            <a:endParaRPr lang="en-US"/>
          </a:p>
        </p:txBody>
      </p:sp>
    </p:spTree>
    <p:extLst>
      <p:ext uri="{BB962C8B-B14F-4D97-AF65-F5344CB8AC3E}">
        <p14:creationId xmlns:p14="http://schemas.microsoft.com/office/powerpoint/2010/main" val="1403831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E2922F-25EF-1F42-B70C-DC8DE81B2A44}" type="datetimeFigureOut">
              <a:rPr lang="en-US" smtClean="0"/>
              <a:t>12/7/20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1E1F96-E9C4-DD46-B1FA-80E14E2D3A35}" type="slidenum">
              <a:rPr lang="en-US" smtClean="0"/>
              <a:t>‹#›</a:t>
            </a:fld>
            <a:endParaRPr lang="en-US"/>
          </a:p>
        </p:txBody>
      </p:sp>
    </p:spTree>
    <p:extLst>
      <p:ext uri="{BB962C8B-B14F-4D97-AF65-F5344CB8AC3E}">
        <p14:creationId xmlns:p14="http://schemas.microsoft.com/office/powerpoint/2010/main" val="1944960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CE2922F-25EF-1F42-B70C-DC8DE81B2A44}" type="datetimeFigureOut">
              <a:rPr lang="en-US" smtClean="0"/>
              <a:t>12/7/20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1E1F96-E9C4-DD46-B1FA-80E14E2D3A35}" type="slidenum">
              <a:rPr lang="en-US" smtClean="0"/>
              <a:t>‹#›</a:t>
            </a:fld>
            <a:endParaRPr lang="en-US"/>
          </a:p>
        </p:txBody>
      </p:sp>
    </p:spTree>
    <p:extLst>
      <p:ext uri="{BB962C8B-B14F-4D97-AF65-F5344CB8AC3E}">
        <p14:creationId xmlns:p14="http://schemas.microsoft.com/office/powerpoint/2010/main" val="2099893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CE2922F-25EF-1F42-B70C-DC8DE81B2A44}" type="datetimeFigureOut">
              <a:rPr lang="en-US" smtClean="0"/>
              <a:t>12/7/20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1E1F96-E9C4-DD46-B1FA-80E14E2D3A35}" type="slidenum">
              <a:rPr lang="en-US" smtClean="0"/>
              <a:t>‹#›</a:t>
            </a:fld>
            <a:endParaRPr lang="en-US"/>
          </a:p>
        </p:txBody>
      </p:sp>
    </p:spTree>
    <p:extLst>
      <p:ext uri="{BB962C8B-B14F-4D97-AF65-F5344CB8AC3E}">
        <p14:creationId xmlns:p14="http://schemas.microsoft.com/office/powerpoint/2010/main" val="1169077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E2922F-25EF-1F42-B70C-DC8DE81B2A44}" type="datetimeFigureOut">
              <a:rPr lang="en-US" smtClean="0"/>
              <a:t>12/7/20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1E1F96-E9C4-DD46-B1FA-80E14E2D3A35}" type="slidenum">
              <a:rPr lang="en-US" smtClean="0"/>
              <a:t>‹#›</a:t>
            </a:fld>
            <a:endParaRPr lang="en-US"/>
          </a:p>
        </p:txBody>
      </p:sp>
    </p:spTree>
    <p:extLst>
      <p:ext uri="{BB962C8B-B14F-4D97-AF65-F5344CB8AC3E}">
        <p14:creationId xmlns:p14="http://schemas.microsoft.com/office/powerpoint/2010/main" val="1533735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Ethnicity &amp; Nation/</a:t>
            </a:r>
            <a:r>
              <a:rPr lang="en-US" dirty="0" err="1"/>
              <a:t>alism</a:t>
            </a:r>
            <a:endParaRPr lang="en-US" dirty="0"/>
          </a:p>
        </p:txBody>
      </p:sp>
      <p:sp>
        <p:nvSpPr>
          <p:cNvPr id="3" name="Subtitle 2"/>
          <p:cNvSpPr>
            <a:spLocks noGrp="1"/>
          </p:cNvSpPr>
          <p:nvPr>
            <p:ph type="subTitle" idx="1"/>
          </p:nvPr>
        </p:nvSpPr>
        <p:spPr/>
        <p:txBody>
          <a:bodyPr/>
          <a:lstStyle/>
          <a:p>
            <a:r>
              <a:rPr lang="en-US" dirty="0"/>
              <a:t>Comparative Perspectives on Democracy and Development</a:t>
            </a:r>
          </a:p>
          <a:p>
            <a:r>
              <a:rPr lang="en-US" dirty="0"/>
              <a:t>Fall 2020</a:t>
            </a:r>
          </a:p>
          <a:p>
            <a:r>
              <a:rPr lang="en-US" dirty="0"/>
              <a:t>Doc. Marek </a:t>
            </a:r>
            <a:r>
              <a:rPr lang="en-US" dirty="0" err="1"/>
              <a:t>Rybář</a:t>
            </a:r>
            <a:r>
              <a:rPr lang="en-US" dirty="0"/>
              <a:t>, PhD.</a:t>
            </a:r>
          </a:p>
        </p:txBody>
      </p:sp>
    </p:spTree>
    <p:extLst>
      <p:ext uri="{BB962C8B-B14F-4D97-AF65-F5344CB8AC3E}">
        <p14:creationId xmlns:p14="http://schemas.microsoft.com/office/powerpoint/2010/main" val="1753066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b="1" dirty="0"/>
              <a:t>L. </a:t>
            </a:r>
            <a:r>
              <a:rPr lang="en-US" b="1" dirty="0" err="1"/>
              <a:t>Greenfeld</a:t>
            </a:r>
            <a:r>
              <a:rPr lang="en-US" b="1" dirty="0"/>
              <a:t> (1992)</a:t>
            </a:r>
          </a:p>
        </p:txBody>
      </p:sp>
      <p:sp>
        <p:nvSpPr>
          <p:cNvPr id="3" name="Content Placeholder 2"/>
          <p:cNvSpPr>
            <a:spLocks noGrp="1"/>
          </p:cNvSpPr>
          <p:nvPr>
            <p:ph idx="1"/>
          </p:nvPr>
        </p:nvSpPr>
        <p:spPr>
          <a:xfrm>
            <a:off x="2362201" y="1838093"/>
            <a:ext cx="7693025" cy="4235450"/>
          </a:xfrm>
        </p:spPr>
        <p:txBody>
          <a:bodyPr>
            <a:normAutofit fontScale="92500" lnSpcReduction="10000"/>
          </a:bodyPr>
          <a:lstStyle/>
          <a:p>
            <a:pPr algn="just"/>
            <a:r>
              <a:rPr lang="en-US" altLang="en-US" dirty="0"/>
              <a:t>it is not deep-seated socioeconomic factors, but rather dynamic variables, that play the key role in spreading the nation-state as a universal norm of state form</a:t>
            </a:r>
          </a:p>
          <a:p>
            <a:pPr algn="just"/>
            <a:r>
              <a:rPr lang="en-US" dirty="0"/>
              <a:t>adoption of nationalist ideologies is the result of an imitation process through which a variety of political movements across the world copy from each other</a:t>
            </a:r>
          </a:p>
          <a:p>
            <a:pPr algn="just"/>
            <a:r>
              <a:rPr lang="en-US" dirty="0"/>
              <a:t>the imitation process proceeds along established networks of political and cultural relations</a:t>
            </a:r>
          </a:p>
          <a:p>
            <a:pPr algn="just"/>
            <a:r>
              <a:rPr lang="en-US" altLang="en-US" dirty="0"/>
              <a:t>TUR and JAP (GER), AFR (FRA a BRIT), Kurds a Arabs (TUR) etc.</a:t>
            </a:r>
          </a:p>
        </p:txBody>
      </p:sp>
    </p:spTree>
    <p:extLst>
      <p:ext uri="{BB962C8B-B14F-4D97-AF65-F5344CB8AC3E}">
        <p14:creationId xmlns:p14="http://schemas.microsoft.com/office/powerpoint/2010/main" val="1279514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7B747-8669-B94A-88DE-8E5254D26677}"/>
              </a:ext>
            </a:extLst>
          </p:cNvPr>
          <p:cNvSpPr>
            <a:spLocks noGrp="1"/>
          </p:cNvSpPr>
          <p:nvPr>
            <p:ph type="title"/>
          </p:nvPr>
        </p:nvSpPr>
        <p:spPr>
          <a:xfrm>
            <a:off x="1691640" y="365125"/>
            <a:ext cx="8286750" cy="1325563"/>
          </a:xfrm>
        </p:spPr>
        <p:txBody>
          <a:bodyPr/>
          <a:lstStyle/>
          <a:p>
            <a:pPr algn="ctr"/>
            <a:r>
              <a:rPr lang="en-US" b="1" dirty="0"/>
              <a:t>Michael </a:t>
            </a:r>
            <a:r>
              <a:rPr lang="en-US" b="1" dirty="0" err="1"/>
              <a:t>Billig</a:t>
            </a:r>
            <a:r>
              <a:rPr lang="en-US" b="1" dirty="0"/>
              <a:t>: Banal (Everyday) Nationalism</a:t>
            </a:r>
          </a:p>
        </p:txBody>
      </p:sp>
      <p:sp>
        <p:nvSpPr>
          <p:cNvPr id="3" name="Content Placeholder 2">
            <a:extLst>
              <a:ext uri="{FF2B5EF4-FFF2-40B4-BE49-F238E27FC236}">
                <a16:creationId xmlns:a16="http://schemas.microsoft.com/office/drawing/2014/main" id="{8E507F16-EE3F-994D-9281-B47D2EE9E2C5}"/>
              </a:ext>
            </a:extLst>
          </p:cNvPr>
          <p:cNvSpPr>
            <a:spLocks noGrp="1"/>
          </p:cNvSpPr>
          <p:nvPr>
            <p:ph idx="1"/>
          </p:nvPr>
        </p:nvSpPr>
        <p:spPr>
          <a:xfrm>
            <a:off x="1691640" y="1825625"/>
            <a:ext cx="8286750" cy="4351338"/>
          </a:xfrm>
        </p:spPr>
        <p:txBody>
          <a:bodyPr>
            <a:normAutofit fontScale="92500"/>
          </a:bodyPr>
          <a:lstStyle/>
          <a:p>
            <a:pPr algn="just"/>
            <a:r>
              <a:rPr lang="en-US" dirty="0"/>
              <a:t>When we study nationalism, we tend to think in terms of independence struggles for new states or extremism</a:t>
            </a:r>
          </a:p>
          <a:p>
            <a:pPr algn="just"/>
            <a:r>
              <a:rPr lang="en-US" dirty="0"/>
              <a:t>Nationalism is presented as “an extraordinary, emotional mood striking at extraordinary times”</a:t>
            </a:r>
          </a:p>
          <a:p>
            <a:pPr algn="just"/>
            <a:r>
              <a:rPr lang="en-US" dirty="0"/>
              <a:t>in established western democracies (1995) nationalism was thought to exist on the margins of political life</a:t>
            </a:r>
          </a:p>
          <a:p>
            <a:pPr algn="just"/>
            <a:r>
              <a:rPr lang="en-US" dirty="0"/>
              <a:t>For </a:t>
            </a:r>
            <a:r>
              <a:rPr lang="en-US" dirty="0" err="1"/>
              <a:t>Billig</a:t>
            </a:r>
            <a:r>
              <a:rPr lang="en-US" dirty="0"/>
              <a:t>, this overlooks the nationalism of the western nation-states</a:t>
            </a:r>
          </a:p>
          <a:p>
            <a:pPr algn="just"/>
            <a:r>
              <a:rPr lang="en-US" dirty="0" err="1"/>
              <a:t>Billig</a:t>
            </a:r>
            <a:r>
              <a:rPr lang="en-US" dirty="0"/>
              <a:t> claims that nations are reproduced daily:</a:t>
            </a:r>
          </a:p>
        </p:txBody>
      </p:sp>
    </p:spTree>
    <p:extLst>
      <p:ext uri="{BB962C8B-B14F-4D97-AF65-F5344CB8AC3E}">
        <p14:creationId xmlns:p14="http://schemas.microsoft.com/office/powerpoint/2010/main" val="624240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1EE23-585F-9347-9A51-368C5439A57F}"/>
              </a:ext>
            </a:extLst>
          </p:cNvPr>
          <p:cNvSpPr>
            <a:spLocks noGrp="1"/>
          </p:cNvSpPr>
          <p:nvPr>
            <p:ph type="title"/>
          </p:nvPr>
        </p:nvSpPr>
        <p:spPr>
          <a:xfrm>
            <a:off x="2045970" y="365125"/>
            <a:ext cx="8206740" cy="1325563"/>
          </a:xfrm>
        </p:spPr>
        <p:txBody>
          <a:bodyPr/>
          <a:lstStyle/>
          <a:p>
            <a:pPr algn="ctr"/>
            <a:r>
              <a:rPr lang="en-US" b="1" dirty="0"/>
              <a:t>Michael </a:t>
            </a:r>
            <a:r>
              <a:rPr lang="en-US" b="1" dirty="0" err="1"/>
              <a:t>Billig</a:t>
            </a:r>
            <a:r>
              <a:rPr lang="en-US" b="1" dirty="0"/>
              <a:t>: Banal (Everyday) Nationalism</a:t>
            </a:r>
            <a:endParaRPr lang="en-US" dirty="0"/>
          </a:p>
        </p:txBody>
      </p:sp>
      <p:sp>
        <p:nvSpPr>
          <p:cNvPr id="3" name="Content Placeholder 2">
            <a:extLst>
              <a:ext uri="{FF2B5EF4-FFF2-40B4-BE49-F238E27FC236}">
                <a16:creationId xmlns:a16="http://schemas.microsoft.com/office/drawing/2014/main" id="{4B2A9989-EDDF-5048-BAC4-5D63D6E86341}"/>
              </a:ext>
            </a:extLst>
          </p:cNvPr>
          <p:cNvSpPr>
            <a:spLocks noGrp="1"/>
          </p:cNvSpPr>
          <p:nvPr>
            <p:ph idx="1"/>
          </p:nvPr>
        </p:nvSpPr>
        <p:spPr>
          <a:xfrm>
            <a:off x="1965960" y="1825625"/>
            <a:ext cx="8286750" cy="4351338"/>
          </a:xfrm>
        </p:spPr>
        <p:txBody>
          <a:bodyPr>
            <a:normAutofit lnSpcReduction="10000"/>
          </a:bodyPr>
          <a:lstStyle/>
          <a:p>
            <a:pPr algn="just"/>
            <a:r>
              <a:rPr lang="en-US" dirty="0"/>
              <a:t>national identity in established nations is remembered because it is embedded in routines of life, which constantly remind, or “flag”, nationhood...these are so numerous and they are such familiar part of the social environment that they operate mindlessly” (p. 38)</a:t>
            </a:r>
          </a:p>
          <a:p>
            <a:pPr algn="just"/>
            <a:r>
              <a:rPr lang="en-US" dirty="0"/>
              <a:t>these flags “are given hardly a second glance from day to day; they are </a:t>
            </a:r>
            <a:r>
              <a:rPr lang="en-US" dirty="0" err="1"/>
              <a:t>unwaved</a:t>
            </a:r>
            <a:r>
              <a:rPr lang="en-US" dirty="0"/>
              <a:t>, </a:t>
            </a:r>
            <a:r>
              <a:rPr lang="en-US" dirty="0" err="1"/>
              <a:t>unsaluted</a:t>
            </a:r>
            <a:r>
              <a:rPr lang="en-US" dirty="0"/>
              <a:t>, unnoticed”</a:t>
            </a:r>
          </a:p>
          <a:p>
            <a:pPr algn="just"/>
            <a:r>
              <a:rPr lang="en-US" dirty="0"/>
              <a:t>this is not a conscious activity: it differs from the collective remembering of a commemoration</a:t>
            </a:r>
          </a:p>
          <a:p>
            <a:pPr algn="just"/>
            <a:r>
              <a:rPr lang="en-US" dirty="0"/>
              <a:t>the remembering is mindless, occurring as other activities are being consciously engaged in</a:t>
            </a:r>
          </a:p>
        </p:txBody>
      </p:sp>
    </p:spTree>
    <p:extLst>
      <p:ext uri="{BB962C8B-B14F-4D97-AF65-F5344CB8AC3E}">
        <p14:creationId xmlns:p14="http://schemas.microsoft.com/office/powerpoint/2010/main" val="430764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3989B-6E2E-9E49-A4B0-4484099EDCD8}"/>
              </a:ext>
            </a:extLst>
          </p:cNvPr>
          <p:cNvSpPr>
            <a:spLocks noGrp="1"/>
          </p:cNvSpPr>
          <p:nvPr>
            <p:ph type="title"/>
          </p:nvPr>
        </p:nvSpPr>
        <p:spPr>
          <a:xfrm>
            <a:off x="2137410" y="365125"/>
            <a:ext cx="7440930" cy="1325563"/>
          </a:xfrm>
        </p:spPr>
        <p:txBody>
          <a:bodyPr/>
          <a:lstStyle/>
          <a:p>
            <a:r>
              <a:rPr lang="en-US" b="1" dirty="0"/>
              <a:t>Michael </a:t>
            </a:r>
            <a:r>
              <a:rPr lang="en-US" b="1" dirty="0" err="1"/>
              <a:t>Billig</a:t>
            </a:r>
            <a:r>
              <a:rPr lang="en-US" b="1" dirty="0"/>
              <a:t>: Banal (Everyday) Nationalism</a:t>
            </a:r>
            <a:endParaRPr lang="en-US" dirty="0"/>
          </a:p>
        </p:txBody>
      </p:sp>
      <p:sp>
        <p:nvSpPr>
          <p:cNvPr id="3" name="Content Placeholder 2">
            <a:extLst>
              <a:ext uri="{FF2B5EF4-FFF2-40B4-BE49-F238E27FC236}">
                <a16:creationId xmlns:a16="http://schemas.microsoft.com/office/drawing/2014/main" id="{BD3DFB53-650B-1C48-9559-CF5BAFACFD4F}"/>
              </a:ext>
            </a:extLst>
          </p:cNvPr>
          <p:cNvSpPr>
            <a:spLocks noGrp="1"/>
          </p:cNvSpPr>
          <p:nvPr>
            <p:ph idx="1"/>
          </p:nvPr>
        </p:nvSpPr>
        <p:spPr>
          <a:xfrm>
            <a:off x="2137410" y="1825625"/>
            <a:ext cx="7440930" cy="4351338"/>
          </a:xfrm>
        </p:spPr>
        <p:txBody>
          <a:bodyPr>
            <a:normAutofit fontScale="92500" lnSpcReduction="20000"/>
          </a:bodyPr>
          <a:lstStyle/>
          <a:p>
            <a:pPr algn="just"/>
            <a:r>
              <a:rPr lang="en-US" dirty="0"/>
              <a:t>Nationalism, far from being an intermittent mood in established nations, is the endemic condition</a:t>
            </a:r>
          </a:p>
          <a:p>
            <a:pPr algn="just"/>
            <a:r>
              <a:rPr lang="en-US" dirty="0"/>
              <a:t>banality is not synonymous with harmlessness</a:t>
            </a:r>
          </a:p>
          <a:p>
            <a:pPr algn="just"/>
            <a:r>
              <a:rPr lang="en-US" dirty="0"/>
              <a:t>irrationality and violence of nationalism is often projected onto others</a:t>
            </a:r>
          </a:p>
          <a:p>
            <a:pPr algn="just"/>
            <a:r>
              <a:rPr lang="en-US" dirty="0"/>
              <a:t>“we” live in a reasonable world where none of that matters, “they” are the ones infected by that fiery mindless nationalism</a:t>
            </a:r>
          </a:p>
          <a:p>
            <a:pPr algn="just"/>
            <a:r>
              <a:rPr lang="en-US" dirty="0"/>
              <a:t>once a nation is established, it depends for its continuous existence upon a collective amnesia: if we think all the time about the exclusion and violence involved in the nation-making, could the nation ever function as a moral community?</a:t>
            </a:r>
          </a:p>
          <a:p>
            <a:pPr algn="just"/>
            <a:endParaRPr lang="en-US" dirty="0"/>
          </a:p>
        </p:txBody>
      </p:sp>
    </p:spTree>
    <p:extLst>
      <p:ext uri="{BB962C8B-B14F-4D97-AF65-F5344CB8AC3E}">
        <p14:creationId xmlns:p14="http://schemas.microsoft.com/office/powerpoint/2010/main" val="22653871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b="1" dirty="0"/>
              <a:t>Empirical tests</a:t>
            </a:r>
          </a:p>
        </p:txBody>
      </p:sp>
      <p:sp>
        <p:nvSpPr>
          <p:cNvPr id="3" name="Content Placeholder 2"/>
          <p:cNvSpPr>
            <a:spLocks noGrp="1"/>
          </p:cNvSpPr>
          <p:nvPr>
            <p:ph idx="1"/>
          </p:nvPr>
        </p:nvSpPr>
        <p:spPr>
          <a:xfrm>
            <a:off x="2249487" y="1690688"/>
            <a:ext cx="7693025" cy="4938712"/>
          </a:xfrm>
        </p:spPr>
        <p:txBody>
          <a:bodyPr>
            <a:normAutofit lnSpcReduction="10000"/>
          </a:bodyPr>
          <a:lstStyle/>
          <a:p>
            <a:pPr algn="just"/>
            <a:r>
              <a:rPr lang="en-US" altLang="en-US" dirty="0" err="1"/>
              <a:t>Wimmer</a:t>
            </a:r>
            <a:r>
              <a:rPr lang="en-US" altLang="en-US" dirty="0"/>
              <a:t> and Feinstein (2010): most theories have only a limited reach</a:t>
            </a:r>
          </a:p>
          <a:p>
            <a:pPr algn="just"/>
            <a:r>
              <a:rPr lang="en-US" altLang="en-US" dirty="0"/>
              <a:t>no to Gellner: </a:t>
            </a:r>
            <a:r>
              <a:rPr lang="en-US" dirty="0"/>
              <a:t> no general association between industrialization and nation-state formation ( early nation-states in Latin America were created in a preindustrial environment, while  the highly industrialized Soviet and Yugoslav provinces had to wait to accomplish nation-statehood)</a:t>
            </a:r>
          </a:p>
          <a:p>
            <a:pPr algn="just"/>
            <a:r>
              <a:rPr lang="en-US" altLang="en-US" dirty="0"/>
              <a:t>no to Anderson: </a:t>
            </a:r>
            <a:r>
              <a:rPr lang="en-US" dirty="0"/>
              <a:t> Territories that correspond to the boundaries of provinces or states are not more likely to become nation-states AND  more literate societies are </a:t>
            </a:r>
            <a:r>
              <a:rPr lang="en-US" i="1" dirty="0"/>
              <a:t>less  likely </a:t>
            </a:r>
            <a:r>
              <a:rPr lang="en-US" dirty="0"/>
              <a:t>to become nation-states</a:t>
            </a:r>
          </a:p>
        </p:txBody>
      </p:sp>
    </p:spTree>
    <p:extLst>
      <p:ext uri="{BB962C8B-B14F-4D97-AF65-F5344CB8AC3E}">
        <p14:creationId xmlns:p14="http://schemas.microsoft.com/office/powerpoint/2010/main" val="20395196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b="1" dirty="0" err="1"/>
              <a:t>Wimmer</a:t>
            </a:r>
            <a:r>
              <a:rPr lang="en-US" b="1" dirty="0"/>
              <a:t> and Feinstein (2010)</a:t>
            </a:r>
          </a:p>
        </p:txBody>
      </p:sp>
      <p:sp>
        <p:nvSpPr>
          <p:cNvPr id="3" name="Content Placeholder 2"/>
          <p:cNvSpPr>
            <a:spLocks noGrp="1"/>
          </p:cNvSpPr>
          <p:nvPr>
            <p:ph idx="1"/>
          </p:nvPr>
        </p:nvSpPr>
        <p:spPr>
          <a:xfrm>
            <a:off x="2249487" y="1905000"/>
            <a:ext cx="7693025" cy="4495800"/>
          </a:xfrm>
        </p:spPr>
        <p:txBody>
          <a:bodyPr>
            <a:normAutofit fontScale="92500" lnSpcReduction="10000"/>
          </a:bodyPr>
          <a:lstStyle/>
          <a:p>
            <a:pPr algn="just"/>
            <a:r>
              <a:rPr lang="en-US" dirty="0"/>
              <a:t>nationalists will be more successful if the center is weakened by wars</a:t>
            </a:r>
          </a:p>
          <a:p>
            <a:pPr algn="just"/>
            <a:r>
              <a:rPr lang="en-US" dirty="0"/>
              <a:t>imperial states that are powerful players in the international arena can more easily co-opt, control, or suppress nationalist movements and prevent the establishment of nation-states</a:t>
            </a:r>
          </a:p>
          <a:p>
            <a:pPr algn="just"/>
            <a:r>
              <a:rPr lang="en-US" dirty="0"/>
              <a:t>nation-states are created wherever a power shift allows nationalists to  overthrow or absorb the established regime, </a:t>
            </a:r>
          </a:p>
          <a:p>
            <a:pPr algn="just"/>
            <a:r>
              <a:rPr lang="en-US" dirty="0"/>
              <a:t>this happens quite independently of whether domestic modernization processes have readied a society for nation-building</a:t>
            </a:r>
          </a:p>
        </p:txBody>
      </p:sp>
    </p:spTree>
    <p:extLst>
      <p:ext uri="{BB962C8B-B14F-4D97-AF65-F5344CB8AC3E}">
        <p14:creationId xmlns:p14="http://schemas.microsoft.com/office/powerpoint/2010/main" val="72027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b="1" dirty="0" err="1"/>
              <a:t>Wimmer</a:t>
            </a:r>
            <a:r>
              <a:rPr lang="en-US" b="1" dirty="0"/>
              <a:t> and Feinstein (2010)</a:t>
            </a:r>
          </a:p>
        </p:txBody>
      </p:sp>
      <p:sp>
        <p:nvSpPr>
          <p:cNvPr id="3" name="Content Placeholder 2"/>
          <p:cNvSpPr>
            <a:spLocks noGrp="1"/>
          </p:cNvSpPr>
          <p:nvPr>
            <p:ph idx="1"/>
          </p:nvPr>
        </p:nvSpPr>
        <p:spPr>
          <a:xfrm>
            <a:off x="2114550" y="1825625"/>
            <a:ext cx="7920990" cy="4351338"/>
          </a:xfrm>
        </p:spPr>
        <p:txBody>
          <a:bodyPr>
            <a:normAutofit/>
          </a:bodyPr>
          <a:lstStyle/>
          <a:p>
            <a:pPr algn="just"/>
            <a:r>
              <a:rPr lang="en-US" dirty="0"/>
              <a:t>such a power shift is more likely when nationalists have had ample time to mobilize the population and delegitimize the old regime or when the established regime is weakened by wars</a:t>
            </a:r>
          </a:p>
          <a:p>
            <a:pPr algn="just"/>
            <a:r>
              <a:rPr lang="en-US" dirty="0"/>
              <a:t>nationalists who struggle against an imperial center are at a disadvantage when the empire has considerable global military and economic power</a:t>
            </a:r>
          </a:p>
          <a:p>
            <a:pPr algn="just"/>
            <a:r>
              <a:rPr lang="en-US" dirty="0"/>
              <a:t>all this indicates the importance of elite interactions and configurations as well as the importance of imitation processes</a:t>
            </a:r>
            <a:endParaRPr lang="en-US" altLang="en-US" dirty="0"/>
          </a:p>
        </p:txBody>
      </p:sp>
    </p:spTree>
    <p:extLst>
      <p:ext uri="{BB962C8B-B14F-4D97-AF65-F5344CB8AC3E}">
        <p14:creationId xmlns:p14="http://schemas.microsoft.com/office/powerpoint/2010/main" val="1538294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2DF11-5F45-A345-8979-414DA7D7A63E}"/>
              </a:ext>
            </a:extLst>
          </p:cNvPr>
          <p:cNvSpPr>
            <a:spLocks noGrp="1"/>
          </p:cNvSpPr>
          <p:nvPr>
            <p:ph type="title"/>
          </p:nvPr>
        </p:nvSpPr>
        <p:spPr/>
        <p:txBody>
          <a:bodyPr/>
          <a:lstStyle/>
          <a:p>
            <a:pPr algn="ctr"/>
            <a:r>
              <a:rPr lang="en-US" b="1" dirty="0"/>
              <a:t>Identity</a:t>
            </a:r>
          </a:p>
        </p:txBody>
      </p:sp>
      <p:sp>
        <p:nvSpPr>
          <p:cNvPr id="3" name="Content Placeholder 2">
            <a:extLst>
              <a:ext uri="{FF2B5EF4-FFF2-40B4-BE49-F238E27FC236}">
                <a16:creationId xmlns:a16="http://schemas.microsoft.com/office/drawing/2014/main" id="{3D44590E-24FB-D340-A03B-089A9E6736CE}"/>
              </a:ext>
            </a:extLst>
          </p:cNvPr>
          <p:cNvSpPr>
            <a:spLocks noGrp="1"/>
          </p:cNvSpPr>
          <p:nvPr>
            <p:ph idx="1"/>
          </p:nvPr>
        </p:nvSpPr>
        <p:spPr>
          <a:xfrm>
            <a:off x="2263140" y="1825625"/>
            <a:ext cx="7623810" cy="4351338"/>
          </a:xfrm>
        </p:spPr>
        <p:txBody>
          <a:bodyPr/>
          <a:lstStyle/>
          <a:p>
            <a:pPr algn="just"/>
            <a:r>
              <a:rPr lang="en-US" dirty="0"/>
              <a:t>(</a:t>
            </a:r>
            <a:r>
              <a:rPr lang="en-US" altLang="en-US" dirty="0"/>
              <a:t>Hale 2004)</a:t>
            </a:r>
            <a:r>
              <a:rPr lang="en-US" dirty="0"/>
              <a:t>  it is the set of points of personal reference on which people rely to navigate the social world they inhabit</a:t>
            </a:r>
          </a:p>
          <a:p>
            <a:pPr algn="just"/>
            <a:r>
              <a:rPr lang="en-US" dirty="0"/>
              <a:t>to make sense of social relationships that they encounter</a:t>
            </a:r>
          </a:p>
          <a:p>
            <a:pPr algn="just"/>
            <a:r>
              <a:rPr lang="en-US" dirty="0"/>
              <a:t>to discern their place in these constellations</a:t>
            </a:r>
          </a:p>
          <a:p>
            <a:pPr algn="just"/>
            <a:r>
              <a:rPr lang="en-US" dirty="0"/>
              <a:t>and to understand the opportunities for action in this context</a:t>
            </a:r>
          </a:p>
          <a:p>
            <a:pPr algn="just"/>
            <a:endParaRPr lang="en-US" dirty="0"/>
          </a:p>
        </p:txBody>
      </p:sp>
    </p:spTree>
    <p:extLst>
      <p:ext uri="{BB962C8B-B14F-4D97-AF65-F5344CB8AC3E}">
        <p14:creationId xmlns:p14="http://schemas.microsoft.com/office/powerpoint/2010/main" val="2650795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85546"/>
          </a:xfrm>
        </p:spPr>
        <p:txBody>
          <a:bodyPr/>
          <a:lstStyle/>
          <a:p>
            <a:pPr algn="ctr">
              <a:defRPr/>
            </a:pPr>
            <a:r>
              <a:rPr lang="en-US" b="1" dirty="0"/>
              <a:t>Ethnicity and its origins</a:t>
            </a:r>
          </a:p>
        </p:txBody>
      </p:sp>
      <p:sp>
        <p:nvSpPr>
          <p:cNvPr id="3" name="Content Placeholder 2"/>
          <p:cNvSpPr>
            <a:spLocks noGrp="1"/>
          </p:cNvSpPr>
          <p:nvPr>
            <p:ph idx="1"/>
          </p:nvPr>
        </p:nvSpPr>
        <p:spPr>
          <a:xfrm>
            <a:off x="2249487" y="1550671"/>
            <a:ext cx="7693025" cy="4593651"/>
          </a:xfrm>
        </p:spPr>
        <p:txBody>
          <a:bodyPr>
            <a:noAutofit/>
          </a:bodyPr>
          <a:lstStyle/>
          <a:p>
            <a:pPr algn="just"/>
            <a:r>
              <a:rPr lang="en-US" sz="2600" b="1" dirty="0"/>
              <a:t>primordialism</a:t>
            </a:r>
            <a:r>
              <a:rPr lang="en-US" sz="2600" dirty="0"/>
              <a:t>:  there are clear-cut and enduring boundaries between groups; </a:t>
            </a:r>
          </a:p>
          <a:p>
            <a:pPr algn="just"/>
            <a:r>
              <a:rPr lang="en-US" sz="2600" dirty="0"/>
              <a:t>each  has its particular constitutive features that do not change (cultures, traditions, histories, physical traits, language repertoires, religion, etc.);  </a:t>
            </a:r>
          </a:p>
          <a:p>
            <a:pPr algn="just"/>
            <a:r>
              <a:rPr lang="en-US" sz="2600" dirty="0"/>
              <a:t>kinship relations are the critical element that holds each group together</a:t>
            </a:r>
          </a:p>
          <a:p>
            <a:pPr algn="just"/>
            <a:r>
              <a:rPr lang="en-US" sz="2600" b="1" dirty="0"/>
              <a:t>constructivism</a:t>
            </a:r>
            <a:r>
              <a:rPr lang="en-US" sz="2600" dirty="0"/>
              <a:t>:  F. Barth: defining feature of an ethnic group is not the particular elements of culture or kinship  but the mere fact that boundaries are perceived and persist</a:t>
            </a:r>
          </a:p>
        </p:txBody>
      </p:sp>
    </p:spTree>
    <p:extLst>
      <p:ext uri="{BB962C8B-B14F-4D97-AF65-F5344CB8AC3E}">
        <p14:creationId xmlns:p14="http://schemas.microsoft.com/office/powerpoint/2010/main" val="6903869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b="1" dirty="0"/>
              <a:t>Ethnicity and its origins</a:t>
            </a:r>
          </a:p>
        </p:txBody>
      </p:sp>
      <p:sp>
        <p:nvSpPr>
          <p:cNvPr id="3" name="Content Placeholder 2"/>
          <p:cNvSpPr>
            <a:spLocks noGrp="1"/>
          </p:cNvSpPr>
          <p:nvPr>
            <p:ph idx="1"/>
          </p:nvPr>
        </p:nvSpPr>
        <p:spPr>
          <a:xfrm>
            <a:off x="2249487" y="1690688"/>
            <a:ext cx="7693025" cy="4306888"/>
          </a:xfrm>
        </p:spPr>
        <p:txBody>
          <a:bodyPr>
            <a:normAutofit fontScale="92500" lnSpcReduction="20000"/>
          </a:bodyPr>
          <a:lstStyle/>
          <a:p>
            <a:pPr algn="just"/>
            <a:r>
              <a:rPr lang="en-US" dirty="0"/>
              <a:t>mere assignment to a group is enough, under controlled conditions, to induce group-oriented behavior</a:t>
            </a:r>
            <a:endParaRPr lang="en-US" altLang="en-US" dirty="0"/>
          </a:p>
          <a:p>
            <a:pPr algn="just"/>
            <a:r>
              <a:rPr lang="en-US" altLang="en-US" dirty="0"/>
              <a:t>ethnicity is an important identity because it</a:t>
            </a:r>
          </a:p>
          <a:p>
            <a:pPr algn="just"/>
            <a:r>
              <a:rPr lang="en-US" altLang="en-US" dirty="0"/>
              <a:t>(1) involves </a:t>
            </a:r>
            <a:r>
              <a:rPr lang="en-US" dirty="0"/>
              <a:t> barriers to communication (language</a:t>
            </a:r>
            <a:r>
              <a:rPr lang="en-US" altLang="en-US" dirty="0"/>
              <a:t>)</a:t>
            </a:r>
          </a:p>
          <a:p>
            <a:pPr algn="just"/>
            <a:r>
              <a:rPr lang="en-US" altLang="en-US" dirty="0"/>
              <a:t>(2) (sometimes) involves physical differences</a:t>
            </a:r>
          </a:p>
          <a:p>
            <a:pPr algn="just"/>
            <a:r>
              <a:rPr lang="en-US" altLang="en-US" dirty="0"/>
              <a:t>(3) 1. a 2.  tend to be territorially concentrated</a:t>
            </a:r>
          </a:p>
          <a:p>
            <a:pPr algn="just"/>
            <a:r>
              <a:rPr lang="en-US" altLang="en-US" dirty="0"/>
              <a:t>(4) symbols of ethnicity are shared by the whole community</a:t>
            </a:r>
          </a:p>
          <a:p>
            <a:pPr algn="just"/>
            <a:r>
              <a:rPr lang="en-US" altLang="en-US" dirty="0"/>
              <a:t>(5) however, identity changes, and the meanings and identifications can be manipulated by elites and individual subjects</a:t>
            </a:r>
          </a:p>
        </p:txBody>
      </p:sp>
    </p:spTree>
    <p:extLst>
      <p:ext uri="{BB962C8B-B14F-4D97-AF65-F5344CB8AC3E}">
        <p14:creationId xmlns:p14="http://schemas.microsoft.com/office/powerpoint/2010/main" val="478937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b="1" dirty="0"/>
              <a:t>From modern states to nation-states</a:t>
            </a:r>
          </a:p>
        </p:txBody>
      </p:sp>
      <p:sp>
        <p:nvSpPr>
          <p:cNvPr id="3" name="Content Placeholder 2"/>
          <p:cNvSpPr>
            <a:spLocks noGrp="1"/>
          </p:cNvSpPr>
          <p:nvPr>
            <p:ph idx="1"/>
          </p:nvPr>
        </p:nvSpPr>
        <p:spPr>
          <a:xfrm>
            <a:off x="2350771" y="1802131"/>
            <a:ext cx="7693025" cy="4379913"/>
          </a:xfrm>
        </p:spPr>
        <p:txBody>
          <a:bodyPr>
            <a:normAutofit lnSpcReduction="10000"/>
          </a:bodyPr>
          <a:lstStyle/>
          <a:p>
            <a:pPr algn="just"/>
            <a:r>
              <a:rPr lang="en-US" dirty="0"/>
              <a:t>The once revolutionary template of political legitimacy— self-rule in the name of a nation of equal citizens—is now almost universally adopted</a:t>
            </a:r>
          </a:p>
          <a:p>
            <a:pPr algn="just"/>
            <a:r>
              <a:rPr lang="en-US" dirty="0"/>
              <a:t>Empires have dissolved, theocracies have been dethroned, and only a handful of countries, mostly in the Middle East, are still governed as absolutist monarchies</a:t>
            </a:r>
          </a:p>
          <a:p>
            <a:pPr algn="just"/>
            <a:r>
              <a:rPr lang="en-US" dirty="0"/>
              <a:t>Why did modern states—once they emerged out of the dynamics of war-making, bureaucratic centralization, and increasing taxation—become nation-states?</a:t>
            </a:r>
          </a:p>
        </p:txBody>
      </p:sp>
    </p:spTree>
    <p:extLst>
      <p:ext uri="{BB962C8B-B14F-4D97-AF65-F5344CB8AC3E}">
        <p14:creationId xmlns:p14="http://schemas.microsoft.com/office/powerpoint/2010/main" val="3085579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b="1" dirty="0"/>
              <a:t>Ethnicity and its origins</a:t>
            </a:r>
          </a:p>
        </p:txBody>
      </p:sp>
      <p:sp>
        <p:nvSpPr>
          <p:cNvPr id="3" name="Content Placeholder 2"/>
          <p:cNvSpPr>
            <a:spLocks noGrp="1"/>
          </p:cNvSpPr>
          <p:nvPr>
            <p:ph idx="1"/>
          </p:nvPr>
        </p:nvSpPr>
        <p:spPr>
          <a:xfrm>
            <a:off x="2396491" y="2045018"/>
            <a:ext cx="7693025" cy="4379913"/>
          </a:xfrm>
        </p:spPr>
        <p:txBody>
          <a:bodyPr/>
          <a:lstStyle/>
          <a:p>
            <a:pPr algn="just"/>
            <a:r>
              <a:rPr lang="en-US" altLang="en-US" dirty="0"/>
              <a:t>ethnicity is one of the most frequently used concepts of political analysis</a:t>
            </a:r>
          </a:p>
          <a:p>
            <a:r>
              <a:rPr lang="en-US" altLang="en-US" dirty="0"/>
              <a:t>Chandra a Wilkinson (2008):</a:t>
            </a:r>
            <a:r>
              <a:rPr lang="en-US" dirty="0"/>
              <a:t> ethnic identity as a category  in which descent-based attributes  are necessary for membership</a:t>
            </a:r>
          </a:p>
          <a:p>
            <a:pPr algn="just"/>
            <a:r>
              <a:rPr lang="en-US" altLang="en-US" dirty="0"/>
              <a:t>a difference between ethnic structure and ethnic practice</a:t>
            </a:r>
          </a:p>
        </p:txBody>
      </p:sp>
    </p:spTree>
    <p:extLst>
      <p:ext uri="{BB962C8B-B14F-4D97-AF65-F5344CB8AC3E}">
        <p14:creationId xmlns:p14="http://schemas.microsoft.com/office/powerpoint/2010/main" val="7312988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86F0D6B-0D38-2545-9F6D-7C97339C104B}"/>
              </a:ext>
            </a:extLst>
          </p:cNvPr>
          <p:cNvPicPr>
            <a:picLocks noChangeAspect="1"/>
          </p:cNvPicPr>
          <p:nvPr/>
        </p:nvPicPr>
        <p:blipFill>
          <a:blip r:embed="rId2"/>
          <a:stretch>
            <a:fillRect/>
          </a:stretch>
        </p:blipFill>
        <p:spPr>
          <a:xfrm>
            <a:off x="4846320" y="114300"/>
            <a:ext cx="6903720" cy="6663690"/>
          </a:xfrm>
          <a:prstGeom prst="rect">
            <a:avLst/>
          </a:prstGeom>
        </p:spPr>
      </p:pic>
      <p:sp>
        <p:nvSpPr>
          <p:cNvPr id="6" name="Content Placeholder 2">
            <a:extLst>
              <a:ext uri="{FF2B5EF4-FFF2-40B4-BE49-F238E27FC236}">
                <a16:creationId xmlns:a16="http://schemas.microsoft.com/office/drawing/2014/main" id="{564EE113-A5AC-1C4A-91FD-7EC4DFDE8F42}"/>
              </a:ext>
            </a:extLst>
          </p:cNvPr>
          <p:cNvSpPr txBox="1">
            <a:spLocks/>
          </p:cNvSpPr>
          <p:nvPr/>
        </p:nvSpPr>
        <p:spPr>
          <a:xfrm>
            <a:off x="217171" y="308611"/>
            <a:ext cx="4789169" cy="6549389"/>
          </a:xfrm>
          <a:prstGeom prst="rect">
            <a:avLst/>
          </a:prstGeom>
        </p:spPr>
        <p:txBody>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just"/>
            <a:r>
              <a:rPr lang="en-US" altLang="en-US" sz="2600" b="1" dirty="0"/>
              <a:t>structure</a:t>
            </a:r>
            <a:r>
              <a:rPr lang="en-US" altLang="en-US" sz="2600" dirty="0"/>
              <a:t> – static attributes linked to  common descent, (e.g. language)</a:t>
            </a:r>
          </a:p>
          <a:p>
            <a:r>
              <a:rPr lang="en-US" altLang="en-US" sz="2600" b="1" dirty="0"/>
              <a:t>practice</a:t>
            </a:r>
            <a:r>
              <a:rPr lang="en-US" altLang="en-US" sz="2600" dirty="0"/>
              <a:t> – dynamic attributes, </a:t>
            </a:r>
            <a:r>
              <a:rPr lang="en-US" sz="2600" dirty="0"/>
              <a:t>   the act of using one or more identities embedded in this structure to guide behavior</a:t>
            </a:r>
            <a:endParaRPr lang="en-US" altLang="en-US" sz="2600" dirty="0"/>
          </a:p>
          <a:p>
            <a:pPr algn="just"/>
            <a:r>
              <a:rPr lang="en-US" altLang="en-US" sz="2600" dirty="0"/>
              <a:t>ethnic structure of a population is difficult to change in a short time but may change over time, since ethnic practice is based on the activated categories</a:t>
            </a:r>
          </a:p>
          <a:p>
            <a:pPr algn="just"/>
            <a:r>
              <a:rPr lang="en-US" altLang="en-US" sz="2600" dirty="0"/>
              <a:t>political institutions, job opportunities, social interactions etc. may trigger the process of change</a:t>
            </a:r>
          </a:p>
          <a:p>
            <a:pPr marL="0" indent="0" algn="just">
              <a:buNone/>
            </a:pPr>
            <a:endParaRPr lang="en-US" altLang="en-US" sz="2600" dirty="0"/>
          </a:p>
        </p:txBody>
      </p:sp>
    </p:spTree>
    <p:extLst>
      <p:ext uri="{BB962C8B-B14F-4D97-AF65-F5344CB8AC3E}">
        <p14:creationId xmlns:p14="http://schemas.microsoft.com/office/powerpoint/2010/main" val="1361433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73BE848-68DE-AE45-A0D5-E740B98D4EC9}"/>
              </a:ext>
            </a:extLst>
          </p:cNvPr>
          <p:cNvSpPr/>
          <p:nvPr/>
        </p:nvSpPr>
        <p:spPr>
          <a:xfrm>
            <a:off x="367990" y="401444"/>
            <a:ext cx="10259122" cy="6093976"/>
          </a:xfrm>
          <a:prstGeom prst="rect">
            <a:avLst/>
          </a:prstGeom>
        </p:spPr>
        <p:txBody>
          <a:bodyPr wrap="square">
            <a:spAutoFit/>
          </a:bodyPr>
          <a:lstStyle/>
          <a:p>
            <a:pPr algn="just"/>
            <a:r>
              <a:rPr lang="en-US" sz="2600" dirty="0">
                <a:latin typeface="Times" pitchFamily="2" charset="0"/>
              </a:rPr>
              <a:t> Consider, for instance, a </a:t>
            </a:r>
            <a:r>
              <a:rPr lang="en-US" sz="2600" i="1" dirty="0">
                <a:latin typeface="Times" pitchFamily="2" charset="0"/>
              </a:rPr>
              <a:t>woman</a:t>
            </a:r>
            <a:r>
              <a:rPr lang="en-US" sz="2600" dirty="0">
                <a:latin typeface="Times" pitchFamily="2" charset="0"/>
              </a:rPr>
              <a:t> living in New York with attributes such</a:t>
            </a:r>
          </a:p>
          <a:p>
            <a:pPr algn="just"/>
            <a:r>
              <a:rPr lang="en-US" sz="2600" dirty="0">
                <a:latin typeface="Times" pitchFamily="2" charset="0"/>
              </a:rPr>
              <a:t>as </a:t>
            </a:r>
            <a:r>
              <a:rPr lang="en-US" sz="2600" i="1" dirty="0">
                <a:latin typeface="Times" pitchFamily="2" charset="0"/>
              </a:rPr>
              <a:t>dark skin</a:t>
            </a:r>
            <a:r>
              <a:rPr lang="en-US" sz="2600" dirty="0">
                <a:latin typeface="Times" pitchFamily="2" charset="0"/>
              </a:rPr>
              <a:t>, </a:t>
            </a:r>
            <a:r>
              <a:rPr lang="en-US" sz="2600" i="1" dirty="0">
                <a:latin typeface="Times" pitchFamily="2" charset="0"/>
              </a:rPr>
              <a:t>birth in Trinidad</a:t>
            </a:r>
            <a:r>
              <a:rPr lang="en-US" sz="2600" dirty="0">
                <a:latin typeface="Times" pitchFamily="2" charset="0"/>
              </a:rPr>
              <a:t>, and </a:t>
            </a:r>
            <a:r>
              <a:rPr lang="en-US" sz="2600" i="1" dirty="0">
                <a:latin typeface="Times" pitchFamily="2" charset="0"/>
              </a:rPr>
              <a:t>descent from parents of African origin</a:t>
            </a:r>
            <a:r>
              <a:rPr lang="en-US" sz="2600" dirty="0">
                <a:latin typeface="Times" pitchFamily="2" charset="0"/>
              </a:rPr>
              <a:t>. In the short term, we can take these attributes as being fixed. If she has dark skin now, she is likely to have dark skin 10 years from now. Because these attributes are fixed in the short term, so is her nominal repertoire of descent-based categories. </a:t>
            </a:r>
          </a:p>
          <a:p>
            <a:pPr algn="just"/>
            <a:r>
              <a:rPr lang="en-US" sz="2600" dirty="0">
                <a:latin typeface="Times" pitchFamily="2" charset="0"/>
              </a:rPr>
              <a:t>This repertoire includes the categories West Indian, Black, Trinidadian, and so on, but it does not include the categories Asian or German, for which she</a:t>
            </a:r>
          </a:p>
          <a:p>
            <a:pPr algn="just"/>
            <a:r>
              <a:rPr lang="en-US" sz="2600" dirty="0">
                <a:latin typeface="Times" pitchFamily="2" charset="0"/>
              </a:rPr>
              <a:t>does not have the requisite descent-based attributes. </a:t>
            </a:r>
          </a:p>
          <a:p>
            <a:pPr algn="just"/>
            <a:r>
              <a:rPr lang="en-US" sz="2600" dirty="0">
                <a:latin typeface="Times" pitchFamily="2" charset="0"/>
              </a:rPr>
              <a:t>But the categories that she activates from this fixed set can change, often quite rapidly. She may well switch back and forth between the identities Black, West Indian, Trinidadian, and others, depending on the incentives that she faces without any change in her underlying set of attributes.</a:t>
            </a:r>
          </a:p>
          <a:p>
            <a:pPr algn="just"/>
            <a:endParaRPr lang="en-US" sz="2600" dirty="0">
              <a:effectLst/>
              <a:latin typeface="Times" pitchFamily="2" charset="0"/>
            </a:endParaRPr>
          </a:p>
          <a:p>
            <a:pPr algn="just"/>
            <a:r>
              <a:rPr lang="en-US" sz="2600" dirty="0">
                <a:latin typeface="Times" pitchFamily="2" charset="0"/>
              </a:rPr>
              <a:t>Chandra &amp; Wilkinson, p. 521</a:t>
            </a:r>
            <a:endParaRPr lang="en-US" sz="2600" dirty="0">
              <a:effectLst/>
              <a:latin typeface="Times" pitchFamily="2" charset="0"/>
            </a:endParaRPr>
          </a:p>
        </p:txBody>
      </p:sp>
    </p:spTree>
    <p:extLst>
      <p:ext uri="{BB962C8B-B14F-4D97-AF65-F5344CB8AC3E}">
        <p14:creationId xmlns:p14="http://schemas.microsoft.com/office/powerpoint/2010/main" val="1280326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88FB6-64EB-D14E-9C0F-9FD88035591F}"/>
              </a:ext>
            </a:extLst>
          </p:cNvPr>
          <p:cNvSpPr>
            <a:spLocks noGrp="1"/>
          </p:cNvSpPr>
          <p:nvPr>
            <p:ph type="title"/>
          </p:nvPr>
        </p:nvSpPr>
        <p:spPr/>
        <p:txBody>
          <a:bodyPr/>
          <a:lstStyle/>
          <a:p>
            <a:pPr algn="ctr"/>
            <a:r>
              <a:rPr lang="en-US" b="1" dirty="0"/>
              <a:t>Consequences of National Identity</a:t>
            </a:r>
          </a:p>
        </p:txBody>
      </p:sp>
      <p:sp>
        <p:nvSpPr>
          <p:cNvPr id="3" name="Content Placeholder 2">
            <a:extLst>
              <a:ext uri="{FF2B5EF4-FFF2-40B4-BE49-F238E27FC236}">
                <a16:creationId xmlns:a16="http://schemas.microsoft.com/office/drawing/2014/main" id="{35F7578E-2F2D-4D4D-AAC7-D05C40A013F2}"/>
              </a:ext>
            </a:extLst>
          </p:cNvPr>
          <p:cNvSpPr>
            <a:spLocks noGrp="1"/>
          </p:cNvSpPr>
          <p:nvPr>
            <p:ph idx="1"/>
          </p:nvPr>
        </p:nvSpPr>
        <p:spPr>
          <a:xfrm>
            <a:off x="1714500" y="1825625"/>
            <a:ext cx="8446770" cy="4351338"/>
          </a:xfrm>
        </p:spPr>
        <p:txBody>
          <a:bodyPr>
            <a:normAutofit lnSpcReduction="10000"/>
          </a:bodyPr>
          <a:lstStyle/>
          <a:p>
            <a:r>
              <a:rPr lang="en-US" dirty="0"/>
              <a:t> three empirical patterns in modern democracies:</a:t>
            </a:r>
          </a:p>
          <a:p>
            <a:r>
              <a:rPr lang="en-US" dirty="0"/>
              <a:t>1. national identification is more common among the poor than among the rich</a:t>
            </a:r>
          </a:p>
          <a:p>
            <a:r>
              <a:rPr lang="en-US" dirty="0"/>
              <a:t>2, national identification tends to reduce support for redistribution</a:t>
            </a:r>
          </a:p>
          <a:p>
            <a:r>
              <a:rPr lang="en-US" dirty="0"/>
              <a:t>3. across democracies there is a strong negative relationship between the prevalence of national identification and the level of redistribution</a:t>
            </a:r>
          </a:p>
          <a:p>
            <a:r>
              <a:rPr lang="en-US" dirty="0"/>
              <a:t>! individual economic preferences are shaped by collective identities!</a:t>
            </a:r>
          </a:p>
        </p:txBody>
      </p:sp>
    </p:spTree>
    <p:extLst>
      <p:ext uri="{BB962C8B-B14F-4D97-AF65-F5344CB8AC3E}">
        <p14:creationId xmlns:p14="http://schemas.microsoft.com/office/powerpoint/2010/main" val="2110516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9A675-9032-5E44-9A7F-CBDD5F544F59}"/>
              </a:ext>
            </a:extLst>
          </p:cNvPr>
          <p:cNvSpPr>
            <a:spLocks noGrp="1"/>
          </p:cNvSpPr>
          <p:nvPr>
            <p:ph type="title"/>
          </p:nvPr>
        </p:nvSpPr>
        <p:spPr/>
        <p:txBody>
          <a:bodyPr/>
          <a:lstStyle/>
          <a:p>
            <a:pPr algn="ctr"/>
            <a:r>
              <a:rPr lang="cs-CZ" b="1" dirty="0"/>
              <a:t>M. </a:t>
            </a:r>
            <a:r>
              <a:rPr lang="cs-CZ" b="1" dirty="0" err="1"/>
              <a:t>Shayo</a:t>
            </a:r>
            <a:r>
              <a:rPr lang="cs-CZ" b="1" dirty="0"/>
              <a:t>: Identity </a:t>
            </a:r>
            <a:r>
              <a:rPr lang="cs-CZ" b="1" dirty="0" err="1"/>
              <a:t>at</a:t>
            </a:r>
            <a:r>
              <a:rPr lang="cs-CZ" b="1" dirty="0"/>
              <a:t> </a:t>
            </a:r>
            <a:r>
              <a:rPr lang="cs-CZ" b="1" dirty="0" err="1"/>
              <a:t>Work</a:t>
            </a:r>
            <a:endParaRPr lang="en-US" dirty="0"/>
          </a:p>
        </p:txBody>
      </p:sp>
      <p:sp>
        <p:nvSpPr>
          <p:cNvPr id="3" name="Content Placeholder 2">
            <a:extLst>
              <a:ext uri="{FF2B5EF4-FFF2-40B4-BE49-F238E27FC236}">
                <a16:creationId xmlns:a16="http://schemas.microsoft.com/office/drawing/2014/main" id="{880D45D6-FB62-C541-A3D3-E0375C01345B}"/>
              </a:ext>
            </a:extLst>
          </p:cNvPr>
          <p:cNvSpPr>
            <a:spLocks noGrp="1"/>
          </p:cNvSpPr>
          <p:nvPr>
            <p:ph idx="1"/>
          </p:nvPr>
        </p:nvSpPr>
        <p:spPr>
          <a:xfrm>
            <a:off x="1634490" y="1825625"/>
            <a:ext cx="8721090" cy="4351338"/>
          </a:xfrm>
        </p:spPr>
        <p:txBody>
          <a:bodyPr>
            <a:normAutofit fontScale="92500"/>
          </a:bodyPr>
          <a:lstStyle/>
          <a:p>
            <a:pPr algn="just"/>
            <a:r>
              <a:rPr lang="en-US" dirty="0"/>
              <a:t>to identify with different groups means to have different preferences over outcomes </a:t>
            </a:r>
          </a:p>
          <a:p>
            <a:pPr algn="just"/>
            <a:r>
              <a:rPr lang="en-US" dirty="0"/>
              <a:t>preferences involve two components: </a:t>
            </a:r>
          </a:p>
          <a:p>
            <a:pPr algn="just"/>
            <a:r>
              <a:rPr lang="en-US" dirty="0"/>
              <a:t>1. the status of the various groups that exist in society</a:t>
            </a:r>
          </a:p>
          <a:p>
            <a:pPr algn="just"/>
            <a:r>
              <a:rPr lang="en-US" dirty="0"/>
              <a:t>2. the perceived similarity between an individual and the other members of the group</a:t>
            </a:r>
          </a:p>
          <a:p>
            <a:pPr algn="just"/>
            <a:r>
              <a:rPr lang="en-US" dirty="0"/>
              <a:t>The perceived distance from a group is a </a:t>
            </a:r>
            <a:r>
              <a:rPr lang="en-US" i="1" dirty="0"/>
              <a:t>weighted</a:t>
            </a:r>
            <a:r>
              <a:rPr lang="en-US" dirty="0"/>
              <a:t> distance between the individual and the prototype of that group</a:t>
            </a:r>
          </a:p>
          <a:p>
            <a:pPr algn="just"/>
            <a:r>
              <a:rPr lang="en-US" dirty="0"/>
              <a:t>(the weights reflects the relative salience of the various dimensions)</a:t>
            </a:r>
          </a:p>
        </p:txBody>
      </p:sp>
    </p:spTree>
    <p:extLst>
      <p:ext uri="{BB962C8B-B14F-4D97-AF65-F5344CB8AC3E}">
        <p14:creationId xmlns:p14="http://schemas.microsoft.com/office/powerpoint/2010/main" val="2506737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EBA44-FD97-8541-8EE7-2B4AB3C13649}"/>
              </a:ext>
            </a:extLst>
          </p:cNvPr>
          <p:cNvSpPr>
            <a:spLocks noGrp="1"/>
          </p:cNvSpPr>
          <p:nvPr>
            <p:ph type="title"/>
          </p:nvPr>
        </p:nvSpPr>
        <p:spPr/>
        <p:txBody>
          <a:bodyPr/>
          <a:lstStyle/>
          <a:p>
            <a:pPr algn="ctr"/>
            <a:r>
              <a:rPr lang="sk-SK" b="1" dirty="0"/>
              <a:t> </a:t>
            </a:r>
            <a:r>
              <a:rPr lang="sk-SK" b="1" dirty="0" err="1"/>
              <a:t>Shayo</a:t>
            </a:r>
            <a:r>
              <a:rPr lang="sk-SK" b="1" dirty="0"/>
              <a:t>: </a:t>
            </a:r>
            <a:r>
              <a:rPr lang="sk-SK" b="1" dirty="0" err="1"/>
              <a:t>Identification</a:t>
            </a:r>
            <a:r>
              <a:rPr lang="sk-SK" b="1" dirty="0"/>
              <a:t> </a:t>
            </a:r>
            <a:r>
              <a:rPr lang="sk-SK" b="1" dirty="0" err="1"/>
              <a:t>with</a:t>
            </a:r>
            <a:r>
              <a:rPr lang="sk-SK" b="1" dirty="0"/>
              <a:t> </a:t>
            </a:r>
            <a:r>
              <a:rPr lang="sk-SK" b="1" dirty="0" err="1"/>
              <a:t>groups</a:t>
            </a:r>
            <a:endParaRPr lang="en-US" b="1" dirty="0"/>
          </a:p>
        </p:txBody>
      </p:sp>
      <p:sp>
        <p:nvSpPr>
          <p:cNvPr id="3" name="Content Placeholder 2">
            <a:extLst>
              <a:ext uri="{FF2B5EF4-FFF2-40B4-BE49-F238E27FC236}">
                <a16:creationId xmlns:a16="http://schemas.microsoft.com/office/drawing/2014/main" id="{4CA7EFCC-54C9-7547-B664-A6751D0AF1EB}"/>
              </a:ext>
            </a:extLst>
          </p:cNvPr>
          <p:cNvSpPr>
            <a:spLocks noGrp="1"/>
          </p:cNvSpPr>
          <p:nvPr>
            <p:ph idx="1"/>
          </p:nvPr>
        </p:nvSpPr>
        <p:spPr>
          <a:xfrm>
            <a:off x="1728439" y="1825625"/>
            <a:ext cx="8385718" cy="4351338"/>
          </a:xfrm>
        </p:spPr>
        <p:txBody>
          <a:bodyPr/>
          <a:lstStyle/>
          <a:p>
            <a:r>
              <a:rPr lang="en-US" dirty="0"/>
              <a:t>1. people are more likely to categorize themselves as members of a group the more “similar” they are to the other members of that group</a:t>
            </a:r>
          </a:p>
          <a:p>
            <a:r>
              <a:rPr lang="en-US" dirty="0"/>
              <a:t>2. people tend to identify more with high-status groups than with low status groups</a:t>
            </a:r>
          </a:p>
          <a:p>
            <a:r>
              <a:rPr lang="en-US" dirty="0"/>
              <a:t>these factors are the same two factors that affect individual behavior under identification</a:t>
            </a:r>
          </a:p>
          <a:p>
            <a:endParaRPr lang="en-US" dirty="0"/>
          </a:p>
        </p:txBody>
      </p:sp>
    </p:spTree>
    <p:extLst>
      <p:ext uri="{BB962C8B-B14F-4D97-AF65-F5344CB8AC3E}">
        <p14:creationId xmlns:p14="http://schemas.microsoft.com/office/powerpoint/2010/main" val="37705968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B9B08-64E0-E44D-BAC6-AEF22A7CFD15}"/>
              </a:ext>
            </a:extLst>
          </p:cNvPr>
          <p:cNvSpPr>
            <a:spLocks noGrp="1"/>
          </p:cNvSpPr>
          <p:nvPr>
            <p:ph type="title"/>
          </p:nvPr>
        </p:nvSpPr>
        <p:spPr/>
        <p:txBody>
          <a:bodyPr/>
          <a:lstStyle/>
          <a:p>
            <a:pPr algn="ctr"/>
            <a:r>
              <a:rPr lang="en-US" b="1" dirty="0" err="1"/>
              <a:t>Shayo</a:t>
            </a:r>
            <a:r>
              <a:rPr lang="en-US" b="1" dirty="0"/>
              <a:t>: Ethnic and Class Identities</a:t>
            </a:r>
          </a:p>
        </p:txBody>
      </p:sp>
      <p:sp>
        <p:nvSpPr>
          <p:cNvPr id="3" name="Content Placeholder 2">
            <a:extLst>
              <a:ext uri="{FF2B5EF4-FFF2-40B4-BE49-F238E27FC236}">
                <a16:creationId xmlns:a16="http://schemas.microsoft.com/office/drawing/2014/main" id="{85883BF8-B363-8144-8F0E-EFD13CBCF643}"/>
              </a:ext>
            </a:extLst>
          </p:cNvPr>
          <p:cNvSpPr>
            <a:spLocks noGrp="1"/>
          </p:cNvSpPr>
          <p:nvPr>
            <p:ph idx="1"/>
          </p:nvPr>
        </p:nvSpPr>
        <p:spPr>
          <a:xfrm>
            <a:off x="1527717" y="1825625"/>
            <a:ext cx="8898674" cy="4351338"/>
          </a:xfrm>
        </p:spPr>
        <p:txBody>
          <a:bodyPr>
            <a:normAutofit lnSpcReduction="10000"/>
          </a:bodyPr>
          <a:lstStyle/>
          <a:p>
            <a:r>
              <a:rPr lang="en-US" dirty="0"/>
              <a:t> two types of equilibria may emerge:</a:t>
            </a:r>
          </a:p>
          <a:p>
            <a:r>
              <a:rPr lang="en-US" dirty="0"/>
              <a:t>1. the members of the lower class, who always constitute a majority, identify with their class (and  vote for a relatively high level of redistribution)</a:t>
            </a:r>
          </a:p>
          <a:p>
            <a:r>
              <a:rPr lang="en-US" dirty="0"/>
              <a:t>2. members of the lower class think of themselves more as members of the nation as a whole than as members of a low-status part of it (they are less concerned with income redistribution and vote for a lower level of redistribution than they would under class identity)</a:t>
            </a:r>
          </a:p>
          <a:p>
            <a:r>
              <a:rPr lang="en-US" dirty="0"/>
              <a:t>since these are equilibria they change only under externa pressures (</a:t>
            </a:r>
            <a:r>
              <a:rPr lang="en-US" dirty="0" err="1"/>
              <a:t>RatChoice</a:t>
            </a:r>
            <a:r>
              <a:rPr lang="en-US" dirty="0"/>
              <a:t>)</a:t>
            </a:r>
          </a:p>
        </p:txBody>
      </p:sp>
    </p:spTree>
    <p:extLst>
      <p:ext uri="{BB962C8B-B14F-4D97-AF65-F5344CB8AC3E}">
        <p14:creationId xmlns:p14="http://schemas.microsoft.com/office/powerpoint/2010/main" val="27255430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3CC8F-7C73-B443-895E-3A56D9D2E392}"/>
              </a:ext>
            </a:extLst>
          </p:cNvPr>
          <p:cNvSpPr>
            <a:spLocks noGrp="1"/>
          </p:cNvSpPr>
          <p:nvPr>
            <p:ph type="title"/>
          </p:nvPr>
        </p:nvSpPr>
        <p:spPr/>
        <p:txBody>
          <a:bodyPr/>
          <a:lstStyle/>
          <a:p>
            <a:pPr algn="ctr"/>
            <a:r>
              <a:rPr lang="en-US" b="1" dirty="0" err="1"/>
              <a:t>Shayo</a:t>
            </a:r>
            <a:r>
              <a:rPr lang="en-US" b="1" dirty="0"/>
              <a:t>: Ethnic and Class Identities</a:t>
            </a:r>
            <a:endParaRPr lang="en-US" dirty="0"/>
          </a:p>
        </p:txBody>
      </p:sp>
      <p:sp>
        <p:nvSpPr>
          <p:cNvPr id="3" name="Content Placeholder 2">
            <a:extLst>
              <a:ext uri="{FF2B5EF4-FFF2-40B4-BE49-F238E27FC236}">
                <a16:creationId xmlns:a16="http://schemas.microsoft.com/office/drawing/2014/main" id="{144988B5-663D-2341-9F8E-727531F948C9}"/>
              </a:ext>
            </a:extLst>
          </p:cNvPr>
          <p:cNvSpPr>
            <a:spLocks noGrp="1"/>
          </p:cNvSpPr>
          <p:nvPr>
            <p:ph idx="1"/>
          </p:nvPr>
        </p:nvSpPr>
        <p:spPr>
          <a:xfrm>
            <a:off x="1851660" y="1825625"/>
            <a:ext cx="8081010" cy="4351338"/>
          </a:xfrm>
        </p:spPr>
        <p:txBody>
          <a:bodyPr>
            <a:normAutofit/>
          </a:bodyPr>
          <a:lstStyle/>
          <a:p>
            <a:pPr algn="just"/>
            <a:r>
              <a:rPr lang="en-US" dirty="0"/>
              <a:t>a threat to national security may lead to conviction that we all are threatened – both the rich and the poor – less attention is paid to class belonging and less support there is for taxation and redistribution</a:t>
            </a:r>
          </a:p>
          <a:p>
            <a:pPr algn="just"/>
            <a:r>
              <a:rPr lang="en-US" dirty="0"/>
              <a:t>conversely, in situations of natural disasters, due to which lower classes are disproportionally suffering, lower-class people people may more identify with these people and with their demands for more redistribution</a:t>
            </a:r>
          </a:p>
        </p:txBody>
      </p:sp>
    </p:spTree>
    <p:extLst>
      <p:ext uri="{BB962C8B-B14F-4D97-AF65-F5344CB8AC3E}">
        <p14:creationId xmlns:p14="http://schemas.microsoft.com/office/powerpoint/2010/main" val="28886268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4D617-0AA2-5143-B9C0-DE6C7417970D}"/>
              </a:ext>
            </a:extLst>
          </p:cNvPr>
          <p:cNvSpPr>
            <a:spLocks noGrp="1"/>
          </p:cNvSpPr>
          <p:nvPr>
            <p:ph type="title"/>
          </p:nvPr>
        </p:nvSpPr>
        <p:spPr/>
        <p:txBody>
          <a:bodyPr/>
          <a:lstStyle/>
          <a:p>
            <a:pPr algn="ctr"/>
            <a:r>
              <a:rPr lang="en-US" b="1" dirty="0" err="1"/>
              <a:t>Shayo</a:t>
            </a:r>
            <a:r>
              <a:rPr lang="en-US" b="1" dirty="0"/>
              <a:t>: Ethnic and Class Identities</a:t>
            </a:r>
            <a:endParaRPr lang="en-US" dirty="0"/>
          </a:p>
        </p:txBody>
      </p:sp>
      <p:sp>
        <p:nvSpPr>
          <p:cNvPr id="3" name="Content Placeholder 2">
            <a:extLst>
              <a:ext uri="{FF2B5EF4-FFF2-40B4-BE49-F238E27FC236}">
                <a16:creationId xmlns:a16="http://schemas.microsoft.com/office/drawing/2014/main" id="{B0EEE8A8-59E8-D147-93D5-AD7E7F69CCCE}"/>
              </a:ext>
            </a:extLst>
          </p:cNvPr>
          <p:cNvSpPr>
            <a:spLocks noGrp="1"/>
          </p:cNvSpPr>
          <p:nvPr>
            <p:ph idx="1"/>
          </p:nvPr>
        </p:nvSpPr>
        <p:spPr>
          <a:xfrm>
            <a:off x="1611630" y="1825625"/>
            <a:ext cx="9132570" cy="4351338"/>
          </a:xfrm>
        </p:spPr>
        <p:txBody>
          <a:bodyPr>
            <a:normAutofit lnSpcReduction="10000"/>
          </a:bodyPr>
          <a:lstStyle/>
          <a:p>
            <a:pPr algn="just"/>
            <a:r>
              <a:rPr lang="en-US" dirty="0"/>
              <a:t>model explains the situation in the US where lower classes tend to identify more with the nation and less support redistribution</a:t>
            </a:r>
          </a:p>
          <a:p>
            <a:pPr algn="just"/>
            <a:r>
              <a:rPr lang="en-US" dirty="0"/>
              <a:t>it also explains well why many voters of Social Democracy in Western Europe shifted they support to radical anti-immigrant right : </a:t>
            </a:r>
          </a:p>
          <a:p>
            <a:pPr algn="just"/>
            <a:r>
              <a:rPr lang="en-US" dirty="0"/>
              <a:t>Immigration of foreign workers affects primarily the composition of the poorer segments of society</a:t>
            </a:r>
          </a:p>
          <a:p>
            <a:pPr algn="just"/>
            <a:r>
              <a:rPr lang="en-US" dirty="0"/>
              <a:t>consequently, identifying oneself as part of the working class is not as self-evident for the native workers as it used to be (support for general interest redistribution declines)</a:t>
            </a:r>
          </a:p>
        </p:txBody>
      </p:sp>
    </p:spTree>
    <p:extLst>
      <p:ext uri="{BB962C8B-B14F-4D97-AF65-F5344CB8AC3E}">
        <p14:creationId xmlns:p14="http://schemas.microsoft.com/office/powerpoint/2010/main" val="1660582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5980" y="639445"/>
            <a:ext cx="8172450" cy="1325563"/>
          </a:xfrm>
        </p:spPr>
        <p:txBody>
          <a:bodyPr/>
          <a:lstStyle/>
          <a:p>
            <a:pPr algn="ctr"/>
            <a:r>
              <a:rPr lang="en-US" altLang="en-US" b="1" dirty="0"/>
              <a:t>Nationalism as the tool of state legitimacy</a:t>
            </a:r>
          </a:p>
        </p:txBody>
      </p:sp>
      <p:sp>
        <p:nvSpPr>
          <p:cNvPr id="3" name="Content Placeholder 2"/>
          <p:cNvSpPr>
            <a:spLocks noGrp="1"/>
          </p:cNvSpPr>
          <p:nvPr>
            <p:ph idx="1"/>
          </p:nvPr>
        </p:nvSpPr>
        <p:spPr>
          <a:xfrm>
            <a:off x="2125980" y="2168525"/>
            <a:ext cx="8172450" cy="4351338"/>
          </a:xfrm>
        </p:spPr>
        <p:txBody>
          <a:bodyPr/>
          <a:lstStyle/>
          <a:p>
            <a:pPr algn="just"/>
            <a:r>
              <a:rPr lang="en-US" altLang="en-US" b="1" dirty="0"/>
              <a:t>E. Gellner</a:t>
            </a:r>
            <a:r>
              <a:rPr lang="en-US" altLang="en-US" dirty="0"/>
              <a:t>: nationalism is a doctrine that claims that national and state units should be congruent</a:t>
            </a:r>
          </a:p>
          <a:p>
            <a:pPr algn="just"/>
            <a:r>
              <a:rPr lang="en-US" altLang="en-US" dirty="0"/>
              <a:t>there are many theories attempting to explain the rise of nations and nationalism</a:t>
            </a:r>
          </a:p>
          <a:p>
            <a:pPr algn="just"/>
            <a:r>
              <a:rPr lang="en-US" altLang="en-US" dirty="0"/>
              <a:t>it is a matter of empirical investigation what theory explains the rise of modern nation-states and thus has an explanatory power beyond the European context</a:t>
            </a:r>
          </a:p>
        </p:txBody>
      </p:sp>
    </p:spTree>
    <p:extLst>
      <p:ext uri="{BB962C8B-B14F-4D97-AF65-F5344CB8AC3E}">
        <p14:creationId xmlns:p14="http://schemas.microsoft.com/office/powerpoint/2010/main" val="1908748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b="1" dirty="0"/>
              <a:t>E. Gellner (1983)</a:t>
            </a:r>
          </a:p>
        </p:txBody>
      </p:sp>
      <p:sp>
        <p:nvSpPr>
          <p:cNvPr id="3" name="Content Placeholder 2"/>
          <p:cNvSpPr>
            <a:spLocks noGrp="1"/>
          </p:cNvSpPr>
          <p:nvPr>
            <p:ph idx="1"/>
          </p:nvPr>
        </p:nvSpPr>
        <p:spPr>
          <a:xfrm>
            <a:off x="1805940" y="1825625"/>
            <a:ext cx="8606790" cy="4351338"/>
          </a:xfrm>
        </p:spPr>
        <p:txBody>
          <a:bodyPr>
            <a:normAutofit/>
          </a:bodyPr>
          <a:lstStyle/>
          <a:p>
            <a:pPr algn="just"/>
            <a:r>
              <a:rPr lang="en-US" dirty="0"/>
              <a:t>nationalism and the nation-state is a direct consequence of the shift from an agricultural to an industrial society</a:t>
            </a:r>
          </a:p>
          <a:p>
            <a:pPr algn="just"/>
            <a:r>
              <a:rPr lang="en-US" altLang="en-US" dirty="0"/>
              <a:t>the new economic system requires a mobile and flexible workforce</a:t>
            </a:r>
          </a:p>
          <a:p>
            <a:pPr algn="just"/>
            <a:r>
              <a:rPr lang="en-US" dirty="0"/>
              <a:t>a rationalized standardized education in a common language provides workers with the skills to shift from job to job and communicate effectively with others</a:t>
            </a:r>
          </a:p>
          <a:p>
            <a:pPr algn="just"/>
            <a:r>
              <a:rPr lang="en-US" dirty="0"/>
              <a:t>the educational apparatus of a nation-state eventually provides the new, standardized, and homogenized culture</a:t>
            </a:r>
          </a:p>
        </p:txBody>
      </p:sp>
    </p:spTree>
    <p:extLst>
      <p:ext uri="{BB962C8B-B14F-4D97-AF65-F5344CB8AC3E}">
        <p14:creationId xmlns:p14="http://schemas.microsoft.com/office/powerpoint/2010/main" val="1225791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8F45C-6592-1448-9368-B6CAD61411C6}"/>
              </a:ext>
            </a:extLst>
          </p:cNvPr>
          <p:cNvSpPr>
            <a:spLocks noGrp="1"/>
          </p:cNvSpPr>
          <p:nvPr>
            <p:ph type="title"/>
          </p:nvPr>
        </p:nvSpPr>
        <p:spPr>
          <a:xfrm>
            <a:off x="1828800" y="365125"/>
            <a:ext cx="8081010" cy="1325563"/>
          </a:xfrm>
        </p:spPr>
        <p:txBody>
          <a:bodyPr/>
          <a:lstStyle/>
          <a:p>
            <a:pPr algn="ctr"/>
            <a:r>
              <a:rPr lang="en-US" b="1" dirty="0"/>
              <a:t>E. Gellner (1983)</a:t>
            </a:r>
            <a:endParaRPr lang="en-US" dirty="0"/>
          </a:p>
        </p:txBody>
      </p:sp>
      <p:sp>
        <p:nvSpPr>
          <p:cNvPr id="3" name="Content Placeholder 2">
            <a:extLst>
              <a:ext uri="{FF2B5EF4-FFF2-40B4-BE49-F238E27FC236}">
                <a16:creationId xmlns:a16="http://schemas.microsoft.com/office/drawing/2014/main" id="{5DB7F856-E9B1-A845-8163-8E806D2B3C73}"/>
              </a:ext>
            </a:extLst>
          </p:cNvPr>
          <p:cNvSpPr>
            <a:spLocks noGrp="1"/>
          </p:cNvSpPr>
          <p:nvPr>
            <p:ph idx="1"/>
          </p:nvPr>
        </p:nvSpPr>
        <p:spPr>
          <a:xfrm>
            <a:off x="1832610" y="1690688"/>
            <a:ext cx="8077200" cy="4351338"/>
          </a:xfrm>
        </p:spPr>
        <p:txBody>
          <a:bodyPr/>
          <a:lstStyle/>
          <a:p>
            <a:pPr lvl="0" algn="just"/>
            <a:r>
              <a:rPr lang="en-US" dirty="0"/>
              <a:t>For an advanced, industrialized economy to work, the population must have shared skills to work as bureaucrats, as administrators, as clerks etc.</a:t>
            </a:r>
          </a:p>
          <a:p>
            <a:pPr lvl="0" algn="just"/>
            <a:r>
              <a:rPr lang="en-US" dirty="0"/>
              <a:t>Shared culture is required for the state to function effectively</a:t>
            </a:r>
          </a:p>
          <a:p>
            <a:pPr lvl="0" algn="just"/>
            <a:r>
              <a:rPr lang="en-US" dirty="0"/>
              <a:t>Therefore, educational system heavily involved in the process of cultural homogenization</a:t>
            </a:r>
          </a:p>
          <a:p>
            <a:pPr lvl="0" algn="just"/>
            <a:r>
              <a:rPr lang="en-US" dirty="0"/>
              <a:t>And linguistic too where necessary e.g. Eugen Weber Peasants into Frenchmen (1976)</a:t>
            </a:r>
          </a:p>
          <a:p>
            <a:pPr algn="just"/>
            <a:endParaRPr lang="en-US" dirty="0"/>
          </a:p>
        </p:txBody>
      </p:sp>
    </p:spTree>
    <p:extLst>
      <p:ext uri="{BB962C8B-B14F-4D97-AF65-F5344CB8AC3E}">
        <p14:creationId xmlns:p14="http://schemas.microsoft.com/office/powerpoint/2010/main" val="404289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b="1" dirty="0"/>
              <a:t>E. Gellner (1983)</a:t>
            </a:r>
          </a:p>
        </p:txBody>
      </p:sp>
      <p:sp>
        <p:nvSpPr>
          <p:cNvPr id="3" name="Content Placeholder 2"/>
          <p:cNvSpPr>
            <a:spLocks noGrp="1"/>
          </p:cNvSpPr>
          <p:nvPr>
            <p:ph idx="1"/>
          </p:nvPr>
        </p:nvSpPr>
        <p:spPr>
          <a:xfrm>
            <a:off x="2249487" y="1690687"/>
            <a:ext cx="7693025" cy="4810473"/>
          </a:xfrm>
        </p:spPr>
        <p:txBody>
          <a:bodyPr>
            <a:normAutofit/>
          </a:bodyPr>
          <a:lstStyle/>
          <a:p>
            <a:pPr algn="just"/>
            <a:r>
              <a:rPr lang="en-US" altLang="en-US" sz="2600" dirty="0"/>
              <a:t>however, modernization and industrialization is an uneven process, affecting each region differently </a:t>
            </a:r>
            <a:r>
              <a:rPr lang="en-US" sz="2600" dirty="0"/>
              <a:t> </a:t>
            </a:r>
          </a:p>
          <a:p>
            <a:pPr algn="just"/>
            <a:r>
              <a:rPr lang="en-US" sz="2600" dirty="0"/>
              <a:t>rural inhabitants move to industrialized centers, where their prospects remain limited if their language and culture do not correspond to the center’s </a:t>
            </a:r>
            <a:r>
              <a:rPr lang="en-US" sz="2600" u="sng" dirty="0"/>
              <a:t>high</a:t>
            </a:r>
            <a:r>
              <a:rPr lang="en-US" sz="2600" dirty="0"/>
              <a:t> culture</a:t>
            </a:r>
          </a:p>
          <a:p>
            <a:pPr algn="just"/>
            <a:r>
              <a:rPr lang="en-US" sz="2600" dirty="0"/>
              <a:t>resentment fed into nationalism lead to an alternative project of high culture and possibly to creation of the new nation-states (separatism) </a:t>
            </a:r>
          </a:p>
          <a:p>
            <a:pPr algn="just"/>
            <a:r>
              <a:rPr lang="en-US" sz="2600" dirty="0"/>
              <a:t>a similar process unfolded in the colonial world, where skin color was associated with unequal power, paving the way for anti-colonial nationalisms</a:t>
            </a:r>
          </a:p>
        </p:txBody>
      </p:sp>
    </p:spTree>
    <p:extLst>
      <p:ext uri="{BB962C8B-B14F-4D97-AF65-F5344CB8AC3E}">
        <p14:creationId xmlns:p14="http://schemas.microsoft.com/office/powerpoint/2010/main" val="1062240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AB6CA-3D88-6D48-AAC9-D602415FE064}"/>
              </a:ext>
            </a:extLst>
          </p:cNvPr>
          <p:cNvSpPr>
            <a:spLocks noGrp="1"/>
          </p:cNvSpPr>
          <p:nvPr>
            <p:ph type="title"/>
          </p:nvPr>
        </p:nvSpPr>
        <p:spPr>
          <a:xfrm>
            <a:off x="1794510" y="365125"/>
            <a:ext cx="8595360" cy="1325563"/>
          </a:xfrm>
        </p:spPr>
        <p:txBody>
          <a:bodyPr/>
          <a:lstStyle/>
          <a:p>
            <a:pPr algn="ctr"/>
            <a:r>
              <a:rPr lang="en-US" b="1" dirty="0"/>
              <a:t>B. Anderson (1991)</a:t>
            </a:r>
            <a:endParaRPr lang="en-US" dirty="0"/>
          </a:p>
        </p:txBody>
      </p:sp>
      <p:sp>
        <p:nvSpPr>
          <p:cNvPr id="3" name="Content Placeholder 2">
            <a:extLst>
              <a:ext uri="{FF2B5EF4-FFF2-40B4-BE49-F238E27FC236}">
                <a16:creationId xmlns:a16="http://schemas.microsoft.com/office/drawing/2014/main" id="{1F9088D0-4DEA-9643-85E8-B1642BCF1407}"/>
              </a:ext>
            </a:extLst>
          </p:cNvPr>
          <p:cNvSpPr>
            <a:spLocks noGrp="1"/>
          </p:cNvSpPr>
          <p:nvPr>
            <p:ph idx="1"/>
          </p:nvPr>
        </p:nvSpPr>
        <p:spPr>
          <a:xfrm>
            <a:off x="1794510" y="1825624"/>
            <a:ext cx="8595360" cy="4780915"/>
          </a:xfrm>
        </p:spPr>
        <p:txBody>
          <a:bodyPr>
            <a:noAutofit/>
          </a:bodyPr>
          <a:lstStyle/>
          <a:p>
            <a:pPr algn="just"/>
            <a:r>
              <a:rPr lang="sk-SK" dirty="0"/>
              <a:t>A </a:t>
            </a:r>
            <a:r>
              <a:rPr lang="sk-SK" dirty="0" err="1"/>
              <a:t>nation</a:t>
            </a:r>
            <a:r>
              <a:rPr lang="sk-SK" dirty="0"/>
              <a:t>  </a:t>
            </a:r>
            <a:r>
              <a:rPr lang="sk-SK" dirty="0" err="1"/>
              <a:t>is</a:t>
            </a:r>
            <a:r>
              <a:rPr lang="sk-SK" dirty="0"/>
              <a:t> a  </a:t>
            </a:r>
            <a:r>
              <a:rPr lang="sk-SK" dirty="0" err="1"/>
              <a:t>community</a:t>
            </a:r>
            <a:r>
              <a:rPr lang="sk-SK" dirty="0"/>
              <a:t>: </a:t>
            </a:r>
            <a:r>
              <a:rPr lang="sk-SK" dirty="0" err="1"/>
              <a:t>socially</a:t>
            </a:r>
            <a:r>
              <a:rPr lang="sk-SK" dirty="0"/>
              <a:t> </a:t>
            </a:r>
            <a:r>
              <a:rPr lang="sk-SK" dirty="0" err="1"/>
              <a:t>constructed</a:t>
            </a:r>
            <a:r>
              <a:rPr lang="sk-SK" dirty="0"/>
              <a:t>  and  </a:t>
            </a:r>
            <a:r>
              <a:rPr lang="sk-SK" dirty="0" err="1"/>
              <a:t>imagined</a:t>
            </a:r>
            <a:endParaRPr lang="sk-SK" dirty="0"/>
          </a:p>
          <a:p>
            <a:pPr algn="just"/>
            <a:r>
              <a:rPr lang="sk-SK" dirty="0" err="1"/>
              <a:t>An</a:t>
            </a:r>
            <a:r>
              <a:rPr lang="sk-SK" dirty="0"/>
              <a:t> </a:t>
            </a:r>
            <a:r>
              <a:rPr lang="sk-SK" dirty="0" err="1"/>
              <a:t>imagined</a:t>
            </a:r>
            <a:r>
              <a:rPr lang="sk-SK" dirty="0"/>
              <a:t> </a:t>
            </a:r>
            <a:r>
              <a:rPr lang="sk-SK" dirty="0" err="1"/>
              <a:t>political</a:t>
            </a:r>
            <a:r>
              <a:rPr lang="sk-SK" dirty="0"/>
              <a:t> </a:t>
            </a:r>
            <a:r>
              <a:rPr lang="sk-SK" dirty="0" err="1"/>
              <a:t>community</a:t>
            </a:r>
            <a:r>
              <a:rPr lang="sk-SK" dirty="0"/>
              <a:t> </a:t>
            </a:r>
            <a:r>
              <a:rPr lang="sk-SK" dirty="0" err="1"/>
              <a:t>that</a:t>
            </a:r>
            <a:r>
              <a:rPr lang="sk-SK" dirty="0"/>
              <a:t> </a:t>
            </a:r>
            <a:r>
              <a:rPr lang="sk-SK" dirty="0" err="1"/>
              <a:t>is</a:t>
            </a:r>
            <a:r>
              <a:rPr lang="sk-SK" dirty="0"/>
              <a:t> </a:t>
            </a:r>
            <a:r>
              <a:rPr lang="sk-SK" dirty="0" err="1"/>
              <a:t>both</a:t>
            </a:r>
            <a:r>
              <a:rPr lang="sk-SK" dirty="0"/>
              <a:t> </a:t>
            </a:r>
            <a:r>
              <a:rPr lang="sk-SK" dirty="0" err="1"/>
              <a:t>limited</a:t>
            </a:r>
            <a:r>
              <a:rPr lang="sk-SK" dirty="0"/>
              <a:t> and </a:t>
            </a:r>
            <a:r>
              <a:rPr lang="sk-SK" dirty="0" err="1"/>
              <a:t>sovereign</a:t>
            </a:r>
            <a:endParaRPr lang="sk-SK" dirty="0"/>
          </a:p>
          <a:p>
            <a:pPr algn="just"/>
            <a:r>
              <a:rPr lang="sk-SK" b="1" dirty="0" err="1"/>
              <a:t>Imagined</a:t>
            </a:r>
            <a:r>
              <a:rPr lang="sk-SK" dirty="0"/>
              <a:t>: </a:t>
            </a:r>
            <a:r>
              <a:rPr lang="sk-SK" dirty="0" err="1"/>
              <a:t>members</a:t>
            </a:r>
            <a:r>
              <a:rPr lang="sk-SK" dirty="0"/>
              <a:t> </a:t>
            </a:r>
            <a:r>
              <a:rPr lang="sk-SK" dirty="0" err="1"/>
              <a:t>cannot</a:t>
            </a:r>
            <a:r>
              <a:rPr lang="sk-SK" dirty="0"/>
              <a:t> </a:t>
            </a:r>
            <a:r>
              <a:rPr lang="sk-SK" dirty="0" err="1"/>
              <a:t>all</a:t>
            </a:r>
            <a:r>
              <a:rPr lang="sk-SK" dirty="0"/>
              <a:t> </a:t>
            </a:r>
            <a:r>
              <a:rPr lang="sk-SK" dirty="0" err="1"/>
              <a:t>know</a:t>
            </a:r>
            <a:r>
              <a:rPr lang="sk-SK" dirty="0"/>
              <a:t> </a:t>
            </a:r>
            <a:r>
              <a:rPr lang="sk-SK" dirty="0" err="1"/>
              <a:t>each</a:t>
            </a:r>
            <a:r>
              <a:rPr lang="sk-SK" dirty="0"/>
              <a:t> </a:t>
            </a:r>
            <a:r>
              <a:rPr lang="sk-SK" dirty="0" err="1"/>
              <a:t>other</a:t>
            </a:r>
            <a:endParaRPr lang="sk-SK" dirty="0"/>
          </a:p>
          <a:p>
            <a:pPr algn="just"/>
            <a:r>
              <a:rPr lang="sk-SK" b="1" dirty="0" err="1"/>
              <a:t>Limited</a:t>
            </a:r>
            <a:r>
              <a:rPr lang="sk-SK" dirty="0"/>
              <a:t>: no </a:t>
            </a:r>
            <a:r>
              <a:rPr lang="sk-SK" dirty="0" err="1"/>
              <a:t>nation</a:t>
            </a:r>
            <a:r>
              <a:rPr lang="sk-SK" dirty="0"/>
              <a:t> </a:t>
            </a:r>
            <a:r>
              <a:rPr lang="sk-SK" dirty="0" err="1"/>
              <a:t>encompasses</a:t>
            </a:r>
            <a:r>
              <a:rPr lang="sk-SK" dirty="0"/>
              <a:t> </a:t>
            </a:r>
            <a:r>
              <a:rPr lang="sk-SK" dirty="0" err="1"/>
              <a:t>all</a:t>
            </a:r>
            <a:r>
              <a:rPr lang="sk-SK" dirty="0"/>
              <a:t> of </a:t>
            </a:r>
            <a:r>
              <a:rPr lang="sk-SK" dirty="0" err="1"/>
              <a:t>mankind</a:t>
            </a:r>
            <a:endParaRPr lang="sk-SK" dirty="0"/>
          </a:p>
          <a:p>
            <a:pPr algn="just"/>
            <a:r>
              <a:rPr lang="sk-SK" b="1" dirty="0" err="1"/>
              <a:t>Sovereign</a:t>
            </a:r>
            <a:r>
              <a:rPr lang="sk-SK" dirty="0"/>
              <a:t>: </a:t>
            </a:r>
            <a:r>
              <a:rPr lang="sk-SK" dirty="0" err="1"/>
              <a:t>nations</a:t>
            </a:r>
            <a:r>
              <a:rPr lang="sk-SK" dirty="0"/>
              <a:t>  </a:t>
            </a:r>
            <a:r>
              <a:rPr lang="sk-SK" dirty="0" err="1"/>
              <a:t>emerged</a:t>
            </a:r>
            <a:r>
              <a:rPr lang="sk-SK" dirty="0"/>
              <a:t> </a:t>
            </a:r>
            <a:r>
              <a:rPr lang="sk-SK" dirty="0" err="1"/>
              <a:t>during</a:t>
            </a:r>
            <a:r>
              <a:rPr lang="sk-SK" dirty="0"/>
              <a:t>  </a:t>
            </a:r>
            <a:r>
              <a:rPr lang="sk-SK" dirty="0" err="1"/>
              <a:t>Enlightenment</a:t>
            </a:r>
            <a:r>
              <a:rPr lang="sk-SK" dirty="0"/>
              <a:t> and </a:t>
            </a:r>
            <a:r>
              <a:rPr lang="sk-SK" dirty="0" err="1"/>
              <a:t>strive</a:t>
            </a:r>
            <a:r>
              <a:rPr lang="sk-SK" dirty="0"/>
              <a:t> </a:t>
            </a:r>
            <a:r>
              <a:rPr lang="sk-SK" dirty="0" err="1"/>
              <a:t>for</a:t>
            </a:r>
            <a:r>
              <a:rPr lang="sk-SK" dirty="0"/>
              <a:t> </a:t>
            </a:r>
            <a:r>
              <a:rPr lang="sk-SK" dirty="0" err="1"/>
              <a:t>freedom</a:t>
            </a:r>
            <a:endParaRPr lang="sk-SK" dirty="0"/>
          </a:p>
          <a:p>
            <a:pPr algn="just"/>
            <a:r>
              <a:rPr lang="sk-SK" b="1" dirty="0" err="1"/>
              <a:t>Community</a:t>
            </a:r>
            <a:r>
              <a:rPr lang="sk-SK" dirty="0"/>
              <a:t>: </a:t>
            </a:r>
            <a:r>
              <a:rPr lang="sk-SK" dirty="0" err="1"/>
              <a:t>people</a:t>
            </a:r>
            <a:r>
              <a:rPr lang="sk-SK" dirty="0"/>
              <a:t> are </a:t>
            </a:r>
            <a:r>
              <a:rPr lang="sk-SK" dirty="0" err="1"/>
              <a:t>connected</a:t>
            </a:r>
            <a:r>
              <a:rPr lang="sk-SK" dirty="0"/>
              <a:t> </a:t>
            </a:r>
            <a:r>
              <a:rPr lang="sk-SK" dirty="0" err="1"/>
              <a:t>with</a:t>
            </a:r>
            <a:r>
              <a:rPr lang="sk-SK" dirty="0"/>
              <a:t> </a:t>
            </a:r>
            <a:r>
              <a:rPr lang="sk-SK" dirty="0" err="1"/>
              <a:t>brotherhood</a:t>
            </a:r>
            <a:endParaRPr lang="sk-SK" dirty="0"/>
          </a:p>
          <a:p>
            <a:pPr marL="0" indent="0" algn="just">
              <a:buNone/>
            </a:pPr>
            <a:br>
              <a:rPr lang="sk-SK" dirty="0"/>
            </a:br>
            <a:endParaRPr lang="sk-SK" dirty="0"/>
          </a:p>
          <a:p>
            <a:pPr algn="just"/>
            <a:endParaRPr lang="en-US" dirty="0"/>
          </a:p>
        </p:txBody>
      </p:sp>
    </p:spTree>
    <p:extLst>
      <p:ext uri="{BB962C8B-B14F-4D97-AF65-F5344CB8AC3E}">
        <p14:creationId xmlns:p14="http://schemas.microsoft.com/office/powerpoint/2010/main" val="3348384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b="1" dirty="0"/>
              <a:t>B. Anderson (1991)</a:t>
            </a:r>
          </a:p>
        </p:txBody>
      </p:sp>
      <p:sp>
        <p:nvSpPr>
          <p:cNvPr id="3" name="Content Placeholder 2"/>
          <p:cNvSpPr>
            <a:spLocks noGrp="1"/>
          </p:cNvSpPr>
          <p:nvPr>
            <p:ph idx="1"/>
          </p:nvPr>
        </p:nvSpPr>
        <p:spPr>
          <a:xfrm>
            <a:off x="2217420" y="1437004"/>
            <a:ext cx="8161020" cy="5146675"/>
          </a:xfrm>
        </p:spPr>
        <p:txBody>
          <a:bodyPr>
            <a:noAutofit/>
          </a:bodyPr>
          <a:lstStyle/>
          <a:p>
            <a:pPr algn="just"/>
            <a:r>
              <a:rPr lang="en-US" sz="2500" dirty="0"/>
              <a:t>the rise of “print capitalism”  enabled literacy in vernacular languages</a:t>
            </a:r>
          </a:p>
          <a:p>
            <a:pPr algn="just"/>
            <a:r>
              <a:rPr lang="en-US" sz="2500" dirty="0"/>
              <a:t>the emerging reading public shared a narrative cosmos and </a:t>
            </a:r>
            <a:r>
              <a:rPr lang="en-US" sz="2500" i="1" dirty="0"/>
              <a:t>imagined itself </a:t>
            </a:r>
            <a:r>
              <a:rPr lang="en-US" sz="2500" dirty="0"/>
              <a:t>as a national community of common origin and future political destiny</a:t>
            </a:r>
          </a:p>
          <a:p>
            <a:pPr algn="just"/>
            <a:r>
              <a:rPr lang="en-US" sz="2500" dirty="0"/>
              <a:t>newspapers and novels in a near full literacy context lead to </a:t>
            </a:r>
            <a:r>
              <a:rPr lang="en-US" sz="2500" b="1" dirty="0"/>
              <a:t>imagined communities</a:t>
            </a:r>
          </a:p>
          <a:p>
            <a:pPr algn="just"/>
            <a:r>
              <a:rPr lang="en-US" sz="2500" dirty="0"/>
              <a:t>Low-level colonial administrators recruited from the local population could not aspire to positions above the provincial levels:</a:t>
            </a:r>
          </a:p>
          <a:p>
            <a:pPr algn="just"/>
            <a:r>
              <a:rPr lang="en-US" sz="2500" dirty="0"/>
              <a:t>confined to the provincial bureaucratic space laid the groundwork for imagining the nation along provincial (rather than linguistic) lines</a:t>
            </a:r>
          </a:p>
        </p:txBody>
      </p:sp>
    </p:spTree>
    <p:extLst>
      <p:ext uri="{BB962C8B-B14F-4D97-AF65-F5344CB8AC3E}">
        <p14:creationId xmlns:p14="http://schemas.microsoft.com/office/powerpoint/2010/main" val="377720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7FE08-58AA-1A4A-BB9F-26B61695C267}"/>
              </a:ext>
            </a:extLst>
          </p:cNvPr>
          <p:cNvSpPr>
            <a:spLocks noGrp="1"/>
          </p:cNvSpPr>
          <p:nvPr>
            <p:ph type="title"/>
          </p:nvPr>
        </p:nvSpPr>
        <p:spPr/>
        <p:txBody>
          <a:bodyPr/>
          <a:lstStyle/>
          <a:p>
            <a:pPr algn="ctr"/>
            <a:r>
              <a:rPr lang="en-US" b="1" dirty="0"/>
              <a:t>B. Anderson (1991)</a:t>
            </a:r>
            <a:endParaRPr lang="en-US" dirty="0"/>
          </a:p>
        </p:txBody>
      </p:sp>
      <p:sp>
        <p:nvSpPr>
          <p:cNvPr id="3" name="Content Placeholder 2">
            <a:extLst>
              <a:ext uri="{FF2B5EF4-FFF2-40B4-BE49-F238E27FC236}">
                <a16:creationId xmlns:a16="http://schemas.microsoft.com/office/drawing/2014/main" id="{A0957090-EB50-0E4B-A07E-5E139053CBF2}"/>
              </a:ext>
            </a:extLst>
          </p:cNvPr>
          <p:cNvSpPr>
            <a:spLocks noGrp="1"/>
          </p:cNvSpPr>
          <p:nvPr>
            <p:ph idx="1"/>
          </p:nvPr>
        </p:nvSpPr>
        <p:spPr>
          <a:xfrm>
            <a:off x="2286000" y="1690688"/>
            <a:ext cx="8012430" cy="4351338"/>
          </a:xfrm>
        </p:spPr>
        <p:txBody>
          <a:bodyPr>
            <a:normAutofit lnSpcReduction="10000"/>
          </a:bodyPr>
          <a:lstStyle/>
          <a:p>
            <a:pPr algn="just"/>
            <a:r>
              <a:rPr lang="en-US" dirty="0"/>
              <a:t>because the nation cannot be remembered, “it must be narrated” (p. 204)</a:t>
            </a:r>
          </a:p>
          <a:p>
            <a:pPr algn="just"/>
            <a:r>
              <a:rPr lang="en-US" dirty="0"/>
              <a:t>this becomes one of the important functions of education and of schools, the rendering of a particular narration as valid, as reasonable, as true</a:t>
            </a:r>
          </a:p>
          <a:p>
            <a:pPr algn="just"/>
            <a:r>
              <a:rPr lang="en-US" dirty="0"/>
              <a:t>combined with other narrators (religion, popular media), schools are a discursive site where the public is “continuously reassured that the imagined world is visibly rooted in everyday life” (p. 35-36)</a:t>
            </a:r>
          </a:p>
          <a:p>
            <a:pPr algn="just"/>
            <a:r>
              <a:rPr lang="en-US" dirty="0"/>
              <a:t>the nation then emerges as something reified, and schools play a large roles in this reification </a:t>
            </a:r>
          </a:p>
        </p:txBody>
      </p:sp>
    </p:spTree>
    <p:extLst>
      <p:ext uri="{BB962C8B-B14F-4D97-AF65-F5344CB8AC3E}">
        <p14:creationId xmlns:p14="http://schemas.microsoft.com/office/powerpoint/2010/main" val="22652217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15664</TotalTime>
  <Words>2336</Words>
  <Application>Microsoft Macintosh PowerPoint</Application>
  <PresentationFormat>Widescreen</PresentationFormat>
  <Paragraphs>144</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Times</vt:lpstr>
      <vt:lpstr>Office Theme</vt:lpstr>
      <vt:lpstr>Ethnicity &amp; Nation/alism</vt:lpstr>
      <vt:lpstr>From modern states to nation-states</vt:lpstr>
      <vt:lpstr>Nationalism as the tool of state legitimacy</vt:lpstr>
      <vt:lpstr>E. Gellner (1983)</vt:lpstr>
      <vt:lpstr>E. Gellner (1983)</vt:lpstr>
      <vt:lpstr>E. Gellner (1983)</vt:lpstr>
      <vt:lpstr>B. Anderson (1991)</vt:lpstr>
      <vt:lpstr>B. Anderson (1991)</vt:lpstr>
      <vt:lpstr>B. Anderson (1991)</vt:lpstr>
      <vt:lpstr>L. Greenfeld (1992)</vt:lpstr>
      <vt:lpstr>Michael Billig: Banal (Everyday) Nationalism</vt:lpstr>
      <vt:lpstr>Michael Billig: Banal (Everyday) Nationalism</vt:lpstr>
      <vt:lpstr>Michael Billig: Banal (Everyday) Nationalism</vt:lpstr>
      <vt:lpstr>Empirical tests</vt:lpstr>
      <vt:lpstr>Wimmer and Feinstein (2010)</vt:lpstr>
      <vt:lpstr>Wimmer and Feinstein (2010)</vt:lpstr>
      <vt:lpstr>Identity</vt:lpstr>
      <vt:lpstr>Ethnicity and its origins</vt:lpstr>
      <vt:lpstr>Ethnicity and its origins</vt:lpstr>
      <vt:lpstr>Ethnicity and its origins</vt:lpstr>
      <vt:lpstr>PowerPoint Presentation</vt:lpstr>
      <vt:lpstr>PowerPoint Presentation</vt:lpstr>
      <vt:lpstr>Consequences of National Identity</vt:lpstr>
      <vt:lpstr>M. Shayo: Identity at Work</vt:lpstr>
      <vt:lpstr> Shayo: Identification with groups</vt:lpstr>
      <vt:lpstr>Shayo: Ethnic and Class Identities</vt:lpstr>
      <vt:lpstr>Shayo: Ethnic and Class Identities</vt:lpstr>
      <vt:lpstr>Shayo: Ethnic and Class Identities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Etnicita, národ, nacionalizmus</dc:title>
  <dc:creator>Marek Rybar</dc:creator>
  <cp:lastModifiedBy>Marek Rybar</cp:lastModifiedBy>
  <cp:revision>83</cp:revision>
  <dcterms:created xsi:type="dcterms:W3CDTF">2017-11-01T06:18:26Z</dcterms:created>
  <dcterms:modified xsi:type="dcterms:W3CDTF">2020-12-07T13:20:56Z</dcterms:modified>
</cp:coreProperties>
</file>