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notesMasterIdLst>
    <p:notesMasterId r:id="rId55"/>
  </p:notesMasterIdLst>
  <p:sldIdLst>
    <p:sldId id="256" r:id="rId2"/>
    <p:sldId id="341" r:id="rId3"/>
    <p:sldId id="315" r:id="rId4"/>
    <p:sldId id="342" r:id="rId5"/>
    <p:sldId id="316" r:id="rId6"/>
    <p:sldId id="343" r:id="rId7"/>
    <p:sldId id="317" r:id="rId8"/>
    <p:sldId id="345" r:id="rId9"/>
    <p:sldId id="318" r:id="rId10"/>
    <p:sldId id="319" r:id="rId11"/>
    <p:sldId id="320" r:id="rId12"/>
    <p:sldId id="321" r:id="rId13"/>
    <p:sldId id="322" r:id="rId14"/>
    <p:sldId id="324" r:id="rId15"/>
    <p:sldId id="325" r:id="rId16"/>
    <p:sldId id="334" r:id="rId17"/>
    <p:sldId id="326" r:id="rId18"/>
    <p:sldId id="327" r:id="rId19"/>
    <p:sldId id="347" r:id="rId20"/>
    <p:sldId id="328" r:id="rId21"/>
    <p:sldId id="344" r:id="rId22"/>
    <p:sldId id="329" r:id="rId23"/>
    <p:sldId id="330" r:id="rId24"/>
    <p:sldId id="331" r:id="rId25"/>
    <p:sldId id="332" r:id="rId26"/>
    <p:sldId id="338" r:id="rId27"/>
    <p:sldId id="336" r:id="rId28"/>
    <p:sldId id="340" r:id="rId29"/>
    <p:sldId id="278" r:id="rId30"/>
    <p:sldId id="346" r:id="rId31"/>
    <p:sldId id="294" r:id="rId32"/>
    <p:sldId id="308" r:id="rId33"/>
    <p:sldId id="309" r:id="rId34"/>
    <p:sldId id="310" r:id="rId35"/>
    <p:sldId id="280" r:id="rId36"/>
    <p:sldId id="348" r:id="rId37"/>
    <p:sldId id="349" r:id="rId38"/>
    <p:sldId id="350" r:id="rId39"/>
    <p:sldId id="351" r:id="rId40"/>
    <p:sldId id="352" r:id="rId41"/>
    <p:sldId id="353" r:id="rId42"/>
    <p:sldId id="354" r:id="rId43"/>
    <p:sldId id="355" r:id="rId44"/>
    <p:sldId id="287" r:id="rId45"/>
    <p:sldId id="361" r:id="rId46"/>
    <p:sldId id="362" r:id="rId47"/>
    <p:sldId id="295" r:id="rId48"/>
    <p:sldId id="357" r:id="rId49"/>
    <p:sldId id="358" r:id="rId50"/>
    <p:sldId id="364" r:id="rId51"/>
    <p:sldId id="365" r:id="rId52"/>
    <p:sldId id="359" r:id="rId53"/>
    <p:sldId id="360"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28"/>
    <p:restoredTop sz="94624"/>
  </p:normalViewPr>
  <p:slideViewPr>
    <p:cSldViewPr>
      <p:cViewPr varScale="1">
        <p:scale>
          <a:sx n="106" d="100"/>
          <a:sy n="106" d="100"/>
        </p:scale>
        <p:origin x="132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cs typeface="+mn-cs"/>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cs typeface="+mn-cs"/>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ED2682A-6816-7A4C-82EA-E40E22996C5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kumimoji="1" lang="sk-SK" sz="2400">
                <a:latin typeface="Times New Roman" charset="0"/>
                <a:ea typeface="ＭＳ Ｐゴシック"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kumimoji="1" lang="sk-SK" sz="2400">
                <a:latin typeface="Times New Roman" charset="0"/>
                <a:ea typeface="ＭＳ Ｐゴシック"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sp>
        <p:nvSpPr>
          <p:cNvPr id="183304" name="Rectangle 8"/>
          <p:cNvSpPr>
            <a:spLocks noGrp="1" noChangeArrowheads="1"/>
          </p:cNvSpPr>
          <p:nvPr>
            <p:ph type="subTitle" idx="1"/>
          </p:nvPr>
        </p:nvSpPr>
        <p:spPr>
          <a:xfrm>
            <a:off x="4673600" y="2927350"/>
            <a:ext cx="4013200" cy="1822450"/>
          </a:xfrm>
        </p:spPr>
        <p:txBody>
          <a:bodyPr anchor="b"/>
          <a:lstStyle>
            <a:lvl1pPr marL="0" indent="0">
              <a:buFont typeface="Wingdings" charset="0"/>
              <a:buNone/>
              <a:defRPr>
                <a:solidFill>
                  <a:schemeClr val="tx2"/>
                </a:solidFill>
              </a:defRPr>
            </a:lvl1pPr>
          </a:lstStyle>
          <a:p>
            <a:pPr lvl="0"/>
            <a:r>
              <a:rPr lang="sk-SK" noProof="0"/>
              <a:t>Click to edit Master subtitle style</a:t>
            </a:r>
          </a:p>
        </p:txBody>
      </p:sp>
      <p:sp>
        <p:nvSpPr>
          <p:cNvPr id="18330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sk-SK" noProof="0"/>
              <a:t>Click to edit Master title style</a:t>
            </a:r>
          </a:p>
        </p:txBody>
      </p:sp>
      <p:sp>
        <p:nvSpPr>
          <p:cNvPr id="10" name="Rectangle 9"/>
          <p:cNvSpPr>
            <a:spLocks noGrp="1" noChangeArrowheads="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bg1"/>
                </a:solidFill>
              </a:defRPr>
            </a:lvl1pPr>
          </a:lstStyle>
          <a:p>
            <a:pPr>
              <a:defRPr/>
            </a:pPr>
            <a:endParaRPr lang="sk-SK"/>
          </a:p>
        </p:txBody>
      </p:sp>
      <p:sp>
        <p:nvSpPr>
          <p:cNvPr id="11" name="Rectangle 10"/>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lgn="r">
              <a:defRPr/>
            </a:lvl1pPr>
          </a:lstStyle>
          <a:p>
            <a:pPr>
              <a:defRPr/>
            </a:pPr>
            <a:endParaRPr lang="sk-SK"/>
          </a:p>
        </p:txBody>
      </p:sp>
      <p:sp>
        <p:nvSpPr>
          <p:cNvPr id="12" name="Rectangle 11"/>
          <p:cNvSpPr>
            <a:spLocks noGrp="1" noChangeArrowheads="1"/>
          </p:cNvSpPr>
          <p:nvPr>
            <p:ph type="sldNum" sz="quarter" idx="12"/>
          </p:nvPr>
        </p:nvSpPr>
        <p:spPr>
          <a:xfrm>
            <a:off x="76200" y="6248400"/>
            <a:ext cx="587375" cy="48895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0"/>
          <a:lstStyle>
            <a:lvl1pPr>
              <a:defRPr/>
            </a:lvl1pPr>
          </a:lstStyle>
          <a:p>
            <a:fld id="{F66A4294-AA8B-B64C-814C-C5D82126B476}" type="slidenum">
              <a:rPr lang="sk-SK" altLang="en-US"/>
              <a:pPr/>
              <a:t>‹#›</a:t>
            </a:fld>
            <a:endParaRPr lang="sk-SK" altLang="en-US"/>
          </a:p>
        </p:txBody>
      </p:sp>
    </p:spTree>
    <p:extLst>
      <p:ext uri="{BB962C8B-B14F-4D97-AF65-F5344CB8AC3E}">
        <p14:creationId xmlns:p14="http://schemas.microsoft.com/office/powerpoint/2010/main" val="1532588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sk-SK"/>
          </a:p>
        </p:txBody>
      </p:sp>
      <p:sp>
        <p:nvSpPr>
          <p:cNvPr id="5" name="Rectangle 12"/>
          <p:cNvSpPr>
            <a:spLocks noGrp="1" noChangeArrowheads="1"/>
          </p:cNvSpPr>
          <p:nvPr>
            <p:ph type="ftr" sz="quarter" idx="11"/>
          </p:nvPr>
        </p:nvSpPr>
        <p:spPr>
          <a:ln/>
        </p:spPr>
        <p:txBody>
          <a:bodyPr/>
          <a:lstStyle>
            <a:lvl1pPr>
              <a:defRPr/>
            </a:lvl1pPr>
          </a:lstStyle>
          <a:p>
            <a:pPr>
              <a:defRPr/>
            </a:pPr>
            <a:endParaRPr lang="sk-SK"/>
          </a:p>
        </p:txBody>
      </p:sp>
      <p:sp>
        <p:nvSpPr>
          <p:cNvPr id="6" name="Rectangle 13"/>
          <p:cNvSpPr>
            <a:spLocks noGrp="1" noChangeArrowheads="1"/>
          </p:cNvSpPr>
          <p:nvPr>
            <p:ph type="sldNum" sz="quarter" idx="12"/>
          </p:nvPr>
        </p:nvSpPr>
        <p:spPr>
          <a:ln/>
        </p:spPr>
        <p:txBody>
          <a:bodyPr/>
          <a:lstStyle>
            <a:lvl1pPr>
              <a:defRPr/>
            </a:lvl1pPr>
          </a:lstStyle>
          <a:p>
            <a:fld id="{DE81ADA7-B4AB-A546-BCA8-44D6CC358221}" type="slidenum">
              <a:rPr lang="sk-SK" altLang="en-US"/>
              <a:pPr/>
              <a:t>‹#›</a:t>
            </a:fld>
            <a:endParaRPr lang="sk-SK" altLang="en-US"/>
          </a:p>
        </p:txBody>
      </p:sp>
    </p:spTree>
    <p:extLst>
      <p:ext uri="{BB962C8B-B14F-4D97-AF65-F5344CB8AC3E}">
        <p14:creationId xmlns:p14="http://schemas.microsoft.com/office/powerpoint/2010/main" val="190661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sk-SK"/>
          </a:p>
        </p:txBody>
      </p:sp>
      <p:sp>
        <p:nvSpPr>
          <p:cNvPr id="5" name="Rectangle 12"/>
          <p:cNvSpPr>
            <a:spLocks noGrp="1" noChangeArrowheads="1"/>
          </p:cNvSpPr>
          <p:nvPr>
            <p:ph type="ftr" sz="quarter" idx="11"/>
          </p:nvPr>
        </p:nvSpPr>
        <p:spPr>
          <a:ln/>
        </p:spPr>
        <p:txBody>
          <a:bodyPr/>
          <a:lstStyle>
            <a:lvl1pPr>
              <a:defRPr/>
            </a:lvl1pPr>
          </a:lstStyle>
          <a:p>
            <a:pPr>
              <a:defRPr/>
            </a:pPr>
            <a:endParaRPr lang="sk-SK"/>
          </a:p>
        </p:txBody>
      </p:sp>
      <p:sp>
        <p:nvSpPr>
          <p:cNvPr id="6" name="Rectangle 13"/>
          <p:cNvSpPr>
            <a:spLocks noGrp="1" noChangeArrowheads="1"/>
          </p:cNvSpPr>
          <p:nvPr>
            <p:ph type="sldNum" sz="quarter" idx="12"/>
          </p:nvPr>
        </p:nvSpPr>
        <p:spPr>
          <a:ln/>
        </p:spPr>
        <p:txBody>
          <a:bodyPr/>
          <a:lstStyle>
            <a:lvl1pPr>
              <a:defRPr/>
            </a:lvl1pPr>
          </a:lstStyle>
          <a:p>
            <a:fld id="{1E09F56A-8B8D-1E47-BDF3-25DEF36D9E20}" type="slidenum">
              <a:rPr lang="sk-SK" altLang="en-US"/>
              <a:pPr/>
              <a:t>‹#›</a:t>
            </a:fld>
            <a:endParaRPr lang="sk-SK" altLang="en-US"/>
          </a:p>
        </p:txBody>
      </p:sp>
    </p:spTree>
    <p:extLst>
      <p:ext uri="{BB962C8B-B14F-4D97-AF65-F5344CB8AC3E}">
        <p14:creationId xmlns:p14="http://schemas.microsoft.com/office/powerpoint/2010/main" val="1817025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sk-SK"/>
          </a:p>
        </p:txBody>
      </p:sp>
      <p:sp>
        <p:nvSpPr>
          <p:cNvPr id="5" name="Rectangle 12"/>
          <p:cNvSpPr>
            <a:spLocks noGrp="1" noChangeArrowheads="1"/>
          </p:cNvSpPr>
          <p:nvPr>
            <p:ph type="ftr" sz="quarter" idx="11"/>
          </p:nvPr>
        </p:nvSpPr>
        <p:spPr>
          <a:ln/>
        </p:spPr>
        <p:txBody>
          <a:bodyPr/>
          <a:lstStyle>
            <a:lvl1pPr>
              <a:defRPr/>
            </a:lvl1pPr>
          </a:lstStyle>
          <a:p>
            <a:pPr>
              <a:defRPr/>
            </a:pPr>
            <a:endParaRPr lang="sk-SK"/>
          </a:p>
        </p:txBody>
      </p:sp>
      <p:sp>
        <p:nvSpPr>
          <p:cNvPr id="6" name="Rectangle 13"/>
          <p:cNvSpPr>
            <a:spLocks noGrp="1" noChangeArrowheads="1"/>
          </p:cNvSpPr>
          <p:nvPr>
            <p:ph type="sldNum" sz="quarter" idx="12"/>
          </p:nvPr>
        </p:nvSpPr>
        <p:spPr>
          <a:ln/>
        </p:spPr>
        <p:txBody>
          <a:bodyPr/>
          <a:lstStyle>
            <a:lvl1pPr>
              <a:defRPr/>
            </a:lvl1pPr>
          </a:lstStyle>
          <a:p>
            <a:fld id="{6B760D44-E0EA-FE4C-906D-A91BDF5645FF}" type="slidenum">
              <a:rPr lang="sk-SK" altLang="en-US"/>
              <a:pPr/>
              <a:t>‹#›</a:t>
            </a:fld>
            <a:endParaRPr lang="sk-SK" altLang="en-US"/>
          </a:p>
        </p:txBody>
      </p:sp>
    </p:spTree>
    <p:extLst>
      <p:ext uri="{BB962C8B-B14F-4D97-AF65-F5344CB8AC3E}">
        <p14:creationId xmlns:p14="http://schemas.microsoft.com/office/powerpoint/2010/main" val="1030128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sk-SK"/>
          </a:p>
        </p:txBody>
      </p:sp>
      <p:sp>
        <p:nvSpPr>
          <p:cNvPr id="5" name="Rectangle 12"/>
          <p:cNvSpPr>
            <a:spLocks noGrp="1" noChangeArrowheads="1"/>
          </p:cNvSpPr>
          <p:nvPr>
            <p:ph type="ftr" sz="quarter" idx="11"/>
          </p:nvPr>
        </p:nvSpPr>
        <p:spPr>
          <a:ln/>
        </p:spPr>
        <p:txBody>
          <a:bodyPr/>
          <a:lstStyle>
            <a:lvl1pPr>
              <a:defRPr/>
            </a:lvl1pPr>
          </a:lstStyle>
          <a:p>
            <a:pPr>
              <a:defRPr/>
            </a:pPr>
            <a:endParaRPr lang="sk-SK"/>
          </a:p>
        </p:txBody>
      </p:sp>
      <p:sp>
        <p:nvSpPr>
          <p:cNvPr id="6" name="Rectangle 13"/>
          <p:cNvSpPr>
            <a:spLocks noGrp="1" noChangeArrowheads="1"/>
          </p:cNvSpPr>
          <p:nvPr>
            <p:ph type="sldNum" sz="quarter" idx="12"/>
          </p:nvPr>
        </p:nvSpPr>
        <p:spPr>
          <a:ln/>
        </p:spPr>
        <p:txBody>
          <a:bodyPr/>
          <a:lstStyle>
            <a:lvl1pPr>
              <a:defRPr/>
            </a:lvl1pPr>
          </a:lstStyle>
          <a:p>
            <a:fld id="{DBB6ECF7-35B6-3647-B4A0-B1E03031B786}" type="slidenum">
              <a:rPr lang="sk-SK" altLang="en-US"/>
              <a:pPr/>
              <a:t>‹#›</a:t>
            </a:fld>
            <a:endParaRPr lang="sk-SK" altLang="en-US"/>
          </a:p>
        </p:txBody>
      </p:sp>
    </p:spTree>
    <p:extLst>
      <p:ext uri="{BB962C8B-B14F-4D97-AF65-F5344CB8AC3E}">
        <p14:creationId xmlns:p14="http://schemas.microsoft.com/office/powerpoint/2010/main" val="350654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sk-SK"/>
          </a:p>
        </p:txBody>
      </p:sp>
      <p:sp>
        <p:nvSpPr>
          <p:cNvPr id="6" name="Rectangle 12"/>
          <p:cNvSpPr>
            <a:spLocks noGrp="1" noChangeArrowheads="1"/>
          </p:cNvSpPr>
          <p:nvPr>
            <p:ph type="ftr" sz="quarter" idx="11"/>
          </p:nvPr>
        </p:nvSpPr>
        <p:spPr>
          <a:ln/>
        </p:spPr>
        <p:txBody>
          <a:bodyPr/>
          <a:lstStyle>
            <a:lvl1pPr>
              <a:defRPr/>
            </a:lvl1pPr>
          </a:lstStyle>
          <a:p>
            <a:pPr>
              <a:defRPr/>
            </a:pPr>
            <a:endParaRPr lang="sk-SK"/>
          </a:p>
        </p:txBody>
      </p:sp>
      <p:sp>
        <p:nvSpPr>
          <p:cNvPr id="7" name="Rectangle 13"/>
          <p:cNvSpPr>
            <a:spLocks noGrp="1" noChangeArrowheads="1"/>
          </p:cNvSpPr>
          <p:nvPr>
            <p:ph type="sldNum" sz="quarter" idx="12"/>
          </p:nvPr>
        </p:nvSpPr>
        <p:spPr>
          <a:ln/>
        </p:spPr>
        <p:txBody>
          <a:bodyPr/>
          <a:lstStyle>
            <a:lvl1pPr>
              <a:defRPr/>
            </a:lvl1pPr>
          </a:lstStyle>
          <a:p>
            <a:fld id="{289E3074-8465-C345-BF12-041F6FE6D568}" type="slidenum">
              <a:rPr lang="sk-SK" altLang="en-US"/>
              <a:pPr/>
              <a:t>‹#›</a:t>
            </a:fld>
            <a:endParaRPr lang="sk-SK" altLang="en-US"/>
          </a:p>
        </p:txBody>
      </p:sp>
    </p:spTree>
    <p:extLst>
      <p:ext uri="{BB962C8B-B14F-4D97-AF65-F5344CB8AC3E}">
        <p14:creationId xmlns:p14="http://schemas.microsoft.com/office/powerpoint/2010/main" val="762381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sk-SK"/>
          </a:p>
        </p:txBody>
      </p:sp>
      <p:sp>
        <p:nvSpPr>
          <p:cNvPr id="8" name="Rectangle 12"/>
          <p:cNvSpPr>
            <a:spLocks noGrp="1" noChangeArrowheads="1"/>
          </p:cNvSpPr>
          <p:nvPr>
            <p:ph type="ftr" sz="quarter" idx="11"/>
          </p:nvPr>
        </p:nvSpPr>
        <p:spPr>
          <a:ln/>
        </p:spPr>
        <p:txBody>
          <a:bodyPr/>
          <a:lstStyle>
            <a:lvl1pPr>
              <a:defRPr/>
            </a:lvl1pPr>
          </a:lstStyle>
          <a:p>
            <a:pPr>
              <a:defRPr/>
            </a:pPr>
            <a:endParaRPr lang="sk-SK"/>
          </a:p>
        </p:txBody>
      </p:sp>
      <p:sp>
        <p:nvSpPr>
          <p:cNvPr id="9" name="Rectangle 13"/>
          <p:cNvSpPr>
            <a:spLocks noGrp="1" noChangeArrowheads="1"/>
          </p:cNvSpPr>
          <p:nvPr>
            <p:ph type="sldNum" sz="quarter" idx="12"/>
          </p:nvPr>
        </p:nvSpPr>
        <p:spPr>
          <a:ln/>
        </p:spPr>
        <p:txBody>
          <a:bodyPr/>
          <a:lstStyle>
            <a:lvl1pPr>
              <a:defRPr/>
            </a:lvl1pPr>
          </a:lstStyle>
          <a:p>
            <a:fld id="{457552BB-E960-0847-BE6F-2818539D26FC}" type="slidenum">
              <a:rPr lang="sk-SK" altLang="en-US"/>
              <a:pPr/>
              <a:t>‹#›</a:t>
            </a:fld>
            <a:endParaRPr lang="sk-SK" altLang="en-US"/>
          </a:p>
        </p:txBody>
      </p:sp>
    </p:spTree>
    <p:extLst>
      <p:ext uri="{BB962C8B-B14F-4D97-AF65-F5344CB8AC3E}">
        <p14:creationId xmlns:p14="http://schemas.microsoft.com/office/powerpoint/2010/main" val="146656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sk-SK"/>
          </a:p>
        </p:txBody>
      </p:sp>
      <p:sp>
        <p:nvSpPr>
          <p:cNvPr id="4" name="Rectangle 12"/>
          <p:cNvSpPr>
            <a:spLocks noGrp="1" noChangeArrowheads="1"/>
          </p:cNvSpPr>
          <p:nvPr>
            <p:ph type="ftr" sz="quarter" idx="11"/>
          </p:nvPr>
        </p:nvSpPr>
        <p:spPr>
          <a:ln/>
        </p:spPr>
        <p:txBody>
          <a:bodyPr/>
          <a:lstStyle>
            <a:lvl1pPr>
              <a:defRPr/>
            </a:lvl1pPr>
          </a:lstStyle>
          <a:p>
            <a:pPr>
              <a:defRPr/>
            </a:pPr>
            <a:endParaRPr lang="sk-SK"/>
          </a:p>
        </p:txBody>
      </p:sp>
      <p:sp>
        <p:nvSpPr>
          <p:cNvPr id="5" name="Rectangle 13"/>
          <p:cNvSpPr>
            <a:spLocks noGrp="1" noChangeArrowheads="1"/>
          </p:cNvSpPr>
          <p:nvPr>
            <p:ph type="sldNum" sz="quarter" idx="12"/>
          </p:nvPr>
        </p:nvSpPr>
        <p:spPr>
          <a:ln/>
        </p:spPr>
        <p:txBody>
          <a:bodyPr/>
          <a:lstStyle>
            <a:lvl1pPr>
              <a:defRPr/>
            </a:lvl1pPr>
          </a:lstStyle>
          <a:p>
            <a:fld id="{C16F5C27-19E3-E44A-A3AB-85D2EB14BE89}" type="slidenum">
              <a:rPr lang="sk-SK" altLang="en-US"/>
              <a:pPr/>
              <a:t>‹#›</a:t>
            </a:fld>
            <a:endParaRPr lang="sk-SK" altLang="en-US"/>
          </a:p>
        </p:txBody>
      </p:sp>
    </p:spTree>
    <p:extLst>
      <p:ext uri="{BB962C8B-B14F-4D97-AF65-F5344CB8AC3E}">
        <p14:creationId xmlns:p14="http://schemas.microsoft.com/office/powerpoint/2010/main" val="1923197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sk-SK"/>
          </a:p>
        </p:txBody>
      </p:sp>
      <p:sp>
        <p:nvSpPr>
          <p:cNvPr id="3" name="Rectangle 12"/>
          <p:cNvSpPr>
            <a:spLocks noGrp="1" noChangeArrowheads="1"/>
          </p:cNvSpPr>
          <p:nvPr>
            <p:ph type="ftr" sz="quarter" idx="11"/>
          </p:nvPr>
        </p:nvSpPr>
        <p:spPr>
          <a:ln/>
        </p:spPr>
        <p:txBody>
          <a:bodyPr/>
          <a:lstStyle>
            <a:lvl1pPr>
              <a:defRPr/>
            </a:lvl1pPr>
          </a:lstStyle>
          <a:p>
            <a:pPr>
              <a:defRPr/>
            </a:pPr>
            <a:endParaRPr lang="sk-SK"/>
          </a:p>
        </p:txBody>
      </p:sp>
      <p:sp>
        <p:nvSpPr>
          <p:cNvPr id="4" name="Rectangle 13"/>
          <p:cNvSpPr>
            <a:spLocks noGrp="1" noChangeArrowheads="1"/>
          </p:cNvSpPr>
          <p:nvPr>
            <p:ph type="sldNum" sz="quarter" idx="12"/>
          </p:nvPr>
        </p:nvSpPr>
        <p:spPr>
          <a:ln/>
        </p:spPr>
        <p:txBody>
          <a:bodyPr/>
          <a:lstStyle>
            <a:lvl1pPr>
              <a:defRPr/>
            </a:lvl1pPr>
          </a:lstStyle>
          <a:p>
            <a:fld id="{DF00602E-75FB-2A43-9097-1D76BA26E899}" type="slidenum">
              <a:rPr lang="sk-SK" altLang="en-US"/>
              <a:pPr/>
              <a:t>‹#›</a:t>
            </a:fld>
            <a:endParaRPr lang="sk-SK" altLang="en-US"/>
          </a:p>
        </p:txBody>
      </p:sp>
    </p:spTree>
    <p:extLst>
      <p:ext uri="{BB962C8B-B14F-4D97-AF65-F5344CB8AC3E}">
        <p14:creationId xmlns:p14="http://schemas.microsoft.com/office/powerpoint/2010/main" val="1408767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sk-SK"/>
          </a:p>
        </p:txBody>
      </p:sp>
      <p:sp>
        <p:nvSpPr>
          <p:cNvPr id="6" name="Rectangle 12"/>
          <p:cNvSpPr>
            <a:spLocks noGrp="1" noChangeArrowheads="1"/>
          </p:cNvSpPr>
          <p:nvPr>
            <p:ph type="ftr" sz="quarter" idx="11"/>
          </p:nvPr>
        </p:nvSpPr>
        <p:spPr>
          <a:ln/>
        </p:spPr>
        <p:txBody>
          <a:bodyPr/>
          <a:lstStyle>
            <a:lvl1pPr>
              <a:defRPr/>
            </a:lvl1pPr>
          </a:lstStyle>
          <a:p>
            <a:pPr>
              <a:defRPr/>
            </a:pPr>
            <a:endParaRPr lang="sk-SK"/>
          </a:p>
        </p:txBody>
      </p:sp>
      <p:sp>
        <p:nvSpPr>
          <p:cNvPr id="7" name="Rectangle 13"/>
          <p:cNvSpPr>
            <a:spLocks noGrp="1" noChangeArrowheads="1"/>
          </p:cNvSpPr>
          <p:nvPr>
            <p:ph type="sldNum" sz="quarter" idx="12"/>
          </p:nvPr>
        </p:nvSpPr>
        <p:spPr>
          <a:ln/>
        </p:spPr>
        <p:txBody>
          <a:bodyPr/>
          <a:lstStyle>
            <a:lvl1pPr>
              <a:defRPr/>
            </a:lvl1pPr>
          </a:lstStyle>
          <a:p>
            <a:fld id="{977E67A2-BA3C-2C47-9B28-9D1C0F4CFFA3}" type="slidenum">
              <a:rPr lang="sk-SK" altLang="en-US"/>
              <a:pPr/>
              <a:t>‹#›</a:t>
            </a:fld>
            <a:endParaRPr lang="sk-SK" altLang="en-US"/>
          </a:p>
        </p:txBody>
      </p:sp>
    </p:spTree>
    <p:extLst>
      <p:ext uri="{BB962C8B-B14F-4D97-AF65-F5344CB8AC3E}">
        <p14:creationId xmlns:p14="http://schemas.microsoft.com/office/powerpoint/2010/main" val="1154618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sk-SK"/>
          </a:p>
        </p:txBody>
      </p:sp>
      <p:sp>
        <p:nvSpPr>
          <p:cNvPr id="6" name="Rectangle 12"/>
          <p:cNvSpPr>
            <a:spLocks noGrp="1" noChangeArrowheads="1"/>
          </p:cNvSpPr>
          <p:nvPr>
            <p:ph type="ftr" sz="quarter" idx="11"/>
          </p:nvPr>
        </p:nvSpPr>
        <p:spPr>
          <a:ln/>
        </p:spPr>
        <p:txBody>
          <a:bodyPr/>
          <a:lstStyle>
            <a:lvl1pPr>
              <a:defRPr/>
            </a:lvl1pPr>
          </a:lstStyle>
          <a:p>
            <a:pPr>
              <a:defRPr/>
            </a:pPr>
            <a:endParaRPr lang="sk-SK"/>
          </a:p>
        </p:txBody>
      </p:sp>
      <p:sp>
        <p:nvSpPr>
          <p:cNvPr id="7" name="Rectangle 13"/>
          <p:cNvSpPr>
            <a:spLocks noGrp="1" noChangeArrowheads="1"/>
          </p:cNvSpPr>
          <p:nvPr>
            <p:ph type="sldNum" sz="quarter" idx="12"/>
          </p:nvPr>
        </p:nvSpPr>
        <p:spPr>
          <a:ln/>
        </p:spPr>
        <p:txBody>
          <a:bodyPr/>
          <a:lstStyle>
            <a:lvl1pPr>
              <a:defRPr/>
            </a:lvl1pPr>
          </a:lstStyle>
          <a:p>
            <a:fld id="{72C551B3-EB7F-6346-89E3-34BCCD64A397}" type="slidenum">
              <a:rPr lang="sk-SK" altLang="en-US"/>
              <a:pPr/>
              <a:t>‹#›</a:t>
            </a:fld>
            <a:endParaRPr lang="sk-SK" altLang="en-US"/>
          </a:p>
        </p:txBody>
      </p:sp>
    </p:spTree>
    <p:extLst>
      <p:ext uri="{BB962C8B-B14F-4D97-AF65-F5344CB8AC3E}">
        <p14:creationId xmlns:p14="http://schemas.microsoft.com/office/powerpoint/2010/main" val="1006071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4000">
              <a:srgbClr val="C4F0F0"/>
            </a:gs>
            <a:gs pos="25974">
              <a:srgbClr val="D8F5F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8227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8227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lstStyle/>
              <a:p>
                <a:pPr>
                  <a:defRPr/>
                </a:pPr>
                <a:endParaRPr lang="en-US">
                  <a:ea typeface="ＭＳ Ｐゴシック" charset="0"/>
                </a:endParaRPr>
              </a:p>
            </p:txBody>
          </p:sp>
        </p:grpSp>
        <p:grpSp>
          <p:nvGrpSpPr>
            <p:cNvPr id="1033" name="Group 6"/>
            <p:cNvGrpSpPr>
              <a:grpSpLocks/>
            </p:cNvGrpSpPr>
            <p:nvPr/>
          </p:nvGrpSpPr>
          <p:grpSpPr bwMode="auto">
            <a:xfrm>
              <a:off x="144" y="1248"/>
              <a:ext cx="4656" cy="201"/>
              <a:chOff x="144" y="1248"/>
              <a:chExt cx="4656" cy="201"/>
            </a:xfrm>
          </p:grpSpPr>
          <p:sp>
            <p:nvSpPr>
              <p:cNvPr id="182279"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82280"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grpSp>
      <p:sp>
        <p:nvSpPr>
          <p:cNvPr id="182281"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p>
            <a:pPr lvl="0"/>
            <a:r>
              <a:rPr lang="sk-SK"/>
              <a:t>Click to edit Master title style</a:t>
            </a:r>
          </a:p>
        </p:txBody>
      </p:sp>
      <p:sp>
        <p:nvSpPr>
          <p:cNvPr id="182282" name="Rectangle 10"/>
          <p:cNvSpPr>
            <a:spLocks noGrp="1" noChangeArrowheads="1"/>
          </p:cNvSpPr>
          <p:nvPr>
            <p:ph type="body" idx="1"/>
          </p:nvPr>
        </p:nvSpPr>
        <p:spPr bwMode="auto">
          <a:xfrm>
            <a:off x="838200" y="2362200"/>
            <a:ext cx="7693025" cy="372427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p>
        </p:txBody>
      </p:sp>
      <p:sp>
        <p:nvSpPr>
          <p:cNvPr id="182283" name="Rectangle 11"/>
          <p:cNvSpPr>
            <a:spLocks noGrp="1" noChangeArrowheads="1"/>
          </p:cNvSpPr>
          <p:nvPr>
            <p:ph type="dt" sz="half" idx="2"/>
          </p:nvPr>
        </p:nvSpPr>
        <p:spPr bwMode="auto">
          <a:xfrm>
            <a:off x="2438400" y="6248400"/>
            <a:ext cx="2130425" cy="4746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400">
                <a:ea typeface="ＭＳ Ｐゴシック" charset="0"/>
                <a:cs typeface="+mn-cs"/>
              </a:defRPr>
            </a:lvl1pPr>
          </a:lstStyle>
          <a:p>
            <a:pPr>
              <a:defRPr/>
            </a:pPr>
            <a:endParaRPr lang="sk-SK"/>
          </a:p>
        </p:txBody>
      </p:sp>
      <p:sp>
        <p:nvSpPr>
          <p:cNvPr id="182284" name="Rectangle 12"/>
          <p:cNvSpPr>
            <a:spLocks noGrp="1" noChangeArrowheads="1"/>
          </p:cNvSpPr>
          <p:nvPr>
            <p:ph type="ftr" sz="quarter" idx="3"/>
          </p:nvPr>
        </p:nvSpPr>
        <p:spPr bwMode="auto">
          <a:xfrm>
            <a:off x="5791200" y="6248400"/>
            <a:ext cx="2897188" cy="4746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ctr">
              <a:defRPr sz="1400">
                <a:ea typeface="ＭＳ Ｐゴシック" charset="0"/>
                <a:cs typeface="+mn-cs"/>
              </a:defRPr>
            </a:lvl1pPr>
          </a:lstStyle>
          <a:p>
            <a:pPr>
              <a:defRPr/>
            </a:pPr>
            <a:endParaRPr lang="sk-SK"/>
          </a:p>
        </p:txBody>
      </p:sp>
      <p:sp>
        <p:nvSpPr>
          <p:cNvPr id="182285" name="Rectangle 13"/>
          <p:cNvSpPr>
            <a:spLocks noGrp="1" noChangeArrowheads="1"/>
          </p:cNvSpPr>
          <p:nvPr>
            <p:ph type="sldNum" sz="quarter" idx="4"/>
          </p:nvPr>
        </p:nvSpPr>
        <p:spPr bwMode="auto">
          <a:xfrm>
            <a:off x="84138" y="6242050"/>
            <a:ext cx="587375" cy="48895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fld id="{05861639-CD89-AF48-9BEF-9111F9579CA1}" type="slidenum">
              <a:rPr lang="sk-SK" altLang="en-US"/>
              <a:pPr/>
              <a:t>‹#›</a:t>
            </a:fld>
            <a:endParaRPr lang="sk-SK" altLang="en-US"/>
          </a:p>
        </p:txBody>
      </p:sp>
    </p:spTree>
  </p:cSld>
  <p:clrMap bg1="lt1" tx1="dk1" bg2="lt2" tx2="dk2" accent1="accent1" accent2="accent2" accent3="accent3" accent4="accent4" accent5="accent5" accent6="accent6" hlink="hlink" folHlink="folHlink"/>
  <p:sldLayoutIdLst>
    <p:sldLayoutId id="2147483839"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ＭＳ Ｐゴシック" charset="0"/>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0"/>
          <a:cs typeface="ＭＳ Ｐゴシック" charset="0"/>
        </a:defRPr>
      </a:lvl5pPr>
      <a:lvl6pPr marL="457200" algn="l" rtl="0" fontAlgn="base">
        <a:lnSpc>
          <a:spcPct val="90000"/>
        </a:lnSpc>
        <a:spcBef>
          <a:spcPct val="0"/>
        </a:spcBef>
        <a:spcAft>
          <a:spcPct val="0"/>
        </a:spcAft>
        <a:defRPr sz="3600" b="1">
          <a:solidFill>
            <a:schemeClr val="tx2"/>
          </a:solidFill>
          <a:latin typeface="Arial" charset="0"/>
          <a:ea typeface="ＭＳ Ｐゴシック" charset="0"/>
        </a:defRPr>
      </a:lvl6pPr>
      <a:lvl7pPr marL="914400" algn="l" rtl="0" fontAlgn="base">
        <a:lnSpc>
          <a:spcPct val="90000"/>
        </a:lnSpc>
        <a:spcBef>
          <a:spcPct val="0"/>
        </a:spcBef>
        <a:spcAft>
          <a:spcPct val="0"/>
        </a:spcAft>
        <a:defRPr sz="3600" b="1">
          <a:solidFill>
            <a:schemeClr val="tx2"/>
          </a:solidFill>
          <a:latin typeface="Arial" charset="0"/>
          <a:ea typeface="ＭＳ Ｐゴシック" charset="0"/>
        </a:defRPr>
      </a:lvl7pPr>
      <a:lvl8pPr marL="1371600" algn="l" rtl="0" fontAlgn="base">
        <a:lnSpc>
          <a:spcPct val="90000"/>
        </a:lnSpc>
        <a:spcBef>
          <a:spcPct val="0"/>
        </a:spcBef>
        <a:spcAft>
          <a:spcPct val="0"/>
        </a:spcAft>
        <a:defRPr sz="3600" b="1">
          <a:solidFill>
            <a:schemeClr val="tx2"/>
          </a:solidFill>
          <a:latin typeface="Arial" charset="0"/>
          <a:ea typeface="ＭＳ Ｐゴシック" charset="0"/>
        </a:defRPr>
      </a:lvl8pPr>
      <a:lvl9pPr marL="1828800" algn="l" rtl="0" fontAlgn="base">
        <a:lnSpc>
          <a:spcPct val="90000"/>
        </a:lnSpc>
        <a:spcBef>
          <a:spcPct val="0"/>
        </a:spcBef>
        <a:spcAft>
          <a:spcPct val="0"/>
        </a:spcAft>
        <a:defRPr sz="36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1"/>
        </a:buClr>
        <a:buSzPct val="75000"/>
        <a:buFont typeface="Wingdings" charset="2"/>
        <a:buChar char="l"/>
        <a:defRPr sz="28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65000"/>
        <a:buFont typeface="Wingdings" charset="2"/>
        <a:buChar char="l"/>
        <a:defRPr>
          <a:solidFill>
            <a:schemeClr val="tx1"/>
          </a:solidFill>
          <a:latin typeface="+mn-lt"/>
          <a:ea typeface="+mn-ea"/>
        </a:defRPr>
      </a:lvl5pPr>
      <a:lvl6pPr marL="2514600" indent="-228600" algn="l" rtl="0" fontAlgn="base">
        <a:spcBef>
          <a:spcPct val="20000"/>
        </a:spcBef>
        <a:spcAft>
          <a:spcPct val="0"/>
        </a:spcAft>
        <a:buClr>
          <a:schemeClr val="tx1"/>
        </a:buClr>
        <a:buSzPct val="65000"/>
        <a:buFont typeface="Wingdings" charset="0"/>
        <a:buChar char="l"/>
        <a:defRPr>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charset="0"/>
        <a:buChar char="l"/>
        <a:defRPr>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charset="0"/>
        <a:buChar char="l"/>
        <a:defRPr>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charset="0"/>
        <a:buChar char="l"/>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a:xfrm>
            <a:off x="679450" y="990600"/>
            <a:ext cx="8229600" cy="19050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cs-CZ" altLang="en-US" sz="4000" dirty="0" err="1"/>
              <a:t>Development</a:t>
            </a:r>
            <a:r>
              <a:rPr lang="cs-CZ" altLang="en-US" sz="4000" dirty="0"/>
              <a:t> I</a:t>
            </a:r>
          </a:p>
        </p:txBody>
      </p:sp>
      <p:sp>
        <p:nvSpPr>
          <p:cNvPr id="2051" name="Rectangle 3"/>
          <p:cNvSpPr>
            <a:spLocks noGrp="1" noChangeArrowheads="1"/>
          </p:cNvSpPr>
          <p:nvPr>
            <p:ph type="subTitle" idx="1"/>
          </p:nvPr>
        </p:nvSpPr>
        <p:spPr>
          <a:xfrm>
            <a:off x="971550" y="3886200"/>
            <a:ext cx="6800850" cy="17526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buFont typeface="Wingdings" charset="2"/>
              <a:buNone/>
            </a:pPr>
            <a:r>
              <a:rPr lang="en-US" altLang="en-US" dirty="0"/>
              <a:t>Comparative Perspectives</a:t>
            </a:r>
          </a:p>
          <a:p>
            <a:pPr eaLnBrk="1" hangingPunct="1">
              <a:buFont typeface="Wingdings" charset="2"/>
              <a:buNone/>
            </a:pPr>
            <a:r>
              <a:rPr lang="en-US" altLang="en-US" dirty="0"/>
              <a:t>Marek </a:t>
            </a:r>
            <a:r>
              <a:rPr lang="en-US" altLang="en-US" dirty="0" err="1"/>
              <a:t>Rybář</a:t>
            </a:r>
            <a:r>
              <a:rPr lang="en-US" altLang="en-US" dirty="0"/>
              <a:t>, PhD.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fade">
                                      <p:cBhvr>
                                        <p:cTn id="12" dur="2000"/>
                                        <p:tgtEl>
                                          <p:spTgt spid="2051">
                                            <p:txEl>
                                              <p:pRg st="0" end="0"/>
                                            </p:txEl>
                                          </p:spTgt>
                                        </p:tgtEl>
                                      </p:cBhvr>
                                    </p:animEffect>
                                  </p:childTnLst>
                                  <p:subTnLst>
                                    <p:animClr clrSpc="rgb" dir="cw">
                                      <p:cBhvr override="childStyle">
                                        <p:cTn dur="1" fill="hold" display="0" masterRel="nextClick" afterEffect="1"/>
                                        <p:tgtEl>
                                          <p:spTgt spid="2051">
                                            <p:txEl>
                                              <p:pRg st="0" end="0"/>
                                            </p:txEl>
                                          </p:spTgt>
                                        </p:tgtEl>
                                        <p:attrNameLst>
                                          <p:attrName>ppt_c</p:attrName>
                                        </p:attrNameLst>
                                      </p:cBhvr>
                                      <p:to>
                                        <a:schemeClr val="bg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fade">
                                      <p:cBhvr>
                                        <p:cTn id="17" dur="2000"/>
                                        <p:tgtEl>
                                          <p:spTgt spid="2051">
                                            <p:txEl>
                                              <p:pRg st="1" end="1"/>
                                            </p:txEl>
                                          </p:spTgt>
                                        </p:tgtEl>
                                      </p:cBhvr>
                                    </p:animEffect>
                                  </p:childTnLst>
                                  <p:subTnLst>
                                    <p:animClr clrSpc="rgb" dir="cw">
                                      <p:cBhvr override="childStyle">
                                        <p:cTn dur="1" fill="hold" display="0" masterRel="nextClick" afterEffect="1"/>
                                        <p:tgtEl>
                                          <p:spTgt spid="2051">
                                            <p:txEl>
                                              <p:pRg st="1" end="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4664"/>
            <a:ext cx="7924800" cy="936104"/>
          </a:xfrm>
        </p:spPr>
        <p:txBody>
          <a:bodyPr/>
          <a:lstStyle/>
          <a:p>
            <a:pPr algn="ctr"/>
            <a:r>
              <a:rPr lang="en-US" dirty="0"/>
              <a:t>Topography</a:t>
            </a:r>
          </a:p>
        </p:txBody>
      </p:sp>
      <p:sp>
        <p:nvSpPr>
          <p:cNvPr id="3" name="Content Placeholder 2"/>
          <p:cNvSpPr>
            <a:spLocks noGrp="1"/>
          </p:cNvSpPr>
          <p:nvPr>
            <p:ph idx="1"/>
          </p:nvPr>
        </p:nvSpPr>
        <p:spPr>
          <a:xfrm>
            <a:off x="838200" y="1484785"/>
            <a:ext cx="7693025" cy="2808312"/>
          </a:xfrm>
        </p:spPr>
        <p:txBody>
          <a:bodyPr/>
          <a:lstStyle/>
          <a:p>
            <a:r>
              <a:rPr lang="en-US" dirty="0"/>
              <a:t>General nonbiological conditions on Earth’s surface</a:t>
            </a:r>
          </a:p>
          <a:p>
            <a:r>
              <a:rPr lang="en-US" dirty="0"/>
              <a:t>mountains, oceans, islands, length of rivers, their navigability and volatility during the seasons of the year</a:t>
            </a:r>
          </a:p>
        </p:txBody>
      </p:sp>
      <p:pic>
        <p:nvPicPr>
          <p:cNvPr id="4" name="Picture 3"/>
          <p:cNvPicPr>
            <a:picLocks noChangeAspect="1"/>
          </p:cNvPicPr>
          <p:nvPr/>
        </p:nvPicPr>
        <p:blipFill>
          <a:blip r:embed="rId2"/>
          <a:stretch>
            <a:fillRect/>
          </a:stretch>
        </p:blipFill>
        <p:spPr>
          <a:xfrm>
            <a:off x="971600" y="4005064"/>
            <a:ext cx="7272808" cy="2672918"/>
          </a:xfrm>
          <a:prstGeom prst="rect">
            <a:avLst/>
          </a:prstGeom>
        </p:spPr>
      </p:pic>
    </p:spTree>
    <p:extLst>
      <p:ext uri="{BB962C8B-B14F-4D97-AF65-F5344CB8AC3E}">
        <p14:creationId xmlns:p14="http://schemas.microsoft.com/office/powerpoint/2010/main" val="1415018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32656"/>
            <a:ext cx="7924800" cy="936104"/>
          </a:xfrm>
        </p:spPr>
        <p:txBody>
          <a:bodyPr/>
          <a:lstStyle/>
          <a:p>
            <a:pPr algn="ctr"/>
            <a:r>
              <a:rPr lang="en-US" dirty="0"/>
              <a:t>Topography</a:t>
            </a:r>
          </a:p>
        </p:txBody>
      </p:sp>
      <p:sp>
        <p:nvSpPr>
          <p:cNvPr id="3" name="Content Placeholder 2"/>
          <p:cNvSpPr>
            <a:spLocks noGrp="1"/>
          </p:cNvSpPr>
          <p:nvPr>
            <p:ph idx="1"/>
          </p:nvPr>
        </p:nvSpPr>
        <p:spPr>
          <a:xfrm>
            <a:off x="838200" y="1484784"/>
            <a:ext cx="7693025" cy="4896544"/>
          </a:xfrm>
        </p:spPr>
        <p:txBody>
          <a:bodyPr/>
          <a:lstStyle/>
          <a:p>
            <a:r>
              <a:rPr lang="en-US" dirty="0"/>
              <a:t>K. </a:t>
            </a:r>
            <a:r>
              <a:rPr lang="en-US" dirty="0" err="1"/>
              <a:t>Wittfogel</a:t>
            </a:r>
            <a:r>
              <a:rPr lang="en-US" dirty="0"/>
              <a:t> (1957): rivers can be relatively easily controlled and regulated</a:t>
            </a:r>
          </a:p>
          <a:p>
            <a:r>
              <a:rPr lang="en-US" dirty="0"/>
              <a:t>Civilizations near rivers developed a sophisticated division of labor: a narrow ruling class controlled the mass workforce</a:t>
            </a:r>
          </a:p>
          <a:p>
            <a:r>
              <a:rPr lang="en-US" dirty="0"/>
              <a:t>the forced labor was later used for other development projects: building roads, canals, irrigation systems, monuments etc. </a:t>
            </a:r>
          </a:p>
          <a:p>
            <a:r>
              <a:rPr lang="en-US" dirty="0"/>
              <a:t>The rise of “the oriental despotism”: </a:t>
            </a:r>
          </a:p>
          <a:p>
            <a:r>
              <a:rPr lang="en-US" dirty="0"/>
              <a:t>topography </a:t>
            </a:r>
            <a:r>
              <a:rPr lang="en-US" dirty="0">
                <a:sym typeface="Wingdings"/>
              </a:rPr>
              <a:t> technology  institutions</a:t>
            </a:r>
            <a:endParaRPr lang="en-US" dirty="0"/>
          </a:p>
        </p:txBody>
      </p:sp>
    </p:spTree>
    <p:extLst>
      <p:ext uri="{BB962C8B-B14F-4D97-AF65-F5344CB8AC3E}">
        <p14:creationId xmlns:p14="http://schemas.microsoft.com/office/powerpoint/2010/main" val="987770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0648"/>
            <a:ext cx="7924800" cy="936104"/>
          </a:xfrm>
        </p:spPr>
        <p:txBody>
          <a:bodyPr/>
          <a:lstStyle/>
          <a:p>
            <a:pPr algn="ctr"/>
            <a:r>
              <a:rPr lang="en-US" dirty="0"/>
              <a:t>Topography</a:t>
            </a:r>
          </a:p>
        </p:txBody>
      </p:sp>
      <p:sp>
        <p:nvSpPr>
          <p:cNvPr id="3" name="Content Placeholder 2"/>
          <p:cNvSpPr>
            <a:spLocks noGrp="1"/>
          </p:cNvSpPr>
          <p:nvPr>
            <p:ph idx="1"/>
          </p:nvPr>
        </p:nvSpPr>
        <p:spPr>
          <a:xfrm>
            <a:off x="107504" y="1412776"/>
            <a:ext cx="5760639" cy="5445224"/>
          </a:xfrm>
        </p:spPr>
        <p:txBody>
          <a:bodyPr/>
          <a:lstStyle/>
          <a:p>
            <a:r>
              <a:rPr lang="en-US" dirty="0"/>
              <a:t>However, a different situation had existed in Europe (Jones a </a:t>
            </a:r>
            <a:r>
              <a:rPr lang="en-US" dirty="0" err="1"/>
              <a:t>Landes</a:t>
            </a:r>
            <a:r>
              <a:rPr lang="en-US" dirty="0"/>
              <a:t> 1998):</a:t>
            </a:r>
          </a:p>
          <a:p>
            <a:r>
              <a:rPr lang="en-US" dirty="0"/>
              <a:t>High mountains, rivers without deltas, large forests, an irregular shape of the continent, plus many islands all prevented the rise of a single civilization</a:t>
            </a:r>
          </a:p>
          <a:p>
            <a:r>
              <a:rPr lang="en-US" dirty="0"/>
              <a:t>No dependence on a despotic ruler because “farmers” had access to different source of water (rains)</a:t>
            </a:r>
          </a:p>
        </p:txBody>
      </p:sp>
      <p:pic>
        <p:nvPicPr>
          <p:cNvPr id="4" name="Picture 3"/>
          <p:cNvPicPr>
            <a:picLocks noChangeAspect="1"/>
          </p:cNvPicPr>
          <p:nvPr/>
        </p:nvPicPr>
        <p:blipFill>
          <a:blip r:embed="rId2"/>
          <a:stretch>
            <a:fillRect/>
          </a:stretch>
        </p:blipFill>
        <p:spPr>
          <a:xfrm>
            <a:off x="6012160" y="1700808"/>
            <a:ext cx="2895600" cy="3009900"/>
          </a:xfrm>
          <a:prstGeom prst="rect">
            <a:avLst/>
          </a:prstGeom>
        </p:spPr>
      </p:pic>
    </p:spTree>
    <p:extLst>
      <p:ext uri="{BB962C8B-B14F-4D97-AF65-F5344CB8AC3E}">
        <p14:creationId xmlns:p14="http://schemas.microsoft.com/office/powerpoint/2010/main" val="1412151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32656"/>
            <a:ext cx="7924800" cy="1008112"/>
          </a:xfrm>
        </p:spPr>
        <p:txBody>
          <a:bodyPr/>
          <a:lstStyle/>
          <a:p>
            <a:pPr algn="ctr"/>
            <a:r>
              <a:rPr lang="en-US" dirty="0"/>
              <a:t>Topography</a:t>
            </a:r>
          </a:p>
        </p:txBody>
      </p:sp>
      <p:sp>
        <p:nvSpPr>
          <p:cNvPr id="3" name="Content Placeholder 2"/>
          <p:cNvSpPr>
            <a:spLocks noGrp="1"/>
          </p:cNvSpPr>
          <p:nvPr>
            <p:ph idx="1"/>
          </p:nvPr>
        </p:nvSpPr>
        <p:spPr>
          <a:xfrm>
            <a:off x="838200" y="1556792"/>
            <a:ext cx="7693025" cy="4529683"/>
          </a:xfrm>
        </p:spPr>
        <p:txBody>
          <a:bodyPr/>
          <a:lstStyle/>
          <a:p>
            <a:r>
              <a:rPr lang="en-US" b="1" dirty="0"/>
              <a:t>Oceanic Currents</a:t>
            </a:r>
            <a:r>
              <a:rPr lang="en-US" dirty="0"/>
              <a:t>: Europe in 1500 was not richer then China, India and the Arab world</a:t>
            </a:r>
          </a:p>
          <a:p>
            <a:r>
              <a:rPr lang="en-US" dirty="0"/>
              <a:t>A relative proximity of rich America (silver and gold) and favorable oceanic streams gave advantage to European sailors/kings who gained resources that later helped financing the Industrial revolution</a:t>
            </a:r>
          </a:p>
          <a:p>
            <a:r>
              <a:rPr lang="en-US" dirty="0"/>
              <a:t>However, there is no clear-cut explanation for the emergence of institutions in this line of explanations</a:t>
            </a:r>
          </a:p>
        </p:txBody>
      </p:sp>
    </p:spTree>
    <p:extLst>
      <p:ext uri="{BB962C8B-B14F-4D97-AF65-F5344CB8AC3E}">
        <p14:creationId xmlns:p14="http://schemas.microsoft.com/office/powerpoint/2010/main" val="46069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0648"/>
            <a:ext cx="7924800" cy="864096"/>
          </a:xfrm>
        </p:spPr>
        <p:txBody>
          <a:bodyPr/>
          <a:lstStyle/>
          <a:p>
            <a:pPr algn="ctr"/>
            <a:r>
              <a:rPr lang="en-US" dirty="0"/>
              <a:t>Topography</a:t>
            </a:r>
          </a:p>
        </p:txBody>
      </p:sp>
      <p:sp>
        <p:nvSpPr>
          <p:cNvPr id="3" name="Content Placeholder 2"/>
          <p:cNvSpPr>
            <a:spLocks noGrp="1"/>
          </p:cNvSpPr>
          <p:nvPr>
            <p:ph idx="1"/>
          </p:nvPr>
        </p:nvSpPr>
        <p:spPr>
          <a:xfrm>
            <a:off x="838200" y="1268760"/>
            <a:ext cx="7693025" cy="5589240"/>
          </a:xfrm>
        </p:spPr>
        <p:txBody>
          <a:bodyPr/>
          <a:lstStyle/>
          <a:p>
            <a:r>
              <a:rPr lang="en-US" sz="2600" dirty="0"/>
              <a:t>Acemoglu et al (2002): Europe after 1500 got richer thanks to its trade with America, India and East Asia</a:t>
            </a:r>
          </a:p>
          <a:p>
            <a:r>
              <a:rPr lang="en-US" sz="2600" dirty="0"/>
              <a:t>Only countries with access to the sea would benefit</a:t>
            </a:r>
          </a:p>
          <a:p>
            <a:r>
              <a:rPr lang="en-US" sz="2600" dirty="0"/>
              <a:t>There is a link between international trade and good institutions: </a:t>
            </a:r>
          </a:p>
          <a:p>
            <a:r>
              <a:rPr lang="en-US" sz="2600" dirty="0"/>
              <a:t>Trade strengthened the position of traders (not the traditionally privileged gentry), who  sought guarantees for their newly acquired property --&gt; strengthening of property rights</a:t>
            </a:r>
          </a:p>
          <a:p>
            <a:r>
              <a:rPr lang="en-US" sz="2600" dirty="0"/>
              <a:t>topography </a:t>
            </a:r>
            <a:r>
              <a:rPr lang="en-US" sz="2600" dirty="0">
                <a:sym typeface="Wingdings"/>
              </a:rPr>
              <a:t> rise of a new social group  good institutions</a:t>
            </a:r>
            <a:endParaRPr lang="en-US" sz="2600" dirty="0"/>
          </a:p>
          <a:p>
            <a:endParaRPr lang="en-US" sz="2600" dirty="0"/>
          </a:p>
        </p:txBody>
      </p:sp>
    </p:spTree>
    <p:extLst>
      <p:ext uri="{BB962C8B-B14F-4D97-AF65-F5344CB8AC3E}">
        <p14:creationId xmlns:p14="http://schemas.microsoft.com/office/powerpoint/2010/main" val="672359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0648"/>
            <a:ext cx="7924800" cy="864096"/>
          </a:xfrm>
        </p:spPr>
        <p:txBody>
          <a:bodyPr/>
          <a:lstStyle/>
          <a:p>
            <a:pPr algn="ctr"/>
            <a:r>
              <a:rPr lang="en-US" dirty="0"/>
              <a:t>Geology</a:t>
            </a:r>
          </a:p>
        </p:txBody>
      </p:sp>
      <p:sp>
        <p:nvSpPr>
          <p:cNvPr id="3" name="Content Placeholder 2"/>
          <p:cNvSpPr>
            <a:spLocks noGrp="1"/>
          </p:cNvSpPr>
          <p:nvPr>
            <p:ph idx="1"/>
          </p:nvPr>
        </p:nvSpPr>
        <p:spPr>
          <a:xfrm>
            <a:off x="838200" y="1340769"/>
            <a:ext cx="7693025" cy="2016223"/>
          </a:xfrm>
        </p:spPr>
        <p:txBody>
          <a:bodyPr/>
          <a:lstStyle/>
          <a:p>
            <a:r>
              <a:rPr lang="en-US" dirty="0"/>
              <a:t>Nonbiological conditions under Earth’s surface:</a:t>
            </a:r>
          </a:p>
          <a:p>
            <a:r>
              <a:rPr lang="en-US" dirty="0"/>
              <a:t>character of soil, quality and quantity of natural resources, active volcanos, earthquakes etc.</a:t>
            </a:r>
          </a:p>
          <a:p>
            <a:endParaRPr lang="en-US" dirty="0"/>
          </a:p>
        </p:txBody>
      </p:sp>
      <p:pic>
        <p:nvPicPr>
          <p:cNvPr id="4" name="Picture 3"/>
          <p:cNvPicPr>
            <a:picLocks noChangeAspect="1"/>
          </p:cNvPicPr>
          <p:nvPr/>
        </p:nvPicPr>
        <p:blipFill>
          <a:blip r:embed="rId2"/>
          <a:stretch>
            <a:fillRect/>
          </a:stretch>
        </p:blipFill>
        <p:spPr>
          <a:xfrm>
            <a:off x="1547664" y="3587226"/>
            <a:ext cx="5976664" cy="3112846"/>
          </a:xfrm>
          <a:prstGeom prst="rect">
            <a:avLst/>
          </a:prstGeom>
        </p:spPr>
      </p:pic>
    </p:spTree>
    <p:extLst>
      <p:ext uri="{BB962C8B-B14F-4D97-AF65-F5344CB8AC3E}">
        <p14:creationId xmlns:p14="http://schemas.microsoft.com/office/powerpoint/2010/main" val="288796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8640"/>
            <a:ext cx="7924800" cy="792088"/>
          </a:xfrm>
        </p:spPr>
        <p:txBody>
          <a:bodyPr/>
          <a:lstStyle/>
          <a:p>
            <a:pPr algn="ctr"/>
            <a:r>
              <a:rPr lang="en-US" dirty="0"/>
              <a:t>Geology</a:t>
            </a:r>
          </a:p>
        </p:txBody>
      </p:sp>
      <p:sp>
        <p:nvSpPr>
          <p:cNvPr id="3" name="Content Placeholder 2"/>
          <p:cNvSpPr>
            <a:spLocks noGrp="1"/>
          </p:cNvSpPr>
          <p:nvPr>
            <p:ph idx="1"/>
          </p:nvPr>
        </p:nvSpPr>
        <p:spPr>
          <a:xfrm>
            <a:off x="838200" y="980728"/>
            <a:ext cx="7693025" cy="5105747"/>
          </a:xfrm>
        </p:spPr>
        <p:txBody>
          <a:bodyPr/>
          <a:lstStyle/>
          <a:p>
            <a:r>
              <a:rPr lang="en-US" dirty="0"/>
              <a:t>Quality of soil differed in North and South America (</a:t>
            </a:r>
            <a:r>
              <a:rPr lang="en-US" dirty="0" err="1"/>
              <a:t>Engerman</a:t>
            </a:r>
            <a:r>
              <a:rPr lang="en-US" dirty="0"/>
              <a:t> and Sokoloff 2002): </a:t>
            </a:r>
          </a:p>
          <a:p>
            <a:r>
              <a:rPr lang="en-US" dirty="0"/>
              <a:t>Soil in the South (Central) America suitable for production of tradeable commodities (sugar, tobacco)</a:t>
            </a:r>
          </a:p>
          <a:p>
            <a:r>
              <a:rPr lang="en-US" dirty="0"/>
              <a:t>Slave labor widely used </a:t>
            </a:r>
            <a:r>
              <a:rPr lang="en-US" dirty="0">
                <a:sym typeface="Wingdings"/>
              </a:rPr>
              <a:t> vast social and political inequalities  the emergence of institutions that protected privileges of the powerful and prevented effective political inclusion and participation for many years</a:t>
            </a:r>
            <a:endParaRPr lang="en-US" dirty="0"/>
          </a:p>
        </p:txBody>
      </p:sp>
    </p:spTree>
    <p:extLst>
      <p:ext uri="{BB962C8B-B14F-4D97-AF65-F5344CB8AC3E}">
        <p14:creationId xmlns:p14="http://schemas.microsoft.com/office/powerpoint/2010/main" val="1701722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8640"/>
            <a:ext cx="7924800" cy="936104"/>
          </a:xfrm>
        </p:spPr>
        <p:txBody>
          <a:bodyPr/>
          <a:lstStyle/>
          <a:p>
            <a:pPr algn="ctr"/>
            <a:r>
              <a:rPr lang="en-US" dirty="0"/>
              <a:t>Geology</a:t>
            </a:r>
          </a:p>
        </p:txBody>
      </p:sp>
      <p:sp>
        <p:nvSpPr>
          <p:cNvPr id="3" name="Content Placeholder 2"/>
          <p:cNvSpPr>
            <a:spLocks noGrp="1"/>
          </p:cNvSpPr>
          <p:nvPr>
            <p:ph idx="1"/>
          </p:nvPr>
        </p:nvSpPr>
        <p:spPr>
          <a:xfrm>
            <a:off x="107505" y="1268760"/>
            <a:ext cx="7416823" cy="4752528"/>
          </a:xfrm>
        </p:spPr>
        <p:txBody>
          <a:bodyPr/>
          <a:lstStyle/>
          <a:p>
            <a:r>
              <a:rPr lang="en-US" dirty="0"/>
              <a:t>Natural resources: oil, gas, gold, diamonds, copper</a:t>
            </a:r>
          </a:p>
          <a:p>
            <a:r>
              <a:rPr lang="en-US" dirty="0"/>
              <a:t>Too much natural resources was hypothesized to lead to “resource curse”:</a:t>
            </a:r>
          </a:p>
          <a:p>
            <a:r>
              <a:rPr lang="en-US" dirty="0"/>
              <a:t>From the 1970s: countries with an abundance of natural resources tend to have less economic growth, less democracy, and worse development outcomes than countries with fewer natural resources</a:t>
            </a:r>
          </a:p>
        </p:txBody>
      </p:sp>
      <p:pic>
        <p:nvPicPr>
          <p:cNvPr id="4" name="Picture 3"/>
          <p:cNvPicPr>
            <a:picLocks noChangeAspect="1"/>
          </p:cNvPicPr>
          <p:nvPr/>
        </p:nvPicPr>
        <p:blipFill>
          <a:blip r:embed="rId2"/>
          <a:stretch>
            <a:fillRect/>
          </a:stretch>
        </p:blipFill>
        <p:spPr>
          <a:xfrm>
            <a:off x="6195144" y="4069308"/>
            <a:ext cx="2941960" cy="2463800"/>
          </a:xfrm>
          <a:prstGeom prst="rect">
            <a:avLst/>
          </a:prstGeom>
        </p:spPr>
      </p:pic>
    </p:spTree>
    <p:extLst>
      <p:ext uri="{BB962C8B-B14F-4D97-AF65-F5344CB8AC3E}">
        <p14:creationId xmlns:p14="http://schemas.microsoft.com/office/powerpoint/2010/main" val="485783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0648"/>
            <a:ext cx="7924800" cy="720080"/>
          </a:xfrm>
        </p:spPr>
        <p:txBody>
          <a:bodyPr/>
          <a:lstStyle/>
          <a:p>
            <a:pPr algn="ctr"/>
            <a:r>
              <a:rPr lang="en-US" dirty="0"/>
              <a:t>Geology</a:t>
            </a:r>
          </a:p>
        </p:txBody>
      </p:sp>
      <p:sp>
        <p:nvSpPr>
          <p:cNvPr id="3" name="Content Placeholder 2"/>
          <p:cNvSpPr>
            <a:spLocks noGrp="1"/>
          </p:cNvSpPr>
          <p:nvPr>
            <p:ph idx="1"/>
          </p:nvPr>
        </p:nvSpPr>
        <p:spPr>
          <a:xfrm>
            <a:off x="838200" y="1268760"/>
            <a:ext cx="7693025" cy="5328592"/>
          </a:xfrm>
        </p:spPr>
        <p:txBody>
          <a:bodyPr/>
          <a:lstStyle/>
          <a:p>
            <a:r>
              <a:rPr lang="en-US" sz="2700" b="1" dirty="0"/>
              <a:t>direct economic effect?</a:t>
            </a:r>
            <a:endParaRPr lang="en-US" sz="2700" dirty="0"/>
          </a:p>
          <a:p>
            <a:r>
              <a:rPr lang="en-US" sz="2700" dirty="0"/>
              <a:t>Revenue volatility: High volatility in the prices of natural resources leads to abrupt changes to social programs, erosion of the rule of law and decline in popular support for governments (Nigeria, Venezuela, and oil prices)</a:t>
            </a:r>
          </a:p>
          <a:p>
            <a:r>
              <a:rPr lang="en-US" sz="2700" dirty="0"/>
              <a:t>Lack of investments: Companies export their profits from the country, no investments into local development</a:t>
            </a:r>
          </a:p>
        </p:txBody>
      </p:sp>
    </p:spTree>
    <p:extLst>
      <p:ext uri="{BB962C8B-B14F-4D97-AF65-F5344CB8AC3E}">
        <p14:creationId xmlns:p14="http://schemas.microsoft.com/office/powerpoint/2010/main" val="1980211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97DA-E9B5-FF4B-8BF5-C400F5B235AE}"/>
              </a:ext>
            </a:extLst>
          </p:cNvPr>
          <p:cNvSpPr>
            <a:spLocks noGrp="1"/>
          </p:cNvSpPr>
          <p:nvPr>
            <p:ph type="title"/>
          </p:nvPr>
        </p:nvSpPr>
        <p:spPr/>
        <p:txBody>
          <a:bodyPr/>
          <a:lstStyle/>
          <a:p>
            <a:pPr algn="ctr"/>
            <a:r>
              <a:rPr lang="en-US" dirty="0"/>
              <a:t>Geology</a:t>
            </a:r>
          </a:p>
        </p:txBody>
      </p:sp>
      <p:sp>
        <p:nvSpPr>
          <p:cNvPr id="7" name="Content Placeholder 4">
            <a:extLst>
              <a:ext uri="{FF2B5EF4-FFF2-40B4-BE49-F238E27FC236}">
                <a16:creationId xmlns:a16="http://schemas.microsoft.com/office/drawing/2014/main" id="{8AEC663A-108F-0E4F-A408-5398F69A9DA2}"/>
              </a:ext>
            </a:extLst>
          </p:cNvPr>
          <p:cNvSpPr>
            <a:spLocks noGrp="1"/>
          </p:cNvSpPr>
          <p:nvPr>
            <p:ph idx="1"/>
          </p:nvPr>
        </p:nvSpPr>
        <p:spPr>
          <a:xfrm>
            <a:off x="838200" y="1905000"/>
            <a:ext cx="7693025" cy="4659737"/>
          </a:xfrm>
          <a:prstGeom prst="rect">
            <a:avLst/>
          </a:prstGeom>
        </p:spPr>
        <p:txBody>
          <a:bodyPr wrap="square">
            <a:spAutoFit/>
          </a:bodyPr>
          <a:lstStyle/>
          <a:p>
            <a:r>
              <a:rPr lang="en-US" b="1" dirty="0"/>
              <a:t>Political explanations?</a:t>
            </a:r>
            <a:endParaRPr lang="en-US" dirty="0"/>
          </a:p>
          <a:p>
            <a:r>
              <a:rPr lang="en-US" dirty="0"/>
              <a:t>“Fast cash”: lack of long-term economic policies</a:t>
            </a:r>
          </a:p>
          <a:p>
            <a:r>
              <a:rPr lang="en-US" dirty="0"/>
              <a:t>Income from natural resources is used to subsidy the underperforming sectors of the economy -&gt; high political costs of structural changes</a:t>
            </a:r>
          </a:p>
          <a:p>
            <a:r>
              <a:rPr lang="en-US" dirty="0"/>
              <a:t>Violence: ethno-political groups are more likely to resort to rebellion (rather than using non-violent means) in resource-rich countries</a:t>
            </a:r>
          </a:p>
        </p:txBody>
      </p:sp>
    </p:spTree>
    <p:extLst>
      <p:ext uri="{BB962C8B-B14F-4D97-AF65-F5344CB8AC3E}">
        <p14:creationId xmlns:p14="http://schemas.microsoft.com/office/powerpoint/2010/main" val="207128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Research Problem</a:t>
            </a:r>
          </a:p>
        </p:txBody>
      </p:sp>
      <p:sp>
        <p:nvSpPr>
          <p:cNvPr id="3" name="Content Placeholder 2"/>
          <p:cNvSpPr>
            <a:spLocks noGrp="1"/>
          </p:cNvSpPr>
          <p:nvPr>
            <p:ph idx="1"/>
          </p:nvPr>
        </p:nvSpPr>
        <p:spPr/>
        <p:txBody>
          <a:bodyPr/>
          <a:lstStyle/>
          <a:p>
            <a:pPr algn="just"/>
            <a:endParaRPr lang="en-US" dirty="0"/>
          </a:p>
          <a:p>
            <a:pPr algn="just"/>
            <a:r>
              <a:rPr lang="en-US" dirty="0"/>
              <a:t>How can we explain enormous political, economic, and social differences among countries of the contemporary world? </a:t>
            </a:r>
          </a:p>
        </p:txBody>
      </p:sp>
    </p:spTree>
    <p:extLst>
      <p:ext uri="{BB962C8B-B14F-4D97-AF65-F5344CB8AC3E}">
        <p14:creationId xmlns:p14="http://schemas.microsoft.com/office/powerpoint/2010/main" val="1691559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0648"/>
            <a:ext cx="7924800" cy="792088"/>
          </a:xfrm>
        </p:spPr>
        <p:txBody>
          <a:bodyPr/>
          <a:lstStyle/>
          <a:p>
            <a:pPr algn="ctr"/>
            <a:r>
              <a:rPr lang="en-US" dirty="0"/>
              <a:t>Geology</a:t>
            </a:r>
          </a:p>
        </p:txBody>
      </p:sp>
      <p:sp>
        <p:nvSpPr>
          <p:cNvPr id="3" name="Content Placeholder 2"/>
          <p:cNvSpPr>
            <a:spLocks noGrp="1"/>
          </p:cNvSpPr>
          <p:nvPr>
            <p:ph idx="1"/>
          </p:nvPr>
        </p:nvSpPr>
        <p:spPr>
          <a:xfrm>
            <a:off x="838200" y="1268760"/>
            <a:ext cx="7693025" cy="4817715"/>
          </a:xfrm>
        </p:spPr>
        <p:txBody>
          <a:bodyPr/>
          <a:lstStyle/>
          <a:p>
            <a:pPr algn="just"/>
            <a:r>
              <a:rPr lang="en-US" dirty="0"/>
              <a:t>The rentier state: governments do not collect taxes </a:t>
            </a:r>
            <a:r>
              <a:rPr lang="en-US" dirty="0">
                <a:sym typeface="Wingdings" pitchFamily="2" charset="2"/>
              </a:rPr>
              <a:t> are thus less accountable, do not strengthen property rights, and the general state capacities are rather low</a:t>
            </a:r>
          </a:p>
          <a:p>
            <a:pPr algn="just"/>
            <a:r>
              <a:rPr lang="en-US" dirty="0"/>
              <a:t>The relationship between oil and authoritarianism holds after the Cold War: without US or Soviet support, resource-poor authoritarian regimes democratized, while resource-rich ones managed to resist domestic pressures to democratize</a:t>
            </a:r>
          </a:p>
          <a:p>
            <a:pPr algn="just"/>
            <a:endParaRPr lang="en-US" dirty="0"/>
          </a:p>
        </p:txBody>
      </p:sp>
    </p:spTree>
    <p:extLst>
      <p:ext uri="{BB962C8B-B14F-4D97-AF65-F5344CB8AC3E}">
        <p14:creationId xmlns:p14="http://schemas.microsoft.com/office/powerpoint/2010/main" val="1855527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8640"/>
            <a:ext cx="7924800" cy="864096"/>
          </a:xfrm>
        </p:spPr>
        <p:txBody>
          <a:bodyPr/>
          <a:lstStyle/>
          <a:p>
            <a:pPr algn="ctr"/>
            <a:r>
              <a:rPr lang="en-US" dirty="0"/>
              <a:t>Biogeography</a:t>
            </a:r>
          </a:p>
        </p:txBody>
      </p:sp>
      <p:sp>
        <p:nvSpPr>
          <p:cNvPr id="3" name="Content Placeholder 2"/>
          <p:cNvSpPr>
            <a:spLocks noGrp="1"/>
          </p:cNvSpPr>
          <p:nvPr>
            <p:ph idx="1"/>
          </p:nvPr>
        </p:nvSpPr>
        <p:spPr>
          <a:xfrm>
            <a:off x="838200" y="1196753"/>
            <a:ext cx="7693025" cy="2736303"/>
          </a:xfrm>
        </p:spPr>
        <p:txBody>
          <a:bodyPr/>
          <a:lstStyle/>
          <a:p>
            <a:r>
              <a:rPr lang="en-US" sz="3200" dirty="0"/>
              <a:t>“geography” of living organisms (NOT humans!)</a:t>
            </a:r>
          </a:p>
          <a:p>
            <a:r>
              <a:rPr lang="en-US" sz="3200" dirty="0"/>
              <a:t>Abundance and character of fauna and flora, type of vegetation, microorganisms (bacteria, viruses)</a:t>
            </a:r>
          </a:p>
        </p:txBody>
      </p:sp>
      <p:pic>
        <p:nvPicPr>
          <p:cNvPr id="4" name="Picture 3"/>
          <p:cNvPicPr>
            <a:picLocks noChangeAspect="1"/>
          </p:cNvPicPr>
          <p:nvPr/>
        </p:nvPicPr>
        <p:blipFill>
          <a:blip r:embed="rId2"/>
          <a:stretch>
            <a:fillRect/>
          </a:stretch>
        </p:blipFill>
        <p:spPr>
          <a:xfrm>
            <a:off x="1187624" y="4298282"/>
            <a:ext cx="3378200" cy="2400300"/>
          </a:xfrm>
          <a:prstGeom prst="rect">
            <a:avLst/>
          </a:prstGeom>
        </p:spPr>
      </p:pic>
      <p:pic>
        <p:nvPicPr>
          <p:cNvPr id="5" name="Picture 4"/>
          <p:cNvPicPr>
            <a:picLocks noChangeAspect="1"/>
          </p:cNvPicPr>
          <p:nvPr/>
        </p:nvPicPr>
        <p:blipFill>
          <a:blip r:embed="rId3"/>
          <a:stretch>
            <a:fillRect/>
          </a:stretch>
        </p:blipFill>
        <p:spPr>
          <a:xfrm>
            <a:off x="5076056" y="4298282"/>
            <a:ext cx="3282991" cy="2400300"/>
          </a:xfrm>
          <a:prstGeom prst="rect">
            <a:avLst/>
          </a:prstGeom>
        </p:spPr>
      </p:pic>
    </p:spTree>
    <p:extLst>
      <p:ext uri="{BB962C8B-B14F-4D97-AF65-F5344CB8AC3E}">
        <p14:creationId xmlns:p14="http://schemas.microsoft.com/office/powerpoint/2010/main" val="2065659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8640"/>
            <a:ext cx="7924800" cy="743790"/>
          </a:xfrm>
        </p:spPr>
        <p:txBody>
          <a:bodyPr/>
          <a:lstStyle/>
          <a:p>
            <a:pPr algn="ctr"/>
            <a:r>
              <a:rPr lang="en-US" dirty="0"/>
              <a:t>Biogeography</a:t>
            </a:r>
          </a:p>
        </p:txBody>
      </p:sp>
      <p:sp>
        <p:nvSpPr>
          <p:cNvPr id="3" name="Content Placeholder 2"/>
          <p:cNvSpPr>
            <a:spLocks noGrp="1"/>
          </p:cNvSpPr>
          <p:nvPr>
            <p:ph idx="1"/>
          </p:nvPr>
        </p:nvSpPr>
        <p:spPr>
          <a:xfrm>
            <a:off x="838200" y="1196752"/>
            <a:ext cx="7693025" cy="5544616"/>
          </a:xfrm>
        </p:spPr>
        <p:txBody>
          <a:bodyPr/>
          <a:lstStyle/>
          <a:p>
            <a:r>
              <a:rPr lang="en-US" sz="2500" dirty="0"/>
              <a:t>J. Diamond: differences in biogeographical resources during Neolithic times fully developed after 1500 in different developmental trajectories of the continents</a:t>
            </a:r>
          </a:p>
          <a:p>
            <a:r>
              <a:rPr lang="en-US" sz="2500" dirty="0"/>
              <a:t>Favorable conditions: animals suitable for domestication AND access to highly nutritious (and storable) plants/grains</a:t>
            </a:r>
          </a:p>
          <a:p>
            <a:r>
              <a:rPr lang="en-US" sz="2500" dirty="0"/>
              <a:t>Eurasian continent (East-West orientation) favorable to easy transfer of modern technologies from the Middle East (“the Fertile Crescent) to Europe</a:t>
            </a:r>
          </a:p>
          <a:p>
            <a:r>
              <a:rPr lang="en-US" sz="2500" dirty="0"/>
              <a:t>Technologies of South American civilizations of the time did not “travel” (South-North orientation of the Americas less favorable)</a:t>
            </a:r>
          </a:p>
        </p:txBody>
      </p:sp>
    </p:spTree>
    <p:extLst>
      <p:ext uri="{BB962C8B-B14F-4D97-AF65-F5344CB8AC3E}">
        <p14:creationId xmlns:p14="http://schemas.microsoft.com/office/powerpoint/2010/main" val="892559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8640"/>
            <a:ext cx="7924800" cy="864096"/>
          </a:xfrm>
        </p:spPr>
        <p:txBody>
          <a:bodyPr/>
          <a:lstStyle/>
          <a:p>
            <a:pPr algn="ctr"/>
            <a:r>
              <a:rPr lang="en-US" dirty="0"/>
              <a:t>Biogeography</a:t>
            </a:r>
          </a:p>
        </p:txBody>
      </p:sp>
      <p:sp>
        <p:nvSpPr>
          <p:cNvPr id="3" name="Content Placeholder 2"/>
          <p:cNvSpPr>
            <a:spLocks noGrp="1"/>
          </p:cNvSpPr>
          <p:nvPr>
            <p:ph idx="1"/>
          </p:nvPr>
        </p:nvSpPr>
        <p:spPr>
          <a:xfrm>
            <a:off x="838200" y="1196752"/>
            <a:ext cx="7693025" cy="4968552"/>
          </a:xfrm>
        </p:spPr>
        <p:txBody>
          <a:bodyPr/>
          <a:lstStyle/>
          <a:p>
            <a:r>
              <a:rPr lang="en-US" dirty="0"/>
              <a:t>Eurasia: Early departure from picking and hunting to agriculture</a:t>
            </a:r>
          </a:p>
          <a:p>
            <a:r>
              <a:rPr lang="en-US" dirty="0"/>
              <a:t>resulted in a sophisticated division of labor, trade, urbanization and strong political development</a:t>
            </a:r>
          </a:p>
          <a:p>
            <a:r>
              <a:rPr lang="en-US" dirty="0"/>
              <a:t>Followed by rapid technological development and, </a:t>
            </a:r>
          </a:p>
          <a:p>
            <a:r>
              <a:rPr lang="en-US" dirty="0"/>
              <a:t>after 1500, gave Europeans the ability to dominate the New World (Spain vs. the Aztecs and the Incas), and not the other way round</a:t>
            </a:r>
          </a:p>
        </p:txBody>
      </p:sp>
    </p:spTree>
    <p:extLst>
      <p:ext uri="{BB962C8B-B14F-4D97-AF65-F5344CB8AC3E}">
        <p14:creationId xmlns:p14="http://schemas.microsoft.com/office/powerpoint/2010/main" val="1079284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8640"/>
            <a:ext cx="7924800" cy="936104"/>
          </a:xfrm>
        </p:spPr>
        <p:txBody>
          <a:bodyPr/>
          <a:lstStyle/>
          <a:p>
            <a:pPr algn="ctr"/>
            <a:r>
              <a:rPr lang="en-US" dirty="0"/>
              <a:t>Biogeography and institutions</a:t>
            </a:r>
          </a:p>
        </p:txBody>
      </p:sp>
      <p:sp>
        <p:nvSpPr>
          <p:cNvPr id="3" name="Content Placeholder 2"/>
          <p:cNvSpPr>
            <a:spLocks noGrp="1"/>
          </p:cNvSpPr>
          <p:nvPr>
            <p:ph idx="1"/>
          </p:nvPr>
        </p:nvSpPr>
        <p:spPr>
          <a:xfrm>
            <a:off x="838200" y="1340768"/>
            <a:ext cx="7693025" cy="5112568"/>
          </a:xfrm>
        </p:spPr>
        <p:txBody>
          <a:bodyPr/>
          <a:lstStyle/>
          <a:p>
            <a:pPr algn="just"/>
            <a:r>
              <a:rPr lang="en-US" dirty="0"/>
              <a:t>Diamond cannot explain the persistence of institutions after 1500 nor why subsequent technological changes were not used on other continents to bridge the developmental gap </a:t>
            </a:r>
          </a:p>
          <a:p>
            <a:pPr algn="just"/>
            <a:r>
              <a:rPr lang="en-US" b="1" dirty="0"/>
              <a:t>Acemoglu, Johnson a Robinson (2001):</a:t>
            </a:r>
          </a:p>
          <a:p>
            <a:pPr algn="just"/>
            <a:r>
              <a:rPr lang="en-US" dirty="0"/>
              <a:t>differences in European mortality rates to estimate the effect of institutions on economic performance, i.e.: </a:t>
            </a:r>
          </a:p>
          <a:p>
            <a:pPr algn="just"/>
            <a:r>
              <a:rPr lang="en-US" dirty="0"/>
              <a:t>The link between micro/biogeographical conditions and the quality of governance</a:t>
            </a:r>
          </a:p>
        </p:txBody>
      </p:sp>
    </p:spTree>
    <p:extLst>
      <p:ext uri="{BB962C8B-B14F-4D97-AF65-F5344CB8AC3E}">
        <p14:creationId xmlns:p14="http://schemas.microsoft.com/office/powerpoint/2010/main" val="1884431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6632"/>
            <a:ext cx="7924800" cy="792088"/>
          </a:xfrm>
        </p:spPr>
        <p:txBody>
          <a:bodyPr/>
          <a:lstStyle/>
          <a:p>
            <a:pPr algn="ctr"/>
            <a:r>
              <a:rPr lang="en-US" dirty="0"/>
              <a:t>Biogeography and institutions</a:t>
            </a:r>
            <a:endParaRPr lang="en-US" b="0" dirty="0"/>
          </a:p>
        </p:txBody>
      </p:sp>
      <p:sp>
        <p:nvSpPr>
          <p:cNvPr id="3" name="Content Placeholder 2"/>
          <p:cNvSpPr>
            <a:spLocks noGrp="1"/>
          </p:cNvSpPr>
          <p:nvPr>
            <p:ph idx="1"/>
          </p:nvPr>
        </p:nvSpPr>
        <p:spPr>
          <a:xfrm>
            <a:off x="838200" y="1124744"/>
            <a:ext cx="7693025" cy="5472608"/>
          </a:xfrm>
        </p:spPr>
        <p:txBody>
          <a:bodyPr/>
          <a:lstStyle/>
          <a:p>
            <a:r>
              <a:rPr lang="en-US" dirty="0"/>
              <a:t>the great majority of European deaths in the colonies were caused by malaria and yellow fever </a:t>
            </a:r>
          </a:p>
          <a:p>
            <a:r>
              <a:rPr lang="en-US" dirty="0"/>
              <a:t>malaria and yellow fever </a:t>
            </a:r>
            <a:r>
              <a:rPr lang="en-US" dirty="0">
                <a:sym typeface="Wingdings"/>
              </a:rPr>
              <a:t>  extractive institutions  weak protection of the rule of law, personal freedom, and property  weak subsequent economic and political development</a:t>
            </a:r>
          </a:p>
          <a:p>
            <a:r>
              <a:rPr lang="en-US" dirty="0">
                <a:sym typeface="Wingdings"/>
              </a:rPr>
              <a:t>Favorable micro/biogeographical conditions  permanent settlements  good institutions  stabile economic and political development </a:t>
            </a:r>
            <a:r>
              <a:rPr lang="en-US" sz="3200" dirty="0">
                <a:sym typeface="Wingdings"/>
              </a:rPr>
              <a:t> </a:t>
            </a:r>
            <a:endParaRPr lang="en-US" sz="3200" dirty="0"/>
          </a:p>
        </p:txBody>
      </p:sp>
    </p:spTree>
    <p:extLst>
      <p:ext uri="{BB962C8B-B14F-4D97-AF65-F5344CB8AC3E}">
        <p14:creationId xmlns:p14="http://schemas.microsoft.com/office/powerpoint/2010/main" val="552621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8640"/>
            <a:ext cx="7924800" cy="1008112"/>
          </a:xfrm>
        </p:spPr>
        <p:txBody>
          <a:bodyPr/>
          <a:lstStyle/>
          <a:p>
            <a:pPr algn="ctr"/>
            <a:r>
              <a:rPr lang="en-US" altLang="en-US" dirty="0"/>
              <a:t>Institutional explanations</a:t>
            </a:r>
          </a:p>
        </p:txBody>
      </p:sp>
      <p:sp>
        <p:nvSpPr>
          <p:cNvPr id="3" name="Content Placeholder 2"/>
          <p:cNvSpPr>
            <a:spLocks noGrp="1"/>
          </p:cNvSpPr>
          <p:nvPr>
            <p:ph idx="1"/>
          </p:nvPr>
        </p:nvSpPr>
        <p:spPr>
          <a:xfrm>
            <a:off x="838200" y="1484784"/>
            <a:ext cx="7693025" cy="5040560"/>
          </a:xfrm>
        </p:spPr>
        <p:txBody>
          <a:bodyPr/>
          <a:lstStyle/>
          <a:p>
            <a:r>
              <a:rPr lang="en-US" altLang="en-US" sz="3000" dirty="0"/>
              <a:t>Good institutions favor self-realization, innovations, freedom of expression, equality before the law, and protect political and economic competition</a:t>
            </a:r>
          </a:p>
          <a:p>
            <a:r>
              <a:rPr lang="en-US" altLang="en-US" sz="3000" dirty="0"/>
              <a:t>North America: English colonizers first tried the strategies first used by Spaniards in South America but the local conditions were not conducive to their strategy</a:t>
            </a:r>
          </a:p>
          <a:p>
            <a:r>
              <a:rPr lang="en-US" altLang="en-US" sz="3000" dirty="0"/>
              <a:t>Representative institutions were introduced only as a “plan B”</a:t>
            </a:r>
          </a:p>
        </p:txBody>
      </p:sp>
    </p:spTree>
    <p:extLst>
      <p:ext uri="{BB962C8B-B14F-4D97-AF65-F5344CB8AC3E}">
        <p14:creationId xmlns:p14="http://schemas.microsoft.com/office/powerpoint/2010/main" val="1792339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k-SK" altLang="en-US" dirty="0" err="1"/>
              <a:t>Institutional</a:t>
            </a:r>
            <a:r>
              <a:rPr lang="sk-SK" altLang="en-US" dirty="0"/>
              <a:t> </a:t>
            </a:r>
            <a:r>
              <a:rPr lang="sk-SK" altLang="en-US" dirty="0" err="1"/>
              <a:t>explanations</a:t>
            </a:r>
            <a:endParaRPr lang="en-US" altLang="en-US" dirty="0"/>
          </a:p>
        </p:txBody>
      </p:sp>
      <p:sp>
        <p:nvSpPr>
          <p:cNvPr id="3" name="Content Placeholder 2"/>
          <p:cNvSpPr>
            <a:spLocks noGrp="1"/>
          </p:cNvSpPr>
          <p:nvPr>
            <p:ph idx="1"/>
          </p:nvPr>
        </p:nvSpPr>
        <p:spPr/>
        <p:txBody>
          <a:bodyPr/>
          <a:lstStyle/>
          <a:p>
            <a:r>
              <a:rPr lang="sk-SK" altLang="en-US" dirty="0" err="1"/>
              <a:t>Acemoglu</a:t>
            </a:r>
            <a:r>
              <a:rPr lang="sk-SK" altLang="en-US" dirty="0"/>
              <a:t> a </a:t>
            </a:r>
            <a:r>
              <a:rPr lang="sk-SK" altLang="en-US" dirty="0" err="1"/>
              <a:t>Robinson</a:t>
            </a:r>
            <a:r>
              <a:rPr lang="sk-SK" altLang="en-US" dirty="0"/>
              <a:t> </a:t>
            </a:r>
            <a:r>
              <a:rPr lang="sk-SK" altLang="en-US" i="1" dirty="0" err="1"/>
              <a:t>Why</a:t>
            </a:r>
            <a:r>
              <a:rPr lang="sk-SK" altLang="en-US" i="1" dirty="0"/>
              <a:t> </a:t>
            </a:r>
            <a:r>
              <a:rPr lang="sk-SK" altLang="en-US" i="1" dirty="0" err="1"/>
              <a:t>Nations</a:t>
            </a:r>
            <a:r>
              <a:rPr lang="sk-SK" altLang="en-US" i="1" dirty="0"/>
              <a:t> </a:t>
            </a:r>
            <a:r>
              <a:rPr lang="sk-SK" altLang="en-US" i="1" dirty="0" err="1"/>
              <a:t>Fail</a:t>
            </a:r>
            <a:r>
              <a:rPr lang="sk-SK" altLang="en-US" i="1" dirty="0"/>
              <a:t> </a:t>
            </a:r>
            <a:r>
              <a:rPr lang="sk-SK" altLang="en-US" dirty="0"/>
              <a:t>(2012): </a:t>
            </a:r>
            <a:endParaRPr lang="sk-SK" altLang="en-US" i="1" dirty="0"/>
          </a:p>
          <a:p>
            <a:r>
              <a:rPr lang="en-US" altLang="en-US" dirty="0"/>
              <a:t>short video AKA 500 pages in 5 minutes:</a:t>
            </a:r>
          </a:p>
          <a:p>
            <a:endParaRPr lang="en-US" altLang="en-US" dirty="0"/>
          </a:p>
          <a:p>
            <a:pPr algn="ctr">
              <a:buFont typeface="Wingdings" charset="2"/>
              <a:buNone/>
            </a:pPr>
            <a:r>
              <a:rPr lang="nl-NL" altLang="en-US" sz="1600" dirty="0" err="1"/>
              <a:t>https</a:t>
            </a:r>
            <a:r>
              <a:rPr lang="nl-NL" altLang="en-US" sz="1600" dirty="0"/>
              <a:t>://</a:t>
            </a:r>
            <a:r>
              <a:rPr lang="nl-NL" altLang="en-US" sz="1600" dirty="0" err="1"/>
              <a:t>www.youtube.com</a:t>
            </a:r>
            <a:r>
              <a:rPr lang="nl-NL" altLang="en-US" sz="1600" dirty="0"/>
              <a:t>/</a:t>
            </a:r>
            <a:r>
              <a:rPr lang="nl-NL" altLang="en-US" sz="1600" dirty="0" err="1"/>
              <a:t>watch?v</a:t>
            </a:r>
            <a:r>
              <a:rPr lang="nl-NL" altLang="en-US" sz="1600" dirty="0"/>
              <a:t>=2z5RAZlv2UQ</a:t>
            </a:r>
            <a:endParaRPr lang="en-US" altLang="en-US" sz="1600" dirty="0"/>
          </a:p>
        </p:txBody>
      </p:sp>
    </p:spTree>
    <p:extLst>
      <p:ext uri="{BB962C8B-B14F-4D97-AF65-F5344CB8AC3E}">
        <p14:creationId xmlns:p14="http://schemas.microsoft.com/office/powerpoint/2010/main" val="1553412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6632"/>
            <a:ext cx="7924800" cy="792088"/>
          </a:xfrm>
        </p:spPr>
        <p:txBody>
          <a:bodyPr/>
          <a:lstStyle/>
          <a:p>
            <a:pPr algn="ctr"/>
            <a:r>
              <a:rPr lang="en-US" dirty="0"/>
              <a:t>Questions</a:t>
            </a:r>
          </a:p>
        </p:txBody>
      </p:sp>
      <p:sp>
        <p:nvSpPr>
          <p:cNvPr id="3" name="Content Placeholder 2"/>
          <p:cNvSpPr>
            <a:spLocks noGrp="1"/>
          </p:cNvSpPr>
          <p:nvPr>
            <p:ph idx="1"/>
          </p:nvPr>
        </p:nvSpPr>
        <p:spPr>
          <a:xfrm>
            <a:off x="323528" y="1196752"/>
            <a:ext cx="8568952" cy="5472608"/>
          </a:xfrm>
        </p:spPr>
        <p:txBody>
          <a:bodyPr/>
          <a:lstStyle/>
          <a:p>
            <a:r>
              <a:rPr lang="en-US" dirty="0"/>
              <a:t>HOW PRECISELY do decisions in the past influence today’s political and social reality?</a:t>
            </a:r>
          </a:p>
          <a:p>
            <a:r>
              <a:rPr lang="en-US" dirty="0"/>
              <a:t>“classical geography”: fixed geographical factors (ecology, climate, resources) have the same impact today as in the past – directly on the people</a:t>
            </a:r>
          </a:p>
          <a:p>
            <a:r>
              <a:rPr lang="en-US" dirty="0"/>
              <a:t>More sophisticated explanations emphasize the mediating role of institutions 	</a:t>
            </a:r>
          </a:p>
          <a:p>
            <a:r>
              <a:rPr lang="en-US" dirty="0"/>
              <a:t>Acemoglu et al work with broadly conceived sets of institutions, however, a precise mechanism of their influence is unclear (how and why do institutions persist)</a:t>
            </a:r>
          </a:p>
        </p:txBody>
      </p:sp>
    </p:spTree>
    <p:extLst>
      <p:ext uri="{BB962C8B-B14F-4D97-AF65-F5344CB8AC3E}">
        <p14:creationId xmlns:p14="http://schemas.microsoft.com/office/powerpoint/2010/main" val="274903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Inequality as a direct consequence of the past</a:t>
            </a:r>
          </a:p>
        </p:txBody>
      </p:sp>
      <p:sp>
        <p:nvSpPr>
          <p:cNvPr id="3" name="Content Placeholder 2"/>
          <p:cNvSpPr>
            <a:spLocks noGrp="1"/>
          </p:cNvSpPr>
          <p:nvPr>
            <p:ph idx="1"/>
          </p:nvPr>
        </p:nvSpPr>
        <p:spPr>
          <a:xfrm>
            <a:off x="838200" y="2362200"/>
            <a:ext cx="7693025" cy="4235450"/>
          </a:xfrm>
        </p:spPr>
        <p:txBody>
          <a:bodyPr/>
          <a:lstStyle/>
          <a:p>
            <a:pPr algn="just"/>
            <a:r>
              <a:rPr lang="en-US" sz="2600" dirty="0"/>
              <a:t>the importance of Africa’s slave trades in shaping subsequent economic development:</a:t>
            </a:r>
          </a:p>
          <a:p>
            <a:pPr algn="just"/>
            <a:r>
              <a:rPr lang="en-US" sz="2600" dirty="0"/>
              <a:t>a robust negative relationship between the number of slaves taken from a country and its subsequent economic development</a:t>
            </a:r>
          </a:p>
          <a:p>
            <a:pPr algn="just"/>
            <a:r>
              <a:rPr lang="en-US" sz="2600" dirty="0"/>
              <a:t>the slave trades impeded the formation of broader ethnic groups, leading to ethnic fractionalization, and the  slave trades resulted in a weakening and underdevelopment of political structures: </a:t>
            </a:r>
            <a:r>
              <a:rPr lang="en-US" sz="2600" b="1" dirty="0"/>
              <a:t>colonial origins of trust?</a:t>
            </a:r>
          </a:p>
          <a:p>
            <a:pPr marL="0" indent="0" algn="just">
              <a:buNone/>
            </a:pPr>
            <a:endParaRPr 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8640"/>
            <a:ext cx="7924800" cy="936104"/>
          </a:xfrm>
        </p:spPr>
        <p:txBody>
          <a:bodyPr/>
          <a:lstStyle/>
          <a:p>
            <a:pPr algn="ctr"/>
            <a:r>
              <a:rPr lang="en-US" dirty="0"/>
              <a:t>Geographical factors</a:t>
            </a:r>
          </a:p>
        </p:txBody>
      </p:sp>
      <p:sp>
        <p:nvSpPr>
          <p:cNvPr id="3" name="Content Placeholder 2"/>
          <p:cNvSpPr>
            <a:spLocks noGrp="1"/>
          </p:cNvSpPr>
          <p:nvPr>
            <p:ph idx="1"/>
          </p:nvPr>
        </p:nvSpPr>
        <p:spPr>
          <a:xfrm>
            <a:off x="838200" y="1412776"/>
            <a:ext cx="7693025" cy="1800200"/>
          </a:xfrm>
        </p:spPr>
        <p:txBody>
          <a:bodyPr/>
          <a:lstStyle/>
          <a:p>
            <a:r>
              <a:rPr lang="en-US" dirty="0"/>
              <a:t>Hall and Jones (1999): There is a strong positive correlation between a country’s distance from the Earth’s equator and the quality of its institutions</a:t>
            </a:r>
          </a:p>
        </p:txBody>
      </p:sp>
      <p:pic>
        <p:nvPicPr>
          <p:cNvPr id="6" name="Picture 5">
            <a:extLst>
              <a:ext uri="{FF2B5EF4-FFF2-40B4-BE49-F238E27FC236}">
                <a16:creationId xmlns:a16="http://schemas.microsoft.com/office/drawing/2014/main" id="{4E4B57B2-722F-284A-B390-E94644194AB4}"/>
              </a:ext>
            </a:extLst>
          </p:cNvPr>
          <p:cNvPicPr>
            <a:picLocks noChangeAspect="1"/>
          </p:cNvPicPr>
          <p:nvPr/>
        </p:nvPicPr>
        <p:blipFill>
          <a:blip r:embed="rId2"/>
          <a:stretch>
            <a:fillRect/>
          </a:stretch>
        </p:blipFill>
        <p:spPr>
          <a:xfrm>
            <a:off x="971600" y="3212976"/>
            <a:ext cx="6985000" cy="3528392"/>
          </a:xfrm>
          <a:prstGeom prst="rect">
            <a:avLst/>
          </a:prstGeom>
        </p:spPr>
      </p:pic>
    </p:spTree>
    <p:extLst>
      <p:ext uri="{BB962C8B-B14F-4D97-AF65-F5344CB8AC3E}">
        <p14:creationId xmlns:p14="http://schemas.microsoft.com/office/powerpoint/2010/main" val="510685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0648"/>
            <a:ext cx="7924800" cy="936104"/>
          </a:xfrm>
        </p:spPr>
        <p:txBody>
          <a:bodyPr/>
          <a:lstStyle/>
          <a:p>
            <a:pPr algn="ctr"/>
            <a:r>
              <a:rPr lang="en-US" dirty="0"/>
              <a:t>Human capital/education</a:t>
            </a:r>
          </a:p>
        </p:txBody>
      </p:sp>
      <p:sp>
        <p:nvSpPr>
          <p:cNvPr id="3" name="Content Placeholder 2"/>
          <p:cNvSpPr>
            <a:spLocks noGrp="1"/>
          </p:cNvSpPr>
          <p:nvPr>
            <p:ph sz="half" idx="1"/>
          </p:nvPr>
        </p:nvSpPr>
        <p:spPr>
          <a:xfrm>
            <a:off x="251520" y="1340768"/>
            <a:ext cx="8666856" cy="4896544"/>
          </a:xfrm>
        </p:spPr>
        <p:txBody>
          <a:bodyPr/>
          <a:lstStyle/>
          <a:p>
            <a:pPr algn="just"/>
            <a:r>
              <a:rPr lang="en-US" altLang="en-US" dirty="0"/>
              <a:t>Woodberry (2012): a positive relationship between activities of protestant missionaries and subsequent structural changes in the colonies:</a:t>
            </a:r>
          </a:p>
          <a:p>
            <a:pPr algn="just"/>
            <a:r>
              <a:rPr lang="en-US" altLang="en-US" dirty="0"/>
              <a:t>In India, the missionaries founded most of the educational institutions, invented the print version for local vernaculars, printed first books and newspapers</a:t>
            </a:r>
          </a:p>
          <a:p>
            <a:pPr algn="just"/>
            <a:r>
              <a:rPr lang="en-US" altLang="en-US" dirty="0"/>
              <a:t>(they also destroyed traditional communities, promoted racist policies etc.)</a:t>
            </a:r>
          </a:p>
          <a:p>
            <a:pPr algn="just"/>
            <a:endParaRPr lang="en-US" altLang="en-US" dirty="0"/>
          </a:p>
        </p:txBody>
      </p:sp>
    </p:spTree>
    <p:extLst>
      <p:ext uri="{BB962C8B-B14F-4D97-AF65-F5344CB8AC3E}">
        <p14:creationId xmlns:p14="http://schemas.microsoft.com/office/powerpoint/2010/main" val="2026748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0648"/>
            <a:ext cx="7924800" cy="936104"/>
          </a:xfrm>
        </p:spPr>
        <p:txBody>
          <a:bodyPr/>
          <a:lstStyle/>
          <a:p>
            <a:pPr algn="ctr">
              <a:defRPr/>
            </a:pPr>
            <a:r>
              <a:rPr lang="en-US" dirty="0"/>
              <a:t>Woodberry (2012)</a:t>
            </a:r>
          </a:p>
        </p:txBody>
      </p:sp>
      <p:sp>
        <p:nvSpPr>
          <p:cNvPr id="3" name="Content Placeholder 2"/>
          <p:cNvSpPr>
            <a:spLocks noGrp="1"/>
          </p:cNvSpPr>
          <p:nvPr>
            <p:ph idx="1"/>
          </p:nvPr>
        </p:nvSpPr>
        <p:spPr>
          <a:xfrm>
            <a:off x="838200" y="1484784"/>
            <a:ext cx="7693025" cy="4601691"/>
          </a:xfrm>
        </p:spPr>
        <p:txBody>
          <a:bodyPr/>
          <a:lstStyle/>
          <a:p>
            <a:pPr algn="just"/>
            <a:r>
              <a:rPr lang="en-US" dirty="0"/>
              <a:t>They developed civil society, both directly and in response to their missionary efforts</a:t>
            </a:r>
          </a:p>
          <a:p>
            <a:pPr algn="just"/>
            <a:r>
              <a:rPr lang="en-US" dirty="0"/>
              <a:t>they fostered rule of law, by mobilizing white colonial settlers: The more independent the missionaries from colonial states, the more they could speak out against injustices and demand reform</a:t>
            </a:r>
          </a:p>
          <a:p>
            <a:pPr algn="just"/>
            <a:r>
              <a:rPr lang="en-US" dirty="0"/>
              <a:t>Education, spurred social mobility, opportunities for women, and long-term health improvements</a:t>
            </a:r>
          </a:p>
          <a:p>
            <a:pPr algn="just"/>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32656"/>
            <a:ext cx="7924800" cy="864096"/>
          </a:xfrm>
        </p:spPr>
        <p:txBody>
          <a:bodyPr/>
          <a:lstStyle/>
          <a:p>
            <a:pPr algn="ctr">
              <a:defRPr/>
            </a:pPr>
            <a:r>
              <a:rPr lang="en-US" dirty="0"/>
              <a:t>Transport as Development</a:t>
            </a:r>
          </a:p>
        </p:txBody>
      </p:sp>
      <p:sp>
        <p:nvSpPr>
          <p:cNvPr id="3" name="Content Placeholder 2"/>
          <p:cNvSpPr>
            <a:spLocks noGrp="1"/>
          </p:cNvSpPr>
          <p:nvPr>
            <p:ph idx="1"/>
          </p:nvPr>
        </p:nvSpPr>
        <p:spPr>
          <a:xfrm>
            <a:off x="323528" y="1304764"/>
            <a:ext cx="8207697" cy="3168352"/>
          </a:xfrm>
        </p:spPr>
        <p:txBody>
          <a:bodyPr/>
          <a:lstStyle/>
          <a:p>
            <a:pPr algn="just"/>
            <a:r>
              <a:rPr lang="en-US" altLang="en-US" sz="3200" dirty="0"/>
              <a:t>Global South: poorly maintained infrastructure, unreliable, labor-intensive and high-cost transport, </a:t>
            </a:r>
          </a:p>
          <a:p>
            <a:pPr algn="just"/>
            <a:r>
              <a:rPr lang="en-US" altLang="en-US" sz="3200" dirty="0"/>
              <a:t>A majority of population lives in spatially circumscribed local socio-economic systems where </a:t>
            </a:r>
            <a:r>
              <a:rPr lang="en-US" altLang="en-US" sz="3200" b="1" dirty="0"/>
              <a:t>poverty and immobility are linked</a:t>
            </a:r>
          </a:p>
        </p:txBody>
      </p:sp>
      <p:pic>
        <p:nvPicPr>
          <p:cNvPr id="6" name="Picture 5"/>
          <p:cNvPicPr>
            <a:picLocks noChangeAspect="1"/>
          </p:cNvPicPr>
          <p:nvPr/>
        </p:nvPicPr>
        <p:blipFill>
          <a:blip r:embed="rId2"/>
          <a:stretch>
            <a:fillRect/>
          </a:stretch>
        </p:blipFill>
        <p:spPr>
          <a:xfrm>
            <a:off x="4283968" y="4503767"/>
            <a:ext cx="3810000" cy="21336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32656"/>
            <a:ext cx="7924800" cy="864096"/>
          </a:xfrm>
        </p:spPr>
        <p:txBody>
          <a:bodyPr/>
          <a:lstStyle/>
          <a:p>
            <a:pPr algn="ctr">
              <a:defRPr/>
            </a:pPr>
            <a:r>
              <a:rPr lang="en-US" dirty="0"/>
              <a:t>Transport as Development</a:t>
            </a:r>
          </a:p>
        </p:txBody>
      </p:sp>
      <p:sp>
        <p:nvSpPr>
          <p:cNvPr id="3" name="Content Placeholder 2"/>
          <p:cNvSpPr>
            <a:spLocks noGrp="1"/>
          </p:cNvSpPr>
          <p:nvPr>
            <p:ph idx="1"/>
          </p:nvPr>
        </p:nvSpPr>
        <p:spPr>
          <a:xfrm>
            <a:off x="323528" y="1340768"/>
            <a:ext cx="8385224" cy="5328592"/>
          </a:xfrm>
        </p:spPr>
        <p:txBody>
          <a:bodyPr/>
          <a:lstStyle/>
          <a:p>
            <a:pPr algn="just"/>
            <a:r>
              <a:rPr lang="en-US" altLang="en-US" dirty="0"/>
              <a:t>Hilling (1996): </a:t>
            </a:r>
          </a:p>
          <a:p>
            <a:pPr algn="just"/>
            <a:r>
              <a:rPr lang="en-US" altLang="en-US" dirty="0"/>
              <a:t>“</a:t>
            </a:r>
            <a:r>
              <a:rPr lang="en-US" altLang="ja-JP" dirty="0"/>
              <a:t>revolution in transport</a:t>
            </a:r>
            <a:r>
              <a:rPr lang="en-US" altLang="en-US" dirty="0"/>
              <a:t>” in the developed world</a:t>
            </a:r>
            <a:r>
              <a:rPr lang="en-US" altLang="ja-JP" dirty="0"/>
              <a:t>:</a:t>
            </a:r>
          </a:p>
          <a:p>
            <a:pPr algn="just"/>
            <a:r>
              <a:rPr lang="en-US" altLang="en-US" dirty="0"/>
              <a:t>Cheap mass air travel</a:t>
            </a:r>
          </a:p>
          <a:p>
            <a:pPr algn="just"/>
            <a:r>
              <a:rPr lang="en-US" altLang="en-US" dirty="0"/>
              <a:t>High and rising levels of personal mobility</a:t>
            </a:r>
          </a:p>
          <a:p>
            <a:pPr algn="just"/>
            <a:r>
              <a:rPr lang="en-US" altLang="en-US" dirty="0"/>
              <a:t>Internationalization in industry and commerce </a:t>
            </a:r>
            <a:r>
              <a:rPr lang="en-US" altLang="en-US" dirty="0">
                <a:sym typeface="Wingdings" pitchFamily="2" charset="2"/>
              </a:rPr>
              <a:t></a:t>
            </a:r>
            <a:r>
              <a:rPr lang="en-US" altLang="en-US" dirty="0"/>
              <a:t> “Global village”</a:t>
            </a:r>
          </a:p>
          <a:p>
            <a:pPr algn="just"/>
            <a:r>
              <a:rPr lang="en-US" altLang="en-US" dirty="0"/>
              <a:t>situations, when development </a:t>
            </a:r>
            <a:r>
              <a:rPr lang="en-US" altLang="en-US" b="1" dirty="0"/>
              <a:t>followed</a:t>
            </a:r>
            <a:r>
              <a:rPr lang="en-US" altLang="en-US" dirty="0"/>
              <a:t> </a:t>
            </a:r>
            <a:r>
              <a:rPr lang="en-US" altLang="en-US" b="1" dirty="0"/>
              <a:t>after</a:t>
            </a:r>
            <a:r>
              <a:rPr lang="en-US" altLang="en-US" dirty="0"/>
              <a:t> transport infrastructure: new railroads paved the way for increases in production and export</a:t>
            </a:r>
          </a:p>
          <a:p>
            <a:pPr marL="0" indent="0" algn="just">
              <a:buNone/>
            </a:pPr>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0648"/>
            <a:ext cx="7924800" cy="1008112"/>
          </a:xfrm>
        </p:spPr>
        <p:txBody>
          <a:bodyPr/>
          <a:lstStyle/>
          <a:p>
            <a:pPr algn="ctr">
              <a:defRPr/>
            </a:pPr>
            <a:r>
              <a:rPr lang="en-US" dirty="0"/>
              <a:t>Transport as Development</a:t>
            </a:r>
          </a:p>
        </p:txBody>
      </p:sp>
      <p:sp>
        <p:nvSpPr>
          <p:cNvPr id="3" name="Content Placeholder 2"/>
          <p:cNvSpPr>
            <a:spLocks noGrp="1"/>
          </p:cNvSpPr>
          <p:nvPr>
            <p:ph idx="1"/>
          </p:nvPr>
        </p:nvSpPr>
        <p:spPr>
          <a:xfrm>
            <a:off x="838200" y="1412776"/>
            <a:ext cx="7693025" cy="5328592"/>
          </a:xfrm>
        </p:spPr>
        <p:txBody>
          <a:bodyPr/>
          <a:lstStyle/>
          <a:p>
            <a:pPr algn="just"/>
            <a:r>
              <a:rPr lang="en-US" altLang="en-US" sz="2500" dirty="0"/>
              <a:t>Transport infrastructure in Amazonia </a:t>
            </a:r>
            <a:r>
              <a:rPr lang="en-US" altLang="en-US" sz="2500" dirty="0">
                <a:latin typeface="Wingdings" charset="2"/>
                <a:sym typeface="Wingdings" charset="2"/>
              </a:rPr>
              <a:t> </a:t>
            </a:r>
            <a:r>
              <a:rPr lang="en-US" altLang="en-US" sz="2500" dirty="0"/>
              <a:t>expansion of agriculture, forestry and mining industry</a:t>
            </a:r>
          </a:p>
          <a:p>
            <a:pPr algn="just"/>
            <a:r>
              <a:rPr lang="en-US" altLang="en-US" sz="2500" dirty="0"/>
              <a:t>Transport and infrastructure often link to non-economic factors: military, ideological and political considerations (control over territory)</a:t>
            </a:r>
          </a:p>
          <a:p>
            <a:pPr algn="just"/>
            <a:r>
              <a:rPr lang="en-US" altLang="en-US" sz="2500" dirty="0"/>
              <a:t>Consequences of new transport infrastructure:</a:t>
            </a:r>
          </a:p>
          <a:p>
            <a:pPr algn="just"/>
            <a:r>
              <a:rPr lang="en-US" altLang="en-US" sz="2500" dirty="0"/>
              <a:t>For users (reduced costs, reliability, …)</a:t>
            </a:r>
          </a:p>
          <a:p>
            <a:pPr algn="just"/>
            <a:r>
              <a:rPr lang="en-US" altLang="en-US" sz="2500" dirty="0"/>
              <a:t>For non-users (cheaper products, greater selection, changing land values, )</a:t>
            </a:r>
          </a:p>
          <a:p>
            <a:pPr algn="just"/>
            <a:r>
              <a:rPr lang="en-US" altLang="en-US" sz="2500" dirty="0"/>
              <a:t>For wider regions (shifts from non-monetary to monetary economy, from isolation to incorporation, from rural to urban etc.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a:t>Modernization</a:t>
            </a:r>
          </a:p>
        </p:txBody>
      </p:sp>
      <p:sp>
        <p:nvSpPr>
          <p:cNvPr id="3" name="Content Placeholder 2"/>
          <p:cNvSpPr>
            <a:spLocks noGrp="1"/>
          </p:cNvSpPr>
          <p:nvPr>
            <p:ph idx="1"/>
          </p:nvPr>
        </p:nvSpPr>
        <p:spPr>
          <a:xfrm>
            <a:off x="838201" y="2362200"/>
            <a:ext cx="5678488" cy="4495800"/>
          </a:xfrm>
        </p:spPr>
        <p:txBody>
          <a:bodyPr/>
          <a:lstStyle/>
          <a:p>
            <a:pPr algn="just">
              <a:defRPr/>
            </a:pPr>
            <a:r>
              <a:rPr lang="en-US" dirty="0"/>
              <a:t>Economic factors lead to modernity, to economic and political progress</a:t>
            </a:r>
          </a:p>
          <a:p>
            <a:pPr algn="just">
              <a:defRPr/>
            </a:pPr>
            <a:r>
              <a:rPr lang="en-US" dirty="0"/>
              <a:t>S.M. </a:t>
            </a:r>
            <a:r>
              <a:rPr lang="en-US" dirty="0" err="1"/>
              <a:t>Lipset</a:t>
            </a:r>
            <a:r>
              <a:rPr lang="en-US" dirty="0"/>
              <a:t> (1959): GDP per capita  fosters democratization and strengthens democracy</a:t>
            </a:r>
          </a:p>
          <a:p>
            <a:pPr algn="just">
              <a:defRPr/>
            </a:pPr>
            <a:r>
              <a:rPr lang="en-US" dirty="0"/>
              <a:t>Income is strongly linked to other phenomena that influence democratization</a:t>
            </a:r>
          </a:p>
        </p:txBody>
      </p:sp>
      <p:pic>
        <p:nvPicPr>
          <p:cNvPr id="2765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6689" y="2492896"/>
            <a:ext cx="2555875" cy="3846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63305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E59C6-F38E-BB41-81D5-B8EA8EB54BF0}"/>
              </a:ext>
            </a:extLst>
          </p:cNvPr>
          <p:cNvSpPr>
            <a:spLocks noGrp="1"/>
          </p:cNvSpPr>
          <p:nvPr>
            <p:ph type="title"/>
          </p:nvPr>
        </p:nvSpPr>
        <p:spPr/>
        <p:txBody>
          <a:bodyPr/>
          <a:lstStyle/>
          <a:p>
            <a:pPr algn="ctr"/>
            <a:r>
              <a:rPr lang="en-US" dirty="0"/>
              <a:t>Modernization</a:t>
            </a:r>
          </a:p>
        </p:txBody>
      </p:sp>
      <p:sp>
        <p:nvSpPr>
          <p:cNvPr id="3" name="Content Placeholder 2">
            <a:extLst>
              <a:ext uri="{FF2B5EF4-FFF2-40B4-BE49-F238E27FC236}">
                <a16:creationId xmlns:a16="http://schemas.microsoft.com/office/drawing/2014/main" id="{5DCD43E6-19C0-0544-8E56-A8345992522F}"/>
              </a:ext>
            </a:extLst>
          </p:cNvPr>
          <p:cNvSpPr>
            <a:spLocks noGrp="1"/>
          </p:cNvSpPr>
          <p:nvPr>
            <p:ph idx="1"/>
          </p:nvPr>
        </p:nvSpPr>
        <p:spPr>
          <a:xfrm>
            <a:off x="838200" y="2362200"/>
            <a:ext cx="7693025" cy="4163144"/>
          </a:xfrm>
        </p:spPr>
        <p:txBody>
          <a:bodyPr/>
          <a:lstStyle/>
          <a:p>
            <a:pPr algn="just"/>
            <a:r>
              <a:rPr lang="en-US" dirty="0"/>
              <a:t>the literature on modernization and democracy has offered three explanations of the emergence of democracy</a:t>
            </a:r>
          </a:p>
          <a:p>
            <a:pPr algn="just"/>
            <a:r>
              <a:rPr lang="en-US" dirty="0"/>
              <a:t>1) a functional match between democracy and social modernization </a:t>
            </a:r>
          </a:p>
          <a:p>
            <a:pPr algn="just"/>
            <a:r>
              <a:rPr lang="en-US" dirty="0"/>
              <a:t>2) extension of pluralistic values associated with economic development</a:t>
            </a:r>
          </a:p>
          <a:p>
            <a:pPr algn="just"/>
            <a:r>
              <a:rPr lang="en-US" dirty="0"/>
              <a:t>3) transformation of economic and social structures</a:t>
            </a:r>
          </a:p>
        </p:txBody>
      </p:sp>
    </p:spTree>
    <p:extLst>
      <p:ext uri="{BB962C8B-B14F-4D97-AF65-F5344CB8AC3E}">
        <p14:creationId xmlns:p14="http://schemas.microsoft.com/office/powerpoint/2010/main" val="842585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39CB9-93CA-604A-B3C6-8128C5E2790E}"/>
              </a:ext>
            </a:extLst>
          </p:cNvPr>
          <p:cNvSpPr>
            <a:spLocks noGrp="1"/>
          </p:cNvSpPr>
          <p:nvPr>
            <p:ph type="title"/>
          </p:nvPr>
        </p:nvSpPr>
        <p:spPr/>
        <p:txBody>
          <a:bodyPr/>
          <a:lstStyle/>
          <a:p>
            <a:pPr algn="ctr"/>
            <a:r>
              <a:rPr lang="cs-CZ" dirty="0"/>
              <a:t>A </a:t>
            </a:r>
            <a:r>
              <a:rPr lang="cs-CZ" dirty="0" err="1"/>
              <a:t>functional</a:t>
            </a:r>
            <a:r>
              <a:rPr lang="cs-CZ" dirty="0"/>
              <a:t> </a:t>
            </a:r>
            <a:r>
              <a:rPr lang="cs-CZ" dirty="0" err="1"/>
              <a:t>match</a:t>
            </a:r>
            <a:r>
              <a:rPr lang="cs-CZ" dirty="0"/>
              <a:t> </a:t>
            </a:r>
            <a:r>
              <a:rPr lang="cs-CZ" dirty="0" err="1"/>
              <a:t>between</a:t>
            </a:r>
            <a:r>
              <a:rPr lang="cs-CZ" dirty="0"/>
              <a:t> </a:t>
            </a:r>
            <a:r>
              <a:rPr lang="cs-CZ" dirty="0" err="1"/>
              <a:t>democracy</a:t>
            </a:r>
            <a:r>
              <a:rPr lang="cs-CZ" dirty="0"/>
              <a:t> and </a:t>
            </a:r>
            <a:r>
              <a:rPr lang="cs-CZ" dirty="0" err="1"/>
              <a:t>modernization</a:t>
            </a:r>
            <a:endParaRPr lang="en-US" dirty="0"/>
          </a:p>
        </p:txBody>
      </p:sp>
      <p:sp>
        <p:nvSpPr>
          <p:cNvPr id="3" name="Content Placeholder 2">
            <a:extLst>
              <a:ext uri="{FF2B5EF4-FFF2-40B4-BE49-F238E27FC236}">
                <a16:creationId xmlns:a16="http://schemas.microsoft.com/office/drawing/2014/main" id="{0F96F5CB-BAC2-E742-BFC5-65FCF889B941}"/>
              </a:ext>
            </a:extLst>
          </p:cNvPr>
          <p:cNvSpPr>
            <a:spLocks noGrp="1"/>
          </p:cNvSpPr>
          <p:nvPr>
            <p:ph idx="1"/>
          </p:nvPr>
        </p:nvSpPr>
        <p:spPr>
          <a:xfrm>
            <a:off x="838200" y="2362200"/>
            <a:ext cx="7693025" cy="4163144"/>
          </a:xfrm>
        </p:spPr>
        <p:txBody>
          <a:bodyPr/>
          <a:lstStyle/>
          <a:p>
            <a:pPr algn="just"/>
            <a:r>
              <a:rPr lang="en-US" dirty="0"/>
              <a:t>a market economy is sustained by a free flow of information, </a:t>
            </a:r>
          </a:p>
          <a:p>
            <a:pPr algn="just"/>
            <a:r>
              <a:rPr lang="en-US" dirty="0"/>
              <a:t>markets can prosper only when embedded in a political framework characterized by the recognition of political rights and constitutional liberties</a:t>
            </a:r>
          </a:p>
          <a:p>
            <a:pPr algn="just"/>
            <a:r>
              <a:rPr lang="en-US" dirty="0"/>
              <a:t>there is a lack of causal direction in this line of argument, consequently, a second explanation has been put forward:</a:t>
            </a:r>
          </a:p>
        </p:txBody>
      </p:sp>
    </p:spTree>
    <p:extLst>
      <p:ext uri="{BB962C8B-B14F-4D97-AF65-F5344CB8AC3E}">
        <p14:creationId xmlns:p14="http://schemas.microsoft.com/office/powerpoint/2010/main" val="245460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4C2BD-FDA9-724F-A466-C236F46B5B9D}"/>
              </a:ext>
            </a:extLst>
          </p:cNvPr>
          <p:cNvSpPr>
            <a:spLocks noGrp="1"/>
          </p:cNvSpPr>
          <p:nvPr>
            <p:ph type="title"/>
          </p:nvPr>
        </p:nvSpPr>
        <p:spPr/>
        <p:txBody>
          <a:bodyPr/>
          <a:lstStyle/>
          <a:p>
            <a:r>
              <a:rPr lang="cs-CZ" dirty="0" err="1"/>
              <a:t>Extension</a:t>
            </a:r>
            <a:r>
              <a:rPr lang="cs-CZ" dirty="0"/>
              <a:t> </a:t>
            </a:r>
            <a:r>
              <a:rPr lang="cs-CZ" dirty="0" err="1"/>
              <a:t>of</a:t>
            </a:r>
            <a:r>
              <a:rPr lang="cs-CZ" dirty="0"/>
              <a:t> </a:t>
            </a:r>
            <a:r>
              <a:rPr lang="cs-CZ" dirty="0" err="1"/>
              <a:t>values</a:t>
            </a:r>
            <a:r>
              <a:rPr lang="cs-CZ" dirty="0"/>
              <a:t> </a:t>
            </a:r>
            <a:r>
              <a:rPr lang="cs-CZ" dirty="0" err="1"/>
              <a:t>associated</a:t>
            </a:r>
            <a:r>
              <a:rPr lang="cs-CZ" dirty="0"/>
              <a:t> </a:t>
            </a:r>
            <a:r>
              <a:rPr lang="cs-CZ" dirty="0" err="1"/>
              <a:t>with</a:t>
            </a:r>
            <a:r>
              <a:rPr lang="cs-CZ" dirty="0"/>
              <a:t> </a:t>
            </a:r>
            <a:r>
              <a:rPr lang="cs-CZ" dirty="0" err="1"/>
              <a:t>economic</a:t>
            </a:r>
            <a:r>
              <a:rPr lang="cs-CZ" dirty="0"/>
              <a:t> </a:t>
            </a:r>
            <a:r>
              <a:rPr lang="cs-CZ" dirty="0" err="1"/>
              <a:t>development</a:t>
            </a:r>
            <a:r>
              <a:rPr lang="sk-SK" dirty="0"/>
              <a:t> 1/2</a:t>
            </a:r>
            <a:endParaRPr lang="en-US" dirty="0"/>
          </a:p>
        </p:txBody>
      </p:sp>
      <p:sp>
        <p:nvSpPr>
          <p:cNvPr id="3" name="Content Placeholder 2">
            <a:extLst>
              <a:ext uri="{FF2B5EF4-FFF2-40B4-BE49-F238E27FC236}">
                <a16:creationId xmlns:a16="http://schemas.microsoft.com/office/drawing/2014/main" id="{98D2985E-4A6A-CA47-8AC6-E0FC7093C1A5}"/>
              </a:ext>
            </a:extLst>
          </p:cNvPr>
          <p:cNvSpPr>
            <a:spLocks noGrp="1"/>
          </p:cNvSpPr>
          <p:nvPr>
            <p:ph idx="1"/>
          </p:nvPr>
        </p:nvSpPr>
        <p:spPr/>
        <p:txBody>
          <a:bodyPr/>
          <a:lstStyle/>
          <a:p>
            <a:pPr algn="just"/>
            <a:r>
              <a:rPr lang="en-US" dirty="0"/>
              <a:t>rising education levels AND an autonomous labor force generate a public opinion tolerating multiplicity of values and opinions, thus paving the way for accepting liberal democracy as the mechanism to settle disagreements</a:t>
            </a:r>
          </a:p>
          <a:p>
            <a:pPr algn="just"/>
            <a:r>
              <a:rPr lang="en-US" dirty="0"/>
              <a:t>however, what makes the practice of toleration relatively easier and less costly?</a:t>
            </a:r>
          </a:p>
          <a:p>
            <a:pPr algn="just"/>
            <a:endParaRPr lang="en-US" dirty="0"/>
          </a:p>
        </p:txBody>
      </p:sp>
    </p:spTree>
    <p:extLst>
      <p:ext uri="{BB962C8B-B14F-4D97-AF65-F5344CB8AC3E}">
        <p14:creationId xmlns:p14="http://schemas.microsoft.com/office/powerpoint/2010/main" val="2686275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A7070-D2FC-B348-95D8-9EBC44AB8D6F}"/>
              </a:ext>
            </a:extLst>
          </p:cNvPr>
          <p:cNvSpPr>
            <a:spLocks noGrp="1"/>
          </p:cNvSpPr>
          <p:nvPr>
            <p:ph type="title"/>
          </p:nvPr>
        </p:nvSpPr>
        <p:spPr/>
        <p:txBody>
          <a:bodyPr/>
          <a:lstStyle/>
          <a:p>
            <a:r>
              <a:rPr lang="cs-CZ" dirty="0" err="1"/>
              <a:t>Extension</a:t>
            </a:r>
            <a:r>
              <a:rPr lang="cs-CZ" dirty="0"/>
              <a:t> </a:t>
            </a:r>
            <a:r>
              <a:rPr lang="cs-CZ" dirty="0" err="1"/>
              <a:t>of</a:t>
            </a:r>
            <a:r>
              <a:rPr lang="cs-CZ" dirty="0"/>
              <a:t> </a:t>
            </a:r>
            <a:r>
              <a:rPr lang="cs-CZ" dirty="0" err="1"/>
              <a:t>values</a:t>
            </a:r>
            <a:r>
              <a:rPr lang="cs-CZ" dirty="0"/>
              <a:t> </a:t>
            </a:r>
            <a:r>
              <a:rPr lang="cs-CZ" dirty="0" err="1"/>
              <a:t>associated</a:t>
            </a:r>
            <a:r>
              <a:rPr lang="cs-CZ" dirty="0"/>
              <a:t> </a:t>
            </a:r>
            <a:r>
              <a:rPr lang="cs-CZ" dirty="0" err="1"/>
              <a:t>with</a:t>
            </a:r>
            <a:r>
              <a:rPr lang="cs-CZ" dirty="0"/>
              <a:t> </a:t>
            </a:r>
            <a:r>
              <a:rPr lang="cs-CZ" dirty="0" err="1"/>
              <a:t>economic</a:t>
            </a:r>
            <a:r>
              <a:rPr lang="cs-CZ" dirty="0"/>
              <a:t> </a:t>
            </a:r>
            <a:r>
              <a:rPr lang="cs-CZ" dirty="0" err="1"/>
              <a:t>development</a:t>
            </a:r>
            <a:r>
              <a:rPr lang="sk-SK" dirty="0"/>
              <a:t> 2/2</a:t>
            </a:r>
            <a:endParaRPr lang="en-US" dirty="0"/>
          </a:p>
        </p:txBody>
      </p:sp>
      <p:sp>
        <p:nvSpPr>
          <p:cNvPr id="3" name="Content Placeholder 2">
            <a:extLst>
              <a:ext uri="{FF2B5EF4-FFF2-40B4-BE49-F238E27FC236}">
                <a16:creationId xmlns:a16="http://schemas.microsoft.com/office/drawing/2014/main" id="{346A2EF5-2C9C-474F-9DC1-F3B3A8CFB4A8}"/>
              </a:ext>
            </a:extLst>
          </p:cNvPr>
          <p:cNvSpPr>
            <a:spLocks noGrp="1"/>
          </p:cNvSpPr>
          <p:nvPr>
            <p:ph idx="1"/>
          </p:nvPr>
        </p:nvSpPr>
        <p:spPr/>
        <p:txBody>
          <a:bodyPr/>
          <a:lstStyle/>
          <a:p>
            <a:r>
              <a:rPr lang="en-US" dirty="0"/>
              <a:t>either a shift in religious and cultural values OR a change in the structure of material or economic relations</a:t>
            </a:r>
          </a:p>
          <a:p>
            <a:r>
              <a:rPr lang="en-US" dirty="0"/>
              <a:t>however, the link between religious practices and democratization seems to be weak (many countries democratize before a widespread process of secularization)</a:t>
            </a:r>
          </a:p>
          <a:p>
            <a:endParaRPr lang="en-US" dirty="0"/>
          </a:p>
        </p:txBody>
      </p:sp>
    </p:spTree>
    <p:extLst>
      <p:ext uri="{BB962C8B-B14F-4D97-AF65-F5344CB8AC3E}">
        <p14:creationId xmlns:p14="http://schemas.microsoft.com/office/powerpoint/2010/main" val="634924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Geographical factors</a:t>
            </a:r>
          </a:p>
        </p:txBody>
      </p:sp>
      <p:sp>
        <p:nvSpPr>
          <p:cNvPr id="3" name="Content Placeholder 2"/>
          <p:cNvSpPr>
            <a:spLocks noGrp="1"/>
          </p:cNvSpPr>
          <p:nvPr>
            <p:ph idx="1"/>
          </p:nvPr>
        </p:nvSpPr>
        <p:spPr/>
        <p:txBody>
          <a:bodyPr/>
          <a:lstStyle/>
          <a:p>
            <a:r>
              <a:rPr lang="en-US" sz="3200" dirty="0"/>
              <a:t>What exactly do we mean when we speak of geography?</a:t>
            </a:r>
          </a:p>
          <a:p>
            <a:r>
              <a:rPr lang="en-US" sz="3200" dirty="0"/>
              <a:t>What exactly does geography influence?</a:t>
            </a:r>
          </a:p>
          <a:p>
            <a:r>
              <a:rPr lang="en-US" sz="3200" dirty="0"/>
              <a:t>What are the exact mechanisms of such an influence/impact?</a:t>
            </a:r>
          </a:p>
          <a:p>
            <a:endParaRPr lang="en-US" sz="3200" dirty="0"/>
          </a:p>
          <a:p>
            <a:endParaRPr lang="en-US" sz="3200" dirty="0"/>
          </a:p>
        </p:txBody>
      </p:sp>
    </p:spTree>
    <p:extLst>
      <p:ext uri="{BB962C8B-B14F-4D97-AF65-F5344CB8AC3E}">
        <p14:creationId xmlns:p14="http://schemas.microsoft.com/office/powerpoint/2010/main" val="1463001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8FC6-A294-0340-AEE5-441882224BF2}"/>
              </a:ext>
            </a:extLst>
          </p:cNvPr>
          <p:cNvSpPr>
            <a:spLocks noGrp="1"/>
          </p:cNvSpPr>
          <p:nvPr>
            <p:ph type="title"/>
          </p:nvPr>
        </p:nvSpPr>
        <p:spPr/>
        <p:txBody>
          <a:bodyPr/>
          <a:lstStyle/>
          <a:p>
            <a:pPr algn="ctr"/>
            <a:r>
              <a:rPr lang="cs-CZ" dirty="0" err="1"/>
              <a:t>Transformation</a:t>
            </a:r>
            <a:r>
              <a:rPr lang="cs-CZ" dirty="0"/>
              <a:t> </a:t>
            </a:r>
            <a:r>
              <a:rPr lang="cs-CZ" dirty="0" err="1"/>
              <a:t>of</a:t>
            </a:r>
            <a:r>
              <a:rPr lang="cs-CZ" dirty="0"/>
              <a:t> </a:t>
            </a:r>
            <a:r>
              <a:rPr lang="cs-CZ" dirty="0" err="1"/>
              <a:t>economic</a:t>
            </a:r>
            <a:r>
              <a:rPr lang="cs-CZ" dirty="0"/>
              <a:t> and </a:t>
            </a:r>
            <a:r>
              <a:rPr lang="cs-CZ" dirty="0" err="1"/>
              <a:t>social</a:t>
            </a:r>
            <a:r>
              <a:rPr lang="cs-CZ" dirty="0"/>
              <a:t> </a:t>
            </a:r>
            <a:r>
              <a:rPr lang="cs-CZ" dirty="0" err="1"/>
              <a:t>structures</a:t>
            </a:r>
            <a:r>
              <a:rPr lang="sk-SK" dirty="0"/>
              <a:t> </a:t>
            </a:r>
            <a:endParaRPr lang="en-US" dirty="0"/>
          </a:p>
        </p:txBody>
      </p:sp>
      <p:sp>
        <p:nvSpPr>
          <p:cNvPr id="3" name="Content Placeholder 2">
            <a:extLst>
              <a:ext uri="{FF2B5EF4-FFF2-40B4-BE49-F238E27FC236}">
                <a16:creationId xmlns:a16="http://schemas.microsoft.com/office/drawing/2014/main" id="{5BA9BF89-A99C-5946-BC1B-3BF7FCF9A69E}"/>
              </a:ext>
            </a:extLst>
          </p:cNvPr>
          <p:cNvSpPr>
            <a:spLocks noGrp="1"/>
          </p:cNvSpPr>
          <p:nvPr>
            <p:ph idx="1"/>
          </p:nvPr>
        </p:nvSpPr>
        <p:spPr>
          <a:xfrm>
            <a:off x="838200" y="2362200"/>
            <a:ext cx="7693025" cy="4379168"/>
          </a:xfrm>
        </p:spPr>
        <p:txBody>
          <a:bodyPr/>
          <a:lstStyle/>
          <a:p>
            <a:pPr algn="just"/>
            <a:r>
              <a:rPr lang="en-US" dirty="0"/>
              <a:t>modernization results in a </a:t>
            </a:r>
            <a:r>
              <a:rPr lang="en-US" b="1" dirty="0"/>
              <a:t>reduction</a:t>
            </a:r>
            <a:r>
              <a:rPr lang="en-US" dirty="0"/>
              <a:t> of the level of inequality which is a source of political conflict AND the </a:t>
            </a:r>
            <a:r>
              <a:rPr lang="en-US" b="1" dirty="0"/>
              <a:t>growth</a:t>
            </a:r>
            <a:r>
              <a:rPr lang="en-US" dirty="0"/>
              <a:t> of a middle class who acts as a moderating force</a:t>
            </a:r>
          </a:p>
          <a:p>
            <a:pPr algn="just"/>
            <a:r>
              <a:rPr lang="en-US" dirty="0"/>
              <a:t>the causal mechanisms linking economic development and democracy are underspecified - what is missing is the role of political agency</a:t>
            </a:r>
          </a:p>
        </p:txBody>
      </p:sp>
    </p:spTree>
    <p:extLst>
      <p:ext uri="{BB962C8B-B14F-4D97-AF65-F5344CB8AC3E}">
        <p14:creationId xmlns:p14="http://schemas.microsoft.com/office/powerpoint/2010/main" val="18506918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6B05-74BC-354A-A2F1-1E0A06A44320}"/>
              </a:ext>
            </a:extLst>
          </p:cNvPr>
          <p:cNvSpPr>
            <a:spLocks noGrp="1"/>
          </p:cNvSpPr>
          <p:nvPr>
            <p:ph type="title"/>
          </p:nvPr>
        </p:nvSpPr>
        <p:spPr/>
        <p:txBody>
          <a:bodyPr/>
          <a:lstStyle/>
          <a:p>
            <a:r>
              <a:rPr lang="cs-CZ" dirty="0" err="1"/>
              <a:t>Przeworski</a:t>
            </a:r>
            <a:r>
              <a:rPr lang="cs-CZ" dirty="0"/>
              <a:t> et al (2000) </a:t>
            </a:r>
            <a:r>
              <a:rPr lang="cs-CZ" dirty="0" err="1"/>
              <a:t>Democracy</a:t>
            </a:r>
            <a:r>
              <a:rPr lang="cs-CZ" dirty="0"/>
              <a:t> and </a:t>
            </a:r>
            <a:r>
              <a:rPr lang="cs-CZ" dirty="0" err="1"/>
              <a:t>Development</a:t>
            </a:r>
            <a:r>
              <a:rPr lang="sk-SK" dirty="0"/>
              <a:t> 1/2</a:t>
            </a:r>
            <a:endParaRPr lang="en-US" dirty="0"/>
          </a:p>
        </p:txBody>
      </p:sp>
      <p:sp>
        <p:nvSpPr>
          <p:cNvPr id="3" name="Content Placeholder 2">
            <a:extLst>
              <a:ext uri="{FF2B5EF4-FFF2-40B4-BE49-F238E27FC236}">
                <a16:creationId xmlns:a16="http://schemas.microsoft.com/office/drawing/2014/main" id="{ADBD1D80-CD75-3F4E-A283-A120C24367E2}"/>
              </a:ext>
            </a:extLst>
          </p:cNvPr>
          <p:cNvSpPr>
            <a:spLocks noGrp="1"/>
          </p:cNvSpPr>
          <p:nvPr>
            <p:ph idx="1"/>
          </p:nvPr>
        </p:nvSpPr>
        <p:spPr>
          <a:xfrm>
            <a:off x="838200" y="2362200"/>
            <a:ext cx="7693025" cy="4307160"/>
          </a:xfrm>
        </p:spPr>
        <p:txBody>
          <a:bodyPr/>
          <a:lstStyle/>
          <a:p>
            <a:pPr algn="just"/>
            <a:r>
              <a:rPr lang="en-US" b="1" dirty="0"/>
              <a:t>Economic growth does not explain the occurrence of democracy, only whether it will survive once it appears</a:t>
            </a:r>
          </a:p>
          <a:p>
            <a:pPr algn="just"/>
            <a:r>
              <a:rPr lang="en-US" dirty="0"/>
              <a:t>In poor countries, neither type of regime can produce growth more effectively than the other, while in wealthier countries, democracies grow faster</a:t>
            </a:r>
          </a:p>
          <a:p>
            <a:pPr algn="just"/>
            <a:r>
              <a:rPr lang="en-US" dirty="0"/>
              <a:t>Dictatorships have higher fertility rates and lower life expectancies, why?</a:t>
            </a:r>
          </a:p>
        </p:txBody>
      </p:sp>
    </p:spTree>
    <p:extLst>
      <p:ext uri="{BB962C8B-B14F-4D97-AF65-F5344CB8AC3E}">
        <p14:creationId xmlns:p14="http://schemas.microsoft.com/office/powerpoint/2010/main" val="3938539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2AC6-0C90-004B-9F84-88F824E4C227}"/>
              </a:ext>
            </a:extLst>
          </p:cNvPr>
          <p:cNvSpPr>
            <a:spLocks noGrp="1"/>
          </p:cNvSpPr>
          <p:nvPr>
            <p:ph type="title"/>
          </p:nvPr>
        </p:nvSpPr>
        <p:spPr/>
        <p:txBody>
          <a:bodyPr/>
          <a:lstStyle/>
          <a:p>
            <a:r>
              <a:rPr lang="cs-CZ" dirty="0" err="1"/>
              <a:t>Przeworski</a:t>
            </a:r>
            <a:r>
              <a:rPr lang="cs-CZ" dirty="0"/>
              <a:t> et al (2000) </a:t>
            </a:r>
            <a:r>
              <a:rPr lang="cs-CZ" dirty="0" err="1"/>
              <a:t>Democracy</a:t>
            </a:r>
            <a:r>
              <a:rPr lang="cs-CZ" dirty="0"/>
              <a:t> and </a:t>
            </a:r>
            <a:r>
              <a:rPr lang="cs-CZ" dirty="0" err="1"/>
              <a:t>Development</a:t>
            </a:r>
            <a:r>
              <a:rPr lang="sk-SK" dirty="0"/>
              <a:t> 2/2</a:t>
            </a:r>
            <a:endParaRPr lang="en-US" dirty="0"/>
          </a:p>
        </p:txBody>
      </p:sp>
      <p:sp>
        <p:nvSpPr>
          <p:cNvPr id="3" name="Content Placeholder 2">
            <a:extLst>
              <a:ext uri="{FF2B5EF4-FFF2-40B4-BE49-F238E27FC236}">
                <a16:creationId xmlns:a16="http://schemas.microsoft.com/office/drawing/2014/main" id="{B09CDAE0-F209-F045-9D4B-1692D9BCF675}"/>
              </a:ext>
            </a:extLst>
          </p:cNvPr>
          <p:cNvSpPr>
            <a:spLocks noGrp="1"/>
          </p:cNvSpPr>
          <p:nvPr>
            <p:ph idx="1"/>
          </p:nvPr>
        </p:nvSpPr>
        <p:spPr/>
        <p:txBody>
          <a:bodyPr/>
          <a:lstStyle/>
          <a:p>
            <a:pPr algn="just"/>
            <a:r>
              <a:rPr lang="en-US" dirty="0"/>
              <a:t>since democracies find it easier to credibly commit to taking care of you, parents are less concerned about having lots of children</a:t>
            </a:r>
          </a:p>
          <a:p>
            <a:pPr algn="just"/>
            <a:r>
              <a:rPr lang="en-US" dirty="0"/>
              <a:t>democracies can credibly commit to assist the elderly, dictatorships cannot</a:t>
            </a:r>
          </a:p>
          <a:p>
            <a:pPr algn="just"/>
            <a:r>
              <a:rPr lang="en-US" dirty="0"/>
              <a:t>even if the economy is good this year and you're getting your pension, the dictator may cut your benefits off if the economy falls</a:t>
            </a:r>
          </a:p>
        </p:txBody>
      </p:sp>
    </p:spTree>
    <p:extLst>
      <p:ext uri="{BB962C8B-B14F-4D97-AF65-F5344CB8AC3E}">
        <p14:creationId xmlns:p14="http://schemas.microsoft.com/office/powerpoint/2010/main" val="1816301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AE065-C570-B043-901E-3A3474218A0C}"/>
              </a:ext>
            </a:extLst>
          </p:cNvPr>
          <p:cNvSpPr>
            <a:spLocks noGrp="1"/>
          </p:cNvSpPr>
          <p:nvPr>
            <p:ph type="title"/>
          </p:nvPr>
        </p:nvSpPr>
        <p:spPr/>
        <p:txBody>
          <a:bodyPr/>
          <a:lstStyle/>
          <a:p>
            <a:pPr algn="ctr"/>
            <a:r>
              <a:rPr lang="en-US" dirty="0" err="1"/>
              <a:t>Boix</a:t>
            </a:r>
            <a:r>
              <a:rPr lang="en-US" dirty="0"/>
              <a:t> and Stokes (2003)</a:t>
            </a:r>
          </a:p>
        </p:txBody>
      </p:sp>
      <p:sp>
        <p:nvSpPr>
          <p:cNvPr id="3" name="Content Placeholder 2">
            <a:extLst>
              <a:ext uri="{FF2B5EF4-FFF2-40B4-BE49-F238E27FC236}">
                <a16:creationId xmlns:a16="http://schemas.microsoft.com/office/drawing/2014/main" id="{CD4E58D1-4CA5-2743-9C20-4B5341FD0184}"/>
              </a:ext>
            </a:extLst>
          </p:cNvPr>
          <p:cNvSpPr>
            <a:spLocks noGrp="1"/>
          </p:cNvSpPr>
          <p:nvPr>
            <p:ph idx="1"/>
          </p:nvPr>
        </p:nvSpPr>
        <p:spPr>
          <a:xfrm>
            <a:off x="838200" y="2362200"/>
            <a:ext cx="7693025" cy="4379168"/>
          </a:xfrm>
        </p:spPr>
        <p:txBody>
          <a:bodyPr/>
          <a:lstStyle/>
          <a:p>
            <a:pPr algn="just"/>
            <a:r>
              <a:rPr lang="en-US" dirty="0"/>
              <a:t>when the </a:t>
            </a:r>
            <a:r>
              <a:rPr lang="en-US" dirty="0" err="1"/>
              <a:t>Przeworski</a:t>
            </a:r>
            <a:r>
              <a:rPr lang="en-US" dirty="0"/>
              <a:t> et al dataset is divided by time periods, economic development is an extremely important predictor of transition prior to 1950, but has only a small (though statistically significant) effect in the post-1950 period</a:t>
            </a:r>
          </a:p>
          <a:p>
            <a:pPr algn="just"/>
            <a:r>
              <a:rPr lang="en-US" dirty="0"/>
              <a:t>Selection bias: </a:t>
            </a:r>
            <a:r>
              <a:rPr lang="en-US" dirty="0" err="1"/>
              <a:t>Przeworski</a:t>
            </a:r>
            <a:r>
              <a:rPr lang="en-US" dirty="0"/>
              <a:t> focuses on the cases after WWII, if cases from the earlier periods are added, a link between economic development and democracy is stronger</a:t>
            </a:r>
          </a:p>
        </p:txBody>
      </p:sp>
    </p:spTree>
    <p:extLst>
      <p:ext uri="{BB962C8B-B14F-4D97-AF65-F5344CB8AC3E}">
        <p14:creationId xmlns:p14="http://schemas.microsoft.com/office/powerpoint/2010/main" val="29773603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err="1"/>
              <a:t>Boix</a:t>
            </a:r>
            <a:r>
              <a:rPr lang="en-US" dirty="0"/>
              <a:t> a Stokes (2003)</a:t>
            </a:r>
          </a:p>
        </p:txBody>
      </p:sp>
      <p:sp>
        <p:nvSpPr>
          <p:cNvPr id="3" name="Content Placeholder 2"/>
          <p:cNvSpPr>
            <a:spLocks noGrp="1"/>
          </p:cNvSpPr>
          <p:nvPr>
            <p:ph idx="1"/>
          </p:nvPr>
        </p:nvSpPr>
        <p:spPr/>
        <p:txBody>
          <a:bodyPr/>
          <a:lstStyle/>
          <a:p>
            <a:pPr algn="just">
              <a:defRPr/>
            </a:pPr>
            <a:r>
              <a:rPr lang="en-US" dirty="0"/>
              <a:t>Why is it that rich countries were already democratic and poor countries were dictatorships after 1950?</a:t>
            </a:r>
          </a:p>
          <a:p>
            <a:pPr algn="just">
              <a:defRPr/>
            </a:pPr>
            <a:r>
              <a:rPr lang="en-US" dirty="0"/>
              <a:t>democratization in 1850-1940: strong link between GDP per capita and democracy</a:t>
            </a:r>
          </a:p>
          <a:p>
            <a:pPr algn="just">
              <a:defRPr/>
            </a:pPr>
            <a:r>
              <a:rPr lang="en-US" dirty="0"/>
              <a:t>Development CAUSES democracy but the link is less visible after 1950 because rich countries are already democratic at that time</a:t>
            </a:r>
          </a:p>
        </p:txBody>
      </p:sp>
    </p:spTree>
    <p:extLst>
      <p:ext uri="{BB962C8B-B14F-4D97-AF65-F5344CB8AC3E}">
        <p14:creationId xmlns:p14="http://schemas.microsoft.com/office/powerpoint/2010/main" val="1997083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0AF78-3EE4-F64C-9F00-A7146BF61317}"/>
              </a:ext>
            </a:extLst>
          </p:cNvPr>
          <p:cNvSpPr>
            <a:spLocks noGrp="1"/>
          </p:cNvSpPr>
          <p:nvPr>
            <p:ph type="title"/>
          </p:nvPr>
        </p:nvSpPr>
        <p:spPr/>
        <p:txBody>
          <a:bodyPr/>
          <a:lstStyle/>
          <a:p>
            <a:pPr algn="ctr"/>
            <a:r>
              <a:rPr lang="en-US" dirty="0" err="1"/>
              <a:t>Boix</a:t>
            </a:r>
            <a:r>
              <a:rPr lang="en-US" dirty="0"/>
              <a:t> (2003)</a:t>
            </a:r>
          </a:p>
        </p:txBody>
      </p:sp>
      <p:sp>
        <p:nvSpPr>
          <p:cNvPr id="3" name="Content Placeholder 2">
            <a:extLst>
              <a:ext uri="{FF2B5EF4-FFF2-40B4-BE49-F238E27FC236}">
                <a16:creationId xmlns:a16="http://schemas.microsoft.com/office/drawing/2014/main" id="{1256D410-1313-F34B-8059-9F30100141D7}"/>
              </a:ext>
            </a:extLst>
          </p:cNvPr>
          <p:cNvSpPr>
            <a:spLocks noGrp="1"/>
          </p:cNvSpPr>
          <p:nvPr>
            <p:ph idx="1"/>
          </p:nvPr>
        </p:nvSpPr>
        <p:spPr>
          <a:xfrm>
            <a:off x="838200" y="2362200"/>
            <a:ext cx="7693025" cy="4163144"/>
          </a:xfrm>
        </p:spPr>
        <p:txBody>
          <a:bodyPr/>
          <a:lstStyle/>
          <a:p>
            <a:pPr algn="just"/>
            <a:r>
              <a:rPr lang="en-US" sz="2600" dirty="0"/>
              <a:t>the core assumption is that democratization is driven by conflict between the rich and the poor</a:t>
            </a:r>
            <a:endParaRPr lang="sk-SK" sz="2600" dirty="0"/>
          </a:p>
          <a:p>
            <a:pPr algn="just"/>
            <a:r>
              <a:rPr lang="en-US" sz="2600" dirty="0"/>
              <a:t>increasing levels of economic equality bolster the chances of democracy: redistributive pressures from the poorest social strata on the rich diminish</a:t>
            </a:r>
            <a:endParaRPr lang="sk-SK" sz="2600" dirty="0"/>
          </a:p>
          <a:p>
            <a:pPr algn="just"/>
            <a:r>
              <a:rPr lang="en-US" sz="2600" dirty="0"/>
              <a:t>since the tax rich would pay under democracy becomes smaller than the costs of repression, they accept the introduction of democracy</a:t>
            </a:r>
            <a:endParaRPr lang="sk-SK" sz="2600" dirty="0"/>
          </a:p>
          <a:p>
            <a:pPr algn="just"/>
            <a:endParaRPr lang="en-US" sz="2600" dirty="0"/>
          </a:p>
        </p:txBody>
      </p:sp>
    </p:spTree>
    <p:extLst>
      <p:ext uri="{BB962C8B-B14F-4D97-AF65-F5344CB8AC3E}">
        <p14:creationId xmlns:p14="http://schemas.microsoft.com/office/powerpoint/2010/main" val="553770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8D7F8-7E8B-6B46-8051-6429DE4BE2FE}"/>
              </a:ext>
            </a:extLst>
          </p:cNvPr>
          <p:cNvSpPr>
            <a:spLocks noGrp="1"/>
          </p:cNvSpPr>
          <p:nvPr>
            <p:ph type="title"/>
          </p:nvPr>
        </p:nvSpPr>
        <p:spPr/>
        <p:txBody>
          <a:bodyPr/>
          <a:lstStyle/>
          <a:p>
            <a:pPr algn="ctr"/>
            <a:r>
              <a:rPr lang="en-US" dirty="0" err="1"/>
              <a:t>Boix</a:t>
            </a:r>
            <a:r>
              <a:rPr lang="en-US" dirty="0"/>
              <a:t> (2003)</a:t>
            </a:r>
          </a:p>
        </p:txBody>
      </p:sp>
      <p:sp>
        <p:nvSpPr>
          <p:cNvPr id="3" name="Content Placeholder 2">
            <a:extLst>
              <a:ext uri="{FF2B5EF4-FFF2-40B4-BE49-F238E27FC236}">
                <a16:creationId xmlns:a16="http://schemas.microsoft.com/office/drawing/2014/main" id="{65B7FBAD-565E-0147-A988-F88D5030B498}"/>
              </a:ext>
            </a:extLst>
          </p:cNvPr>
          <p:cNvSpPr>
            <a:spLocks noGrp="1"/>
          </p:cNvSpPr>
          <p:nvPr>
            <p:ph idx="1"/>
          </p:nvPr>
        </p:nvSpPr>
        <p:spPr>
          <a:xfrm>
            <a:off x="838200" y="2362200"/>
            <a:ext cx="7693025" cy="4235152"/>
          </a:xfrm>
        </p:spPr>
        <p:txBody>
          <a:bodyPr/>
          <a:lstStyle/>
          <a:p>
            <a:pPr algn="just"/>
            <a:r>
              <a:rPr lang="en-US" sz="2600" dirty="0"/>
              <a:t>the importance of capital mobility: as it increases (i.e. owners can transfer it abroad), tax rates also decline; </a:t>
            </a:r>
          </a:p>
          <a:p>
            <a:pPr algn="just"/>
            <a:r>
              <a:rPr lang="en-US" sz="2600" dirty="0"/>
              <a:t>similarly, when capital can be hidden from the state or can be used only by the owner, the temptation to confiscate it also declines</a:t>
            </a:r>
          </a:p>
          <a:p>
            <a:pPr algn="just"/>
            <a:r>
              <a:rPr lang="en-US" sz="2600" dirty="0"/>
              <a:t>e.g. in South Africa opposition to democracy was high among the Afrikaner farmers, it barely existed among financial and industrial elites (who could move their capital abroad)</a:t>
            </a:r>
            <a:endParaRPr lang="sk-SK" sz="2600" dirty="0"/>
          </a:p>
          <a:p>
            <a:pPr algn="just"/>
            <a:endParaRPr lang="en-US" sz="2600" dirty="0"/>
          </a:p>
        </p:txBody>
      </p:sp>
    </p:spTree>
    <p:extLst>
      <p:ext uri="{BB962C8B-B14F-4D97-AF65-F5344CB8AC3E}">
        <p14:creationId xmlns:p14="http://schemas.microsoft.com/office/powerpoint/2010/main" val="3458064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a:t>Why does development underpin democracy?</a:t>
            </a:r>
          </a:p>
        </p:txBody>
      </p:sp>
      <p:sp>
        <p:nvSpPr>
          <p:cNvPr id="3" name="Content Placeholder 2"/>
          <p:cNvSpPr>
            <a:spLocks noGrp="1"/>
          </p:cNvSpPr>
          <p:nvPr>
            <p:ph idx="1"/>
          </p:nvPr>
        </p:nvSpPr>
        <p:spPr>
          <a:xfrm>
            <a:off x="877887" y="2204864"/>
            <a:ext cx="7693025" cy="4464496"/>
          </a:xfrm>
        </p:spPr>
        <p:txBody>
          <a:bodyPr/>
          <a:lstStyle/>
          <a:p>
            <a:pPr algn="just">
              <a:defRPr/>
            </a:pPr>
            <a:r>
              <a:rPr lang="en-US" sz="2500" dirty="0"/>
              <a:t>Inglehart (2000): material conditions influence how individuals perceive social and economic reality</a:t>
            </a:r>
          </a:p>
          <a:p>
            <a:pPr algn="just">
              <a:defRPr/>
            </a:pPr>
            <a:r>
              <a:rPr lang="en-US" sz="2500" dirty="0"/>
              <a:t>Development influences our </a:t>
            </a:r>
            <a:r>
              <a:rPr lang="en-US" sz="2500" b="1" dirty="0"/>
              <a:t>subjectively perceived </a:t>
            </a:r>
            <a:r>
              <a:rPr lang="en-US" sz="2500" dirty="0"/>
              <a:t>well-being which in turn shapes the legitimacy of democratic </a:t>
            </a:r>
            <a:r>
              <a:rPr lang="en-US" sz="2500"/>
              <a:t>institution </a:t>
            </a:r>
          </a:p>
          <a:p>
            <a:pPr algn="just">
              <a:defRPr/>
            </a:pPr>
            <a:r>
              <a:rPr lang="en-US" sz="2500"/>
              <a:t>high </a:t>
            </a:r>
            <a:r>
              <a:rPr lang="en-US" sz="2500" dirty="0"/>
              <a:t>level of well-being supports democracy, a strong link between the type of regime and subjective well-being </a:t>
            </a:r>
          </a:p>
          <a:p>
            <a:pPr algn="just">
              <a:defRPr/>
            </a:pPr>
            <a:r>
              <a:rPr lang="en-US" sz="2500" dirty="0"/>
              <a:t>(despite anecdotic evidence suggesting the opposite, people in rich countries are more satisfied with their lives)</a:t>
            </a:r>
          </a:p>
        </p:txBody>
      </p:sp>
    </p:spTree>
    <p:extLst>
      <p:ext uri="{BB962C8B-B14F-4D97-AF65-F5344CB8AC3E}">
        <p14:creationId xmlns:p14="http://schemas.microsoft.com/office/powerpoint/2010/main" val="15179138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BCB75-04CF-F541-99D6-1C506DC39BBD}"/>
              </a:ext>
            </a:extLst>
          </p:cNvPr>
          <p:cNvSpPr>
            <a:spLocks noGrp="1"/>
          </p:cNvSpPr>
          <p:nvPr>
            <p:ph type="title"/>
          </p:nvPr>
        </p:nvSpPr>
        <p:spPr/>
        <p:txBody>
          <a:bodyPr/>
          <a:lstStyle/>
          <a:p>
            <a:r>
              <a:rPr lang="en-US" dirty="0"/>
              <a:t>Modernization and demography 1</a:t>
            </a:r>
          </a:p>
        </p:txBody>
      </p:sp>
      <p:sp>
        <p:nvSpPr>
          <p:cNvPr id="3" name="Content Placeholder 2">
            <a:extLst>
              <a:ext uri="{FF2B5EF4-FFF2-40B4-BE49-F238E27FC236}">
                <a16:creationId xmlns:a16="http://schemas.microsoft.com/office/drawing/2014/main" id="{30D4A849-CDA1-6A4E-9A4E-EB78295BC560}"/>
              </a:ext>
            </a:extLst>
          </p:cNvPr>
          <p:cNvSpPr>
            <a:spLocks noGrp="1"/>
          </p:cNvSpPr>
          <p:nvPr>
            <p:ph idx="1"/>
          </p:nvPr>
        </p:nvSpPr>
        <p:spPr/>
        <p:txBody>
          <a:bodyPr/>
          <a:lstStyle/>
          <a:p>
            <a:pPr algn="just"/>
            <a:r>
              <a:rPr lang="en-US" dirty="0"/>
              <a:t>Dyson: </a:t>
            </a:r>
          </a:p>
          <a:p>
            <a:pPr algn="just"/>
            <a:r>
              <a:rPr lang="en-US" dirty="0"/>
              <a:t>Demographic transition has been central to the creation of the modern world – independently of economic aspects of modernization</a:t>
            </a:r>
          </a:p>
          <a:p>
            <a:pPr algn="just"/>
            <a:r>
              <a:rPr lang="en-US" dirty="0"/>
              <a:t>Sustained mortality decline causes both urbanization and fertility decline</a:t>
            </a:r>
          </a:p>
        </p:txBody>
      </p:sp>
    </p:spTree>
    <p:extLst>
      <p:ext uri="{BB962C8B-B14F-4D97-AF65-F5344CB8AC3E}">
        <p14:creationId xmlns:p14="http://schemas.microsoft.com/office/powerpoint/2010/main" val="31789906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ECCD3-9D8A-9C48-AAA5-675BD75C2CB3}"/>
              </a:ext>
            </a:extLst>
          </p:cNvPr>
          <p:cNvSpPr>
            <a:spLocks noGrp="1"/>
          </p:cNvSpPr>
          <p:nvPr>
            <p:ph type="title"/>
          </p:nvPr>
        </p:nvSpPr>
        <p:spPr>
          <a:xfrm>
            <a:off x="762000" y="620688"/>
            <a:ext cx="7924800" cy="1143000"/>
          </a:xfrm>
        </p:spPr>
        <p:txBody>
          <a:bodyPr/>
          <a:lstStyle/>
          <a:p>
            <a:r>
              <a:rPr lang="en-US" dirty="0"/>
              <a:t>Modernization and demography 2</a:t>
            </a:r>
          </a:p>
        </p:txBody>
      </p:sp>
      <p:sp>
        <p:nvSpPr>
          <p:cNvPr id="3" name="Content Placeholder 2">
            <a:extLst>
              <a:ext uri="{FF2B5EF4-FFF2-40B4-BE49-F238E27FC236}">
                <a16:creationId xmlns:a16="http://schemas.microsoft.com/office/drawing/2014/main" id="{F6C4B478-11FB-F445-98B4-23D2080AE10D}"/>
              </a:ext>
            </a:extLst>
          </p:cNvPr>
          <p:cNvSpPr>
            <a:spLocks noGrp="1"/>
          </p:cNvSpPr>
          <p:nvPr>
            <p:ph idx="1"/>
          </p:nvPr>
        </p:nvSpPr>
        <p:spPr>
          <a:xfrm>
            <a:off x="762000" y="2132856"/>
            <a:ext cx="7693025" cy="4608512"/>
          </a:xfrm>
        </p:spPr>
        <p:txBody>
          <a:bodyPr/>
          <a:lstStyle/>
          <a:p>
            <a:pPr algn="just"/>
            <a:r>
              <a:rPr lang="en-US" dirty="0"/>
              <a:t>Urbanization leads to an increased division of labor, dependence upon monetary exchange, and the wider distribution of political power (“organized democracy is the product of urban life”)</a:t>
            </a:r>
          </a:p>
          <a:p>
            <a:pPr algn="just"/>
            <a:r>
              <a:rPr lang="en-US" dirty="0"/>
              <a:t>Fertility and mortality decline contribute to reduced gender differentiation (“women become more like men”)</a:t>
            </a:r>
          </a:p>
          <a:p>
            <a:pPr algn="just"/>
            <a:r>
              <a:rPr lang="en-US" dirty="0"/>
              <a:t>Population ageing probably contributes to the rise of modern democracy</a:t>
            </a:r>
          </a:p>
        </p:txBody>
      </p:sp>
    </p:spTree>
    <p:extLst>
      <p:ext uri="{BB962C8B-B14F-4D97-AF65-F5344CB8AC3E}">
        <p14:creationId xmlns:p14="http://schemas.microsoft.com/office/powerpoint/2010/main" val="2285045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8044160" cy="1143000"/>
          </a:xfrm>
        </p:spPr>
        <p:txBody>
          <a:bodyPr/>
          <a:lstStyle/>
          <a:p>
            <a:r>
              <a:rPr lang="en-US" dirty="0"/>
              <a:t>Geographical factors</a:t>
            </a:r>
          </a:p>
        </p:txBody>
      </p:sp>
      <p:sp>
        <p:nvSpPr>
          <p:cNvPr id="3" name="Content Placeholder 2"/>
          <p:cNvSpPr>
            <a:spLocks noGrp="1"/>
          </p:cNvSpPr>
          <p:nvPr>
            <p:ph idx="1"/>
          </p:nvPr>
        </p:nvSpPr>
        <p:spPr>
          <a:xfrm>
            <a:off x="838201" y="2362200"/>
            <a:ext cx="3661792" cy="3724275"/>
          </a:xfrm>
        </p:spPr>
        <p:txBody>
          <a:bodyPr/>
          <a:lstStyle/>
          <a:p>
            <a:r>
              <a:rPr lang="en-US" dirty="0"/>
              <a:t>climate</a:t>
            </a:r>
          </a:p>
          <a:p>
            <a:r>
              <a:rPr lang="en-US" dirty="0"/>
              <a:t>topography</a:t>
            </a:r>
          </a:p>
          <a:p>
            <a:r>
              <a:rPr lang="en-US" dirty="0"/>
              <a:t>geology</a:t>
            </a:r>
          </a:p>
          <a:p>
            <a:r>
              <a:rPr lang="en-US" dirty="0"/>
              <a:t>biogeography</a:t>
            </a:r>
          </a:p>
        </p:txBody>
      </p:sp>
      <p:pic>
        <p:nvPicPr>
          <p:cNvPr id="4" name="Picture 3"/>
          <p:cNvPicPr>
            <a:picLocks noChangeAspect="1"/>
          </p:cNvPicPr>
          <p:nvPr/>
        </p:nvPicPr>
        <p:blipFill>
          <a:blip r:embed="rId2"/>
          <a:stretch>
            <a:fillRect/>
          </a:stretch>
        </p:blipFill>
        <p:spPr>
          <a:xfrm>
            <a:off x="5508104" y="761999"/>
            <a:ext cx="3298056" cy="5685723"/>
          </a:xfrm>
          <a:prstGeom prst="rect">
            <a:avLst/>
          </a:prstGeom>
        </p:spPr>
      </p:pic>
    </p:spTree>
    <p:extLst>
      <p:ext uri="{BB962C8B-B14F-4D97-AF65-F5344CB8AC3E}">
        <p14:creationId xmlns:p14="http://schemas.microsoft.com/office/powerpoint/2010/main" val="5595647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0201C-7B78-0E45-A5BE-022EC0F2E28D}"/>
              </a:ext>
            </a:extLst>
          </p:cNvPr>
          <p:cNvSpPr>
            <a:spLocks noGrp="1"/>
          </p:cNvSpPr>
          <p:nvPr>
            <p:ph type="title"/>
          </p:nvPr>
        </p:nvSpPr>
        <p:spPr/>
        <p:txBody>
          <a:bodyPr/>
          <a:lstStyle/>
          <a:p>
            <a:pPr algn="ctr"/>
            <a:r>
              <a:rPr lang="en-US" dirty="0"/>
              <a:t>Urbanization and Democracy 1</a:t>
            </a:r>
          </a:p>
        </p:txBody>
      </p:sp>
      <p:pic>
        <p:nvPicPr>
          <p:cNvPr id="3" name="Picture 2">
            <a:extLst>
              <a:ext uri="{FF2B5EF4-FFF2-40B4-BE49-F238E27FC236}">
                <a16:creationId xmlns:a16="http://schemas.microsoft.com/office/drawing/2014/main" id="{EDD132B2-76D9-B14B-8032-DA788B7D10E7}"/>
              </a:ext>
            </a:extLst>
          </p:cNvPr>
          <p:cNvPicPr>
            <a:picLocks noChangeAspect="1"/>
          </p:cNvPicPr>
          <p:nvPr/>
        </p:nvPicPr>
        <p:blipFill>
          <a:blip r:embed="rId2"/>
          <a:stretch>
            <a:fillRect/>
          </a:stretch>
        </p:blipFill>
        <p:spPr>
          <a:xfrm>
            <a:off x="971600" y="2132856"/>
            <a:ext cx="7560840" cy="4464496"/>
          </a:xfrm>
          <a:prstGeom prst="rect">
            <a:avLst/>
          </a:prstGeom>
        </p:spPr>
      </p:pic>
    </p:spTree>
    <p:extLst>
      <p:ext uri="{BB962C8B-B14F-4D97-AF65-F5344CB8AC3E}">
        <p14:creationId xmlns:p14="http://schemas.microsoft.com/office/powerpoint/2010/main" val="23965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C178B-5849-5F43-A4F3-54FA530B5FCA}"/>
              </a:ext>
            </a:extLst>
          </p:cNvPr>
          <p:cNvSpPr>
            <a:spLocks noGrp="1"/>
          </p:cNvSpPr>
          <p:nvPr>
            <p:ph type="title"/>
          </p:nvPr>
        </p:nvSpPr>
        <p:spPr/>
        <p:txBody>
          <a:bodyPr/>
          <a:lstStyle/>
          <a:p>
            <a:pPr algn="ctr"/>
            <a:r>
              <a:rPr lang="en-US" dirty="0"/>
              <a:t>Urbanization and Democracy 2</a:t>
            </a:r>
          </a:p>
        </p:txBody>
      </p:sp>
      <p:pic>
        <p:nvPicPr>
          <p:cNvPr id="4" name="Picture 3">
            <a:extLst>
              <a:ext uri="{FF2B5EF4-FFF2-40B4-BE49-F238E27FC236}">
                <a16:creationId xmlns:a16="http://schemas.microsoft.com/office/drawing/2014/main" id="{AD549A93-7CBF-7740-9EA5-69BA9D987D05}"/>
              </a:ext>
            </a:extLst>
          </p:cNvPr>
          <p:cNvPicPr>
            <a:picLocks noChangeAspect="1"/>
          </p:cNvPicPr>
          <p:nvPr/>
        </p:nvPicPr>
        <p:blipFill>
          <a:blip r:embed="rId2"/>
          <a:stretch>
            <a:fillRect/>
          </a:stretch>
        </p:blipFill>
        <p:spPr>
          <a:xfrm>
            <a:off x="1043608" y="2132856"/>
            <a:ext cx="7488832" cy="4413994"/>
          </a:xfrm>
          <a:prstGeom prst="rect">
            <a:avLst/>
          </a:prstGeom>
        </p:spPr>
      </p:pic>
    </p:spTree>
    <p:extLst>
      <p:ext uri="{BB962C8B-B14F-4D97-AF65-F5344CB8AC3E}">
        <p14:creationId xmlns:p14="http://schemas.microsoft.com/office/powerpoint/2010/main" val="38204207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8375-064B-B443-8146-3FF9A2CDF5CA}"/>
              </a:ext>
            </a:extLst>
          </p:cNvPr>
          <p:cNvSpPr>
            <a:spLocks noGrp="1"/>
          </p:cNvSpPr>
          <p:nvPr>
            <p:ph type="title"/>
          </p:nvPr>
        </p:nvSpPr>
        <p:spPr/>
        <p:txBody>
          <a:bodyPr/>
          <a:lstStyle/>
          <a:p>
            <a:r>
              <a:rPr lang="en-US" dirty="0"/>
              <a:t>Other Institutions and Economic Growth</a:t>
            </a:r>
          </a:p>
        </p:txBody>
      </p:sp>
      <p:sp>
        <p:nvSpPr>
          <p:cNvPr id="3" name="Content Placeholder 2">
            <a:extLst>
              <a:ext uri="{FF2B5EF4-FFF2-40B4-BE49-F238E27FC236}">
                <a16:creationId xmlns:a16="http://schemas.microsoft.com/office/drawing/2014/main" id="{96F22F58-0B7F-6747-82AA-0FEA2F67A680}"/>
              </a:ext>
            </a:extLst>
          </p:cNvPr>
          <p:cNvSpPr>
            <a:spLocks noGrp="1"/>
          </p:cNvSpPr>
          <p:nvPr>
            <p:ph idx="1"/>
          </p:nvPr>
        </p:nvSpPr>
        <p:spPr/>
        <p:txBody>
          <a:bodyPr/>
          <a:lstStyle/>
          <a:p>
            <a:r>
              <a:rPr lang="en-US" dirty="0"/>
              <a:t>Weber: bureaucracy as one of the institutional foundations of capitalist growth </a:t>
            </a:r>
          </a:p>
          <a:p>
            <a:r>
              <a:rPr lang="en-US" dirty="0"/>
              <a:t>public administrative organizations characterized by meritocratic recruitment and predictable, long-term career rewards will be more effective at facilitating growth than other forms of state organization </a:t>
            </a:r>
          </a:p>
          <a:p>
            <a:pPr marL="0" indent="0">
              <a:buNone/>
            </a:pPr>
            <a:r>
              <a:rPr lang="sk-SK" dirty="0"/>
              <a:t> </a:t>
            </a:r>
          </a:p>
          <a:p>
            <a:pPr marL="0" indent="0">
              <a:buNone/>
            </a:pPr>
            <a:endParaRPr lang="en-US" dirty="0"/>
          </a:p>
          <a:p>
            <a:endParaRPr lang="en-US" dirty="0"/>
          </a:p>
        </p:txBody>
      </p:sp>
    </p:spTree>
    <p:extLst>
      <p:ext uri="{BB962C8B-B14F-4D97-AF65-F5344CB8AC3E}">
        <p14:creationId xmlns:p14="http://schemas.microsoft.com/office/powerpoint/2010/main" val="22420324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F7B10-338F-5945-B1C6-4423083C7777}"/>
              </a:ext>
            </a:extLst>
          </p:cNvPr>
          <p:cNvSpPr>
            <a:spLocks noGrp="1"/>
          </p:cNvSpPr>
          <p:nvPr>
            <p:ph type="title"/>
          </p:nvPr>
        </p:nvSpPr>
        <p:spPr/>
        <p:txBody>
          <a:bodyPr/>
          <a:lstStyle/>
          <a:p>
            <a:pPr algn="ctr"/>
            <a:r>
              <a:rPr lang="en-US" dirty="0"/>
              <a:t>Professional Bureaucracy and Economic Growth</a:t>
            </a:r>
          </a:p>
        </p:txBody>
      </p:sp>
      <p:sp>
        <p:nvSpPr>
          <p:cNvPr id="3" name="Content Placeholder 2">
            <a:extLst>
              <a:ext uri="{FF2B5EF4-FFF2-40B4-BE49-F238E27FC236}">
                <a16:creationId xmlns:a16="http://schemas.microsoft.com/office/drawing/2014/main" id="{F3240CB8-73D1-0F44-8310-7540EC42F2A1}"/>
              </a:ext>
            </a:extLst>
          </p:cNvPr>
          <p:cNvSpPr>
            <a:spLocks noGrp="1"/>
          </p:cNvSpPr>
          <p:nvPr>
            <p:ph idx="1"/>
          </p:nvPr>
        </p:nvSpPr>
        <p:spPr>
          <a:xfrm>
            <a:off x="838200" y="2362200"/>
            <a:ext cx="7693025" cy="4495800"/>
          </a:xfrm>
        </p:spPr>
        <p:txBody>
          <a:bodyPr/>
          <a:lstStyle/>
          <a:p>
            <a:r>
              <a:rPr lang="en-US" dirty="0"/>
              <a:t>Evans and Rauch: a strong and significant correlation between score on the “</a:t>
            </a:r>
            <a:r>
              <a:rPr lang="en-US" dirty="0" err="1"/>
              <a:t>Weberianness</a:t>
            </a:r>
            <a:r>
              <a:rPr lang="en-US" dirty="0"/>
              <a:t>” Scale and total growth of real GDP per capita during the 1970-1990 period (r = .67; p &lt; .001)</a:t>
            </a:r>
          </a:p>
          <a:p>
            <a:r>
              <a:rPr lang="en-US" dirty="0"/>
              <a:t>Because the data refer primarily to core economic agencies, the implication is not that the entire bureaucratic apparatus must be structured in this way to have positive effects on growth </a:t>
            </a:r>
          </a:p>
        </p:txBody>
      </p:sp>
    </p:spTree>
    <p:extLst>
      <p:ext uri="{BB962C8B-B14F-4D97-AF65-F5344CB8AC3E}">
        <p14:creationId xmlns:p14="http://schemas.microsoft.com/office/powerpoint/2010/main" val="735587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4664"/>
            <a:ext cx="7924800" cy="936104"/>
          </a:xfrm>
        </p:spPr>
        <p:txBody>
          <a:bodyPr/>
          <a:lstStyle/>
          <a:p>
            <a:pPr algn="ctr"/>
            <a:r>
              <a:rPr lang="en-US" dirty="0"/>
              <a:t>Climate</a:t>
            </a:r>
          </a:p>
        </p:txBody>
      </p:sp>
      <p:sp>
        <p:nvSpPr>
          <p:cNvPr id="3" name="Content Placeholder 2"/>
          <p:cNvSpPr>
            <a:spLocks noGrp="1"/>
          </p:cNvSpPr>
          <p:nvPr>
            <p:ph sz="half" idx="1"/>
          </p:nvPr>
        </p:nvSpPr>
        <p:spPr>
          <a:xfrm>
            <a:off x="107504" y="1628800"/>
            <a:ext cx="5112568" cy="5040560"/>
          </a:xfrm>
        </p:spPr>
        <p:txBody>
          <a:bodyPr/>
          <a:lstStyle/>
          <a:p>
            <a:r>
              <a:rPr lang="en-US" dirty="0"/>
              <a:t>Conditions on Earth’s surface: </a:t>
            </a:r>
          </a:p>
          <a:p>
            <a:r>
              <a:rPr lang="en-US" dirty="0"/>
              <a:t>temperature, precipitation, sunlight, humidity and streams</a:t>
            </a:r>
          </a:p>
          <a:p>
            <a:r>
              <a:rPr lang="en-US" dirty="0"/>
              <a:t>What matters is not just average numbers but also the absence of extremes (heat waves, heavy downpours and droughts)</a:t>
            </a:r>
          </a:p>
        </p:txBody>
      </p:sp>
      <p:pic>
        <p:nvPicPr>
          <p:cNvPr id="5" name="Content Placeholder 4"/>
          <p:cNvPicPr>
            <a:picLocks noGrp="1" noChangeAspect="1"/>
          </p:cNvPicPr>
          <p:nvPr>
            <p:ph sz="half" idx="2"/>
          </p:nvPr>
        </p:nvPicPr>
        <p:blipFill>
          <a:blip r:embed="rId2"/>
          <a:stretch>
            <a:fillRect/>
          </a:stretch>
        </p:blipFill>
        <p:spPr>
          <a:xfrm>
            <a:off x="5364088" y="2060848"/>
            <a:ext cx="3563934" cy="3724275"/>
          </a:xfrm>
          <a:prstGeom prst="rect">
            <a:avLst/>
          </a:prstGeom>
        </p:spPr>
      </p:pic>
    </p:spTree>
    <p:extLst>
      <p:ext uri="{BB962C8B-B14F-4D97-AF65-F5344CB8AC3E}">
        <p14:creationId xmlns:p14="http://schemas.microsoft.com/office/powerpoint/2010/main" val="2002945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8640"/>
            <a:ext cx="7924800" cy="1008112"/>
          </a:xfrm>
        </p:spPr>
        <p:txBody>
          <a:bodyPr/>
          <a:lstStyle/>
          <a:p>
            <a:pPr algn="ctr"/>
            <a:r>
              <a:rPr lang="en-US" dirty="0"/>
              <a:t>Climate</a:t>
            </a:r>
          </a:p>
        </p:txBody>
      </p:sp>
      <p:sp>
        <p:nvSpPr>
          <p:cNvPr id="3" name="Content Placeholder 2"/>
          <p:cNvSpPr>
            <a:spLocks noGrp="1"/>
          </p:cNvSpPr>
          <p:nvPr>
            <p:ph idx="1"/>
          </p:nvPr>
        </p:nvSpPr>
        <p:spPr>
          <a:xfrm>
            <a:off x="0" y="1340768"/>
            <a:ext cx="6732239" cy="5112568"/>
          </a:xfrm>
        </p:spPr>
        <p:txBody>
          <a:bodyPr/>
          <a:lstStyle/>
          <a:p>
            <a:r>
              <a:rPr lang="en-US" sz="3100" dirty="0"/>
              <a:t>Montesquieu: The Spirit of the Laws (1748): </a:t>
            </a:r>
            <a:r>
              <a:rPr lang="en-US" sz="3100" b="1" dirty="0"/>
              <a:t>temperature</a:t>
            </a:r>
          </a:p>
          <a:p>
            <a:r>
              <a:rPr lang="en-US" sz="3100" dirty="0"/>
              <a:t>People are brave, more trusting, more determined and more disciplined in  colder climate</a:t>
            </a:r>
          </a:p>
          <a:p>
            <a:r>
              <a:rPr lang="en-US" sz="3100" dirty="0"/>
              <a:t>In warmer climate they are lazier, the powerful ones will force weaker people to work for them (slavery): climate </a:t>
            </a:r>
            <a:r>
              <a:rPr lang="en-US" sz="3100" dirty="0">
                <a:sym typeface="Wingdings"/>
              </a:rPr>
              <a:t></a:t>
            </a:r>
            <a:r>
              <a:rPr lang="en-US" sz="3100" dirty="0"/>
              <a:t> human activities</a:t>
            </a:r>
            <a:r>
              <a:rPr lang="en-US" sz="3100" dirty="0">
                <a:sym typeface="Wingdings"/>
              </a:rPr>
              <a:t> institutions</a:t>
            </a:r>
            <a:endParaRPr lang="en-US" sz="3100" dirty="0"/>
          </a:p>
          <a:p>
            <a:endParaRPr lang="en-US" sz="3100" dirty="0"/>
          </a:p>
        </p:txBody>
      </p:sp>
      <p:pic>
        <p:nvPicPr>
          <p:cNvPr id="4" name="Picture 3"/>
          <p:cNvPicPr>
            <a:picLocks noChangeAspect="1"/>
          </p:cNvPicPr>
          <p:nvPr/>
        </p:nvPicPr>
        <p:blipFill>
          <a:blip r:embed="rId2"/>
          <a:stretch>
            <a:fillRect/>
          </a:stretch>
        </p:blipFill>
        <p:spPr>
          <a:xfrm>
            <a:off x="6876256" y="2060848"/>
            <a:ext cx="2057400" cy="3606800"/>
          </a:xfrm>
          <a:prstGeom prst="rect">
            <a:avLst/>
          </a:prstGeom>
        </p:spPr>
      </p:pic>
    </p:spTree>
    <p:extLst>
      <p:ext uri="{BB962C8B-B14F-4D97-AF65-F5344CB8AC3E}">
        <p14:creationId xmlns:p14="http://schemas.microsoft.com/office/powerpoint/2010/main" val="774451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32656"/>
            <a:ext cx="7924800" cy="936104"/>
          </a:xfrm>
        </p:spPr>
        <p:txBody>
          <a:bodyPr/>
          <a:lstStyle/>
          <a:p>
            <a:pPr algn="ctr"/>
            <a:r>
              <a:rPr lang="en-US" dirty="0"/>
              <a:t>Climate</a:t>
            </a:r>
          </a:p>
        </p:txBody>
      </p:sp>
      <p:sp>
        <p:nvSpPr>
          <p:cNvPr id="3" name="Content Placeholder 2"/>
          <p:cNvSpPr>
            <a:spLocks noGrp="1"/>
          </p:cNvSpPr>
          <p:nvPr>
            <p:ph idx="1"/>
          </p:nvPr>
        </p:nvSpPr>
        <p:spPr>
          <a:xfrm>
            <a:off x="251520" y="1556792"/>
            <a:ext cx="5832649" cy="5040560"/>
          </a:xfrm>
        </p:spPr>
        <p:txBody>
          <a:bodyPr/>
          <a:lstStyle/>
          <a:p>
            <a:r>
              <a:rPr lang="en-US" sz="3000" dirty="0"/>
              <a:t>Ellsworth Huntington (1915): temperature and humidity directly influence  human institutions</a:t>
            </a:r>
          </a:p>
          <a:p>
            <a:r>
              <a:rPr lang="en-US" sz="3000" dirty="0"/>
              <a:t>Ideal climate in the winter is between +3 and +18 (London, New Zealand, North California) because people are more honest, determined, and show more initiative</a:t>
            </a:r>
          </a:p>
        </p:txBody>
      </p:sp>
      <p:pic>
        <p:nvPicPr>
          <p:cNvPr id="4" name="Picture 3"/>
          <p:cNvPicPr>
            <a:picLocks noChangeAspect="1"/>
          </p:cNvPicPr>
          <p:nvPr/>
        </p:nvPicPr>
        <p:blipFill>
          <a:blip r:embed="rId2"/>
          <a:stretch>
            <a:fillRect/>
          </a:stretch>
        </p:blipFill>
        <p:spPr>
          <a:xfrm>
            <a:off x="6444208" y="1556792"/>
            <a:ext cx="2540000" cy="4165600"/>
          </a:xfrm>
          <a:prstGeom prst="rect">
            <a:avLst/>
          </a:prstGeom>
        </p:spPr>
      </p:pic>
    </p:spTree>
    <p:extLst>
      <p:ext uri="{BB962C8B-B14F-4D97-AF65-F5344CB8AC3E}">
        <p14:creationId xmlns:p14="http://schemas.microsoft.com/office/powerpoint/2010/main" val="938955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8640"/>
            <a:ext cx="7924800" cy="864096"/>
          </a:xfrm>
        </p:spPr>
        <p:txBody>
          <a:bodyPr/>
          <a:lstStyle/>
          <a:p>
            <a:pPr algn="ctr"/>
            <a:r>
              <a:rPr lang="en-US" dirty="0"/>
              <a:t>Climate</a:t>
            </a:r>
          </a:p>
        </p:txBody>
      </p:sp>
      <p:sp>
        <p:nvSpPr>
          <p:cNvPr id="3" name="Content Placeholder 2"/>
          <p:cNvSpPr>
            <a:spLocks noGrp="1"/>
          </p:cNvSpPr>
          <p:nvPr>
            <p:ph idx="1"/>
          </p:nvPr>
        </p:nvSpPr>
        <p:spPr>
          <a:xfrm>
            <a:off x="179513" y="1412776"/>
            <a:ext cx="5832648" cy="5112568"/>
          </a:xfrm>
        </p:spPr>
        <p:txBody>
          <a:bodyPr/>
          <a:lstStyle/>
          <a:p>
            <a:r>
              <a:rPr lang="en-US" sz="3000" dirty="0"/>
              <a:t>D. </a:t>
            </a:r>
            <a:r>
              <a:rPr lang="en-US" sz="3000" dirty="0" err="1"/>
              <a:t>Landes</a:t>
            </a:r>
            <a:r>
              <a:rPr lang="en-US" sz="3000" dirty="0"/>
              <a:t> (1998): discomfort caused by warm weather is greater than discomfort caused by cold climate</a:t>
            </a:r>
          </a:p>
          <a:p>
            <a:r>
              <a:rPr lang="en-US" sz="3000" dirty="0"/>
              <a:t>White persons (Caucasians) would not get used to work at plantations </a:t>
            </a:r>
            <a:r>
              <a:rPr lang="en-US" sz="3000" dirty="0">
                <a:sym typeface="Wingdings"/>
              </a:rPr>
              <a:t> slavery</a:t>
            </a:r>
          </a:p>
          <a:p>
            <a:r>
              <a:rPr lang="en-US" sz="3000" dirty="0">
                <a:sym typeface="Wingdings"/>
              </a:rPr>
              <a:t>precipitation: favorable streams and precipitation endowed Europe with favorable  climate</a:t>
            </a:r>
            <a:endParaRPr lang="en-US" sz="3000" dirty="0"/>
          </a:p>
        </p:txBody>
      </p:sp>
      <p:pic>
        <p:nvPicPr>
          <p:cNvPr id="4" name="Picture 3"/>
          <p:cNvPicPr>
            <a:picLocks noChangeAspect="1"/>
          </p:cNvPicPr>
          <p:nvPr/>
        </p:nvPicPr>
        <p:blipFill>
          <a:blip r:embed="rId2"/>
          <a:stretch>
            <a:fillRect/>
          </a:stretch>
        </p:blipFill>
        <p:spPr>
          <a:xfrm>
            <a:off x="5940152" y="1560835"/>
            <a:ext cx="3112948" cy="4816450"/>
          </a:xfrm>
          <a:prstGeom prst="rect">
            <a:avLst/>
          </a:prstGeom>
        </p:spPr>
      </p:pic>
    </p:spTree>
    <p:extLst>
      <p:ext uri="{BB962C8B-B14F-4D97-AF65-F5344CB8AC3E}">
        <p14:creationId xmlns:p14="http://schemas.microsoft.com/office/powerpoint/2010/main" val="304312107"/>
      </p:ext>
    </p:extLst>
  </p:cSld>
  <p:clrMapOvr>
    <a:masterClrMapping/>
  </p:clrMapOvr>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11892</TotalTime>
  <Words>2800</Words>
  <Application>Microsoft Macintosh PowerPoint</Application>
  <PresentationFormat>On-screen Show (4:3)</PresentationFormat>
  <Paragraphs>210</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ＭＳ Ｐゴシック</vt:lpstr>
      <vt:lpstr>Arial</vt:lpstr>
      <vt:lpstr>Times New Roman</vt:lpstr>
      <vt:lpstr>Wingdings</vt:lpstr>
      <vt:lpstr>Capsules</vt:lpstr>
      <vt:lpstr>Development I</vt:lpstr>
      <vt:lpstr>Research Problem</vt:lpstr>
      <vt:lpstr>Geographical factors</vt:lpstr>
      <vt:lpstr>Geographical factors</vt:lpstr>
      <vt:lpstr>Geographical factors</vt:lpstr>
      <vt:lpstr>Climate</vt:lpstr>
      <vt:lpstr>Climate</vt:lpstr>
      <vt:lpstr>Climate</vt:lpstr>
      <vt:lpstr>Climate</vt:lpstr>
      <vt:lpstr>Topography</vt:lpstr>
      <vt:lpstr>Topography</vt:lpstr>
      <vt:lpstr>Topography</vt:lpstr>
      <vt:lpstr>Topography</vt:lpstr>
      <vt:lpstr>Topography</vt:lpstr>
      <vt:lpstr>Geology</vt:lpstr>
      <vt:lpstr>Geology</vt:lpstr>
      <vt:lpstr>Geology</vt:lpstr>
      <vt:lpstr>Geology</vt:lpstr>
      <vt:lpstr>Geology</vt:lpstr>
      <vt:lpstr>Geology</vt:lpstr>
      <vt:lpstr>Biogeography</vt:lpstr>
      <vt:lpstr>Biogeography</vt:lpstr>
      <vt:lpstr>Biogeography</vt:lpstr>
      <vt:lpstr>Biogeography and institutions</vt:lpstr>
      <vt:lpstr>Biogeography and institutions</vt:lpstr>
      <vt:lpstr>Institutional explanations</vt:lpstr>
      <vt:lpstr>Institutional explanations</vt:lpstr>
      <vt:lpstr>Questions</vt:lpstr>
      <vt:lpstr>Inequality as a direct consequence of the past</vt:lpstr>
      <vt:lpstr>Human capital/education</vt:lpstr>
      <vt:lpstr>Woodberry (2012)</vt:lpstr>
      <vt:lpstr>Transport as Development</vt:lpstr>
      <vt:lpstr>Transport as Development</vt:lpstr>
      <vt:lpstr>Transport as Development</vt:lpstr>
      <vt:lpstr>Modernization</vt:lpstr>
      <vt:lpstr>Modernization</vt:lpstr>
      <vt:lpstr>A functional match between democracy and modernization</vt:lpstr>
      <vt:lpstr>Extension of values associated with economic development 1/2</vt:lpstr>
      <vt:lpstr>Extension of values associated with economic development 2/2</vt:lpstr>
      <vt:lpstr>Transformation of economic and social structures </vt:lpstr>
      <vt:lpstr>Przeworski et al (2000) Democracy and Development 1/2</vt:lpstr>
      <vt:lpstr>Przeworski et al (2000) Democracy and Development 2/2</vt:lpstr>
      <vt:lpstr>Boix and Stokes (2003)</vt:lpstr>
      <vt:lpstr>Boix a Stokes (2003)</vt:lpstr>
      <vt:lpstr>Boix (2003)</vt:lpstr>
      <vt:lpstr>Boix (2003)</vt:lpstr>
      <vt:lpstr>Why does development underpin democracy?</vt:lpstr>
      <vt:lpstr>Modernization and demography 1</vt:lpstr>
      <vt:lpstr>Modernization and demography 2</vt:lpstr>
      <vt:lpstr>Urbanization and Democracy 1</vt:lpstr>
      <vt:lpstr>Urbanization and Democracy 2</vt:lpstr>
      <vt:lpstr>Other Institutions and Economic Growth</vt:lpstr>
      <vt:lpstr>Professional Bureaucracy and Economic Growth</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Marek Rybar</dc:creator>
  <cp:lastModifiedBy>Marek Rybar</cp:lastModifiedBy>
  <cp:revision>345</cp:revision>
  <dcterms:created xsi:type="dcterms:W3CDTF">2005-06-20T08:50:09Z</dcterms:created>
  <dcterms:modified xsi:type="dcterms:W3CDTF">2020-11-02T12:51:02Z</dcterms:modified>
</cp:coreProperties>
</file>