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0" r:id="rId2"/>
    <p:sldId id="265" r:id="rId3"/>
    <p:sldId id="257" r:id="rId4"/>
    <p:sldId id="261" r:id="rId5"/>
    <p:sldId id="262" r:id="rId6"/>
    <p:sldId id="263" r:id="rId7"/>
    <p:sldId id="264" r:id="rId8"/>
    <p:sldId id="258" r:id="rId9"/>
    <p:sldId id="270" r:id="rId10"/>
    <p:sldId id="268" r:id="rId11"/>
    <p:sldId id="259" r:id="rId12"/>
    <p:sldId id="269" r:id="rId13"/>
    <p:sldId id="271" r:id="rId14"/>
    <p:sldId id="267" r:id="rId15"/>
    <p:sldId id="266" r:id="rId16"/>
    <p:sldId id="272" r:id="rId17"/>
    <p:sldId id="274" r:id="rId18"/>
    <p:sldId id="275" r:id="rId19"/>
    <p:sldId id="276" r:id="rId20"/>
    <p:sldId id="277" r:id="rId21"/>
    <p:sldId id="278" r:id="rId22"/>
    <p:sldId id="279" r:id="rId23"/>
    <p:sldId id="281" r:id="rId24"/>
    <p:sldId id="282" r:id="rId25"/>
    <p:sldId id="280" r:id="rId26"/>
    <p:sldId id="283" r:id="rId27"/>
    <p:sldId id="284" r:id="rId28"/>
    <p:sldId id="285" r:id="rId29"/>
    <p:sldId id="286" r:id="rId30"/>
    <p:sldId id="288" r:id="rId31"/>
    <p:sldId id="287" r:id="rId32"/>
    <p:sldId id="292" r:id="rId33"/>
    <p:sldId id="289" r:id="rId34"/>
    <p:sldId id="293" r:id="rId35"/>
    <p:sldId id="294" r:id="rId36"/>
    <p:sldId id="290" r:id="rId37"/>
    <p:sldId id="295" r:id="rId3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sakova" initials="O" lastIdx="0" clrIdx="0">
    <p:extLst>
      <p:ext uri="{19B8F6BF-5375-455C-9EA6-DF929625EA0E}">
        <p15:presenceInfo xmlns:p15="http://schemas.microsoft.com/office/powerpoint/2012/main" userId="Orsak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09818-5AEC-4B3C-89DC-018A9F15ADA8}" type="datetimeFigureOut">
              <a:rPr lang="cs-CZ" smtClean="0"/>
              <a:t>11.11.2020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73FA6-6ED1-43A9-95C4-1C87A6BEE3E7}" type="slidenum">
              <a:rPr lang="cs-CZ" smtClean="0"/>
              <a:t>‹#›</a:t>
            </a:fld>
            <a:endParaRPr lang="cs-CZ"/>
          </a:p>
        </p:txBody>
      </p:sp>
    </p:spTree>
    <p:extLst>
      <p:ext uri="{BB962C8B-B14F-4D97-AF65-F5344CB8AC3E}">
        <p14:creationId xmlns:p14="http://schemas.microsoft.com/office/powerpoint/2010/main" val="615116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Pod pojmem eutrofizace rozumíme nadměrný vstup živin do prostředí</a:t>
            </a:r>
            <a:r>
              <a:rPr lang="cs-CZ" baseline="0" dirty="0" smtClean="0"/>
              <a:t> v souvislosti s lidskou činností. Tento vstup povětšinou vede k výraznému poklesu biodiverzity a „globalizaci ekosystémů a krajiny“ – v krajině pak naprosto dominuje pouze několik málo druhů. Nejčastější příčinou eutrofizace jsou reaktivní formy dusíku a také minerální formy fosforu. Reaktivní formy dusíku se do prostředí dostávají díky spalování fosilních paliv a nadměrnému používání minerálních hnojiv.  Nadměrné množství fosforu pak ovlivňuje především zemědělskou krajinu a vody. </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11</a:t>
            </a:fld>
            <a:endParaRPr lang="cs-CZ"/>
          </a:p>
        </p:txBody>
      </p:sp>
    </p:spTree>
    <p:extLst>
      <p:ext uri="{BB962C8B-B14F-4D97-AF65-F5344CB8AC3E}">
        <p14:creationId xmlns:p14="http://schemas.microsoft.com/office/powerpoint/2010/main" val="3169052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Ryzec obecný = </a:t>
            </a:r>
            <a:r>
              <a:rPr lang="cs-CZ" sz="1200" b="0" i="0" kern="1200" dirty="0" smtClean="0">
                <a:solidFill>
                  <a:schemeClr val="tx1"/>
                </a:solidFill>
                <a:effectLst/>
                <a:latin typeface="+mn-lt"/>
                <a:ea typeface="+mn-ea"/>
                <a:cs typeface="+mn-cs"/>
              </a:rPr>
              <a:t>roste místy hojně, ve skupinách, obvykle v travnatých či mechových místech pod borovicemi, často v mladých porostech či na jejich okrajích, např. u lesních cest.</a:t>
            </a:r>
            <a:r>
              <a:rPr lang="cs-CZ" baseline="0" dirty="0" smtClean="0"/>
              <a:t> </a:t>
            </a:r>
          </a:p>
          <a:p>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Ryzec syrovinka = </a:t>
            </a:r>
            <a:r>
              <a:rPr lang="cs-CZ" sz="1200" b="0" i="0" kern="1200" baseline="0" dirty="0" smtClean="0">
                <a:solidFill>
                  <a:schemeClr val="tx1"/>
                </a:solidFill>
                <a:effectLst/>
                <a:latin typeface="+mn-lt"/>
                <a:ea typeface="+mn-ea"/>
                <a:cs typeface="+mn-cs"/>
              </a:rPr>
              <a:t>r</a:t>
            </a:r>
            <a:r>
              <a:rPr lang="cs-CZ" sz="1200" b="0" i="0" kern="1200" dirty="0" smtClean="0">
                <a:solidFill>
                  <a:schemeClr val="tx1"/>
                </a:solidFill>
                <a:effectLst/>
                <a:latin typeface="+mn-lt"/>
                <a:ea typeface="+mn-ea"/>
                <a:cs typeface="+mn-cs"/>
              </a:rPr>
              <a:t>oste roztroušeně v listnatých, smíšených i jehličnatých lesích pod duby, buky, habry, borovicemi, smrky</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35</a:t>
            </a:fld>
            <a:endParaRPr lang="cs-CZ"/>
          </a:p>
        </p:txBody>
      </p:sp>
    </p:spTree>
    <p:extLst>
      <p:ext uri="{BB962C8B-B14F-4D97-AF65-F5344CB8AC3E}">
        <p14:creationId xmlns:p14="http://schemas.microsoft.com/office/powerpoint/2010/main" val="371704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Ryzec obecný = </a:t>
            </a:r>
            <a:r>
              <a:rPr lang="cs-CZ" sz="1200" b="0" i="0" kern="1200" dirty="0" smtClean="0">
                <a:solidFill>
                  <a:schemeClr val="tx1"/>
                </a:solidFill>
                <a:effectLst/>
                <a:latin typeface="+mn-lt"/>
                <a:ea typeface="+mn-ea"/>
                <a:cs typeface="+mn-cs"/>
              </a:rPr>
              <a:t>roste místy hojně, ve skupinách, obvykle v travnatých či mechových místech pod borovicemi, často v mladých porostech či na jejich okrajích, např. u lesních cest.</a:t>
            </a:r>
            <a:r>
              <a:rPr lang="cs-CZ" baseline="0" dirty="0" smtClean="0"/>
              <a:t> </a:t>
            </a:r>
          </a:p>
          <a:p>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Ryzec syrovinka = </a:t>
            </a:r>
            <a:r>
              <a:rPr lang="cs-CZ" sz="1200" b="0" i="0" kern="1200" baseline="0" dirty="0" smtClean="0">
                <a:solidFill>
                  <a:schemeClr val="tx1"/>
                </a:solidFill>
                <a:effectLst/>
                <a:latin typeface="+mn-lt"/>
                <a:ea typeface="+mn-ea"/>
                <a:cs typeface="+mn-cs"/>
              </a:rPr>
              <a:t>r</a:t>
            </a:r>
            <a:r>
              <a:rPr lang="cs-CZ" sz="1200" b="0" i="0" kern="1200" dirty="0" smtClean="0">
                <a:solidFill>
                  <a:schemeClr val="tx1"/>
                </a:solidFill>
                <a:effectLst/>
                <a:latin typeface="+mn-lt"/>
                <a:ea typeface="+mn-ea"/>
                <a:cs typeface="+mn-cs"/>
              </a:rPr>
              <a:t>oste roztroušeně v listnatých, smíšených i jehličnatých lesích pod duby, buky, habry, borovicemi, smrky</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36</a:t>
            </a:fld>
            <a:endParaRPr lang="cs-CZ"/>
          </a:p>
        </p:txBody>
      </p:sp>
    </p:spTree>
    <p:extLst>
      <p:ext uri="{BB962C8B-B14F-4D97-AF65-F5344CB8AC3E}">
        <p14:creationId xmlns:p14="http://schemas.microsoft.com/office/powerpoint/2010/main" val="132957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Ryzec obecný = </a:t>
            </a:r>
            <a:r>
              <a:rPr lang="cs-CZ" sz="1200" b="0" i="0" kern="1200" dirty="0" smtClean="0">
                <a:solidFill>
                  <a:schemeClr val="tx1"/>
                </a:solidFill>
                <a:effectLst/>
                <a:latin typeface="+mn-lt"/>
                <a:ea typeface="+mn-ea"/>
                <a:cs typeface="+mn-cs"/>
              </a:rPr>
              <a:t>roste místy hojně, ve skupinách, obvykle v travnatých či mechových místech pod borovicemi, často v mladých porostech či na jejich okrajích, např. u lesních cest.</a:t>
            </a:r>
            <a:r>
              <a:rPr lang="cs-CZ" baseline="0" dirty="0" smtClean="0"/>
              <a:t> </a:t>
            </a:r>
          </a:p>
          <a:p>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Ryzec syrovinka = </a:t>
            </a:r>
            <a:r>
              <a:rPr lang="cs-CZ" sz="1200" b="0" i="0" kern="1200" baseline="0" dirty="0" smtClean="0">
                <a:solidFill>
                  <a:schemeClr val="tx1"/>
                </a:solidFill>
                <a:effectLst/>
                <a:latin typeface="+mn-lt"/>
                <a:ea typeface="+mn-ea"/>
                <a:cs typeface="+mn-cs"/>
              </a:rPr>
              <a:t>r</a:t>
            </a:r>
            <a:r>
              <a:rPr lang="cs-CZ" sz="1200" b="0" i="0" kern="1200" dirty="0" smtClean="0">
                <a:solidFill>
                  <a:schemeClr val="tx1"/>
                </a:solidFill>
                <a:effectLst/>
                <a:latin typeface="+mn-lt"/>
                <a:ea typeface="+mn-ea"/>
                <a:cs typeface="+mn-cs"/>
              </a:rPr>
              <a:t>oste roztroušeně v listnatých, smíšených i jehličnatých lesích pod duby, buky, habry, borovicemi, smrky</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37</a:t>
            </a:fld>
            <a:endParaRPr lang="cs-CZ"/>
          </a:p>
        </p:txBody>
      </p:sp>
    </p:spTree>
    <p:extLst>
      <p:ext uri="{BB962C8B-B14F-4D97-AF65-F5344CB8AC3E}">
        <p14:creationId xmlns:p14="http://schemas.microsoft.com/office/powerpoint/2010/main" val="397369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Vyhláška omezující sloučeniny fosforu v pracích prostředcích (</a:t>
            </a:r>
            <a:r>
              <a:rPr lang="cs-CZ" sz="1200" b="0" i="0" kern="1200" dirty="0" err="1" smtClean="0">
                <a:solidFill>
                  <a:schemeClr val="tx1"/>
                </a:solidFill>
                <a:effectLst/>
                <a:latin typeface="+mn-lt"/>
                <a:ea typeface="+mn-ea"/>
                <a:cs typeface="+mn-cs"/>
              </a:rPr>
              <a:t>Vyhl</a:t>
            </a:r>
            <a:r>
              <a:rPr lang="cs-CZ" sz="1200" b="0" i="0" kern="1200" dirty="0" smtClean="0">
                <a:solidFill>
                  <a:schemeClr val="tx1"/>
                </a:solidFill>
                <a:effectLst/>
                <a:latin typeface="+mn-lt"/>
                <a:ea typeface="+mn-ea"/>
                <a:cs typeface="+mn-cs"/>
              </a:rPr>
              <a:t>. 78/2006 Sb.), která nabyla účinnosti až v roce 2006, je také smutnou vizitkou. Nevztahuje se totiž ani na průmyslové praní, ani na mycí prostředky na nádobí. Před čtyřiceti lety by byla zásadním průlomem, ale dnes, kdy většina domácností je vybavena myčkou, zůstává polovičatá.</a:t>
            </a:r>
          </a:p>
          <a:p>
            <a:r>
              <a:rPr lang="cs-CZ" dirty="0" smtClean="0"/>
              <a:t>http://vodnihospodarstvi.cz/boj-o-fosfor/</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13</a:t>
            </a:fld>
            <a:endParaRPr lang="cs-CZ"/>
          </a:p>
        </p:txBody>
      </p:sp>
    </p:spTree>
    <p:extLst>
      <p:ext uri="{BB962C8B-B14F-4D97-AF65-F5344CB8AC3E}">
        <p14:creationId xmlns:p14="http://schemas.microsoft.com/office/powerpoint/2010/main" val="1809258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https://www.stream.cz/adost/10019667-smrt-nese-jmeno-glyfosat </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14</a:t>
            </a:fld>
            <a:endParaRPr lang="cs-CZ"/>
          </a:p>
        </p:txBody>
      </p:sp>
    </p:spTree>
    <p:extLst>
      <p:ext uri="{BB962C8B-B14F-4D97-AF65-F5344CB8AC3E}">
        <p14:creationId xmlns:p14="http://schemas.microsoft.com/office/powerpoint/2010/main" val="306192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Liška obecná =</a:t>
            </a:r>
            <a:r>
              <a:rPr lang="cs-CZ" baseline="0" dirty="0" smtClean="0"/>
              <a:t> </a:t>
            </a:r>
            <a:r>
              <a:rPr lang="cs-CZ" sz="1200" b="0" i="0" kern="1200" baseline="0" dirty="0" smtClean="0">
                <a:solidFill>
                  <a:schemeClr val="tx1"/>
                </a:solidFill>
                <a:effectLst/>
                <a:latin typeface="+mn-lt"/>
                <a:ea typeface="+mn-ea"/>
                <a:cs typeface="+mn-cs"/>
              </a:rPr>
              <a:t>l</a:t>
            </a:r>
            <a:r>
              <a:rPr lang="cs-CZ" sz="1200" b="0" i="0" kern="1200" dirty="0" smtClean="0">
                <a:solidFill>
                  <a:schemeClr val="tx1"/>
                </a:solidFill>
                <a:effectLst/>
                <a:latin typeface="+mn-lt"/>
                <a:ea typeface="+mn-ea"/>
                <a:cs typeface="+mn-cs"/>
              </a:rPr>
              <a:t>išky rostou většinou ve skupinách a to jak v listnatých, tak i v jehličnatých lesích. Daří se jim především pod borovicemi, břízami a buky. V posledních letech se opět začínají hojněji objevovat, což je velmi příznivé, protože jsou považovány za dobrý indikátor čistoty prostředí. </a:t>
            </a:r>
          </a:p>
          <a:p>
            <a:endParaRPr lang="cs-CZ" sz="1200" b="0" i="0" kern="1200" dirty="0" smtClean="0">
              <a:solidFill>
                <a:schemeClr val="tx1"/>
              </a:solidFill>
              <a:effectLst/>
              <a:latin typeface="+mn-lt"/>
              <a:ea typeface="+mn-ea"/>
              <a:cs typeface="+mn-cs"/>
            </a:endParaRPr>
          </a:p>
          <a:p>
            <a:r>
              <a:rPr lang="cs-CZ" sz="1200" b="0" i="0" kern="1200" dirty="0" smtClean="0">
                <a:solidFill>
                  <a:schemeClr val="tx1"/>
                </a:solidFill>
                <a:effectLst/>
                <a:latin typeface="+mn-lt"/>
                <a:ea typeface="+mn-ea"/>
                <a:cs typeface="+mn-cs"/>
              </a:rPr>
              <a:t>Klouzek obecný</a:t>
            </a:r>
            <a:r>
              <a:rPr lang="cs-CZ" sz="1200" b="0" i="0" kern="1200" baseline="0" dirty="0" smtClean="0">
                <a:solidFill>
                  <a:schemeClr val="tx1"/>
                </a:solidFill>
                <a:effectLst/>
                <a:latin typeface="+mn-lt"/>
                <a:ea typeface="+mn-ea"/>
                <a:cs typeface="+mn-cs"/>
              </a:rPr>
              <a:t> = p</a:t>
            </a:r>
            <a:r>
              <a:rPr lang="cs-CZ" sz="1200" b="0" i="0" kern="1200" dirty="0" smtClean="0">
                <a:solidFill>
                  <a:schemeClr val="tx1"/>
                </a:solidFill>
                <a:effectLst/>
                <a:latin typeface="+mn-lt"/>
                <a:ea typeface="+mn-ea"/>
                <a:cs typeface="+mn-cs"/>
              </a:rPr>
              <a:t>atří mezi nejhojnější </a:t>
            </a:r>
            <a:r>
              <a:rPr lang="cs-CZ" sz="1200" b="0" i="0" u="sng" kern="1200" dirty="0" smtClean="0">
                <a:solidFill>
                  <a:schemeClr val="tx1"/>
                </a:solidFill>
                <a:effectLst/>
                <a:latin typeface="+mn-lt"/>
                <a:ea typeface="+mn-ea"/>
                <a:cs typeface="+mn-cs"/>
              </a:rPr>
              <a:t>kosmopolitní</a:t>
            </a:r>
            <a:r>
              <a:rPr lang="cs-CZ" sz="1200" b="0" i="0" kern="1200" dirty="0" smtClean="0">
                <a:solidFill>
                  <a:schemeClr val="tx1"/>
                </a:solidFill>
                <a:effectLst/>
                <a:latin typeface="+mn-lt"/>
                <a:ea typeface="+mn-ea"/>
                <a:cs typeface="+mn-cs"/>
              </a:rPr>
              <a:t> houby vázané na některé druhy borovic s dvěma jehlicemi ve svazku, především na borovici lesní (</a:t>
            </a:r>
            <a:r>
              <a:rPr lang="cs-CZ" sz="1200" b="0" i="0" kern="1200" dirty="0" err="1" smtClean="0">
                <a:solidFill>
                  <a:schemeClr val="tx1"/>
                </a:solidFill>
                <a:effectLst/>
                <a:latin typeface="+mn-lt"/>
                <a:ea typeface="+mn-ea"/>
                <a:cs typeface="+mn-cs"/>
              </a:rPr>
              <a:t>Pinus</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sylvestris</a:t>
            </a:r>
            <a:r>
              <a:rPr lang="cs-CZ" sz="1200" b="0" i="0" kern="1200" dirty="0" smtClean="0">
                <a:solidFill>
                  <a:schemeClr val="tx1"/>
                </a:solidFill>
                <a:effectLst/>
                <a:latin typeface="+mn-lt"/>
                <a:ea typeface="+mn-ea"/>
                <a:cs typeface="+mn-cs"/>
              </a:rPr>
              <a:t>).</a:t>
            </a:r>
          </a:p>
          <a:p>
            <a:endParaRPr lang="cs-CZ" sz="1200" b="0" i="0" kern="1200" dirty="0" smtClean="0">
              <a:solidFill>
                <a:schemeClr val="tx1"/>
              </a:solidFill>
              <a:effectLst/>
              <a:latin typeface="+mn-lt"/>
              <a:ea typeface="+mn-ea"/>
              <a:cs typeface="+mn-cs"/>
            </a:endParaRPr>
          </a:p>
          <a:p>
            <a:r>
              <a:rPr lang="cs-CZ" sz="1200" b="0" i="0" kern="1200" dirty="0" smtClean="0">
                <a:solidFill>
                  <a:schemeClr val="tx1"/>
                </a:solidFill>
                <a:effectLst/>
                <a:latin typeface="+mn-lt"/>
                <a:ea typeface="+mn-ea"/>
                <a:cs typeface="+mn-cs"/>
              </a:rPr>
              <a:t>Klouzek</a:t>
            </a:r>
            <a:r>
              <a:rPr lang="cs-CZ" sz="1200" b="0" i="0" kern="1200" baseline="0" dirty="0" smtClean="0">
                <a:solidFill>
                  <a:schemeClr val="tx1"/>
                </a:solidFill>
                <a:effectLst/>
                <a:latin typeface="+mn-lt"/>
                <a:ea typeface="+mn-ea"/>
                <a:cs typeface="+mn-cs"/>
              </a:rPr>
              <a:t> sličný = </a:t>
            </a:r>
            <a:r>
              <a:rPr lang="cs-CZ" sz="1200" b="0" i="0" kern="1200" dirty="0" smtClean="0">
                <a:solidFill>
                  <a:schemeClr val="tx1"/>
                </a:solidFill>
                <a:effectLst/>
                <a:latin typeface="+mn-lt"/>
                <a:ea typeface="+mn-ea"/>
                <a:cs typeface="+mn-cs"/>
              </a:rPr>
              <a:t>v lesích všech typů pod </a:t>
            </a:r>
            <a:r>
              <a:rPr lang="cs-CZ" sz="1200" b="0" i="0" u="none" strike="noStrike" kern="1200" dirty="0" smtClean="0">
                <a:solidFill>
                  <a:schemeClr val="tx1"/>
                </a:solidFill>
                <a:effectLst/>
                <a:latin typeface="+mn-lt"/>
                <a:ea typeface="+mn-ea"/>
                <a:cs typeface="+mn-cs"/>
              </a:rPr>
              <a:t>modřiny</a:t>
            </a:r>
            <a:r>
              <a:rPr lang="cs-CZ" sz="1200" b="0" i="0" kern="1200" dirty="0" smtClean="0">
                <a:solidFill>
                  <a:schemeClr val="tx1"/>
                </a:solidFill>
                <a:effectLst/>
                <a:latin typeface="+mn-lt"/>
                <a:ea typeface="+mn-ea"/>
                <a:cs typeface="+mn-cs"/>
              </a:rPr>
              <a:t> nebo v jejich blízkosti, na holém jehličí nebo v trávě</a:t>
            </a:r>
          </a:p>
          <a:p>
            <a:endParaRPr lang="cs-CZ" sz="1200" b="0" i="0" kern="1200" dirty="0" smtClean="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16</a:t>
            </a:fld>
            <a:endParaRPr lang="cs-CZ"/>
          </a:p>
        </p:txBody>
      </p:sp>
    </p:spTree>
    <p:extLst>
      <p:ext uri="{BB962C8B-B14F-4D97-AF65-F5344CB8AC3E}">
        <p14:creationId xmlns:p14="http://schemas.microsoft.com/office/powerpoint/2010/main" val="3668022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Ryzec obecný = </a:t>
            </a:r>
            <a:r>
              <a:rPr lang="cs-CZ" sz="1200" b="0" i="0" kern="1200" dirty="0" smtClean="0">
                <a:solidFill>
                  <a:schemeClr val="tx1"/>
                </a:solidFill>
                <a:effectLst/>
                <a:latin typeface="+mn-lt"/>
                <a:ea typeface="+mn-ea"/>
                <a:cs typeface="+mn-cs"/>
              </a:rPr>
              <a:t>roste místy hojně, ve skupinách, obvykle v travnatých či mechových místech pod borovicemi, často v mladých porostech či na jejich okrajích, např. u lesních cest.</a:t>
            </a:r>
            <a:r>
              <a:rPr lang="cs-CZ" baseline="0" dirty="0" smtClean="0"/>
              <a:t> </a:t>
            </a:r>
          </a:p>
          <a:p>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Ryzec syrovinka = </a:t>
            </a:r>
            <a:r>
              <a:rPr lang="cs-CZ" sz="1200" b="0" i="0" kern="1200" baseline="0" dirty="0" smtClean="0">
                <a:solidFill>
                  <a:schemeClr val="tx1"/>
                </a:solidFill>
                <a:effectLst/>
                <a:latin typeface="+mn-lt"/>
                <a:ea typeface="+mn-ea"/>
                <a:cs typeface="+mn-cs"/>
              </a:rPr>
              <a:t>r</a:t>
            </a:r>
            <a:r>
              <a:rPr lang="cs-CZ" sz="1200" b="0" i="0" kern="1200" dirty="0" smtClean="0">
                <a:solidFill>
                  <a:schemeClr val="tx1"/>
                </a:solidFill>
                <a:effectLst/>
                <a:latin typeface="+mn-lt"/>
                <a:ea typeface="+mn-ea"/>
                <a:cs typeface="+mn-cs"/>
              </a:rPr>
              <a:t>oste roztroušeně v listnatých, smíšených i jehličnatých lesích pod duby, buky, habry, borovicemi, smrky</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17</a:t>
            </a:fld>
            <a:endParaRPr lang="cs-CZ"/>
          </a:p>
        </p:txBody>
      </p:sp>
    </p:spTree>
    <p:extLst>
      <p:ext uri="{BB962C8B-B14F-4D97-AF65-F5344CB8AC3E}">
        <p14:creationId xmlns:p14="http://schemas.microsoft.com/office/powerpoint/2010/main" val="384332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Ryzec obecný = </a:t>
            </a:r>
            <a:r>
              <a:rPr lang="cs-CZ" sz="1200" b="0" i="0" kern="1200" dirty="0" smtClean="0">
                <a:solidFill>
                  <a:schemeClr val="tx1"/>
                </a:solidFill>
                <a:effectLst/>
                <a:latin typeface="+mn-lt"/>
                <a:ea typeface="+mn-ea"/>
                <a:cs typeface="+mn-cs"/>
              </a:rPr>
              <a:t>roste místy hojně, ve skupinách, obvykle v travnatých či mechových místech pod borovicemi, často v mladých porostech či na jejich okrajích, např. u lesních cest.</a:t>
            </a:r>
            <a:r>
              <a:rPr lang="cs-CZ" baseline="0" dirty="0" smtClean="0"/>
              <a:t> </a:t>
            </a:r>
          </a:p>
          <a:p>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Ryzec syrovinka = </a:t>
            </a:r>
            <a:r>
              <a:rPr lang="cs-CZ" sz="1200" b="0" i="0" kern="1200" baseline="0" dirty="0" smtClean="0">
                <a:solidFill>
                  <a:schemeClr val="tx1"/>
                </a:solidFill>
                <a:effectLst/>
                <a:latin typeface="+mn-lt"/>
                <a:ea typeface="+mn-ea"/>
                <a:cs typeface="+mn-cs"/>
              </a:rPr>
              <a:t>r</a:t>
            </a:r>
            <a:r>
              <a:rPr lang="cs-CZ" sz="1200" b="0" i="0" kern="1200" dirty="0" smtClean="0">
                <a:solidFill>
                  <a:schemeClr val="tx1"/>
                </a:solidFill>
                <a:effectLst/>
                <a:latin typeface="+mn-lt"/>
                <a:ea typeface="+mn-ea"/>
                <a:cs typeface="+mn-cs"/>
              </a:rPr>
              <a:t>oste roztroušeně v listnatých, smíšených i jehličnatých lesích pod duby, buky, habry, borovicemi, smrky</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18</a:t>
            </a:fld>
            <a:endParaRPr lang="cs-CZ"/>
          </a:p>
        </p:txBody>
      </p:sp>
    </p:spTree>
    <p:extLst>
      <p:ext uri="{BB962C8B-B14F-4D97-AF65-F5344CB8AC3E}">
        <p14:creationId xmlns:p14="http://schemas.microsoft.com/office/powerpoint/2010/main" val="2272139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Ryzec obecný = </a:t>
            </a:r>
            <a:r>
              <a:rPr lang="cs-CZ" sz="1200" b="0" i="0" kern="1200" dirty="0" smtClean="0">
                <a:solidFill>
                  <a:schemeClr val="tx1"/>
                </a:solidFill>
                <a:effectLst/>
                <a:latin typeface="+mn-lt"/>
                <a:ea typeface="+mn-ea"/>
                <a:cs typeface="+mn-cs"/>
              </a:rPr>
              <a:t>roste místy hojně, ve skupinách, obvykle v travnatých či mechových místech pod borovicemi, často v mladých porostech či na jejich okrajích, např. u lesních cest.</a:t>
            </a:r>
            <a:r>
              <a:rPr lang="cs-CZ" baseline="0" dirty="0" smtClean="0"/>
              <a:t> </a:t>
            </a:r>
          </a:p>
          <a:p>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Ryzec syrovinka = </a:t>
            </a:r>
            <a:r>
              <a:rPr lang="cs-CZ" sz="1200" b="0" i="0" kern="1200" baseline="0" dirty="0" smtClean="0">
                <a:solidFill>
                  <a:schemeClr val="tx1"/>
                </a:solidFill>
                <a:effectLst/>
                <a:latin typeface="+mn-lt"/>
                <a:ea typeface="+mn-ea"/>
                <a:cs typeface="+mn-cs"/>
              </a:rPr>
              <a:t>r</a:t>
            </a:r>
            <a:r>
              <a:rPr lang="cs-CZ" sz="1200" b="0" i="0" kern="1200" dirty="0" smtClean="0">
                <a:solidFill>
                  <a:schemeClr val="tx1"/>
                </a:solidFill>
                <a:effectLst/>
                <a:latin typeface="+mn-lt"/>
                <a:ea typeface="+mn-ea"/>
                <a:cs typeface="+mn-cs"/>
              </a:rPr>
              <a:t>oste roztroušeně v listnatých, smíšených i jehličnatých lesích pod duby, buky, habry, borovicemi, smrky</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32</a:t>
            </a:fld>
            <a:endParaRPr lang="cs-CZ"/>
          </a:p>
        </p:txBody>
      </p:sp>
    </p:spTree>
    <p:extLst>
      <p:ext uri="{BB962C8B-B14F-4D97-AF65-F5344CB8AC3E}">
        <p14:creationId xmlns:p14="http://schemas.microsoft.com/office/powerpoint/2010/main" val="847614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Ryzec obecný = </a:t>
            </a:r>
            <a:r>
              <a:rPr lang="cs-CZ" sz="1200" b="0" i="0" kern="1200" dirty="0" smtClean="0">
                <a:solidFill>
                  <a:schemeClr val="tx1"/>
                </a:solidFill>
                <a:effectLst/>
                <a:latin typeface="+mn-lt"/>
                <a:ea typeface="+mn-ea"/>
                <a:cs typeface="+mn-cs"/>
              </a:rPr>
              <a:t>roste místy hojně, ve skupinách, obvykle v travnatých či mechových místech pod borovicemi, často v mladých porostech či na jejich okrajích, např. u lesních cest.</a:t>
            </a:r>
            <a:r>
              <a:rPr lang="cs-CZ" baseline="0" dirty="0" smtClean="0"/>
              <a:t> </a:t>
            </a:r>
          </a:p>
          <a:p>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Ryzec syrovinka = </a:t>
            </a:r>
            <a:r>
              <a:rPr lang="cs-CZ" sz="1200" b="0" i="0" kern="1200" baseline="0" dirty="0" smtClean="0">
                <a:solidFill>
                  <a:schemeClr val="tx1"/>
                </a:solidFill>
                <a:effectLst/>
                <a:latin typeface="+mn-lt"/>
                <a:ea typeface="+mn-ea"/>
                <a:cs typeface="+mn-cs"/>
              </a:rPr>
              <a:t>r</a:t>
            </a:r>
            <a:r>
              <a:rPr lang="cs-CZ" sz="1200" b="0" i="0" kern="1200" dirty="0" smtClean="0">
                <a:solidFill>
                  <a:schemeClr val="tx1"/>
                </a:solidFill>
                <a:effectLst/>
                <a:latin typeface="+mn-lt"/>
                <a:ea typeface="+mn-ea"/>
                <a:cs typeface="+mn-cs"/>
              </a:rPr>
              <a:t>oste roztroušeně v listnatých, smíšených i jehličnatých lesích pod duby, buky, habry, borovicemi, smrky</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33</a:t>
            </a:fld>
            <a:endParaRPr lang="cs-CZ"/>
          </a:p>
        </p:txBody>
      </p:sp>
    </p:spTree>
    <p:extLst>
      <p:ext uri="{BB962C8B-B14F-4D97-AF65-F5344CB8AC3E}">
        <p14:creationId xmlns:p14="http://schemas.microsoft.com/office/powerpoint/2010/main" val="373644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Ryzec obecný = </a:t>
            </a:r>
            <a:r>
              <a:rPr lang="cs-CZ" sz="1200" b="0" i="0" kern="1200" dirty="0" smtClean="0">
                <a:solidFill>
                  <a:schemeClr val="tx1"/>
                </a:solidFill>
                <a:effectLst/>
                <a:latin typeface="+mn-lt"/>
                <a:ea typeface="+mn-ea"/>
                <a:cs typeface="+mn-cs"/>
              </a:rPr>
              <a:t>roste místy hojně, ve skupinách, obvykle v travnatých či mechových místech pod borovicemi, často v mladých porostech či na jejich okrajích, např. u lesních cest.</a:t>
            </a:r>
            <a:r>
              <a:rPr lang="cs-CZ" baseline="0" dirty="0" smtClean="0"/>
              <a:t> </a:t>
            </a:r>
          </a:p>
          <a:p>
            <a:endParaRPr lang="cs-CZ"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Ryzec syrovinka = </a:t>
            </a:r>
            <a:r>
              <a:rPr lang="cs-CZ" sz="1200" b="0" i="0" kern="1200" baseline="0" dirty="0" smtClean="0">
                <a:solidFill>
                  <a:schemeClr val="tx1"/>
                </a:solidFill>
                <a:effectLst/>
                <a:latin typeface="+mn-lt"/>
                <a:ea typeface="+mn-ea"/>
                <a:cs typeface="+mn-cs"/>
              </a:rPr>
              <a:t>r</a:t>
            </a:r>
            <a:r>
              <a:rPr lang="cs-CZ" sz="1200" b="0" i="0" kern="1200" dirty="0" smtClean="0">
                <a:solidFill>
                  <a:schemeClr val="tx1"/>
                </a:solidFill>
                <a:effectLst/>
                <a:latin typeface="+mn-lt"/>
                <a:ea typeface="+mn-ea"/>
                <a:cs typeface="+mn-cs"/>
              </a:rPr>
              <a:t>oste roztroušeně v listnatých, smíšených i jehličnatých lesích pod duby, buky, habry, borovicemi, smrky</a:t>
            </a:r>
            <a:endParaRPr lang="cs-CZ" dirty="0"/>
          </a:p>
        </p:txBody>
      </p:sp>
      <p:sp>
        <p:nvSpPr>
          <p:cNvPr id="4" name="Zástupný symbol pro číslo snímku 3"/>
          <p:cNvSpPr>
            <a:spLocks noGrp="1"/>
          </p:cNvSpPr>
          <p:nvPr>
            <p:ph type="sldNum" sz="quarter" idx="10"/>
          </p:nvPr>
        </p:nvSpPr>
        <p:spPr/>
        <p:txBody>
          <a:bodyPr/>
          <a:lstStyle/>
          <a:p>
            <a:fld id="{F5473FA6-6ED1-43A9-95C4-1C87A6BEE3E7}" type="slidenum">
              <a:rPr lang="cs-CZ" smtClean="0"/>
              <a:t>34</a:t>
            </a:fld>
            <a:endParaRPr lang="cs-CZ"/>
          </a:p>
        </p:txBody>
      </p:sp>
    </p:spTree>
    <p:extLst>
      <p:ext uri="{BB962C8B-B14F-4D97-AF65-F5344CB8AC3E}">
        <p14:creationId xmlns:p14="http://schemas.microsoft.com/office/powerpoint/2010/main" val="2137848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0F5985C-743A-43A6-A6E3-0670742ABA92}" type="datetimeFigureOut">
              <a:rPr lang="cs-CZ" smtClean="0"/>
              <a:t>11.11.2020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263775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0F5985C-743A-43A6-A6E3-0670742ABA92}" type="datetimeFigureOut">
              <a:rPr lang="cs-CZ" smtClean="0"/>
              <a:t>11.11.2020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31748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0F5985C-743A-43A6-A6E3-0670742ABA92}" type="datetimeFigureOut">
              <a:rPr lang="cs-CZ" smtClean="0"/>
              <a:t>11.11.2020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357056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0F5985C-743A-43A6-A6E3-0670742ABA92}" type="datetimeFigureOut">
              <a:rPr lang="cs-CZ" smtClean="0"/>
              <a:t>11.11.2020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111931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0F5985C-743A-43A6-A6E3-0670742ABA92}" type="datetimeFigureOut">
              <a:rPr lang="cs-CZ" smtClean="0"/>
              <a:t>11.11.2020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168319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0F5985C-743A-43A6-A6E3-0670742ABA92}" type="datetimeFigureOut">
              <a:rPr lang="cs-CZ" smtClean="0"/>
              <a:t>11.11.2020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421347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0F5985C-743A-43A6-A6E3-0670742ABA92}" type="datetimeFigureOut">
              <a:rPr lang="cs-CZ" smtClean="0"/>
              <a:t>11.11.2020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3962771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0F5985C-743A-43A6-A6E3-0670742ABA92}" type="datetimeFigureOut">
              <a:rPr lang="cs-CZ" smtClean="0"/>
              <a:t>11.11.2020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1424903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0F5985C-743A-43A6-A6E3-0670742ABA92}" type="datetimeFigureOut">
              <a:rPr lang="cs-CZ" smtClean="0"/>
              <a:t>11.11.2020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329891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0F5985C-743A-43A6-A6E3-0670742ABA92}" type="datetimeFigureOut">
              <a:rPr lang="cs-CZ" smtClean="0"/>
              <a:t>11.11.2020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4283600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0F5985C-743A-43A6-A6E3-0670742ABA92}" type="datetimeFigureOut">
              <a:rPr lang="cs-CZ" smtClean="0"/>
              <a:t>11.11.2020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58E6D7A-02D0-46A7-8821-CAA41EF31770}" type="slidenum">
              <a:rPr lang="cs-CZ" smtClean="0"/>
              <a:t>‹#›</a:t>
            </a:fld>
            <a:endParaRPr lang="cs-CZ"/>
          </a:p>
        </p:txBody>
      </p:sp>
    </p:spTree>
    <p:extLst>
      <p:ext uri="{BB962C8B-B14F-4D97-AF65-F5344CB8AC3E}">
        <p14:creationId xmlns:p14="http://schemas.microsoft.com/office/powerpoint/2010/main" val="296493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5985C-743A-43A6-A6E3-0670742ABA92}" type="datetimeFigureOut">
              <a:rPr lang="cs-CZ" smtClean="0"/>
              <a:t>11.11.2020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E6D7A-02D0-46A7-8821-CAA41EF31770}" type="slidenum">
              <a:rPr lang="cs-CZ" smtClean="0"/>
              <a:t>‹#›</a:t>
            </a:fld>
            <a:endParaRPr lang="cs-CZ"/>
          </a:p>
        </p:txBody>
      </p:sp>
    </p:spTree>
    <p:extLst>
      <p:ext uri="{BB962C8B-B14F-4D97-AF65-F5344CB8AC3E}">
        <p14:creationId xmlns:p14="http://schemas.microsoft.com/office/powerpoint/2010/main" val="4025565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gif"/><Relationship Id="rId12"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eg"/><Relationship Id="rId11" Type="http://schemas.openxmlformats.org/officeDocument/2006/relationships/image" Target="../media/image3.gif"/><Relationship Id="rId5" Type="http://schemas.openxmlformats.org/officeDocument/2006/relationships/image" Target="../media/image23.emf"/><Relationship Id="rId10"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jpeg"/><Relationship Id="rId5" Type="http://schemas.openxmlformats.org/officeDocument/2006/relationships/image" Target="../media/image32.jpe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2.gif"/><Relationship Id="rId12" Type="http://schemas.openxmlformats.org/officeDocument/2006/relationships/image" Target="../media/image3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eg"/><Relationship Id="rId11" Type="http://schemas.openxmlformats.org/officeDocument/2006/relationships/image" Target="../media/image36.jpeg"/><Relationship Id="rId5" Type="http://schemas.openxmlformats.org/officeDocument/2006/relationships/image" Target="../media/image33.jpeg"/><Relationship Id="rId10" Type="http://schemas.openxmlformats.org/officeDocument/2006/relationships/image" Target="../media/image35.jpeg"/><Relationship Id="rId4" Type="http://schemas.openxmlformats.org/officeDocument/2006/relationships/notesSlide" Target="../notesSlides/notesSlide3.xml"/><Relationship Id="rId9" Type="http://schemas.openxmlformats.org/officeDocument/2006/relationships/image" Target="../media/image34.jpeg"/><Relationship Id="rId1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gif"/><Relationship Id="rId11" Type="http://schemas.openxmlformats.org/officeDocument/2006/relationships/image" Target="../media/image6.png"/><Relationship Id="rId5" Type="http://schemas.openxmlformats.org/officeDocument/2006/relationships/image" Target="../media/image2.gif"/><Relationship Id="rId10" Type="http://schemas.openxmlformats.org/officeDocument/2006/relationships/image" Target="../media/image42.jpeg"/><Relationship Id="rId4" Type="http://schemas.openxmlformats.org/officeDocument/2006/relationships/notesSlide" Target="../notesSlides/notesSlide4.xml"/><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2.xml"/><Relationship Id="rId7" Type="http://schemas.openxmlformats.org/officeDocument/2006/relationships/image" Target="../media/image46.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eg"/><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2.xml"/><Relationship Id="rId7" Type="http://schemas.openxmlformats.org/officeDocument/2006/relationships/image" Target="../media/image48.jpeg"/><Relationship Id="rId12"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jpeg"/><Relationship Id="rId11" Type="http://schemas.openxmlformats.org/officeDocument/2006/relationships/image" Target="../media/image52.jpeg"/><Relationship Id="rId5" Type="http://schemas.openxmlformats.org/officeDocument/2006/relationships/image" Target="../media/image3.gif"/><Relationship Id="rId10" Type="http://schemas.openxmlformats.org/officeDocument/2006/relationships/image" Target="../media/image51.emf"/><Relationship Id="rId4" Type="http://schemas.openxmlformats.org/officeDocument/2006/relationships/image" Target="../media/image2.gif"/><Relationship Id="rId9"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2.xml"/><Relationship Id="rId7" Type="http://schemas.openxmlformats.org/officeDocument/2006/relationships/image" Target="../media/image48.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jpeg"/><Relationship Id="rId5" Type="http://schemas.openxmlformats.org/officeDocument/2006/relationships/image" Target="../media/image3.gif"/><Relationship Id="rId10" Type="http://schemas.openxmlformats.org/officeDocument/2006/relationships/image" Target="../media/image6.png"/><Relationship Id="rId4" Type="http://schemas.openxmlformats.org/officeDocument/2006/relationships/image" Target="../media/image2.gif"/><Relationship Id="rId9" Type="http://schemas.openxmlformats.org/officeDocument/2006/relationships/image" Target="../media/image50.jpeg"/></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2.xml"/><Relationship Id="rId7" Type="http://schemas.openxmlformats.org/officeDocument/2006/relationships/image" Target="../media/image48.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jpeg"/><Relationship Id="rId5" Type="http://schemas.openxmlformats.org/officeDocument/2006/relationships/image" Target="../media/image3.gif"/><Relationship Id="rId10" Type="http://schemas.openxmlformats.org/officeDocument/2006/relationships/image" Target="../media/image6.png"/><Relationship Id="rId4" Type="http://schemas.openxmlformats.org/officeDocument/2006/relationships/image" Target="../media/image2.gif"/><Relationship Id="rId9"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jpeg"/><Relationship Id="rId5" Type="http://schemas.openxmlformats.org/officeDocument/2006/relationships/image" Target="../media/image3.gif"/><Relationship Id="rId10" Type="http://schemas.openxmlformats.org/officeDocument/2006/relationships/image" Target="../media/image6.png"/><Relationship Id="rId4" Type="http://schemas.openxmlformats.org/officeDocument/2006/relationships/image" Target="../media/image2.gif"/><Relationship Id="rId9" Type="http://schemas.openxmlformats.org/officeDocument/2006/relationships/hyperlink" Target="http://www.biolib.cz/"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2.xml"/><Relationship Id="rId7" Type="http://schemas.openxmlformats.org/officeDocument/2006/relationships/image" Target="../media/image55.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image" Target="../media/image3.gif"/><Relationship Id="rId10" Type="http://schemas.openxmlformats.org/officeDocument/2006/relationships/hyperlink" Target="http://www.biolib.cz/" TargetMode="External"/><Relationship Id="rId4" Type="http://schemas.openxmlformats.org/officeDocument/2006/relationships/image" Target="../media/image2.gif"/><Relationship Id="rId9" Type="http://schemas.openxmlformats.org/officeDocument/2006/relationships/image" Target="../media/image57.jpe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9.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8.jpeg"/><Relationship Id="rId5" Type="http://schemas.openxmlformats.org/officeDocument/2006/relationships/hyperlink" Target="http://www.biolib.cz/" TargetMode="Externa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hyperlink" Target="http://ib.bioninja.com.au/standard-level/topic-2-molecular-biology/24-proteins/the-ph-scale.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64.emf"/><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3.emf"/><Relationship Id="rId5" Type="http://schemas.openxmlformats.org/officeDocument/2006/relationships/image" Target="../media/image3.gif"/><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png"/><Relationship Id="rId5" Type="http://schemas.openxmlformats.org/officeDocument/2006/relationships/image" Target="../media/image65.jpe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66.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hyperlink" Target="http://www.biolib.cz/"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biolib.cz/" TargetMode="External"/><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68.jpeg"/></Relationships>
</file>

<file path=ppt/slides/_rels/slide35.xml.rels><?xml version="1.0" encoding="UTF-8" standalone="yes"?>
<Relationships xmlns="http://schemas.openxmlformats.org/package/2006/relationships"><Relationship Id="rId8" Type="http://schemas.openxmlformats.org/officeDocument/2006/relationships/hyperlink" Target="http://www.biolib.cz/" TargetMode="External"/><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6.png"/><Relationship Id="rId4" Type="http://schemas.openxmlformats.org/officeDocument/2006/relationships/notesSlide" Target="../notesSlides/notesSlide10.xml"/><Relationship Id="rId9" Type="http://schemas.openxmlformats.org/officeDocument/2006/relationships/image" Target="../media/image69.jpe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image" Target="../media/image3.gif"/></Relationships>
</file>

<file path=ppt/slides/_rels/slide7.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2.xml"/><Relationship Id="rId7" Type="http://schemas.openxmlformats.org/officeDocument/2006/relationships/image" Target="../media/image2.gi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hyperlink" Target="http://www.biolib.cz/" TargetMode="Externa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9.jpeg"/><Relationship Id="rId12" Type="http://schemas.openxmlformats.org/officeDocument/2006/relationships/image" Target="../media/image2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jpeg"/><Relationship Id="rId11" Type="http://schemas.openxmlformats.org/officeDocument/2006/relationships/image" Target="../media/image21.jpeg"/><Relationship Id="rId5" Type="http://schemas.openxmlformats.org/officeDocument/2006/relationships/image" Target="../media/image17.jpeg"/><Relationship Id="rId10" Type="http://schemas.openxmlformats.org/officeDocument/2006/relationships/image" Target="../media/image20.png"/><Relationship Id="rId4" Type="http://schemas.openxmlformats.org/officeDocument/2006/relationships/image" Target="../media/image1.jpeg"/><Relationship Id="rId9" Type="http://schemas.openxmlformats.org/officeDocument/2006/relationships/hyperlink" Target="https://nature.hyperlink.cz/uh/Holy_kopec.ht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gif"/><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image" Target="../media/image23.emf"/><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885895" y="1364803"/>
            <a:ext cx="9606612" cy="1015663"/>
          </a:xfrm>
          <a:prstGeom prst="rect">
            <a:avLst/>
          </a:prstGeom>
          <a:noFill/>
        </p:spPr>
        <p:txBody>
          <a:bodyPr wrap="square" rtlCol="0">
            <a:spAutoFit/>
          </a:bodyPr>
          <a:lstStyle/>
          <a:p>
            <a:r>
              <a:rPr lang="cs-CZ" sz="6000" b="1" dirty="0" smtClean="0">
                <a:solidFill>
                  <a:schemeClr val="accent5">
                    <a:lumMod val="75000"/>
                  </a:schemeClr>
                </a:solidFill>
                <a:latin typeface="+mj-lt"/>
              </a:rPr>
              <a:t>Uvedení do biologie</a:t>
            </a:r>
            <a:endParaRPr lang="cs-CZ" sz="6000" b="1" dirty="0">
              <a:solidFill>
                <a:schemeClr val="accent5">
                  <a:lumMod val="75000"/>
                </a:schemeClr>
              </a:solidFill>
              <a:latin typeface="+mj-lt"/>
            </a:endParaRPr>
          </a:p>
        </p:txBody>
      </p:sp>
      <p:sp>
        <p:nvSpPr>
          <p:cNvPr id="2" name="TextovéPole 1"/>
          <p:cNvSpPr txBox="1"/>
          <p:nvPr/>
        </p:nvSpPr>
        <p:spPr>
          <a:xfrm>
            <a:off x="335878" y="1492960"/>
            <a:ext cx="11159031" cy="461665"/>
          </a:xfrm>
          <a:prstGeom prst="rect">
            <a:avLst/>
          </a:prstGeom>
          <a:noFill/>
        </p:spPr>
        <p:txBody>
          <a:bodyPr wrap="square" rtlCol="0">
            <a:spAutoFit/>
          </a:bodyPr>
          <a:lstStyle/>
          <a:p>
            <a:endParaRPr lang="cs-CZ" sz="2400" dirty="0"/>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9" name="TextovéPole 8"/>
          <p:cNvSpPr txBox="1"/>
          <p:nvPr/>
        </p:nvSpPr>
        <p:spPr>
          <a:xfrm>
            <a:off x="2416331" y="2933082"/>
            <a:ext cx="10739953" cy="707886"/>
          </a:xfrm>
          <a:prstGeom prst="rect">
            <a:avLst/>
          </a:prstGeom>
          <a:noFill/>
        </p:spPr>
        <p:txBody>
          <a:bodyPr wrap="square" rtlCol="0">
            <a:spAutoFit/>
          </a:bodyPr>
          <a:lstStyle/>
          <a:p>
            <a:r>
              <a:rPr lang="cs-CZ" sz="4000" dirty="0" err="1">
                <a:solidFill>
                  <a:schemeClr val="accent5">
                    <a:lumMod val="75000"/>
                  </a:schemeClr>
                </a:solidFill>
              </a:rPr>
              <a:t>B</a:t>
            </a:r>
            <a:r>
              <a:rPr lang="cs-CZ" sz="4000" dirty="0" err="1" smtClean="0">
                <a:solidFill>
                  <a:schemeClr val="accent5">
                    <a:lumMod val="75000"/>
                  </a:schemeClr>
                </a:solidFill>
              </a:rPr>
              <a:t>ioindikace</a:t>
            </a:r>
            <a:r>
              <a:rPr lang="cs-CZ" sz="4000" dirty="0" smtClean="0">
                <a:solidFill>
                  <a:schemeClr val="accent5">
                    <a:lumMod val="75000"/>
                  </a:schemeClr>
                </a:solidFill>
              </a:rPr>
              <a:t>: principy, příklady, využití</a:t>
            </a:r>
            <a:endParaRPr lang="cs-CZ" sz="4000" dirty="0">
              <a:solidFill>
                <a:schemeClr val="accent5">
                  <a:lumMod val="75000"/>
                </a:schemeClr>
              </a:solidFill>
            </a:endParaRPr>
          </a:p>
        </p:txBody>
      </p:sp>
    </p:spTree>
    <p:extLst>
      <p:ext uri="{BB962C8B-B14F-4D97-AF65-F5344CB8AC3E}">
        <p14:creationId xmlns:p14="http://schemas.microsoft.com/office/powerpoint/2010/main" val="915392878"/>
      </p:ext>
    </p:extLst>
  </p:cSld>
  <p:clrMapOvr>
    <a:masterClrMapping/>
  </p:clrMapOvr>
  <mc:AlternateContent xmlns:mc="http://schemas.openxmlformats.org/markup-compatibility/2006">
    <mc:Choice xmlns:p14="http://schemas.microsoft.com/office/powerpoint/2010/main" Requires="p14">
      <p:transition spd="slow" p14:dur="2000" advTm="92039"/>
    </mc:Choice>
    <mc:Fallback>
      <p:transition spd="slow" advTm="9203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7070894" y="1372884"/>
            <a:ext cx="4828674" cy="157212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6" name="TextovéPole 5"/>
          <p:cNvSpPr txBox="1"/>
          <p:nvPr/>
        </p:nvSpPr>
        <p:spPr>
          <a:xfrm>
            <a:off x="1518578" y="209427"/>
            <a:ext cx="9401578" cy="584775"/>
          </a:xfrm>
          <a:prstGeom prst="rect">
            <a:avLst/>
          </a:prstGeom>
          <a:noFill/>
        </p:spPr>
        <p:txBody>
          <a:bodyPr wrap="square" rtlCol="0">
            <a:spAutoFit/>
          </a:bodyPr>
          <a:lstStyle/>
          <a:p>
            <a:pPr algn="ctr"/>
            <a:r>
              <a:rPr lang="cs-CZ" sz="3200" b="1" dirty="0" smtClean="0"/>
              <a:t>Pokles úživnosti lesních půd v důsledku acidifikace</a:t>
            </a:r>
            <a:endParaRPr lang="cs-CZ" sz="3200" b="1" dirty="0"/>
          </a:p>
        </p:txBody>
      </p:sp>
      <p:pic>
        <p:nvPicPr>
          <p:cNvPr id="7" name="Obrázek 6"/>
          <p:cNvPicPr/>
          <p:nvPr/>
        </p:nvPicPr>
        <p:blipFill>
          <a:blip r:embed="rId4">
            <a:extLst>
              <a:ext uri="{28A0092B-C50C-407E-A947-70E740481C1C}">
                <a14:useLocalDpi xmlns:a14="http://schemas.microsoft.com/office/drawing/2010/main" val="0"/>
              </a:ext>
            </a:extLst>
          </a:blip>
          <a:srcRect/>
          <a:stretch>
            <a:fillRect/>
          </a:stretch>
        </p:blipFill>
        <p:spPr bwMode="auto">
          <a:xfrm>
            <a:off x="4292766" y="792171"/>
            <a:ext cx="7161297" cy="5468116"/>
          </a:xfrm>
          <a:prstGeom prst="rect">
            <a:avLst/>
          </a:prstGeom>
          <a:noFill/>
          <a:ln>
            <a:noFill/>
          </a:ln>
        </p:spPr>
      </p:pic>
      <p:sp>
        <p:nvSpPr>
          <p:cNvPr id="3" name="Obdélník 2"/>
          <p:cNvSpPr/>
          <p:nvPr/>
        </p:nvSpPr>
        <p:spPr>
          <a:xfrm>
            <a:off x="513347" y="6256131"/>
            <a:ext cx="11786349" cy="461665"/>
          </a:xfrm>
          <a:prstGeom prst="rect">
            <a:avLst/>
          </a:prstGeom>
        </p:spPr>
        <p:txBody>
          <a:bodyPr wrap="square">
            <a:spAutoFit/>
          </a:bodyPr>
          <a:lstStyle/>
          <a:p>
            <a:r>
              <a:rPr lang="cs-CZ" sz="2400" dirty="0" smtClean="0">
                <a:effectLst/>
                <a:latin typeface="Calibri" panose="020F0502020204030204" pitchFamily="34" charset="0"/>
                <a:ea typeface="Calibri" panose="020F0502020204030204" pitchFamily="34" charset="0"/>
                <a:cs typeface="Arial" panose="020B0604020202020204" pitchFamily="34" charset="0"/>
              </a:rPr>
              <a:t>Lesní půda – chléb lesa – je méně bohatá na živiny, než odpovídá našim předpokladům…</a:t>
            </a:r>
            <a:endParaRPr lang="cs-CZ" sz="2400" dirty="0"/>
          </a:p>
        </p:txBody>
      </p:sp>
      <p:pic>
        <p:nvPicPr>
          <p:cNvPr id="8" name="Obrázek 7"/>
          <p:cNvPicPr>
            <a:picLocks noChangeAspect="1"/>
          </p:cNvPicPr>
          <p:nvPr/>
        </p:nvPicPr>
        <p:blipFill>
          <a:blip r:embed="rId5"/>
          <a:stretch>
            <a:fillRect/>
          </a:stretch>
        </p:blipFill>
        <p:spPr>
          <a:xfrm>
            <a:off x="100937" y="1253836"/>
            <a:ext cx="4191829" cy="2897633"/>
          </a:xfrm>
          <a:prstGeom prst="rect">
            <a:avLst/>
          </a:prstGeom>
        </p:spPr>
      </p:pic>
      <p:sp>
        <p:nvSpPr>
          <p:cNvPr id="9" name="TextovéPole 8"/>
          <p:cNvSpPr txBox="1"/>
          <p:nvPr/>
        </p:nvSpPr>
        <p:spPr>
          <a:xfrm>
            <a:off x="82203" y="792171"/>
            <a:ext cx="3259116" cy="461665"/>
          </a:xfrm>
          <a:prstGeom prst="rect">
            <a:avLst/>
          </a:prstGeom>
          <a:noFill/>
        </p:spPr>
        <p:txBody>
          <a:bodyPr wrap="square" rtlCol="0">
            <a:spAutoFit/>
          </a:bodyPr>
          <a:lstStyle/>
          <a:p>
            <a:pPr algn="ctr"/>
            <a:r>
              <a:rPr lang="cs-CZ" sz="2400" dirty="0" smtClean="0"/>
              <a:t>Výstupy projektu </a:t>
            </a:r>
            <a:r>
              <a:rPr lang="cs-CZ" sz="2400" dirty="0" err="1" smtClean="0"/>
              <a:t>BioSoil</a:t>
            </a:r>
            <a:endParaRPr lang="cs-CZ" sz="2400" dirty="0"/>
          </a:p>
        </p:txBody>
      </p:sp>
      <p:sp>
        <p:nvSpPr>
          <p:cNvPr id="11" name="TextovéPole 10"/>
          <p:cNvSpPr txBox="1"/>
          <p:nvPr/>
        </p:nvSpPr>
        <p:spPr>
          <a:xfrm>
            <a:off x="100937" y="4292206"/>
            <a:ext cx="3838551" cy="1569660"/>
          </a:xfrm>
          <a:prstGeom prst="rect">
            <a:avLst/>
          </a:prstGeom>
          <a:noFill/>
        </p:spPr>
        <p:txBody>
          <a:bodyPr wrap="square" rtlCol="0">
            <a:spAutoFit/>
          </a:bodyPr>
          <a:lstStyle/>
          <a:p>
            <a:pPr algn="ctr"/>
            <a:r>
              <a:rPr lang="cs-CZ" sz="2400" dirty="0" smtClean="0"/>
              <a:t>Dle metodiky ÚHUL (2009):</a:t>
            </a:r>
          </a:p>
          <a:p>
            <a:pPr algn="ctr"/>
            <a:r>
              <a:rPr lang="cs-CZ" sz="2400" dirty="0" smtClean="0"/>
              <a:t>Normální (K): 10-20% BS</a:t>
            </a:r>
          </a:p>
          <a:p>
            <a:pPr algn="ctr"/>
            <a:r>
              <a:rPr lang="cs-CZ" sz="2400" dirty="0" smtClean="0"/>
              <a:t>Středně bohatá (S): 20-30%</a:t>
            </a:r>
          </a:p>
          <a:p>
            <a:pPr algn="ctr"/>
            <a:r>
              <a:rPr lang="cs-CZ" sz="2400" dirty="0" smtClean="0"/>
              <a:t>Bohatá (B): víc, než 30%</a:t>
            </a:r>
            <a:endParaRPr lang="cs-CZ" sz="2400" dirty="0"/>
          </a:p>
        </p:txBody>
      </p:sp>
      <p:sp>
        <p:nvSpPr>
          <p:cNvPr id="12" name="TextovéPole 11"/>
          <p:cNvSpPr txBox="1"/>
          <p:nvPr/>
        </p:nvSpPr>
        <p:spPr>
          <a:xfrm rot="5400000">
            <a:off x="10174586" y="3627136"/>
            <a:ext cx="3004457" cy="369332"/>
          </a:xfrm>
          <a:prstGeom prst="rect">
            <a:avLst/>
          </a:prstGeom>
          <a:noFill/>
        </p:spPr>
        <p:txBody>
          <a:bodyPr wrap="square" rtlCol="0">
            <a:spAutoFit/>
          </a:bodyPr>
          <a:lstStyle/>
          <a:p>
            <a:r>
              <a:rPr lang="cs-CZ" dirty="0" smtClean="0"/>
              <a:t>Šrámek a kol., 2013</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95157391"/>
      </p:ext>
    </p:extLst>
  </p:cSld>
  <p:clrMapOvr>
    <a:masterClrMapping/>
  </p:clrMapOvr>
  <mc:AlternateContent xmlns:mc="http://schemas.openxmlformats.org/markup-compatibility/2006">
    <mc:Choice xmlns:p14="http://schemas.microsoft.com/office/powerpoint/2010/main" Requires="p14">
      <p:transition spd="slow" p14:dur="2000" advTm="108335"/>
    </mc:Choice>
    <mc:Fallback>
      <p:transition spd="slow" advTm="10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7"/>
          <p:cNvPicPr>
            <a:picLocks noChangeAspect="1"/>
          </p:cNvPicPr>
          <p:nvPr/>
        </p:nvPicPr>
        <p:blipFill>
          <a:blip r:embed="rId5"/>
          <a:stretch>
            <a:fillRect/>
          </a:stretch>
        </p:blipFill>
        <p:spPr>
          <a:xfrm>
            <a:off x="4207390" y="626365"/>
            <a:ext cx="7644688" cy="3505670"/>
          </a:xfrm>
          <a:prstGeom prst="rect">
            <a:avLst/>
          </a:prstGeom>
        </p:spPr>
      </p:pic>
      <p:pic>
        <p:nvPicPr>
          <p:cNvPr id="1026"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646331"/>
          </a:xfrm>
          <a:prstGeom prst="rect">
            <a:avLst/>
          </a:prstGeom>
          <a:noFill/>
        </p:spPr>
        <p:txBody>
          <a:bodyPr wrap="square" rtlCol="0">
            <a:spAutoFit/>
          </a:bodyPr>
          <a:lstStyle/>
          <a:p>
            <a:r>
              <a:rPr lang="cs-CZ" sz="3600" dirty="0" smtClean="0">
                <a:solidFill>
                  <a:schemeClr val="accent5">
                    <a:lumMod val="75000"/>
                  </a:schemeClr>
                </a:solidFill>
                <a:latin typeface="+mj-lt"/>
              </a:rPr>
              <a:t>Výrazné změny prostředí na území ČR od 20. stol. </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834510"/>
            <a:ext cx="10660268" cy="707886"/>
          </a:xfrm>
          <a:prstGeom prst="rect">
            <a:avLst/>
          </a:prstGeom>
          <a:noFill/>
        </p:spPr>
        <p:txBody>
          <a:bodyPr wrap="square" rtlCol="0">
            <a:spAutoFit/>
          </a:bodyPr>
          <a:lstStyle/>
          <a:p>
            <a:r>
              <a:rPr lang="cs-CZ" sz="3200" dirty="0" smtClean="0">
                <a:solidFill>
                  <a:schemeClr val="accent2">
                    <a:lumMod val="75000"/>
                  </a:schemeClr>
                </a:solidFill>
              </a:rPr>
              <a:t>Eutrofizace</a:t>
            </a:r>
            <a:r>
              <a:rPr lang="cs-CZ" sz="2000" dirty="0" smtClean="0">
                <a:solidFill>
                  <a:schemeClr val="accent1">
                    <a:lumMod val="50000"/>
                  </a:schemeClr>
                </a:solidFill>
              </a:rPr>
              <a:t> </a:t>
            </a:r>
          </a:p>
          <a:p>
            <a:endParaRPr lang="cs-CZ" sz="800" dirty="0" smtClean="0">
              <a:solidFill>
                <a:schemeClr val="accent1">
                  <a:lumMod val="50000"/>
                </a:schemeClr>
              </a:solidFill>
            </a:endParaRPr>
          </a:p>
        </p:txBody>
      </p:sp>
      <p:sp>
        <p:nvSpPr>
          <p:cNvPr id="2" name="Obdélník 1"/>
          <p:cNvSpPr/>
          <p:nvPr/>
        </p:nvSpPr>
        <p:spPr>
          <a:xfrm>
            <a:off x="4044236" y="6698067"/>
            <a:ext cx="8751198" cy="215444"/>
          </a:xfrm>
          <a:prstGeom prst="rect">
            <a:avLst/>
          </a:prstGeom>
        </p:spPr>
        <p:txBody>
          <a:bodyPr wrap="square">
            <a:spAutoFit/>
          </a:bodyPr>
          <a:lstStyle/>
          <a:p>
            <a:r>
              <a:rPr lang="cs-CZ" sz="800" dirty="0">
                <a:solidFill>
                  <a:srgbClr val="222222"/>
                </a:solidFill>
                <a:latin typeface="Arial" panose="020B0604020202020204" pitchFamily="34" charset="0"/>
              </a:rPr>
              <a:t>Hůnová, Iva, Jana </a:t>
            </a:r>
            <a:r>
              <a:rPr lang="cs-CZ" sz="800" dirty="0" err="1">
                <a:solidFill>
                  <a:srgbClr val="222222"/>
                </a:solidFill>
                <a:latin typeface="Arial" panose="020B0604020202020204" pitchFamily="34" charset="0"/>
              </a:rPr>
              <a:t>Maznová</a:t>
            </a:r>
            <a:r>
              <a:rPr lang="cs-CZ" sz="800" dirty="0">
                <a:solidFill>
                  <a:srgbClr val="222222"/>
                </a:solidFill>
                <a:latin typeface="Arial" panose="020B0604020202020204" pitchFamily="34" charset="0"/>
              </a:rPr>
              <a:t>, and Pavel Kurfürst. "</a:t>
            </a:r>
            <a:r>
              <a:rPr lang="cs-CZ" sz="800" dirty="0" err="1">
                <a:solidFill>
                  <a:srgbClr val="222222"/>
                </a:solidFill>
                <a:latin typeface="Arial" panose="020B0604020202020204" pitchFamily="34" charset="0"/>
              </a:rPr>
              <a:t>Trends</a:t>
            </a:r>
            <a:r>
              <a:rPr lang="cs-CZ" sz="800" dirty="0">
                <a:solidFill>
                  <a:srgbClr val="222222"/>
                </a:solidFill>
                <a:latin typeface="Arial" panose="020B0604020202020204" pitchFamily="34" charset="0"/>
              </a:rPr>
              <a:t> in </a:t>
            </a:r>
            <a:r>
              <a:rPr lang="cs-CZ" sz="800" dirty="0" err="1">
                <a:solidFill>
                  <a:srgbClr val="222222"/>
                </a:solidFill>
                <a:latin typeface="Arial" panose="020B0604020202020204" pitchFamily="34" charset="0"/>
              </a:rPr>
              <a:t>atmospheric</a:t>
            </a:r>
            <a:r>
              <a:rPr lang="cs-CZ" sz="800" dirty="0">
                <a:solidFill>
                  <a:srgbClr val="222222"/>
                </a:solidFill>
                <a:latin typeface="Arial" panose="020B0604020202020204" pitchFamily="34" charset="0"/>
              </a:rPr>
              <a:t> </a:t>
            </a:r>
            <a:r>
              <a:rPr lang="cs-CZ" sz="800" dirty="0" err="1">
                <a:solidFill>
                  <a:srgbClr val="222222"/>
                </a:solidFill>
                <a:latin typeface="Arial" panose="020B0604020202020204" pitchFamily="34" charset="0"/>
              </a:rPr>
              <a:t>deposition</a:t>
            </a:r>
            <a:r>
              <a:rPr lang="cs-CZ" sz="800" dirty="0">
                <a:solidFill>
                  <a:srgbClr val="222222"/>
                </a:solidFill>
                <a:latin typeface="Arial" panose="020B0604020202020204" pitchFamily="34" charset="0"/>
              </a:rPr>
              <a:t> </a:t>
            </a:r>
            <a:r>
              <a:rPr lang="cs-CZ" sz="800" dirty="0" err="1">
                <a:solidFill>
                  <a:srgbClr val="222222"/>
                </a:solidFill>
                <a:latin typeface="Arial" panose="020B0604020202020204" pitchFamily="34" charset="0"/>
              </a:rPr>
              <a:t>fluxes</a:t>
            </a:r>
            <a:r>
              <a:rPr lang="cs-CZ" sz="800" dirty="0">
                <a:solidFill>
                  <a:srgbClr val="222222"/>
                </a:solidFill>
                <a:latin typeface="Arial" panose="020B0604020202020204" pitchFamily="34" charset="0"/>
              </a:rPr>
              <a:t> </a:t>
            </a:r>
            <a:r>
              <a:rPr lang="cs-CZ" sz="800" dirty="0" err="1">
                <a:solidFill>
                  <a:srgbClr val="222222"/>
                </a:solidFill>
                <a:latin typeface="Arial" panose="020B0604020202020204" pitchFamily="34" charset="0"/>
              </a:rPr>
              <a:t>of</a:t>
            </a:r>
            <a:r>
              <a:rPr lang="cs-CZ" sz="800" dirty="0">
                <a:solidFill>
                  <a:srgbClr val="222222"/>
                </a:solidFill>
                <a:latin typeface="Arial" panose="020B0604020202020204" pitchFamily="34" charset="0"/>
              </a:rPr>
              <a:t> </a:t>
            </a:r>
            <a:r>
              <a:rPr lang="cs-CZ" sz="800" dirty="0" err="1">
                <a:solidFill>
                  <a:srgbClr val="222222"/>
                </a:solidFill>
                <a:latin typeface="Arial" panose="020B0604020202020204" pitchFamily="34" charset="0"/>
              </a:rPr>
              <a:t>sulphur</a:t>
            </a:r>
            <a:r>
              <a:rPr lang="cs-CZ" sz="800" dirty="0">
                <a:solidFill>
                  <a:srgbClr val="222222"/>
                </a:solidFill>
                <a:latin typeface="Arial" panose="020B0604020202020204" pitchFamily="34" charset="0"/>
              </a:rPr>
              <a:t> and </a:t>
            </a:r>
            <a:r>
              <a:rPr lang="cs-CZ" sz="800" dirty="0" err="1">
                <a:solidFill>
                  <a:srgbClr val="222222"/>
                </a:solidFill>
                <a:latin typeface="Arial" panose="020B0604020202020204" pitchFamily="34" charset="0"/>
              </a:rPr>
              <a:t>nitrogen</a:t>
            </a:r>
            <a:r>
              <a:rPr lang="cs-CZ" sz="800" dirty="0">
                <a:solidFill>
                  <a:srgbClr val="222222"/>
                </a:solidFill>
                <a:latin typeface="Arial" panose="020B0604020202020204" pitchFamily="34" charset="0"/>
              </a:rPr>
              <a:t> in Czech </a:t>
            </a:r>
            <a:r>
              <a:rPr lang="cs-CZ" sz="800" dirty="0" err="1">
                <a:solidFill>
                  <a:srgbClr val="222222"/>
                </a:solidFill>
                <a:latin typeface="Arial" panose="020B0604020202020204" pitchFamily="34" charset="0"/>
              </a:rPr>
              <a:t>Forests</a:t>
            </a:r>
            <a:r>
              <a:rPr lang="cs-CZ" sz="800" dirty="0">
                <a:solidFill>
                  <a:srgbClr val="222222"/>
                </a:solidFill>
                <a:latin typeface="Arial" panose="020B0604020202020204" pitchFamily="34" charset="0"/>
              </a:rPr>
              <a:t>." </a:t>
            </a:r>
            <a:r>
              <a:rPr lang="cs-CZ" sz="800" i="1" dirty="0" err="1">
                <a:solidFill>
                  <a:srgbClr val="222222"/>
                </a:solidFill>
                <a:latin typeface="Arial" panose="020B0604020202020204" pitchFamily="34" charset="0"/>
              </a:rPr>
              <a:t>Environmental</a:t>
            </a:r>
            <a:r>
              <a:rPr lang="cs-CZ" sz="800" i="1" dirty="0">
                <a:solidFill>
                  <a:srgbClr val="222222"/>
                </a:solidFill>
                <a:latin typeface="Arial" panose="020B0604020202020204" pitchFamily="34" charset="0"/>
              </a:rPr>
              <a:t> </a:t>
            </a:r>
            <a:r>
              <a:rPr lang="cs-CZ" sz="800" i="1" dirty="0" err="1">
                <a:solidFill>
                  <a:srgbClr val="222222"/>
                </a:solidFill>
                <a:latin typeface="Arial" panose="020B0604020202020204" pitchFamily="34" charset="0"/>
              </a:rPr>
              <a:t>Pollution</a:t>
            </a:r>
            <a:r>
              <a:rPr lang="cs-CZ" sz="800" dirty="0">
                <a:solidFill>
                  <a:srgbClr val="222222"/>
                </a:solidFill>
                <a:latin typeface="Arial" panose="020B0604020202020204" pitchFamily="34" charset="0"/>
              </a:rPr>
              <a:t> 184 (2014): 668-675.</a:t>
            </a:r>
            <a:endParaRPr lang="cs-CZ" sz="800" dirty="0"/>
          </a:p>
        </p:txBody>
      </p:sp>
      <p:pic>
        <p:nvPicPr>
          <p:cNvPr id="21" name="Obrázek 1" descr="14816"/>
          <p:cNvPicPr>
            <a:picLocks noChangeAspect="1" noChangeArrowheads="1"/>
          </p:cNvPicPr>
          <p:nvPr/>
        </p:nvPicPr>
        <p:blipFill rotWithShape="1">
          <a:blip r:embed="rId8" cstate="print"/>
          <a:srcRect r="50058" b="49805"/>
          <a:stretch/>
        </p:blipFill>
        <p:spPr bwMode="auto">
          <a:xfrm>
            <a:off x="2172125" y="3878809"/>
            <a:ext cx="4297457" cy="2819258"/>
          </a:xfrm>
          <a:prstGeom prst="rect">
            <a:avLst/>
          </a:prstGeom>
          <a:noFill/>
          <a:ln w="9525">
            <a:noFill/>
            <a:miter lim="800000"/>
            <a:headEnd/>
            <a:tailEnd/>
          </a:ln>
        </p:spPr>
      </p:pic>
      <p:sp>
        <p:nvSpPr>
          <p:cNvPr id="3" name="TextovéPole 2"/>
          <p:cNvSpPr txBox="1"/>
          <p:nvPr/>
        </p:nvSpPr>
        <p:spPr>
          <a:xfrm>
            <a:off x="2393357" y="6165683"/>
            <a:ext cx="900752" cy="369332"/>
          </a:xfrm>
          <a:prstGeom prst="rect">
            <a:avLst/>
          </a:prstGeom>
          <a:noFill/>
        </p:spPr>
        <p:txBody>
          <a:bodyPr wrap="square" rtlCol="0">
            <a:spAutoFit/>
          </a:bodyPr>
          <a:lstStyle/>
          <a:p>
            <a:r>
              <a:rPr lang="cs-CZ" b="1" dirty="0" smtClean="0"/>
              <a:t>1995</a:t>
            </a:r>
            <a:endParaRPr lang="cs-CZ" b="1" dirty="0"/>
          </a:p>
        </p:txBody>
      </p:sp>
      <p:pic>
        <p:nvPicPr>
          <p:cNvPr id="2054" name="Picture 6" descr="Výsledek obrázku pro eutrofiza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445" y="1401863"/>
            <a:ext cx="3197587" cy="23999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uvisející obrázek"/>
          <p:cNvPicPr>
            <a:picLocks noChangeAspect="1" noChangeArrowheads="1"/>
          </p:cNvPicPr>
          <p:nvPr/>
        </p:nvPicPr>
        <p:blipFill rotWithShape="1">
          <a:blip r:embed="rId10">
            <a:extLst>
              <a:ext uri="{28A0092B-C50C-407E-A947-70E740481C1C}">
                <a14:useLocalDpi xmlns:a14="http://schemas.microsoft.com/office/drawing/2010/main" val="0"/>
              </a:ext>
            </a:extLst>
          </a:blip>
          <a:srcRect l="2956" b="8930"/>
          <a:stretch/>
        </p:blipFill>
        <p:spPr bwMode="auto">
          <a:xfrm>
            <a:off x="6527731" y="4001088"/>
            <a:ext cx="4182190" cy="26339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p:cNvSpPr txBox="1"/>
          <p:nvPr/>
        </p:nvSpPr>
        <p:spPr>
          <a:xfrm>
            <a:off x="6551639" y="6165683"/>
            <a:ext cx="900752" cy="369332"/>
          </a:xfrm>
          <a:prstGeom prst="rect">
            <a:avLst/>
          </a:prstGeom>
          <a:noFill/>
        </p:spPr>
        <p:txBody>
          <a:bodyPr wrap="square" rtlCol="0">
            <a:spAutoFit/>
          </a:bodyPr>
          <a:lstStyle/>
          <a:p>
            <a:r>
              <a:rPr lang="cs-CZ" b="1" dirty="0" smtClean="0"/>
              <a:t>2015</a:t>
            </a:r>
            <a:endParaRPr lang="cs-CZ" b="1" dirty="0"/>
          </a:p>
        </p:txBody>
      </p:sp>
      <p:sp>
        <p:nvSpPr>
          <p:cNvPr id="5" name="TextovéPole 4"/>
          <p:cNvSpPr txBox="1"/>
          <p:nvPr/>
        </p:nvSpPr>
        <p:spPr>
          <a:xfrm>
            <a:off x="8419835" y="5676725"/>
            <a:ext cx="184731" cy="369332"/>
          </a:xfrm>
          <a:prstGeom prst="rect">
            <a:avLst/>
          </a:prstGeom>
          <a:noFill/>
        </p:spPr>
        <p:txBody>
          <a:bodyPr wrap="none" rtlCol="0">
            <a:spAutoFit/>
          </a:bodyPr>
          <a:lstStyle/>
          <a:p>
            <a:endParaRPr lang="cs-CZ" dirty="0"/>
          </a:p>
        </p:txBody>
      </p:sp>
      <p:sp>
        <p:nvSpPr>
          <p:cNvPr id="7" name="TextovéPole 6"/>
          <p:cNvSpPr txBox="1"/>
          <p:nvPr/>
        </p:nvSpPr>
        <p:spPr>
          <a:xfrm>
            <a:off x="6648936" y="4334219"/>
            <a:ext cx="1863264" cy="517078"/>
          </a:xfrm>
          <a:prstGeom prst="rect">
            <a:avLst/>
          </a:prstGeom>
          <a:noFill/>
        </p:spPr>
        <p:txBody>
          <a:bodyPr wrap="square" rtlCol="0">
            <a:spAutoFit/>
          </a:bodyPr>
          <a:lstStyle/>
          <a:p>
            <a:endParaRPr lang="cs-CZ" dirty="0"/>
          </a:p>
        </p:txBody>
      </p:sp>
      <p:sp>
        <p:nvSpPr>
          <p:cNvPr id="8" name="TextovéPole 7"/>
          <p:cNvSpPr txBox="1"/>
          <p:nvPr/>
        </p:nvSpPr>
        <p:spPr>
          <a:xfrm>
            <a:off x="6163032" y="5764812"/>
            <a:ext cx="613101" cy="369332"/>
          </a:xfrm>
          <a:prstGeom prst="rect">
            <a:avLst/>
          </a:prstGeom>
          <a:solidFill>
            <a:schemeClr val="bg1"/>
          </a:solidFill>
        </p:spPr>
        <p:txBody>
          <a:bodyPr wrap="square" rtlCol="0">
            <a:spAutoFit/>
          </a:bodyPr>
          <a:lstStyle/>
          <a:p>
            <a:endParaRPr lang="cs-CZ" dirty="0">
              <a:solidFill>
                <a:schemeClr val="bg1"/>
              </a:solidFill>
            </a:endParaRPr>
          </a:p>
        </p:txBody>
      </p:sp>
      <p:pic>
        <p:nvPicPr>
          <p:cNvPr id="1030" name="Picture 6" descr="logo_fs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9" name="Zvuk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2267895"/>
      </p:ext>
    </p:extLst>
  </p:cSld>
  <p:clrMapOvr>
    <a:masterClrMapping/>
  </p:clrMapOvr>
  <mc:AlternateContent xmlns:mc="http://schemas.openxmlformats.org/markup-compatibility/2006">
    <mc:Choice xmlns:p14="http://schemas.microsoft.com/office/powerpoint/2010/main" Requires="p14">
      <p:transition spd="slow" p14:dur="2000" advTm="161033"/>
    </mc:Choice>
    <mc:Fallback>
      <p:transition spd="slow" advTm="16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Acidifikace a eutrofizace: příklady změn</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0" name="TextovéPole 3"/>
          <p:cNvSpPr txBox="1">
            <a:spLocks noChangeArrowheads="1"/>
          </p:cNvSpPr>
          <p:nvPr/>
        </p:nvSpPr>
        <p:spPr bwMode="auto">
          <a:xfrm>
            <a:off x="335879" y="1026695"/>
            <a:ext cx="4079733" cy="3354765"/>
          </a:xfrm>
          <a:prstGeom prst="rect">
            <a:avLst/>
          </a:prstGeom>
          <a:noFill/>
          <a:ln w="9525">
            <a:noFill/>
            <a:miter lim="800000"/>
            <a:headEnd/>
            <a:tailEnd/>
          </a:ln>
        </p:spPr>
        <p:txBody>
          <a:bodyPr wrap="square">
            <a:spAutoFit/>
          </a:bodyPr>
          <a:lstStyle/>
          <a:p>
            <a:r>
              <a:rPr lang="cs-CZ" sz="2000" dirty="0">
                <a:solidFill>
                  <a:srgbClr val="002060"/>
                </a:solidFill>
              </a:rPr>
              <a:t>pokles pH Čertova jezera na Šumavě: (Šumava je přitom považována za relativně acidifikací méně zasažené území) </a:t>
            </a:r>
            <a:r>
              <a:rPr lang="cs-CZ" sz="2000" i="1" dirty="0">
                <a:solidFill>
                  <a:srgbClr val="002060"/>
                </a:solidFill>
              </a:rPr>
              <a:t> 6,5 až 7,0 </a:t>
            </a:r>
            <a:r>
              <a:rPr lang="cs-CZ" sz="2000" dirty="0">
                <a:solidFill>
                  <a:srgbClr val="002060"/>
                </a:solidFill>
              </a:rPr>
              <a:t>v roce 1936, </a:t>
            </a:r>
            <a:r>
              <a:rPr lang="cs-CZ" sz="2000" i="1" dirty="0">
                <a:solidFill>
                  <a:srgbClr val="002060"/>
                </a:solidFill>
              </a:rPr>
              <a:t>4,5–4,8</a:t>
            </a:r>
            <a:r>
              <a:rPr lang="cs-CZ" sz="2000" dirty="0">
                <a:solidFill>
                  <a:srgbClr val="002060"/>
                </a:solidFill>
              </a:rPr>
              <a:t> v roce 1976</a:t>
            </a:r>
          </a:p>
          <a:p>
            <a:endParaRPr lang="cs-CZ" sz="1400" dirty="0">
              <a:solidFill>
                <a:srgbClr val="002060"/>
              </a:solidFill>
            </a:endParaRPr>
          </a:p>
          <a:p>
            <a:r>
              <a:rPr lang="cs-CZ" sz="2000" dirty="0">
                <a:solidFill>
                  <a:srgbClr val="002060"/>
                </a:solidFill>
              </a:rPr>
              <a:t>v pramenech Krušných hor byl v letech 1980-1990 zaznamenám 10-ti násobný vzestup koncentrace NO</a:t>
            </a:r>
            <a:r>
              <a:rPr lang="cs-CZ" sz="2000" baseline="-25000" dirty="0">
                <a:solidFill>
                  <a:srgbClr val="002060"/>
                </a:solidFill>
              </a:rPr>
              <a:t>3</a:t>
            </a:r>
            <a:r>
              <a:rPr lang="cs-CZ" sz="2000" baseline="30000" dirty="0">
                <a:solidFill>
                  <a:srgbClr val="002060"/>
                </a:solidFill>
              </a:rPr>
              <a:t>-</a:t>
            </a:r>
            <a:r>
              <a:rPr lang="cs-CZ" sz="2000" dirty="0">
                <a:solidFill>
                  <a:srgbClr val="002060"/>
                </a:solidFill>
              </a:rPr>
              <a:t> oproti rokům 1955 – 1959</a:t>
            </a:r>
          </a:p>
          <a:p>
            <a:endParaRPr lang="cs-CZ" dirty="0"/>
          </a:p>
        </p:txBody>
      </p:sp>
      <p:pic>
        <p:nvPicPr>
          <p:cNvPr id="11" name="Picture 4" descr="http://i.idnes.cz/08/071/org/TOM241d99_sumava_certovo_jezero.jpg"/>
          <p:cNvPicPr>
            <a:picLocks noChangeAspect="1" noChangeArrowheads="1"/>
          </p:cNvPicPr>
          <p:nvPr/>
        </p:nvPicPr>
        <p:blipFill>
          <a:blip r:embed="rId4" cstate="print"/>
          <a:srcRect/>
          <a:stretch>
            <a:fillRect/>
          </a:stretch>
        </p:blipFill>
        <p:spPr bwMode="auto">
          <a:xfrm>
            <a:off x="429402" y="4334210"/>
            <a:ext cx="3693464" cy="2082251"/>
          </a:xfrm>
          <a:prstGeom prst="rect">
            <a:avLst/>
          </a:prstGeom>
          <a:noFill/>
          <a:ln w="9525">
            <a:noFill/>
            <a:miter lim="800000"/>
            <a:headEnd/>
            <a:tailEnd/>
          </a:ln>
        </p:spPr>
      </p:pic>
      <p:pic>
        <p:nvPicPr>
          <p:cNvPr id="4098" name="Picture 2" descr="http://www.klimatickazmena.cz/runtime/cache/eutrofizace-koncetrace-dusicnanu-cd245b314b3beb1a8db0c174d28ecb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612" y="835640"/>
            <a:ext cx="7343775" cy="47529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0185" y="5302215"/>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649002" y="5716094"/>
            <a:ext cx="7542998" cy="830997"/>
          </a:xfrm>
          <a:prstGeom prst="rect">
            <a:avLst/>
          </a:prstGeom>
        </p:spPr>
        <p:txBody>
          <a:bodyPr wrap="square">
            <a:spAutoFit/>
          </a:bodyPr>
          <a:lstStyle/>
          <a:p>
            <a:r>
              <a:rPr lang="cs-CZ" sz="1600" dirty="0">
                <a:solidFill>
                  <a:schemeClr val="accent2"/>
                </a:solidFill>
                <a:latin typeface="ProximaNova"/>
              </a:rPr>
              <a:t>Je zřejmé, že především v zemědělských oblastech </a:t>
            </a:r>
            <a:r>
              <a:rPr lang="cs-CZ" sz="1600" dirty="0" smtClean="0">
                <a:solidFill>
                  <a:schemeClr val="accent2"/>
                </a:solidFill>
                <a:latin typeface="ProximaNova"/>
              </a:rPr>
              <a:t>jsou </a:t>
            </a:r>
            <a:r>
              <a:rPr lang="cs-CZ" sz="1600" dirty="0">
                <a:solidFill>
                  <a:schemeClr val="accent2"/>
                </a:solidFill>
                <a:latin typeface="ProximaNova"/>
              </a:rPr>
              <a:t>koncentrace za legislativní hranicí limitů pro pitnou vodu (50 mg </a:t>
            </a:r>
            <a:r>
              <a:rPr lang="cs-CZ" sz="1600" dirty="0" smtClean="0">
                <a:solidFill>
                  <a:schemeClr val="accent2"/>
                </a:solidFill>
                <a:latin typeface="ProximaNova"/>
              </a:rPr>
              <a:t>NO3/l) </a:t>
            </a:r>
            <a:r>
              <a:rPr lang="cs-CZ" sz="1600" dirty="0">
                <a:solidFill>
                  <a:schemeClr val="accent2"/>
                </a:solidFill>
                <a:latin typeface="ProximaNova"/>
              </a:rPr>
              <a:t>i za limity pro environmentální kvalitu (24 mg </a:t>
            </a:r>
            <a:r>
              <a:rPr lang="cs-CZ" sz="1600" dirty="0" smtClean="0">
                <a:solidFill>
                  <a:schemeClr val="accent2"/>
                </a:solidFill>
                <a:latin typeface="ProximaNova"/>
              </a:rPr>
              <a:t>NO3/l).</a:t>
            </a:r>
            <a:endParaRPr lang="cs-CZ" sz="1600" dirty="0">
              <a:solidFill>
                <a:schemeClr val="accent2"/>
              </a:solidFill>
            </a:endParaRPr>
          </a:p>
        </p:txBody>
      </p:sp>
      <p:sp>
        <p:nvSpPr>
          <p:cNvPr id="3" name="Obdélník 2"/>
          <p:cNvSpPr/>
          <p:nvPr/>
        </p:nvSpPr>
        <p:spPr>
          <a:xfrm>
            <a:off x="8765301" y="6478929"/>
            <a:ext cx="2597378" cy="369332"/>
          </a:xfrm>
          <a:prstGeom prst="rect">
            <a:avLst/>
          </a:prstGeom>
        </p:spPr>
        <p:txBody>
          <a:bodyPr wrap="none">
            <a:spAutoFit/>
          </a:bodyPr>
          <a:lstStyle/>
          <a:p>
            <a:r>
              <a:rPr lang="cs-CZ" sz="1400" dirty="0"/>
              <a:t>http://www.klimatickazmena.cz</a:t>
            </a:r>
            <a:r>
              <a:rPr lang="cs-CZ" dirty="0"/>
              <a:t>/</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44161961"/>
      </p:ext>
    </p:extLst>
  </p:cSld>
  <p:clrMapOvr>
    <a:masterClrMapping/>
  </p:clrMapOvr>
  <mc:AlternateContent xmlns:mc="http://schemas.openxmlformats.org/markup-compatibility/2006">
    <mc:Choice xmlns:p14="http://schemas.microsoft.com/office/powerpoint/2010/main" Requires="p14">
      <p:transition spd="slow" p14:dur="2000" advTm="104976"/>
    </mc:Choice>
    <mc:Fallback>
      <p:transition spd="slow" advTm="104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klimatickazmena.cz/runtime/cache/eutrofizace-koncetrace-fosforu-8f6aaa1f9dafabea78cafa65d2d630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3118" y="850366"/>
            <a:ext cx="7343775" cy="470535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Acidifikace a eutrofizace: příklady změn</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0" name="TextovéPole 3"/>
          <p:cNvSpPr txBox="1">
            <a:spLocks noChangeArrowheads="1"/>
          </p:cNvSpPr>
          <p:nvPr/>
        </p:nvSpPr>
        <p:spPr bwMode="auto">
          <a:xfrm>
            <a:off x="335879" y="1026695"/>
            <a:ext cx="4079733" cy="3354765"/>
          </a:xfrm>
          <a:prstGeom prst="rect">
            <a:avLst/>
          </a:prstGeom>
          <a:noFill/>
          <a:ln w="9525">
            <a:noFill/>
            <a:miter lim="800000"/>
            <a:headEnd/>
            <a:tailEnd/>
          </a:ln>
        </p:spPr>
        <p:txBody>
          <a:bodyPr wrap="square">
            <a:spAutoFit/>
          </a:bodyPr>
          <a:lstStyle/>
          <a:p>
            <a:r>
              <a:rPr lang="cs-CZ" sz="2000" dirty="0">
                <a:solidFill>
                  <a:srgbClr val="002060"/>
                </a:solidFill>
              </a:rPr>
              <a:t>pokles pH Čertova jezera na Šumavě: (Šumava je přitom považována za relativně acidifikací méně zasažené území) </a:t>
            </a:r>
            <a:r>
              <a:rPr lang="cs-CZ" sz="2000" i="1" dirty="0">
                <a:solidFill>
                  <a:srgbClr val="002060"/>
                </a:solidFill>
              </a:rPr>
              <a:t> 6,5 až 7,0 </a:t>
            </a:r>
            <a:r>
              <a:rPr lang="cs-CZ" sz="2000" dirty="0">
                <a:solidFill>
                  <a:srgbClr val="002060"/>
                </a:solidFill>
              </a:rPr>
              <a:t>v roce 1936, </a:t>
            </a:r>
            <a:r>
              <a:rPr lang="cs-CZ" sz="2000" i="1" dirty="0">
                <a:solidFill>
                  <a:srgbClr val="002060"/>
                </a:solidFill>
              </a:rPr>
              <a:t>4,5–4,8</a:t>
            </a:r>
            <a:r>
              <a:rPr lang="cs-CZ" sz="2000" dirty="0">
                <a:solidFill>
                  <a:srgbClr val="002060"/>
                </a:solidFill>
              </a:rPr>
              <a:t> v roce 1976</a:t>
            </a:r>
          </a:p>
          <a:p>
            <a:endParaRPr lang="cs-CZ" sz="1400" dirty="0">
              <a:solidFill>
                <a:srgbClr val="002060"/>
              </a:solidFill>
            </a:endParaRPr>
          </a:p>
          <a:p>
            <a:r>
              <a:rPr lang="cs-CZ" sz="2000" dirty="0">
                <a:solidFill>
                  <a:srgbClr val="002060"/>
                </a:solidFill>
              </a:rPr>
              <a:t>v pramenech Krušných hor byl v letech 1980-1990 zaznamenám 10-ti násobný vzestup koncentrace NO</a:t>
            </a:r>
            <a:r>
              <a:rPr lang="cs-CZ" sz="2000" baseline="-25000" dirty="0">
                <a:solidFill>
                  <a:srgbClr val="002060"/>
                </a:solidFill>
              </a:rPr>
              <a:t>3</a:t>
            </a:r>
            <a:r>
              <a:rPr lang="cs-CZ" sz="2000" baseline="30000" dirty="0">
                <a:solidFill>
                  <a:srgbClr val="002060"/>
                </a:solidFill>
              </a:rPr>
              <a:t>-</a:t>
            </a:r>
            <a:r>
              <a:rPr lang="cs-CZ" sz="2000" dirty="0">
                <a:solidFill>
                  <a:srgbClr val="002060"/>
                </a:solidFill>
              </a:rPr>
              <a:t> oproti rokům 1955 – 1959</a:t>
            </a:r>
          </a:p>
          <a:p>
            <a:endParaRPr lang="cs-CZ" dirty="0"/>
          </a:p>
        </p:txBody>
      </p:sp>
      <p:pic>
        <p:nvPicPr>
          <p:cNvPr id="11" name="Picture 4" descr="http://i.idnes.cz/08/071/org/TOM241d99_sumava_certovo_jezero.jpg"/>
          <p:cNvPicPr>
            <a:picLocks noChangeAspect="1" noChangeArrowheads="1"/>
          </p:cNvPicPr>
          <p:nvPr/>
        </p:nvPicPr>
        <p:blipFill>
          <a:blip r:embed="rId6" cstate="print"/>
          <a:srcRect/>
          <a:stretch>
            <a:fillRect/>
          </a:stretch>
        </p:blipFill>
        <p:spPr bwMode="auto">
          <a:xfrm>
            <a:off x="429402" y="4334210"/>
            <a:ext cx="3693464" cy="2082251"/>
          </a:xfrm>
          <a:prstGeom prst="rect">
            <a:avLst/>
          </a:prstGeom>
          <a:noFill/>
          <a:ln w="9525">
            <a:noFill/>
            <a:miter lim="800000"/>
            <a:headEnd/>
            <a:tailEnd/>
          </a:ln>
        </p:spPr>
      </p:pic>
      <p:pic>
        <p:nvPicPr>
          <p:cNvPr id="1026"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00185" y="5302215"/>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649002" y="5716094"/>
            <a:ext cx="7542998" cy="830997"/>
          </a:xfrm>
          <a:prstGeom prst="rect">
            <a:avLst/>
          </a:prstGeom>
        </p:spPr>
        <p:txBody>
          <a:bodyPr wrap="square">
            <a:spAutoFit/>
          </a:bodyPr>
          <a:lstStyle/>
          <a:p>
            <a:r>
              <a:rPr lang="cs-CZ" sz="1600" dirty="0">
                <a:solidFill>
                  <a:schemeClr val="accent2"/>
                </a:solidFill>
                <a:latin typeface="ProximaNova"/>
              </a:rPr>
              <a:t>Je zřejmé, že především v zemědělských oblastech jsou koncentrace za legislativní hranicí limitů pro pitnou vodu </a:t>
            </a:r>
            <a:r>
              <a:rPr lang="cs-CZ" sz="1600" dirty="0" smtClean="0">
                <a:solidFill>
                  <a:schemeClr val="accent2"/>
                </a:solidFill>
                <a:latin typeface="ProximaNova"/>
              </a:rPr>
              <a:t>(0.15 </a:t>
            </a:r>
            <a:r>
              <a:rPr lang="cs-CZ" sz="1600" dirty="0">
                <a:solidFill>
                  <a:schemeClr val="accent2"/>
                </a:solidFill>
                <a:latin typeface="ProximaNova"/>
              </a:rPr>
              <a:t>mg P/l) i za limity pro environmentální kvalitu </a:t>
            </a:r>
            <a:r>
              <a:rPr lang="cs-CZ" sz="1600" dirty="0" smtClean="0">
                <a:solidFill>
                  <a:schemeClr val="accent2"/>
                </a:solidFill>
                <a:latin typeface="ProximaNova"/>
              </a:rPr>
              <a:t>(0.05 </a:t>
            </a:r>
            <a:r>
              <a:rPr lang="cs-CZ" sz="1600" dirty="0">
                <a:solidFill>
                  <a:schemeClr val="accent2"/>
                </a:solidFill>
                <a:latin typeface="ProximaNova"/>
              </a:rPr>
              <a:t>mg P/l).</a:t>
            </a:r>
          </a:p>
        </p:txBody>
      </p:sp>
      <p:sp>
        <p:nvSpPr>
          <p:cNvPr id="3" name="Obdélník 2"/>
          <p:cNvSpPr/>
          <p:nvPr/>
        </p:nvSpPr>
        <p:spPr>
          <a:xfrm>
            <a:off x="8765301" y="6478929"/>
            <a:ext cx="2597378" cy="369332"/>
          </a:xfrm>
          <a:prstGeom prst="rect">
            <a:avLst/>
          </a:prstGeom>
        </p:spPr>
        <p:txBody>
          <a:bodyPr wrap="none">
            <a:spAutoFit/>
          </a:bodyPr>
          <a:lstStyle/>
          <a:p>
            <a:r>
              <a:rPr lang="cs-CZ" sz="1400" dirty="0"/>
              <a:t>http://www.klimatickazmena.cz</a:t>
            </a:r>
            <a:r>
              <a:rPr lang="cs-CZ" dirty="0"/>
              <a:t>/</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7451190"/>
      </p:ext>
    </p:extLst>
  </p:cSld>
  <p:clrMapOvr>
    <a:masterClrMapping/>
  </p:clrMapOvr>
  <mc:AlternateContent xmlns:mc="http://schemas.openxmlformats.org/markup-compatibility/2006">
    <mc:Choice xmlns:p14="http://schemas.microsoft.com/office/powerpoint/2010/main" Requires="p14">
      <p:transition spd="slow" p14:dur="2000" advTm="13926"/>
    </mc:Choice>
    <mc:Fallback>
      <p:transition spd="slow" advTm="1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uvisející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8315" y="3040742"/>
            <a:ext cx="3286167" cy="22386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Výrazné změny prostředí na území ČR od 20. stol. </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8" name="Picture 2" descr="http://volny.cz/salim/images/repka.jpg"/>
          <p:cNvPicPr>
            <a:picLocks noChangeAspect="1" noChangeArrowheads="1"/>
          </p:cNvPicPr>
          <p:nvPr/>
        </p:nvPicPr>
        <p:blipFill>
          <a:blip r:embed="rId9" cstate="print"/>
          <a:srcRect/>
          <a:stretch>
            <a:fillRect/>
          </a:stretch>
        </p:blipFill>
        <p:spPr bwMode="auto">
          <a:xfrm>
            <a:off x="591683" y="1838860"/>
            <a:ext cx="1693404" cy="1270053"/>
          </a:xfrm>
          <a:prstGeom prst="rect">
            <a:avLst/>
          </a:prstGeom>
          <a:noFill/>
        </p:spPr>
      </p:pic>
      <p:pic>
        <p:nvPicPr>
          <p:cNvPr id="9" name="Picture 4" descr="http://ucebnice2.enviregion.cz/userFiles/13-fragmentace-krajiny-Cr-1980_2.jpg"/>
          <p:cNvPicPr>
            <a:picLocks noChangeAspect="1" noChangeArrowheads="1"/>
          </p:cNvPicPr>
          <p:nvPr/>
        </p:nvPicPr>
        <p:blipFill>
          <a:blip r:embed="rId10" cstate="print"/>
          <a:srcRect/>
          <a:stretch>
            <a:fillRect/>
          </a:stretch>
        </p:blipFill>
        <p:spPr bwMode="auto">
          <a:xfrm>
            <a:off x="8893358" y="1569539"/>
            <a:ext cx="3133587" cy="1899144"/>
          </a:xfrm>
          <a:prstGeom prst="rect">
            <a:avLst/>
          </a:prstGeom>
          <a:noFill/>
        </p:spPr>
      </p:pic>
      <p:pic>
        <p:nvPicPr>
          <p:cNvPr id="10" name="Picture 6" descr="http://ucebnice2.enviregion.cz/userFiles/15-fragmentace-krajiny-Cr-2040_2.jpg"/>
          <p:cNvPicPr>
            <a:picLocks noChangeAspect="1" noChangeArrowheads="1"/>
          </p:cNvPicPr>
          <p:nvPr/>
        </p:nvPicPr>
        <p:blipFill rotWithShape="1">
          <a:blip r:embed="rId11" cstate="print"/>
          <a:srcRect t="2878" r="2072" b="-1"/>
          <a:stretch/>
        </p:blipFill>
        <p:spPr bwMode="auto">
          <a:xfrm>
            <a:off x="4484173" y="4807320"/>
            <a:ext cx="3034228" cy="2050680"/>
          </a:xfrm>
          <a:prstGeom prst="rect">
            <a:avLst/>
          </a:prstGeom>
          <a:noFill/>
        </p:spPr>
      </p:pic>
      <p:sp>
        <p:nvSpPr>
          <p:cNvPr id="13" name="Šipka dolů 12"/>
          <p:cNvSpPr/>
          <p:nvPr/>
        </p:nvSpPr>
        <p:spPr>
          <a:xfrm rot="2642590">
            <a:off x="10291813" y="3281200"/>
            <a:ext cx="336673" cy="766693"/>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dolů 13"/>
          <p:cNvSpPr/>
          <p:nvPr/>
        </p:nvSpPr>
        <p:spPr>
          <a:xfrm rot="2642590">
            <a:off x="7845326" y="5051416"/>
            <a:ext cx="336673" cy="766693"/>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a:off x="335878" y="834510"/>
            <a:ext cx="10660268" cy="707886"/>
          </a:xfrm>
          <a:prstGeom prst="rect">
            <a:avLst/>
          </a:prstGeom>
          <a:noFill/>
        </p:spPr>
        <p:txBody>
          <a:bodyPr wrap="square" rtlCol="0">
            <a:spAutoFit/>
          </a:bodyPr>
          <a:lstStyle/>
          <a:p>
            <a:r>
              <a:rPr lang="cs-CZ" sz="3200" dirty="0">
                <a:solidFill>
                  <a:schemeClr val="accent2">
                    <a:lumMod val="75000"/>
                  </a:schemeClr>
                </a:solidFill>
              </a:rPr>
              <a:t>F</a:t>
            </a:r>
            <a:r>
              <a:rPr lang="cs-CZ" sz="3200" dirty="0" smtClean="0">
                <a:solidFill>
                  <a:schemeClr val="accent2">
                    <a:lumMod val="75000"/>
                  </a:schemeClr>
                </a:solidFill>
              </a:rPr>
              <a:t>ragmentace krajiny, chemizace zemědělství</a:t>
            </a:r>
            <a:r>
              <a:rPr lang="cs-CZ" sz="2000" dirty="0" smtClean="0">
                <a:solidFill>
                  <a:schemeClr val="accent1">
                    <a:lumMod val="50000"/>
                  </a:schemeClr>
                </a:solidFill>
              </a:rPr>
              <a:t> </a:t>
            </a:r>
          </a:p>
          <a:p>
            <a:endParaRPr lang="cs-CZ" sz="800" dirty="0" smtClean="0">
              <a:solidFill>
                <a:schemeClr val="accent1">
                  <a:lumMod val="50000"/>
                </a:schemeClr>
              </a:solidFill>
            </a:endParaRPr>
          </a:p>
        </p:txBody>
      </p:sp>
      <p:pic>
        <p:nvPicPr>
          <p:cNvPr id="16"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045" y="4402414"/>
            <a:ext cx="34575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85456" y="1479249"/>
            <a:ext cx="333533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Šipka dolů 17"/>
          <p:cNvSpPr/>
          <p:nvPr/>
        </p:nvSpPr>
        <p:spPr>
          <a:xfrm rot="2642590">
            <a:off x="3223777" y="3591125"/>
            <a:ext cx="336673" cy="766693"/>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9326738" y="5309310"/>
            <a:ext cx="919419" cy="307777"/>
          </a:xfrm>
          <a:prstGeom prst="rect">
            <a:avLst/>
          </a:prstGeom>
        </p:spPr>
        <p:txBody>
          <a:bodyPr wrap="none">
            <a:spAutoFit/>
          </a:bodyPr>
          <a:lstStyle/>
          <a:p>
            <a:r>
              <a:rPr lang="cs-CZ" sz="1400" dirty="0" smtClean="0"/>
              <a:t>evernia.cz</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4954074"/>
      </p:ext>
    </p:extLst>
  </p:cSld>
  <p:clrMapOvr>
    <a:masterClrMapping/>
  </p:clrMapOvr>
  <mc:AlternateContent xmlns:mc="http://schemas.openxmlformats.org/markup-compatibility/2006">
    <mc:Choice xmlns:p14="http://schemas.microsoft.com/office/powerpoint/2010/main" Requires="p14">
      <p:transition spd="slow" p14:dur="2000" advTm="134253"/>
    </mc:Choice>
    <mc:Fallback>
      <p:transition spd="slow" advTm="13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3" name="Obrázek 2"/>
          <p:cNvPicPr>
            <a:picLocks noChangeAspect="1"/>
          </p:cNvPicPr>
          <p:nvPr/>
        </p:nvPicPr>
        <p:blipFill rotWithShape="1">
          <a:blip r:embed="rId7"/>
          <a:srcRect l="-197" t="23040" r="6348" b="18716"/>
          <a:stretch/>
        </p:blipFill>
        <p:spPr>
          <a:xfrm>
            <a:off x="84221" y="772276"/>
            <a:ext cx="11993252" cy="4184734"/>
          </a:xfrm>
          <a:prstGeom prst="rect">
            <a:avLst/>
          </a:prstGeom>
        </p:spPr>
      </p:pic>
      <p:sp>
        <p:nvSpPr>
          <p:cNvPr id="14" name="Obdélník 13"/>
          <p:cNvSpPr/>
          <p:nvPr/>
        </p:nvSpPr>
        <p:spPr>
          <a:xfrm>
            <a:off x="9820033" y="5184297"/>
            <a:ext cx="1112292" cy="307777"/>
          </a:xfrm>
          <a:prstGeom prst="rect">
            <a:avLst/>
          </a:prstGeom>
        </p:spPr>
        <p:txBody>
          <a:bodyPr wrap="none">
            <a:spAutoFit/>
          </a:bodyPr>
          <a:lstStyle/>
          <a:p>
            <a:r>
              <a:rPr lang="cs-CZ" sz="1400" dirty="0" err="1"/>
              <a:t>g</a:t>
            </a:r>
            <a:r>
              <a:rPr lang="cs-CZ" sz="1400" dirty="0" err="1" smtClean="0"/>
              <a:t>oogle.maps</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13725636"/>
      </p:ext>
    </p:extLst>
  </p:cSld>
  <p:clrMapOvr>
    <a:masterClrMapping/>
  </p:clrMapOvr>
  <mc:AlternateContent xmlns:mc="http://schemas.openxmlformats.org/markup-compatibility/2006">
    <mc:Choice xmlns:p14="http://schemas.microsoft.com/office/powerpoint/2010/main" Requires="p14">
      <p:transition spd="slow" p14:dur="2000" advTm="55191"/>
    </mc:Choice>
    <mc:Fallback>
      <p:transition spd="slow" advTm="55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Bioindikátory kvality ovzduší</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9" name="TextovéPole 3"/>
          <p:cNvSpPr txBox="1">
            <a:spLocks noChangeArrowheads="1"/>
          </p:cNvSpPr>
          <p:nvPr/>
        </p:nvSpPr>
        <p:spPr bwMode="auto">
          <a:xfrm>
            <a:off x="335878" y="1026695"/>
            <a:ext cx="6546184" cy="2123658"/>
          </a:xfrm>
          <a:prstGeom prst="rect">
            <a:avLst/>
          </a:prstGeom>
          <a:noFill/>
          <a:ln w="9525">
            <a:noFill/>
            <a:miter lim="800000"/>
            <a:headEnd/>
            <a:tailEnd/>
          </a:ln>
        </p:spPr>
        <p:txBody>
          <a:bodyPr wrap="square">
            <a:spAutoFit/>
          </a:bodyPr>
          <a:lstStyle/>
          <a:p>
            <a:r>
              <a:rPr lang="cs-CZ" sz="2400" i="1" dirty="0" smtClean="0"/>
              <a:t>Vážná varování</a:t>
            </a:r>
          </a:p>
          <a:p>
            <a:endParaRPr lang="cs-CZ" sz="800" i="1" dirty="0"/>
          </a:p>
          <a:p>
            <a:pPr marL="342900" indent="-342900">
              <a:buFont typeface="Wingdings" panose="05000000000000000000" pitchFamily="2" charset="2"/>
              <a:buChar char="v"/>
            </a:pPr>
            <a:r>
              <a:rPr lang="cs-CZ" sz="2000" dirty="0" smtClean="0"/>
              <a:t>v lese nenajdeme klouzky, lišky, ryzce</a:t>
            </a:r>
          </a:p>
          <a:p>
            <a:pPr marL="342900" indent="-342900">
              <a:buFont typeface="Wingdings" panose="05000000000000000000" pitchFamily="2" charset="2"/>
              <a:buChar char="v"/>
            </a:pPr>
            <a:endParaRPr lang="cs-CZ" sz="2000" dirty="0"/>
          </a:p>
          <a:p>
            <a:pPr marL="342900" indent="-342900">
              <a:buFont typeface="Wingdings" panose="05000000000000000000" pitchFamily="2" charset="2"/>
              <a:buChar char="v"/>
            </a:pPr>
            <a:r>
              <a:rPr lang="cs-CZ" sz="2000" dirty="0"/>
              <a:t>s</a:t>
            </a:r>
            <a:r>
              <a:rPr lang="cs-CZ" sz="2000" dirty="0" smtClean="0"/>
              <a:t>mrky mají méně než 5 ročníků jehličí</a:t>
            </a:r>
          </a:p>
          <a:p>
            <a:pPr marL="342900" indent="-342900">
              <a:buFont typeface="Wingdings" panose="05000000000000000000" pitchFamily="2" charset="2"/>
              <a:buChar char="v"/>
            </a:pPr>
            <a:endParaRPr lang="cs-CZ" sz="2000" dirty="0"/>
          </a:p>
          <a:p>
            <a:pPr marL="342900" indent="-342900">
              <a:buFont typeface="Wingdings" panose="05000000000000000000" pitchFamily="2" charset="2"/>
              <a:buChar char="v"/>
            </a:pPr>
            <a:r>
              <a:rPr lang="cs-CZ" sz="2000" dirty="0"/>
              <a:t>v</a:t>
            </a:r>
            <a:r>
              <a:rPr lang="cs-CZ" sz="2000" dirty="0" smtClean="0"/>
              <a:t> okolí nenajdete keříčkovité a lupenité lišejníky</a:t>
            </a:r>
            <a:endParaRPr lang="cs-CZ" sz="2000" dirty="0"/>
          </a:p>
        </p:txBody>
      </p:sp>
      <p:pic>
        <p:nvPicPr>
          <p:cNvPr id="21"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Výsledek obrázku pro klouzek naturf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7877" y="542122"/>
            <a:ext cx="3045987" cy="22844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ýsledek obrázku pro klouzek naturfot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5518" y="3180555"/>
            <a:ext cx="3214216" cy="241066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7301302" y="136311"/>
            <a:ext cx="1774845" cy="369332"/>
          </a:xfrm>
          <a:prstGeom prst="rect">
            <a:avLst/>
          </a:prstGeom>
        </p:spPr>
        <p:txBody>
          <a:bodyPr wrap="none">
            <a:spAutoFit/>
          </a:bodyPr>
          <a:lstStyle/>
          <a:p>
            <a:r>
              <a:rPr lang="cs-CZ" dirty="0">
                <a:solidFill>
                  <a:srgbClr val="888888"/>
                </a:solidFill>
                <a:latin typeface="arial" panose="020B0604020202020204" pitchFamily="34" charset="0"/>
              </a:rPr>
              <a:t>klouzek obecný</a:t>
            </a:r>
            <a:endParaRPr lang="cs-CZ" dirty="0"/>
          </a:p>
        </p:txBody>
      </p:sp>
      <p:sp>
        <p:nvSpPr>
          <p:cNvPr id="24" name="Obdélník 23"/>
          <p:cNvSpPr/>
          <p:nvPr/>
        </p:nvSpPr>
        <p:spPr>
          <a:xfrm>
            <a:off x="10583867" y="3299766"/>
            <a:ext cx="1608133" cy="369332"/>
          </a:xfrm>
          <a:prstGeom prst="rect">
            <a:avLst/>
          </a:prstGeom>
        </p:spPr>
        <p:txBody>
          <a:bodyPr wrap="none">
            <a:spAutoFit/>
          </a:bodyPr>
          <a:lstStyle/>
          <a:p>
            <a:r>
              <a:rPr lang="cs-CZ" dirty="0">
                <a:solidFill>
                  <a:srgbClr val="888888"/>
                </a:solidFill>
                <a:latin typeface="arial" panose="020B0604020202020204" pitchFamily="34" charset="0"/>
              </a:rPr>
              <a:t>klouzek </a:t>
            </a:r>
            <a:r>
              <a:rPr lang="cs-CZ" dirty="0" smtClean="0">
                <a:solidFill>
                  <a:srgbClr val="888888"/>
                </a:solidFill>
                <a:latin typeface="arial" panose="020B0604020202020204" pitchFamily="34" charset="0"/>
              </a:rPr>
              <a:t>sličný</a:t>
            </a:r>
            <a:endParaRPr lang="cs-CZ" dirty="0"/>
          </a:p>
        </p:txBody>
      </p:sp>
      <p:pic>
        <p:nvPicPr>
          <p:cNvPr id="8198" name="Picture 6" descr="Související obráze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4287" y="3500346"/>
            <a:ext cx="4299640" cy="3224730"/>
          </a:xfrm>
          <a:prstGeom prst="rect">
            <a:avLst/>
          </a:prstGeom>
          <a:noFill/>
          <a:extLst>
            <a:ext uri="{909E8E84-426E-40DD-AFC4-6F175D3DCCD1}">
              <a14:hiddenFill xmlns:a14="http://schemas.microsoft.com/office/drawing/2010/main">
                <a:solidFill>
                  <a:srgbClr val="FFFFFF"/>
                </a:solidFill>
              </a14:hiddenFill>
            </a:ext>
          </a:extLst>
        </p:spPr>
      </p:pic>
      <p:sp>
        <p:nvSpPr>
          <p:cNvPr id="26" name="Obdélník 25"/>
          <p:cNvSpPr/>
          <p:nvPr/>
        </p:nvSpPr>
        <p:spPr>
          <a:xfrm>
            <a:off x="7301302" y="6355744"/>
            <a:ext cx="1467068" cy="369332"/>
          </a:xfrm>
          <a:prstGeom prst="rect">
            <a:avLst/>
          </a:prstGeom>
        </p:spPr>
        <p:txBody>
          <a:bodyPr wrap="none">
            <a:spAutoFit/>
          </a:bodyPr>
          <a:lstStyle/>
          <a:p>
            <a:r>
              <a:rPr lang="cs-CZ" dirty="0">
                <a:solidFill>
                  <a:srgbClr val="888888"/>
                </a:solidFill>
                <a:latin typeface="arial" panose="020B0604020202020204" pitchFamily="34" charset="0"/>
              </a:rPr>
              <a:t>l</a:t>
            </a:r>
            <a:r>
              <a:rPr lang="cs-CZ" dirty="0" smtClean="0">
                <a:solidFill>
                  <a:srgbClr val="888888"/>
                </a:solidFill>
                <a:latin typeface="arial" panose="020B0604020202020204" pitchFamily="34" charset="0"/>
              </a:rPr>
              <a:t>iška obecná</a:t>
            </a:r>
            <a:endParaRPr lang="cs-CZ" dirty="0"/>
          </a:p>
        </p:txBody>
      </p:sp>
      <p:sp>
        <p:nvSpPr>
          <p:cNvPr id="28" name="Obdélník 27"/>
          <p:cNvSpPr/>
          <p:nvPr/>
        </p:nvSpPr>
        <p:spPr>
          <a:xfrm>
            <a:off x="9868160" y="6417299"/>
            <a:ext cx="1071960" cy="307777"/>
          </a:xfrm>
          <a:prstGeom prst="rect">
            <a:avLst/>
          </a:prstGeom>
        </p:spPr>
        <p:txBody>
          <a:bodyPr wrap="none">
            <a:spAutoFit/>
          </a:bodyPr>
          <a:lstStyle/>
          <a:p>
            <a:r>
              <a:rPr lang="cs-CZ" sz="1400" dirty="0"/>
              <a:t>n</a:t>
            </a:r>
            <a:r>
              <a:rPr lang="cs-CZ" sz="1400" dirty="0" smtClean="0"/>
              <a:t>aturfoto.cz</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38001242"/>
      </p:ext>
    </p:extLst>
  </p:cSld>
  <p:clrMapOvr>
    <a:masterClrMapping/>
  </p:clrMapOvr>
  <mc:AlternateContent xmlns:mc="http://schemas.openxmlformats.org/markup-compatibility/2006">
    <mc:Choice xmlns:p14="http://schemas.microsoft.com/office/powerpoint/2010/main" Requires="p14">
      <p:transition spd="slow" p14:dur="2000" advTm="138646"/>
    </mc:Choice>
    <mc:Fallback>
      <p:transition spd="slow" advTm="138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02" y="5549376"/>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Bioindikátory kvality ovzduší</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9" name="TextovéPole 3"/>
          <p:cNvSpPr txBox="1">
            <a:spLocks noChangeArrowheads="1"/>
          </p:cNvSpPr>
          <p:nvPr/>
        </p:nvSpPr>
        <p:spPr bwMode="auto">
          <a:xfrm>
            <a:off x="335878" y="1026695"/>
            <a:ext cx="6546184" cy="2123658"/>
          </a:xfrm>
          <a:prstGeom prst="rect">
            <a:avLst/>
          </a:prstGeom>
          <a:noFill/>
          <a:ln w="9525">
            <a:noFill/>
            <a:miter lim="800000"/>
            <a:headEnd/>
            <a:tailEnd/>
          </a:ln>
        </p:spPr>
        <p:txBody>
          <a:bodyPr wrap="square">
            <a:spAutoFit/>
          </a:bodyPr>
          <a:lstStyle/>
          <a:p>
            <a:r>
              <a:rPr lang="cs-CZ" sz="2400" i="1" dirty="0" smtClean="0"/>
              <a:t>Vážná varování</a:t>
            </a:r>
          </a:p>
          <a:p>
            <a:endParaRPr lang="cs-CZ" sz="800" i="1" dirty="0"/>
          </a:p>
          <a:p>
            <a:pPr marL="342900" indent="-342900">
              <a:buFont typeface="Wingdings" panose="05000000000000000000" pitchFamily="2" charset="2"/>
              <a:buChar char="v"/>
            </a:pPr>
            <a:r>
              <a:rPr lang="cs-CZ" sz="2000" dirty="0" smtClean="0"/>
              <a:t>v lese nenajdeme klouzky, lišky, ryzce</a:t>
            </a:r>
          </a:p>
          <a:p>
            <a:pPr marL="342900" indent="-342900">
              <a:buFont typeface="Wingdings" panose="05000000000000000000" pitchFamily="2" charset="2"/>
              <a:buChar char="v"/>
            </a:pPr>
            <a:endParaRPr lang="cs-CZ" sz="2000" dirty="0"/>
          </a:p>
          <a:p>
            <a:pPr marL="342900" indent="-342900">
              <a:buFont typeface="Wingdings" panose="05000000000000000000" pitchFamily="2" charset="2"/>
              <a:buChar char="v"/>
            </a:pPr>
            <a:r>
              <a:rPr lang="cs-CZ" sz="2000" dirty="0"/>
              <a:t>s</a:t>
            </a:r>
            <a:r>
              <a:rPr lang="cs-CZ" sz="2000" dirty="0" smtClean="0"/>
              <a:t>mrky mají méně než 5 ročníků jehličí</a:t>
            </a:r>
          </a:p>
          <a:p>
            <a:pPr marL="342900" indent="-342900">
              <a:buFont typeface="Wingdings" panose="05000000000000000000" pitchFamily="2" charset="2"/>
              <a:buChar char="v"/>
            </a:pPr>
            <a:endParaRPr lang="cs-CZ" sz="2000" dirty="0"/>
          </a:p>
          <a:p>
            <a:pPr marL="342900" indent="-342900">
              <a:buFont typeface="Wingdings" panose="05000000000000000000" pitchFamily="2" charset="2"/>
              <a:buChar char="v"/>
            </a:pPr>
            <a:r>
              <a:rPr lang="cs-CZ" sz="2000" dirty="0"/>
              <a:t>v</a:t>
            </a:r>
            <a:r>
              <a:rPr lang="cs-CZ" sz="2000" dirty="0" smtClean="0"/>
              <a:t> okolí nenajdete keříčkovité a lupenité lišejníky</a:t>
            </a:r>
            <a:endParaRPr lang="cs-CZ" sz="2000" dirty="0"/>
          </a:p>
        </p:txBody>
      </p:sp>
      <p:pic>
        <p:nvPicPr>
          <p:cNvPr id="21"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882062" y="6339830"/>
            <a:ext cx="1364476" cy="369332"/>
          </a:xfrm>
          <a:prstGeom prst="rect">
            <a:avLst/>
          </a:prstGeom>
        </p:spPr>
        <p:txBody>
          <a:bodyPr wrap="none">
            <a:spAutoFit/>
          </a:bodyPr>
          <a:lstStyle/>
          <a:p>
            <a:r>
              <a:rPr lang="cs-CZ" dirty="0">
                <a:solidFill>
                  <a:srgbClr val="888888"/>
                </a:solidFill>
                <a:latin typeface="arial" panose="020B0604020202020204" pitchFamily="34" charset="0"/>
              </a:rPr>
              <a:t>r</a:t>
            </a:r>
            <a:r>
              <a:rPr lang="cs-CZ" dirty="0" smtClean="0">
                <a:solidFill>
                  <a:srgbClr val="888888"/>
                </a:solidFill>
                <a:latin typeface="arial" panose="020B0604020202020204" pitchFamily="34" charset="0"/>
              </a:rPr>
              <a:t>yzec pravý</a:t>
            </a:r>
            <a:endParaRPr lang="cs-CZ" dirty="0"/>
          </a:p>
        </p:txBody>
      </p:sp>
      <p:sp>
        <p:nvSpPr>
          <p:cNvPr id="26" name="Obdélník 25"/>
          <p:cNvSpPr/>
          <p:nvPr/>
        </p:nvSpPr>
        <p:spPr>
          <a:xfrm>
            <a:off x="9733939" y="4311719"/>
            <a:ext cx="1774845" cy="369332"/>
          </a:xfrm>
          <a:prstGeom prst="rect">
            <a:avLst/>
          </a:prstGeom>
        </p:spPr>
        <p:txBody>
          <a:bodyPr wrap="none">
            <a:spAutoFit/>
          </a:bodyPr>
          <a:lstStyle/>
          <a:p>
            <a:r>
              <a:rPr lang="cs-CZ" dirty="0">
                <a:solidFill>
                  <a:srgbClr val="888888"/>
                </a:solidFill>
                <a:latin typeface="arial" panose="020B0604020202020204" pitchFamily="34" charset="0"/>
              </a:rPr>
              <a:t>r</a:t>
            </a:r>
            <a:r>
              <a:rPr lang="cs-CZ" dirty="0" smtClean="0">
                <a:solidFill>
                  <a:srgbClr val="888888"/>
                </a:solidFill>
                <a:latin typeface="arial" panose="020B0604020202020204" pitchFamily="34" charset="0"/>
              </a:rPr>
              <a:t>yzec syrovinka</a:t>
            </a:r>
            <a:endParaRPr lang="cs-CZ" dirty="0"/>
          </a:p>
        </p:txBody>
      </p:sp>
      <p:pic>
        <p:nvPicPr>
          <p:cNvPr id="8200" name="Picture 8" descr="Výsledek obrázku pro ryzec obecný"/>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9467" y="3226646"/>
            <a:ext cx="5378971" cy="357701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Výsledek obrázku pro ryzec syrovink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4475" y="542122"/>
            <a:ext cx="4316051" cy="3666604"/>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p:cNvSpPr/>
          <p:nvPr/>
        </p:nvSpPr>
        <p:spPr>
          <a:xfrm>
            <a:off x="-165" y="6469495"/>
            <a:ext cx="1565493" cy="307777"/>
          </a:xfrm>
          <a:prstGeom prst="rect">
            <a:avLst/>
          </a:prstGeom>
        </p:spPr>
        <p:txBody>
          <a:bodyPr wrap="none">
            <a:spAutoFit/>
          </a:bodyPr>
          <a:lstStyle/>
          <a:p>
            <a:r>
              <a:rPr lang="cs-CZ" sz="1400" dirty="0"/>
              <a:t>http://nahouby.cz/</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23161784"/>
      </p:ext>
    </p:extLst>
  </p:cSld>
  <p:clrMapOvr>
    <a:masterClrMapping/>
  </p:clrMapOvr>
  <mc:AlternateContent xmlns:mc="http://schemas.openxmlformats.org/markup-compatibility/2006">
    <mc:Choice xmlns:p14="http://schemas.microsoft.com/office/powerpoint/2010/main" Requires="p14">
      <p:transition spd="slow" p14:dur="2000" advTm="11727"/>
    </mc:Choice>
    <mc:Fallback>
      <p:transition spd="slow" advTm="1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Bioindikátory kvality ovzduší</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9" name="TextovéPole 3"/>
          <p:cNvSpPr txBox="1">
            <a:spLocks noChangeArrowheads="1"/>
          </p:cNvSpPr>
          <p:nvPr/>
        </p:nvSpPr>
        <p:spPr bwMode="auto">
          <a:xfrm>
            <a:off x="335878" y="1346793"/>
            <a:ext cx="6546184" cy="2123658"/>
          </a:xfrm>
          <a:prstGeom prst="rect">
            <a:avLst/>
          </a:prstGeom>
          <a:noFill/>
          <a:ln w="9525">
            <a:noFill/>
            <a:miter lim="800000"/>
            <a:headEnd/>
            <a:tailEnd/>
          </a:ln>
        </p:spPr>
        <p:txBody>
          <a:bodyPr wrap="square">
            <a:spAutoFit/>
          </a:bodyPr>
          <a:lstStyle/>
          <a:p>
            <a:r>
              <a:rPr lang="cs-CZ" sz="2400" i="1" dirty="0" smtClean="0"/>
              <a:t>Vážná varování</a:t>
            </a:r>
          </a:p>
          <a:p>
            <a:endParaRPr lang="cs-CZ" sz="800" i="1" dirty="0"/>
          </a:p>
          <a:p>
            <a:pPr marL="342900" indent="-342900">
              <a:buFont typeface="Wingdings" panose="05000000000000000000" pitchFamily="2" charset="2"/>
              <a:buChar char="v"/>
            </a:pPr>
            <a:r>
              <a:rPr lang="cs-CZ" sz="2000" dirty="0" smtClean="0"/>
              <a:t>v lese nenajdeme klouzky, lišky, ryzce</a:t>
            </a:r>
          </a:p>
          <a:p>
            <a:pPr marL="342900" indent="-342900">
              <a:buFont typeface="Wingdings" panose="05000000000000000000" pitchFamily="2" charset="2"/>
              <a:buChar char="v"/>
            </a:pPr>
            <a:endParaRPr lang="cs-CZ" sz="2000" dirty="0"/>
          </a:p>
          <a:p>
            <a:pPr marL="342900" indent="-342900">
              <a:buFont typeface="Wingdings" panose="05000000000000000000" pitchFamily="2" charset="2"/>
              <a:buChar char="v"/>
            </a:pPr>
            <a:r>
              <a:rPr lang="cs-CZ" sz="2000" dirty="0"/>
              <a:t>s</a:t>
            </a:r>
            <a:r>
              <a:rPr lang="cs-CZ" sz="2000" dirty="0" smtClean="0"/>
              <a:t>mrky mají méně než 5 ročníků jehličí</a:t>
            </a:r>
          </a:p>
          <a:p>
            <a:pPr marL="342900" indent="-342900">
              <a:buFont typeface="Wingdings" panose="05000000000000000000" pitchFamily="2" charset="2"/>
              <a:buChar char="v"/>
            </a:pPr>
            <a:endParaRPr lang="cs-CZ" sz="2000" dirty="0"/>
          </a:p>
          <a:p>
            <a:pPr marL="342900" indent="-342900">
              <a:buFont typeface="Wingdings" panose="05000000000000000000" pitchFamily="2" charset="2"/>
              <a:buChar char="v"/>
            </a:pPr>
            <a:r>
              <a:rPr lang="cs-CZ" sz="2000" dirty="0"/>
              <a:t>v</a:t>
            </a:r>
            <a:r>
              <a:rPr lang="cs-CZ" sz="2000" dirty="0" smtClean="0"/>
              <a:t> okolí nenajdete keříčkovité a lupenité lišejníky</a:t>
            </a:r>
            <a:endParaRPr lang="cs-CZ" sz="2000" dirty="0"/>
          </a:p>
        </p:txBody>
      </p:sp>
      <p:pic>
        <p:nvPicPr>
          <p:cNvPr id="21"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Výsledek obrázku pro branching of norway spru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3325" y="896065"/>
            <a:ext cx="4264003" cy="39011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p:cNvSpPr txBox="1"/>
          <p:nvPr/>
        </p:nvSpPr>
        <p:spPr>
          <a:xfrm>
            <a:off x="6386050" y="5054106"/>
            <a:ext cx="3838551" cy="1754326"/>
          </a:xfrm>
          <a:prstGeom prst="rect">
            <a:avLst/>
          </a:prstGeom>
          <a:noFill/>
        </p:spPr>
        <p:txBody>
          <a:bodyPr wrap="square" rtlCol="0">
            <a:spAutoFit/>
          </a:bodyPr>
          <a:lstStyle/>
          <a:p>
            <a:pPr algn="ctr"/>
            <a:r>
              <a:rPr lang="cs-CZ" dirty="0"/>
              <a:t>z</a:t>
            </a:r>
            <a:r>
              <a:rPr lang="cs-CZ" dirty="0" smtClean="0"/>
              <a:t>dravý smrk má sytě zelené a nezkrácené jehličí, při pohledu ze vzdálenosti alespoň trojnásobné délky stromu není koruna prořídlá (nejsou vidět „průstřely“) a nese minimálně sedm ročníků jehličí</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11520267"/>
      </p:ext>
    </p:extLst>
  </p:cSld>
  <p:clrMapOvr>
    <a:masterClrMapping/>
  </p:clrMapOvr>
  <mc:AlternateContent xmlns:mc="http://schemas.openxmlformats.org/markup-compatibility/2006">
    <mc:Choice xmlns:p14="http://schemas.microsoft.com/office/powerpoint/2010/main" Requires="p14">
      <p:transition spd="slow" p14:dur="2000" advTm="96883"/>
    </mc:Choice>
    <mc:Fallback>
      <p:transition spd="slow" advTm="9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Bioindikátory kvality ovzduší</a:t>
            </a:r>
          </a:p>
        </p:txBody>
      </p:sp>
      <p:sp>
        <p:nvSpPr>
          <p:cNvPr id="20" name="TextovéPole 3"/>
          <p:cNvSpPr txBox="1">
            <a:spLocks noChangeArrowheads="1"/>
          </p:cNvSpPr>
          <p:nvPr/>
        </p:nvSpPr>
        <p:spPr bwMode="auto">
          <a:xfrm>
            <a:off x="544706" y="1047767"/>
            <a:ext cx="5741633" cy="2800767"/>
          </a:xfrm>
          <a:prstGeom prst="rect">
            <a:avLst/>
          </a:prstGeom>
          <a:noFill/>
          <a:ln w="9525">
            <a:noFill/>
            <a:miter lim="800000"/>
            <a:headEnd/>
            <a:tailEnd/>
          </a:ln>
        </p:spPr>
        <p:txBody>
          <a:bodyPr wrap="square">
            <a:spAutoFit/>
          </a:bodyPr>
          <a:lstStyle/>
          <a:p>
            <a:r>
              <a:rPr lang="cs-CZ" sz="2400" i="1" dirty="0" smtClean="0"/>
              <a:t>Znaky kvality</a:t>
            </a:r>
          </a:p>
          <a:p>
            <a:endParaRPr lang="cs-CZ" sz="800" i="1" dirty="0"/>
          </a:p>
          <a:p>
            <a:pPr marL="342900" indent="-342900">
              <a:buFont typeface="Wingdings" panose="05000000000000000000" pitchFamily="2" charset="2"/>
              <a:buChar char="v"/>
            </a:pPr>
            <a:r>
              <a:rPr lang="cs-CZ" sz="2000" dirty="0"/>
              <a:t>n</a:t>
            </a:r>
            <a:r>
              <a:rPr lang="cs-CZ" sz="2000" dirty="0" smtClean="0"/>
              <a:t>ejrůznější životní formy lišejníků (korovité, lupenité, keříčkovité) jsou hojně zastoupeny</a:t>
            </a:r>
          </a:p>
          <a:p>
            <a:pPr marL="342900" indent="-342900">
              <a:buFont typeface="Wingdings" panose="05000000000000000000" pitchFamily="2" charset="2"/>
              <a:buChar char="v"/>
            </a:pPr>
            <a:endParaRPr lang="cs-CZ" sz="800" dirty="0"/>
          </a:p>
          <a:p>
            <a:pPr marL="342900" indent="-342900">
              <a:buFont typeface="Wingdings" panose="05000000000000000000" pitchFamily="2" charset="2"/>
              <a:buChar char="v"/>
            </a:pPr>
            <a:r>
              <a:rPr lang="cs-CZ" sz="2000" dirty="0"/>
              <a:t>v</a:t>
            </a:r>
            <a:r>
              <a:rPr lang="cs-CZ" sz="2000" dirty="0" smtClean="0"/>
              <a:t>ýskyt lišejníku provazovky</a:t>
            </a:r>
          </a:p>
          <a:p>
            <a:pPr marL="342900" indent="-342900">
              <a:buFont typeface="Wingdings" panose="05000000000000000000" pitchFamily="2" charset="2"/>
              <a:buChar char="v"/>
            </a:pPr>
            <a:endParaRPr lang="cs-CZ" sz="800" dirty="0"/>
          </a:p>
          <a:p>
            <a:pPr marL="342900" indent="-342900">
              <a:buFont typeface="Wingdings" panose="05000000000000000000" pitchFamily="2" charset="2"/>
              <a:buChar char="v"/>
            </a:pPr>
            <a:r>
              <a:rPr lang="cs-CZ" sz="2000" dirty="0"/>
              <a:t>s</a:t>
            </a:r>
            <a:r>
              <a:rPr lang="cs-CZ" sz="2000" dirty="0" smtClean="0"/>
              <a:t>mrky mají sedm a více ročníků jehličí</a:t>
            </a:r>
          </a:p>
          <a:p>
            <a:pPr marL="342900" indent="-342900">
              <a:buFont typeface="Wingdings" panose="05000000000000000000" pitchFamily="2" charset="2"/>
              <a:buChar char="v"/>
            </a:pPr>
            <a:endParaRPr lang="cs-CZ" sz="800" dirty="0"/>
          </a:p>
          <a:p>
            <a:pPr marL="342900" indent="-342900">
              <a:buFont typeface="Wingdings" panose="05000000000000000000" pitchFamily="2" charset="2"/>
              <a:buChar char="v"/>
            </a:pPr>
            <a:r>
              <a:rPr lang="cs-CZ" sz="2000" dirty="0"/>
              <a:t>n</a:t>
            </a:r>
            <a:r>
              <a:rPr lang="cs-CZ" sz="2000" dirty="0" smtClean="0"/>
              <a:t>a listech javorů jsou nápadné černé skvrny, způsobené výskytem houby </a:t>
            </a:r>
            <a:r>
              <a:rPr lang="cs-CZ" sz="2000" dirty="0" err="1" smtClean="0"/>
              <a:t>svraštělky</a:t>
            </a:r>
            <a:r>
              <a:rPr lang="cs-CZ" sz="2000" dirty="0" smtClean="0"/>
              <a:t> javorové</a:t>
            </a:r>
            <a:endParaRPr lang="cs-CZ" sz="2000" dirty="0"/>
          </a:p>
        </p:txBody>
      </p:sp>
      <p:pic>
        <p:nvPicPr>
          <p:cNvPr id="8"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Související obráze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5458" y="542122"/>
            <a:ext cx="4001897" cy="4362069"/>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7456555" y="136673"/>
            <a:ext cx="2659702" cy="369332"/>
          </a:xfrm>
          <a:prstGeom prst="rect">
            <a:avLst/>
          </a:prstGeom>
        </p:spPr>
        <p:txBody>
          <a:bodyPr wrap="none">
            <a:spAutoFit/>
          </a:bodyPr>
          <a:lstStyle/>
          <a:p>
            <a:r>
              <a:rPr lang="cs-CZ" dirty="0">
                <a:solidFill>
                  <a:srgbClr val="888888"/>
                </a:solidFill>
                <a:latin typeface="arial" panose="020B0604020202020204" pitchFamily="34" charset="0"/>
              </a:rPr>
              <a:t>l</a:t>
            </a:r>
            <a:r>
              <a:rPr lang="cs-CZ" dirty="0" smtClean="0">
                <a:solidFill>
                  <a:srgbClr val="888888"/>
                </a:solidFill>
                <a:latin typeface="arial" panose="020B0604020202020204" pitchFamily="34" charset="0"/>
              </a:rPr>
              <a:t>išejník rodu provazovka</a:t>
            </a:r>
            <a:endParaRPr lang="cs-CZ" dirty="0"/>
          </a:p>
        </p:txBody>
      </p:sp>
      <p:pic>
        <p:nvPicPr>
          <p:cNvPr id="7172" name="Picture 4" descr="Rhytisma acerin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7177" y="4000237"/>
            <a:ext cx="3607681" cy="27089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9221043" y="6339830"/>
            <a:ext cx="1790427" cy="369332"/>
          </a:xfrm>
          <a:prstGeom prst="rect">
            <a:avLst/>
          </a:prstGeom>
        </p:spPr>
        <p:txBody>
          <a:bodyPr wrap="none">
            <a:spAutoFit/>
          </a:bodyPr>
          <a:lstStyle/>
          <a:p>
            <a:r>
              <a:rPr lang="cs-CZ" dirty="0"/>
              <a:t>http://botany.cz/</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22599058"/>
      </p:ext>
    </p:extLst>
  </p:cSld>
  <p:clrMapOvr>
    <a:masterClrMapping/>
  </p:clrMapOvr>
  <mc:AlternateContent xmlns:mc="http://schemas.openxmlformats.org/markup-compatibility/2006">
    <mc:Choice xmlns:p14="http://schemas.microsoft.com/office/powerpoint/2010/main" Requires="p14">
      <p:transition spd="slow" p14:dur="2000" advTm="70256"/>
    </mc:Choice>
    <mc:Fallback>
      <p:transition spd="slow" advTm="7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extovéPole 3"/>
          <p:cNvSpPr txBox="1"/>
          <p:nvPr/>
        </p:nvSpPr>
        <p:spPr>
          <a:xfrm>
            <a:off x="173111" y="255822"/>
            <a:ext cx="9606612" cy="707886"/>
          </a:xfrm>
          <a:prstGeom prst="rect">
            <a:avLst/>
          </a:prstGeom>
          <a:noFill/>
        </p:spPr>
        <p:txBody>
          <a:bodyPr wrap="square" rtlCol="0">
            <a:spAutoFit/>
          </a:bodyPr>
          <a:lstStyle/>
          <a:p>
            <a:r>
              <a:rPr lang="cs-CZ" sz="4000" dirty="0" err="1" smtClean="0">
                <a:solidFill>
                  <a:schemeClr val="accent5">
                    <a:lumMod val="75000"/>
                  </a:schemeClr>
                </a:solidFill>
                <a:latin typeface="+mj-lt"/>
              </a:rPr>
              <a:t>Liebigův</a:t>
            </a:r>
            <a:r>
              <a:rPr lang="cs-CZ" sz="4000" dirty="0" smtClean="0">
                <a:solidFill>
                  <a:schemeClr val="accent5">
                    <a:lumMod val="75000"/>
                  </a:schemeClr>
                </a:solidFill>
                <a:latin typeface="+mj-lt"/>
              </a:rPr>
              <a:t> zákon minima</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9347079" y="2551379"/>
            <a:ext cx="286931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cs-CZ" sz="2000" i="1" dirty="0" err="1"/>
              <a:t>Justus</a:t>
            </a:r>
            <a:r>
              <a:rPr lang="cs-CZ" sz="2000" i="1" dirty="0"/>
              <a:t> von </a:t>
            </a:r>
            <a:r>
              <a:rPr lang="cs-CZ" sz="2000" i="1" dirty="0" err="1"/>
              <a:t>Liebig</a:t>
            </a:r>
            <a:r>
              <a:rPr lang="cs-CZ" sz="2000" i="1" dirty="0"/>
              <a:t> </a:t>
            </a:r>
            <a:endParaRPr lang="cs-CZ" sz="2000" i="1" dirty="0" smtClean="0"/>
          </a:p>
          <a:p>
            <a:pPr lvl="0" algn="ctr" eaLnBrk="0" fontAlgn="base" hangingPunct="0">
              <a:spcBef>
                <a:spcPct val="0"/>
              </a:spcBef>
              <a:spcAft>
                <a:spcPct val="0"/>
              </a:spcAft>
            </a:pPr>
            <a:r>
              <a:rPr lang="cs-CZ" sz="2000" i="1" dirty="0" smtClean="0"/>
              <a:t>(1803-1873</a:t>
            </a:r>
            <a:r>
              <a:rPr lang="cs-CZ" dirty="0" smtClean="0"/>
              <a:t>)</a:t>
            </a:r>
            <a:r>
              <a:rPr lang="cs-CZ" dirty="0"/>
              <a:t> </a:t>
            </a:r>
            <a:br>
              <a:rPr lang="cs-CZ" dirty="0"/>
            </a:b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234066" y="3497358"/>
            <a:ext cx="8022830" cy="2523768"/>
          </a:xfrm>
          <a:prstGeom prst="rect">
            <a:avLst/>
          </a:prstGeom>
          <a:noFill/>
        </p:spPr>
        <p:txBody>
          <a:bodyPr wrap="square" rtlCol="0">
            <a:spAutoFit/>
          </a:bodyPr>
          <a:lstStyle/>
          <a:p>
            <a:r>
              <a:rPr lang="cs-CZ" sz="2400" dirty="0" smtClean="0">
                <a:solidFill>
                  <a:schemeClr val="accent1">
                    <a:lumMod val="50000"/>
                  </a:schemeClr>
                </a:solidFill>
              </a:rPr>
              <a:t>„Faktor prostředí, který je v minimu, omezuje život organismu“</a:t>
            </a:r>
            <a:r>
              <a:rPr lang="cs-CZ" sz="2400" baseline="30000" dirty="0">
                <a:solidFill>
                  <a:schemeClr val="accent1">
                    <a:lumMod val="50000"/>
                  </a:schemeClr>
                </a:solidFill>
              </a:rPr>
              <a:t>2</a:t>
            </a:r>
            <a:r>
              <a:rPr lang="cs-CZ" sz="2400" baseline="30000" dirty="0" smtClean="0">
                <a:solidFill>
                  <a:schemeClr val="accent1">
                    <a:lumMod val="50000"/>
                  </a:schemeClr>
                </a:solidFill>
              </a:rPr>
              <a:t>)</a:t>
            </a:r>
            <a:endParaRPr lang="cs-CZ" sz="2400" dirty="0" smtClean="0">
              <a:solidFill>
                <a:schemeClr val="accent1">
                  <a:lumMod val="50000"/>
                </a:schemeClr>
              </a:solidFill>
            </a:endParaRPr>
          </a:p>
          <a:p>
            <a:endParaRPr lang="cs-CZ" sz="1000" dirty="0" smtClean="0">
              <a:solidFill>
                <a:schemeClr val="accent1">
                  <a:lumMod val="50000"/>
                </a:schemeClr>
              </a:solidFill>
            </a:endParaRPr>
          </a:p>
          <a:p>
            <a:pPr marL="342900" indent="-342900">
              <a:buFont typeface="Arial" panose="020B0604020202020204" pitchFamily="34" charset="0"/>
              <a:buChar char="•"/>
            </a:pPr>
            <a:r>
              <a:rPr lang="cs-CZ" sz="2000" dirty="0" smtClean="0">
                <a:solidFill>
                  <a:schemeClr val="accent1">
                    <a:lumMod val="50000"/>
                  </a:schemeClr>
                </a:solidFill>
              </a:rPr>
              <a:t>například pro pouštní živočichy je voda limitujícím faktorem, ačkoli ostatní podmínky života mohou být optimální</a:t>
            </a:r>
          </a:p>
          <a:p>
            <a:r>
              <a:rPr lang="cs-CZ" sz="2000" dirty="0" smtClean="0"/>
              <a:t/>
            </a:r>
            <a:br>
              <a:rPr lang="cs-CZ" sz="2000" dirty="0" smtClean="0"/>
            </a:br>
            <a:r>
              <a:rPr lang="cs-CZ" sz="2000" dirty="0" smtClean="0"/>
              <a:t/>
            </a:r>
            <a:br>
              <a:rPr lang="cs-CZ" sz="2000" dirty="0" smtClean="0"/>
            </a:br>
            <a:endParaRPr lang="cs-CZ" sz="2000" dirty="0">
              <a:solidFill>
                <a:schemeClr val="accent1">
                  <a:lumMod val="50000"/>
                </a:schemeClr>
              </a:solidFill>
            </a:endParaRPr>
          </a:p>
        </p:txBody>
      </p:sp>
      <p:pic>
        <p:nvPicPr>
          <p:cNvPr id="13"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66" y="598853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ýsledek obrázku pro justus von lieb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8009" y="267569"/>
            <a:ext cx="1687461" cy="2170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234066" y="1079039"/>
            <a:ext cx="9743971" cy="2923877"/>
          </a:xfrm>
          <a:prstGeom prst="rect">
            <a:avLst/>
          </a:prstGeom>
          <a:noFill/>
        </p:spPr>
        <p:txBody>
          <a:bodyPr wrap="square" rtlCol="0">
            <a:spAutoFit/>
          </a:bodyPr>
          <a:lstStyle/>
          <a:p>
            <a:r>
              <a:rPr lang="cs-CZ" sz="2400" dirty="0">
                <a:solidFill>
                  <a:schemeClr val="accent1">
                    <a:lumMod val="50000"/>
                  </a:schemeClr>
                </a:solidFill>
              </a:rPr>
              <a:t>„Výše výnosu závisí na té živině, která je vzhledem k optimální potřebě v nejmenším množství (minimu</a:t>
            </a:r>
            <a:r>
              <a:rPr lang="cs-CZ" sz="2400" dirty="0" smtClean="0">
                <a:solidFill>
                  <a:schemeClr val="accent1">
                    <a:lumMod val="50000"/>
                  </a:schemeClr>
                </a:solidFill>
              </a:rPr>
              <a:t>).“</a:t>
            </a:r>
            <a:r>
              <a:rPr lang="cs-CZ" sz="2400" baseline="30000" dirty="0" smtClean="0">
                <a:solidFill>
                  <a:schemeClr val="accent1">
                    <a:lumMod val="50000"/>
                  </a:schemeClr>
                </a:solidFill>
              </a:rPr>
              <a:t>1)</a:t>
            </a:r>
            <a:endParaRPr lang="cs-CZ" sz="2400" dirty="0" smtClean="0"/>
          </a:p>
          <a:p>
            <a:endParaRPr lang="cs-CZ" sz="800" dirty="0" smtClean="0"/>
          </a:p>
          <a:p>
            <a:pPr marL="342900" indent="-342900">
              <a:buFont typeface="Arial" panose="020B0604020202020204" pitchFamily="34" charset="0"/>
              <a:buChar char="•"/>
            </a:pPr>
            <a:r>
              <a:rPr lang="cs-CZ" sz="2000" dirty="0">
                <a:solidFill>
                  <a:schemeClr val="accent1">
                    <a:lumMod val="50000"/>
                  </a:schemeClr>
                </a:solidFill>
              </a:rPr>
              <a:t>mezi 4 základní faktory pro rostliny patří voda, vzduch, světlo, teplo, dále jsou stěžejní základní a stopové </a:t>
            </a:r>
            <a:r>
              <a:rPr lang="cs-CZ" sz="2000" dirty="0" smtClean="0">
                <a:solidFill>
                  <a:schemeClr val="accent1">
                    <a:lumMod val="50000"/>
                  </a:schemeClr>
                </a:solidFill>
              </a:rPr>
              <a:t>živiny</a:t>
            </a:r>
          </a:p>
          <a:p>
            <a:pPr marL="342900" indent="-34290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r>
              <a:rPr lang="cs-CZ" sz="2000" dirty="0" err="1" smtClean="0">
                <a:solidFill>
                  <a:schemeClr val="accent1">
                    <a:lumMod val="50000"/>
                  </a:schemeClr>
                </a:solidFill>
              </a:rPr>
              <a:t>Liebig</a:t>
            </a:r>
            <a:r>
              <a:rPr lang="cs-CZ" sz="2000" dirty="0" smtClean="0">
                <a:solidFill>
                  <a:schemeClr val="accent1">
                    <a:lumMod val="50000"/>
                  </a:schemeClr>
                </a:solidFill>
              </a:rPr>
              <a:t> </a:t>
            </a:r>
            <a:r>
              <a:rPr lang="cs-CZ" sz="2000" dirty="0">
                <a:solidFill>
                  <a:schemeClr val="accent1">
                    <a:lumMod val="50000"/>
                  </a:schemeClr>
                </a:solidFill>
              </a:rPr>
              <a:t>se </a:t>
            </a:r>
            <a:r>
              <a:rPr lang="cs-CZ" sz="2000" dirty="0" smtClean="0">
                <a:solidFill>
                  <a:schemeClr val="accent1">
                    <a:lumMod val="50000"/>
                  </a:schemeClr>
                </a:solidFill>
              </a:rPr>
              <a:t>mimo jiné zabýval výživou rostlin, jeho formulace zákona minima položila základ k používání syntetických hnojiv</a:t>
            </a:r>
            <a:r>
              <a:rPr lang="cs-CZ" sz="2000" dirty="0"/>
              <a:t/>
            </a:r>
            <a:br>
              <a:rPr lang="cs-CZ" sz="2000" dirty="0"/>
            </a:br>
            <a:r>
              <a:rPr lang="cs-CZ" sz="2000" dirty="0"/>
              <a:t/>
            </a:r>
            <a:br>
              <a:rPr lang="cs-CZ" sz="2000" dirty="0"/>
            </a:br>
            <a:endParaRPr lang="cs-CZ" sz="2000" dirty="0">
              <a:solidFill>
                <a:schemeClr val="accent1">
                  <a:lumMod val="50000"/>
                </a:schemeClr>
              </a:solidFill>
            </a:endParaRPr>
          </a:p>
        </p:txBody>
      </p:sp>
      <p:sp>
        <p:nvSpPr>
          <p:cNvPr id="9" name="Obdélník 8"/>
          <p:cNvSpPr/>
          <p:nvPr/>
        </p:nvSpPr>
        <p:spPr>
          <a:xfrm>
            <a:off x="1058161" y="5971987"/>
            <a:ext cx="10150306" cy="1015663"/>
          </a:xfrm>
          <a:prstGeom prst="rect">
            <a:avLst/>
          </a:prstGeom>
        </p:spPr>
        <p:txBody>
          <a:bodyPr wrap="square">
            <a:spAutoFit/>
          </a:bodyPr>
          <a:lstStyle/>
          <a:p>
            <a:pPr marL="342900" indent="-342900">
              <a:buAutoNum type="arabicPeriod"/>
            </a:pPr>
            <a:r>
              <a:rPr lang="de-DE" sz="1400" dirty="0" smtClean="0">
                <a:solidFill>
                  <a:srgbClr val="444444"/>
                </a:solidFill>
                <a:latin typeface="Open Sans"/>
              </a:rPr>
              <a:t>Die </a:t>
            </a:r>
            <a:r>
              <a:rPr lang="de-DE" sz="1400" dirty="0">
                <a:solidFill>
                  <a:srgbClr val="444444"/>
                </a:solidFill>
                <a:latin typeface="Open Sans"/>
              </a:rPr>
              <a:t>Chemie in ihrer Anwendung auf Agrikultur und </a:t>
            </a:r>
            <a:r>
              <a:rPr lang="de-DE" sz="1400" dirty="0" smtClean="0">
                <a:solidFill>
                  <a:srgbClr val="444444"/>
                </a:solidFill>
                <a:latin typeface="Open Sans"/>
              </a:rPr>
              <a:t>Physiologie</a:t>
            </a:r>
            <a:r>
              <a:rPr lang="cs-CZ" sz="1400" dirty="0" smtClean="0">
                <a:solidFill>
                  <a:srgbClr val="444444"/>
                </a:solidFill>
                <a:latin typeface="Open Sans"/>
              </a:rPr>
              <a:t>, 1840</a:t>
            </a:r>
          </a:p>
          <a:p>
            <a:pPr marL="342900" indent="-342900">
              <a:buAutoNum type="arabicPeriod"/>
            </a:pPr>
            <a:r>
              <a:rPr lang="cs-CZ" sz="1400" dirty="0">
                <a:solidFill>
                  <a:srgbClr val="444444"/>
                </a:solidFill>
                <a:latin typeface="Open Sans"/>
              </a:rPr>
              <a:t>ŠLÉGL, Jiří, KISLINGER, František, LANÍKOVÁ, Jana. Ekologie a ochrana životního prostředí pro gymnázia. Praha: Fortuna, 2002. s. 15. ISBN 80-7168-828-2</a:t>
            </a:r>
            <a:endParaRPr lang="cs-CZ" sz="1400" dirty="0" smtClean="0">
              <a:solidFill>
                <a:srgbClr val="444444"/>
              </a:solidFill>
              <a:latin typeface="Open Sans"/>
            </a:endParaRPr>
          </a:p>
          <a:p>
            <a:pPr marL="342900" indent="-342900">
              <a:buAutoNum type="arabicPeriod"/>
            </a:pPr>
            <a:endParaRPr lang="cs-CZ" dirty="0" smtClean="0"/>
          </a:p>
        </p:txBody>
      </p:sp>
      <p:pic>
        <p:nvPicPr>
          <p:cNvPr id="10" name="Picture 4" descr="http://50101.w1.wedos.ws/wp-content/uploads/2013/10/liebig%C5%AFv-z%C3%A1k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25359" y="3546496"/>
            <a:ext cx="2669962" cy="2442038"/>
          </a:xfrm>
          <a:prstGeom prst="rect">
            <a:avLst/>
          </a:prstGeom>
          <a:noFill/>
          <a:extLst>
            <a:ext uri="{909E8E84-426E-40DD-AFC4-6F175D3DCCD1}">
              <a14:hiddenFill xmlns:a14="http://schemas.microsoft.com/office/drawing/2010/main">
                <a:solidFill>
                  <a:srgbClr val="FFFFFF"/>
                </a:solidFill>
              </a14:hiddenFill>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90525485"/>
      </p:ext>
    </p:extLst>
  </p:cSld>
  <p:clrMapOvr>
    <a:masterClrMapping/>
  </p:clrMapOvr>
  <mc:AlternateContent xmlns:mc="http://schemas.openxmlformats.org/markup-compatibility/2006">
    <mc:Choice xmlns:p14="http://schemas.microsoft.com/office/powerpoint/2010/main" Requires="p14">
      <p:transition spd="slow" p14:dur="2000" advTm="108057"/>
    </mc:Choice>
    <mc:Fallback>
      <p:transition spd="slow" advTm="10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232331" y="0"/>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Lišejníky jako bioindikátory</a:t>
            </a:r>
          </a:p>
        </p:txBody>
      </p:sp>
      <p:pic>
        <p:nvPicPr>
          <p:cNvPr id="8"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5615" y="5205411"/>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048000" y="6362425"/>
            <a:ext cx="2956002" cy="369332"/>
          </a:xfrm>
          <a:prstGeom prst="rect">
            <a:avLst/>
          </a:prstGeom>
        </p:spPr>
        <p:txBody>
          <a:bodyPr wrap="none">
            <a:spAutoFit/>
          </a:bodyPr>
          <a:lstStyle/>
          <a:p>
            <a:r>
              <a:rPr lang="cs-CZ" dirty="0"/>
              <a:t>https://eluc.kr-olomoucky.cz/</a:t>
            </a:r>
          </a:p>
        </p:txBody>
      </p:sp>
      <p:sp>
        <p:nvSpPr>
          <p:cNvPr id="11" name="TextovéPole 10"/>
          <p:cNvSpPr txBox="1"/>
          <p:nvPr/>
        </p:nvSpPr>
        <p:spPr>
          <a:xfrm>
            <a:off x="3617446" y="1037622"/>
            <a:ext cx="7888754" cy="2492990"/>
          </a:xfrm>
          <a:prstGeom prst="rect">
            <a:avLst/>
          </a:prstGeom>
          <a:noFill/>
        </p:spPr>
        <p:txBody>
          <a:bodyPr wrap="square" rtlCol="0">
            <a:spAutoFit/>
          </a:bodyPr>
          <a:lstStyle/>
          <a:p>
            <a:pPr marL="342900" indent="-342900">
              <a:buFont typeface="Arial" panose="020B0604020202020204" pitchFamily="34" charset="0"/>
              <a:buChar char="•"/>
            </a:pPr>
            <a:r>
              <a:rPr lang="cs-CZ" sz="2800" dirty="0">
                <a:solidFill>
                  <a:schemeClr val="accent1">
                    <a:lumMod val="50000"/>
                  </a:schemeClr>
                </a:solidFill>
              </a:rPr>
              <a:t>l</a:t>
            </a:r>
            <a:r>
              <a:rPr lang="cs-CZ" sz="2800" dirty="0" smtClean="0">
                <a:solidFill>
                  <a:schemeClr val="accent1">
                    <a:lumMod val="50000"/>
                  </a:schemeClr>
                </a:solidFill>
              </a:rPr>
              <a:t>išejník = </a:t>
            </a:r>
            <a:r>
              <a:rPr lang="cs-CZ" sz="2800" dirty="0" err="1" smtClean="0">
                <a:solidFill>
                  <a:schemeClr val="accent1">
                    <a:lumMod val="50000"/>
                  </a:schemeClr>
                </a:solidFill>
              </a:rPr>
              <a:t>lichenizovaná</a:t>
            </a:r>
            <a:r>
              <a:rPr lang="cs-CZ" sz="2800" dirty="0" smtClean="0">
                <a:solidFill>
                  <a:schemeClr val="accent1">
                    <a:lumMod val="50000"/>
                  </a:schemeClr>
                </a:solidFill>
              </a:rPr>
              <a:t> houba</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r>
              <a:rPr lang="cs-CZ" sz="2800" dirty="0" smtClean="0">
                <a:solidFill>
                  <a:schemeClr val="accent1">
                    <a:lumMod val="50000"/>
                  </a:schemeClr>
                </a:solidFill>
              </a:rPr>
              <a:t>soužití </a:t>
            </a:r>
            <a:r>
              <a:rPr lang="cs-CZ" sz="2800" dirty="0" err="1" smtClean="0">
                <a:solidFill>
                  <a:schemeClr val="accent1">
                    <a:lumMod val="50000"/>
                  </a:schemeClr>
                </a:solidFill>
              </a:rPr>
              <a:t>mykobionta</a:t>
            </a:r>
            <a:r>
              <a:rPr lang="cs-CZ" sz="2800" dirty="0">
                <a:solidFill>
                  <a:schemeClr val="accent1">
                    <a:lumMod val="50000"/>
                  </a:schemeClr>
                </a:solidFill>
              </a:rPr>
              <a:t> </a:t>
            </a:r>
            <a:r>
              <a:rPr lang="cs-CZ" sz="2800" dirty="0" smtClean="0">
                <a:solidFill>
                  <a:schemeClr val="accent1">
                    <a:lumMod val="50000"/>
                  </a:schemeClr>
                </a:solidFill>
              </a:rPr>
              <a:t>a </a:t>
            </a:r>
            <a:r>
              <a:rPr lang="cs-CZ" sz="2800" dirty="0" err="1" smtClean="0">
                <a:solidFill>
                  <a:schemeClr val="accent1">
                    <a:lumMod val="50000"/>
                  </a:schemeClr>
                </a:solidFill>
              </a:rPr>
              <a:t>fotobionta</a:t>
            </a: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a:solidFill>
                <a:schemeClr val="accent1">
                  <a:lumMod val="50000"/>
                </a:schemeClr>
              </a:solidFill>
            </a:endParaRP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endParaRPr lang="cs-CZ" sz="800" dirty="0">
              <a:solidFill>
                <a:schemeClr val="accent1">
                  <a:lumMod val="50000"/>
                </a:schemeClr>
              </a:solidFill>
            </a:endParaRPr>
          </a:p>
          <a:p>
            <a:endParaRPr lang="cs-CZ" sz="800" i="1" dirty="0" smtClean="0">
              <a:solidFill>
                <a:schemeClr val="accent1">
                  <a:lumMod val="50000"/>
                </a:schemeClr>
              </a:solidFill>
            </a:endParaRPr>
          </a:p>
          <a:p>
            <a:endParaRPr lang="cs-CZ" sz="2000" dirty="0">
              <a:solidFill>
                <a:schemeClr val="accent1">
                  <a:lumMod val="50000"/>
                </a:schemeClr>
              </a:solidFill>
            </a:endParaRPr>
          </a:p>
        </p:txBody>
      </p:sp>
      <p:pic>
        <p:nvPicPr>
          <p:cNvPr id="11266" name="Picture 2" descr="https://eluc.kr-olomoucky.cz/uploads/images/18447/content_misni_ka_pr__kovit_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14052"/>
            <a:ext cx="3048000" cy="228396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eluc.kr-olomoucky.cz/uploads/images/18443/content_IMG_061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2117"/>
          <a:stretch/>
        </p:blipFill>
        <p:spPr bwMode="auto">
          <a:xfrm>
            <a:off x="0" y="2545319"/>
            <a:ext cx="3031958" cy="209471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eluc.kr-olomoucky.cz/uploads/images/18446/IMG_015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787328"/>
            <a:ext cx="3031958" cy="2029531"/>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10"/>
          <a:stretch>
            <a:fillRect/>
          </a:stretch>
        </p:blipFill>
        <p:spPr>
          <a:xfrm>
            <a:off x="7331126" y="2680194"/>
            <a:ext cx="3989604" cy="2939088"/>
          </a:xfrm>
          <a:prstGeom prst="rect">
            <a:avLst/>
          </a:prstGeom>
        </p:spPr>
      </p:pic>
      <p:pic>
        <p:nvPicPr>
          <p:cNvPr id="11278" name="Picture 14" descr="Výsledek obrázku pro algae photosynthesi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7917" y="2773919"/>
            <a:ext cx="3368828" cy="2751639"/>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06191160"/>
      </p:ext>
    </p:extLst>
  </p:cSld>
  <p:clrMapOvr>
    <a:masterClrMapping/>
  </p:clrMapOvr>
  <mc:AlternateContent xmlns:mc="http://schemas.openxmlformats.org/markup-compatibility/2006">
    <mc:Choice xmlns:p14="http://schemas.microsoft.com/office/powerpoint/2010/main" Requires="p14">
      <p:transition spd="slow" p14:dur="2000" advTm="83049"/>
    </mc:Choice>
    <mc:Fallback>
      <p:transition spd="slow" advTm="8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232331" y="0"/>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Lišejníky jako bioindikátory</a:t>
            </a:r>
          </a:p>
        </p:txBody>
      </p:sp>
      <p:pic>
        <p:nvPicPr>
          <p:cNvPr id="8"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5615" y="5205411"/>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048000" y="6362425"/>
            <a:ext cx="2956002" cy="369332"/>
          </a:xfrm>
          <a:prstGeom prst="rect">
            <a:avLst/>
          </a:prstGeom>
        </p:spPr>
        <p:txBody>
          <a:bodyPr wrap="none">
            <a:spAutoFit/>
          </a:bodyPr>
          <a:lstStyle/>
          <a:p>
            <a:r>
              <a:rPr lang="cs-CZ" dirty="0"/>
              <a:t>https://eluc.kr-olomoucky.cz/</a:t>
            </a:r>
          </a:p>
        </p:txBody>
      </p:sp>
      <p:sp>
        <p:nvSpPr>
          <p:cNvPr id="11" name="TextovéPole 10"/>
          <p:cNvSpPr txBox="1"/>
          <p:nvPr/>
        </p:nvSpPr>
        <p:spPr>
          <a:xfrm>
            <a:off x="3064043" y="1037622"/>
            <a:ext cx="9083520" cy="6309420"/>
          </a:xfrm>
          <a:prstGeom prst="rect">
            <a:avLst/>
          </a:prstGeom>
          <a:noFill/>
        </p:spPr>
        <p:txBody>
          <a:bodyPr wrap="square" rtlCol="0">
            <a:spAutoFit/>
          </a:bodyPr>
          <a:lstStyle/>
          <a:p>
            <a:pPr marL="342900" indent="-342900">
              <a:buFont typeface="Arial" panose="020B0604020202020204" pitchFamily="34" charset="0"/>
              <a:buChar char="•"/>
            </a:pPr>
            <a:r>
              <a:rPr lang="cs-CZ" sz="2800" dirty="0">
                <a:solidFill>
                  <a:schemeClr val="accent1">
                    <a:lumMod val="50000"/>
                  </a:schemeClr>
                </a:solidFill>
              </a:rPr>
              <a:t>b</a:t>
            </a:r>
            <a:r>
              <a:rPr lang="cs-CZ" sz="2800" dirty="0" smtClean="0">
                <a:solidFill>
                  <a:schemeClr val="accent1">
                    <a:lumMod val="50000"/>
                  </a:schemeClr>
                </a:solidFill>
              </a:rPr>
              <a:t>ylo popsáno celkem 15 000 druhů lišejníků</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r>
              <a:rPr lang="cs-CZ" sz="2800" dirty="0">
                <a:solidFill>
                  <a:schemeClr val="accent1">
                    <a:lumMod val="50000"/>
                  </a:schemeClr>
                </a:solidFill>
              </a:rPr>
              <a:t>l</a:t>
            </a:r>
            <a:r>
              <a:rPr lang="cs-CZ" sz="2800" dirty="0" smtClean="0">
                <a:solidFill>
                  <a:schemeClr val="accent1">
                    <a:lumMod val="50000"/>
                  </a:schemeClr>
                </a:solidFill>
              </a:rPr>
              <a:t>išejníky se dokáží přizpůsobit extrémním podmínkám a téměř každému podkladu: rostou na kůře stromů, kamenech, betonu, v pouštích, na krovkách brouků i ve sluncem vybělených lebkách mrtvých zvířat…</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r>
              <a:rPr lang="cs-CZ" sz="2800" dirty="0">
                <a:solidFill>
                  <a:schemeClr val="accent1">
                    <a:lumMod val="50000"/>
                  </a:schemeClr>
                </a:solidFill>
              </a:rPr>
              <a:t>d</a:t>
            </a:r>
            <a:r>
              <a:rPr lang="cs-CZ" sz="2800" dirty="0" smtClean="0">
                <a:solidFill>
                  <a:schemeClr val="accent1">
                    <a:lumMod val="50000"/>
                  </a:schemeClr>
                </a:solidFill>
              </a:rPr>
              <a:t>ruh </a:t>
            </a:r>
            <a:r>
              <a:rPr lang="cs-CZ" sz="2800" i="1" dirty="0" err="1" smtClean="0">
                <a:solidFill>
                  <a:schemeClr val="accent1">
                    <a:lumMod val="50000"/>
                  </a:schemeClr>
                </a:solidFill>
              </a:rPr>
              <a:t>Verrucaria</a:t>
            </a:r>
            <a:r>
              <a:rPr lang="cs-CZ" sz="2800" i="1" dirty="0" smtClean="0">
                <a:solidFill>
                  <a:schemeClr val="accent1">
                    <a:lumMod val="50000"/>
                  </a:schemeClr>
                </a:solidFill>
              </a:rPr>
              <a:t> </a:t>
            </a:r>
            <a:r>
              <a:rPr lang="cs-CZ" sz="2800" i="1" dirty="0" err="1" smtClean="0">
                <a:solidFill>
                  <a:schemeClr val="accent1">
                    <a:lumMod val="50000"/>
                  </a:schemeClr>
                </a:solidFill>
              </a:rPr>
              <a:t>serpuloides</a:t>
            </a:r>
            <a:r>
              <a:rPr lang="cs-CZ" sz="2800" i="1" dirty="0" smtClean="0">
                <a:solidFill>
                  <a:schemeClr val="accent1">
                    <a:lumMod val="50000"/>
                  </a:schemeClr>
                </a:solidFill>
              </a:rPr>
              <a:t> </a:t>
            </a:r>
            <a:r>
              <a:rPr lang="cs-CZ" sz="2800" dirty="0" smtClean="0">
                <a:solidFill>
                  <a:schemeClr val="accent1">
                    <a:lumMod val="50000"/>
                  </a:schemeClr>
                </a:solidFill>
              </a:rPr>
              <a:t>žije trvale ponořen v mrazivých arktických vodách</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r>
              <a:rPr lang="cs-CZ" sz="2800" dirty="0">
                <a:solidFill>
                  <a:schemeClr val="accent1">
                    <a:lumMod val="50000"/>
                  </a:schemeClr>
                </a:solidFill>
              </a:rPr>
              <a:t>v</a:t>
            </a:r>
            <a:r>
              <a:rPr lang="cs-CZ" sz="2800" dirty="0" smtClean="0">
                <a:solidFill>
                  <a:schemeClr val="accent1">
                    <a:lumMod val="50000"/>
                  </a:schemeClr>
                </a:solidFill>
              </a:rPr>
              <a:t>azbu lišejníků na kvalitu ovzduší podtrhuje fakt, že vstřebávají vzdušnou vlhkost a nejsou ukotveny v půdě, která má obecně </a:t>
            </a:r>
            <a:r>
              <a:rPr lang="cs-CZ" sz="2800" dirty="0" err="1" smtClean="0">
                <a:solidFill>
                  <a:schemeClr val="accent1">
                    <a:lumMod val="50000"/>
                  </a:schemeClr>
                </a:solidFill>
              </a:rPr>
              <a:t>pufrační</a:t>
            </a:r>
            <a:r>
              <a:rPr lang="cs-CZ" sz="2800" dirty="0" smtClean="0">
                <a:solidFill>
                  <a:schemeClr val="accent1">
                    <a:lumMod val="50000"/>
                  </a:schemeClr>
                </a:solidFill>
              </a:rPr>
              <a:t> účinky </a:t>
            </a:r>
            <a:endParaRPr lang="cs-CZ" sz="2800" dirty="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a:solidFill>
                <a:schemeClr val="accent1">
                  <a:lumMod val="50000"/>
                </a:schemeClr>
              </a:solidFill>
            </a:endParaRP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endParaRPr lang="cs-CZ" sz="800" dirty="0">
              <a:solidFill>
                <a:schemeClr val="accent1">
                  <a:lumMod val="50000"/>
                </a:schemeClr>
              </a:solidFill>
            </a:endParaRPr>
          </a:p>
          <a:p>
            <a:endParaRPr lang="cs-CZ" sz="800" i="1" dirty="0" smtClean="0">
              <a:solidFill>
                <a:schemeClr val="accent1">
                  <a:lumMod val="50000"/>
                </a:schemeClr>
              </a:solidFill>
            </a:endParaRPr>
          </a:p>
          <a:p>
            <a:endParaRPr lang="cs-CZ" sz="2000" dirty="0">
              <a:solidFill>
                <a:schemeClr val="accent1">
                  <a:lumMod val="50000"/>
                </a:schemeClr>
              </a:solidFill>
            </a:endParaRPr>
          </a:p>
        </p:txBody>
      </p:sp>
      <p:pic>
        <p:nvPicPr>
          <p:cNvPr id="11266" name="Picture 2" descr="https://eluc.kr-olomoucky.cz/uploads/images/18447/content_misni_ka_pr__kovit_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14052"/>
            <a:ext cx="3048000" cy="228396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eluc.kr-olomoucky.cz/uploads/images/18443/content_IMG_061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2117"/>
          <a:stretch/>
        </p:blipFill>
        <p:spPr bwMode="auto">
          <a:xfrm>
            <a:off x="0" y="2545319"/>
            <a:ext cx="3031958" cy="209471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eluc.kr-olomoucky.cz/uploads/images/18446/IMG_015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787328"/>
            <a:ext cx="3031958" cy="2029531"/>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73836030"/>
      </p:ext>
    </p:extLst>
  </p:cSld>
  <p:clrMapOvr>
    <a:masterClrMapping/>
  </p:clrMapOvr>
  <mc:AlternateContent xmlns:mc="http://schemas.openxmlformats.org/markup-compatibility/2006">
    <mc:Choice xmlns:p14="http://schemas.microsoft.com/office/powerpoint/2010/main" Requires="p14">
      <p:transition spd="slow" p14:dur="2000" advTm="71386"/>
    </mc:Choice>
    <mc:Fallback>
      <p:transition spd="slow" advTm="7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232331" y="0"/>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Lišejníky jako bioindikátory</a:t>
            </a:r>
          </a:p>
        </p:txBody>
      </p:sp>
      <p:pic>
        <p:nvPicPr>
          <p:cNvPr id="8"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5615" y="5205411"/>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8539613" y="6362425"/>
            <a:ext cx="2956002" cy="369332"/>
          </a:xfrm>
          <a:prstGeom prst="rect">
            <a:avLst/>
          </a:prstGeom>
        </p:spPr>
        <p:txBody>
          <a:bodyPr wrap="none">
            <a:spAutoFit/>
          </a:bodyPr>
          <a:lstStyle/>
          <a:p>
            <a:r>
              <a:rPr lang="cs-CZ" dirty="0"/>
              <a:t>https://eluc.kr-olomoucky.cz/</a:t>
            </a:r>
          </a:p>
        </p:txBody>
      </p:sp>
      <p:sp>
        <p:nvSpPr>
          <p:cNvPr id="11" name="TextovéPole 10"/>
          <p:cNvSpPr txBox="1"/>
          <p:nvPr/>
        </p:nvSpPr>
        <p:spPr>
          <a:xfrm>
            <a:off x="5665482" y="802406"/>
            <a:ext cx="6526517" cy="6309420"/>
          </a:xfrm>
          <a:prstGeom prst="rect">
            <a:avLst/>
          </a:prstGeom>
          <a:noFill/>
        </p:spPr>
        <p:txBody>
          <a:bodyPr wrap="square" rtlCol="0">
            <a:spAutoFit/>
          </a:bodyPr>
          <a:lstStyle/>
          <a:p>
            <a:pPr marL="342900" indent="-342900">
              <a:buFont typeface="Arial" panose="020B0604020202020204" pitchFamily="34" charset="0"/>
              <a:buChar char="•"/>
            </a:pPr>
            <a:r>
              <a:rPr lang="cs-CZ" sz="2800" dirty="0">
                <a:solidFill>
                  <a:schemeClr val="accent1">
                    <a:lumMod val="50000"/>
                  </a:schemeClr>
                </a:solidFill>
              </a:rPr>
              <a:t>d</a:t>
            </a:r>
            <a:r>
              <a:rPr lang="cs-CZ" sz="2800" dirty="0" smtClean="0">
                <a:solidFill>
                  <a:schemeClr val="accent1">
                    <a:lumMod val="50000"/>
                  </a:schemeClr>
                </a:solidFill>
              </a:rPr>
              <a:t>ělení stélek dle morfologie je přínosné z hlediska </a:t>
            </a:r>
            <a:r>
              <a:rPr lang="cs-CZ" sz="2800" dirty="0" err="1" smtClean="0">
                <a:solidFill>
                  <a:schemeClr val="accent1">
                    <a:lumMod val="50000"/>
                  </a:schemeClr>
                </a:solidFill>
              </a:rPr>
              <a:t>bioindikace</a:t>
            </a:r>
            <a:r>
              <a:rPr lang="cs-CZ" sz="2800" dirty="0" smtClean="0">
                <a:solidFill>
                  <a:schemeClr val="accent1">
                    <a:lumMod val="50000"/>
                  </a:schemeClr>
                </a:solidFill>
              </a:rPr>
              <a:t>, jelikož citlivost dle znečištěnému ovzduší stoupá v řadě: korovitá &lt; lupenitá &lt; keříčkovitá</a:t>
            </a:r>
          </a:p>
          <a:p>
            <a:endParaRPr lang="cs-CZ" sz="800" dirty="0" smtClean="0">
              <a:solidFill>
                <a:schemeClr val="accent1">
                  <a:lumMod val="50000"/>
                </a:schemeClr>
              </a:solidFill>
            </a:endParaRPr>
          </a:p>
          <a:p>
            <a:pPr marL="342900" indent="-342900">
              <a:buFont typeface="Arial" panose="020B0604020202020204" pitchFamily="34" charset="0"/>
              <a:buChar char="•"/>
            </a:pPr>
            <a:r>
              <a:rPr lang="cs-CZ" sz="2000" dirty="0">
                <a:solidFill>
                  <a:schemeClr val="accent1">
                    <a:lumMod val="50000"/>
                  </a:schemeClr>
                </a:solidFill>
              </a:rPr>
              <a:t>k</a:t>
            </a:r>
            <a:r>
              <a:rPr lang="cs-CZ" sz="2000" dirty="0" smtClean="0">
                <a:solidFill>
                  <a:schemeClr val="accent1">
                    <a:lumMod val="50000"/>
                  </a:schemeClr>
                </a:solidFill>
              </a:rPr>
              <a:t>orovitá stélka pevně přirůstá k podkladu, nelze ji bez poškození odebrat, výskyt těchto lišejníků není vázán na dostatečnou vzdušnou vlhkost</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r>
              <a:rPr lang="cs-CZ" sz="2000" dirty="0" smtClean="0">
                <a:solidFill>
                  <a:schemeClr val="accent1">
                    <a:lumMod val="50000"/>
                  </a:schemeClr>
                </a:solidFill>
              </a:rPr>
              <a:t>lupenitá stélka se často větví do mnoha bizarních lalůčků, stélka je přirostlá buď v jednom místě, nebo volně celou plochou, dá se však odstranit z podkladu bez poškození, najdeme je v oblastech s vysokými srážkami</a:t>
            </a:r>
          </a:p>
          <a:p>
            <a:pPr marL="342900" indent="-342900">
              <a:buFont typeface="Arial" panose="020B0604020202020204" pitchFamily="34" charset="0"/>
              <a:buChar char="•"/>
            </a:pPr>
            <a:endParaRPr lang="cs-CZ" sz="800" dirty="0" smtClean="0">
              <a:solidFill>
                <a:schemeClr val="accent1">
                  <a:lumMod val="50000"/>
                </a:schemeClr>
              </a:solidFill>
            </a:endParaRPr>
          </a:p>
          <a:p>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a:solidFill>
                <a:schemeClr val="accent1">
                  <a:lumMod val="50000"/>
                </a:schemeClr>
              </a:solidFill>
            </a:endParaRP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endParaRPr lang="cs-CZ" sz="800" dirty="0">
              <a:solidFill>
                <a:schemeClr val="accent1">
                  <a:lumMod val="50000"/>
                </a:schemeClr>
              </a:solidFill>
            </a:endParaRPr>
          </a:p>
          <a:p>
            <a:endParaRPr lang="cs-CZ" sz="800" i="1" dirty="0" smtClean="0">
              <a:solidFill>
                <a:schemeClr val="accent1">
                  <a:lumMod val="50000"/>
                </a:schemeClr>
              </a:solidFill>
            </a:endParaRPr>
          </a:p>
          <a:p>
            <a:endParaRPr lang="cs-CZ" sz="2000" dirty="0">
              <a:solidFill>
                <a:schemeClr val="accent1">
                  <a:lumMod val="50000"/>
                </a:schemeClr>
              </a:solidFill>
            </a:endParaRPr>
          </a:p>
        </p:txBody>
      </p:sp>
      <p:pic>
        <p:nvPicPr>
          <p:cNvPr id="11266" name="Picture 2" descr="https://eluc.kr-olomoucky.cz/uploads/images/18447/content_misni_ka_pr__kovit_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14052"/>
            <a:ext cx="3048000" cy="228396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eluc.kr-olomoucky.cz/uploads/images/18443/content_IMG_061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2117"/>
          <a:stretch/>
        </p:blipFill>
        <p:spPr bwMode="auto">
          <a:xfrm>
            <a:off x="0" y="2545319"/>
            <a:ext cx="3031958" cy="209471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eluc.kr-olomoucky.cz/uploads/images/18446/IMG_015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787328"/>
            <a:ext cx="3031958" cy="2029531"/>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p:cNvSpPr/>
          <p:nvPr/>
        </p:nvSpPr>
        <p:spPr>
          <a:xfrm>
            <a:off x="2568541" y="1126001"/>
            <a:ext cx="3143250" cy="13042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solidFill>
                  <a:schemeClr val="tx1"/>
                </a:solidFill>
              </a:rPr>
              <a:t>k</a:t>
            </a:r>
            <a:r>
              <a:rPr lang="cs-CZ" sz="2400" dirty="0" smtClean="0">
                <a:solidFill>
                  <a:schemeClr val="tx1"/>
                </a:solidFill>
              </a:rPr>
              <a:t>orovitá stélka</a:t>
            </a:r>
          </a:p>
          <a:p>
            <a:pPr algn="ctr"/>
            <a:r>
              <a:rPr lang="cs-CZ" sz="2400" i="1" dirty="0" smtClean="0">
                <a:solidFill>
                  <a:schemeClr val="tx1"/>
                </a:solidFill>
              </a:rPr>
              <a:t>misnička </a:t>
            </a:r>
            <a:r>
              <a:rPr lang="cs-CZ" sz="2400" i="1" dirty="0">
                <a:solidFill>
                  <a:schemeClr val="tx1"/>
                </a:solidFill>
              </a:rPr>
              <a:t>práškovitá</a:t>
            </a:r>
          </a:p>
        </p:txBody>
      </p:sp>
      <p:sp>
        <p:nvSpPr>
          <p:cNvPr id="12" name="Ovál 11"/>
          <p:cNvSpPr/>
          <p:nvPr/>
        </p:nvSpPr>
        <p:spPr>
          <a:xfrm>
            <a:off x="2568541" y="3335759"/>
            <a:ext cx="3143250" cy="13042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solidFill>
                  <a:schemeClr val="tx1"/>
                </a:solidFill>
              </a:rPr>
              <a:t>l</a:t>
            </a:r>
            <a:r>
              <a:rPr lang="cs-CZ" sz="2400" dirty="0" smtClean="0">
                <a:solidFill>
                  <a:schemeClr val="tx1"/>
                </a:solidFill>
              </a:rPr>
              <a:t>upenitá stélka</a:t>
            </a:r>
          </a:p>
          <a:p>
            <a:pPr algn="ctr"/>
            <a:r>
              <a:rPr lang="cs-CZ" sz="2400" i="1" dirty="0" smtClean="0">
                <a:solidFill>
                  <a:schemeClr val="tx1"/>
                </a:solidFill>
              </a:rPr>
              <a:t>terčovka </a:t>
            </a:r>
            <a:r>
              <a:rPr lang="cs-CZ" sz="2400" i="1" dirty="0">
                <a:solidFill>
                  <a:schemeClr val="tx1"/>
                </a:solidFill>
              </a:rPr>
              <a:t>bublinatá</a:t>
            </a:r>
          </a:p>
        </p:txBody>
      </p:sp>
      <p:sp>
        <p:nvSpPr>
          <p:cNvPr id="13" name="Ovál 12"/>
          <p:cNvSpPr/>
          <p:nvPr/>
        </p:nvSpPr>
        <p:spPr>
          <a:xfrm>
            <a:off x="2642535" y="5456926"/>
            <a:ext cx="3143250" cy="130427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solidFill>
                  <a:schemeClr val="tx1"/>
                </a:solidFill>
              </a:rPr>
              <a:t>keříčkovitá stélka</a:t>
            </a:r>
          </a:p>
          <a:p>
            <a:pPr algn="ctr"/>
            <a:r>
              <a:rPr lang="cs-CZ" sz="2400" i="1" dirty="0" smtClean="0">
                <a:solidFill>
                  <a:schemeClr val="tx1"/>
                </a:solidFill>
              </a:rPr>
              <a:t>dutohlávka </a:t>
            </a:r>
            <a:r>
              <a:rPr lang="cs-CZ" sz="2400" i="1" dirty="0">
                <a:solidFill>
                  <a:schemeClr val="tx1"/>
                </a:solidFill>
              </a:rPr>
              <a:t>sobí</a:t>
            </a:r>
          </a:p>
        </p:txBody>
      </p:sp>
      <p:sp>
        <p:nvSpPr>
          <p:cNvPr id="5" name="TextovéPole 4"/>
          <p:cNvSpPr txBox="1"/>
          <p:nvPr/>
        </p:nvSpPr>
        <p:spPr>
          <a:xfrm>
            <a:off x="5785785" y="5077098"/>
            <a:ext cx="5452058" cy="1631216"/>
          </a:xfrm>
          <a:prstGeom prst="rect">
            <a:avLst/>
          </a:prstGeom>
          <a:noFill/>
        </p:spPr>
        <p:txBody>
          <a:bodyPr wrap="square" rtlCol="0">
            <a:spAutoFit/>
          </a:bodyPr>
          <a:lstStyle/>
          <a:p>
            <a:pPr marL="285750" indent="-285750">
              <a:buFont typeface="Arial" panose="020B0604020202020204" pitchFamily="34" charset="0"/>
              <a:buChar char="•"/>
            </a:pPr>
            <a:r>
              <a:rPr lang="cs-CZ" sz="2000" dirty="0" smtClean="0">
                <a:solidFill>
                  <a:schemeClr val="accent1">
                    <a:lumMod val="50000"/>
                  </a:schemeClr>
                </a:solidFill>
              </a:rPr>
              <a:t>keříčkovitá stélka, roste jako od podkladu jasně odstávající útvar, který často tvoří různé válcovité útvary (dutohlávky), nebo útvary provázkovité (provazovka)</a:t>
            </a:r>
          </a:p>
          <a:p>
            <a:pPr marL="285750" indent="-285750">
              <a:buFont typeface="Arial" panose="020B0604020202020204" pitchFamily="34" charset="0"/>
              <a:buChar char="•"/>
            </a:pPr>
            <a:endParaRPr lang="cs-CZ" sz="2000" dirty="0">
              <a:solidFill>
                <a:schemeClr val="accent1">
                  <a:lumMod val="50000"/>
                </a:schemeClr>
              </a:solidFill>
            </a:endParaRP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90584927"/>
      </p:ext>
    </p:extLst>
  </p:cSld>
  <p:clrMapOvr>
    <a:masterClrMapping/>
  </p:clrMapOvr>
  <mc:AlternateContent xmlns:mc="http://schemas.openxmlformats.org/markup-compatibility/2006">
    <mc:Choice xmlns:p14="http://schemas.microsoft.com/office/powerpoint/2010/main" Requires="p14">
      <p:transition spd="slow" p14:dur="2000" advTm="53878"/>
    </mc:Choice>
    <mc:Fallback>
      <p:transition spd="slow" advTm="5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3400332" y="808939"/>
            <a:ext cx="8370800" cy="7109639"/>
          </a:xfrm>
          <a:prstGeom prst="rect">
            <a:avLst/>
          </a:prstGeom>
          <a:noFill/>
        </p:spPr>
        <p:txBody>
          <a:bodyPr wrap="square" rtlCol="0">
            <a:spAutoFit/>
          </a:bodyPr>
          <a:lstStyle/>
          <a:p>
            <a:pPr marL="342900" indent="-342900">
              <a:buFont typeface="Arial" panose="020B0604020202020204" pitchFamily="34" charset="0"/>
              <a:buChar char="•"/>
            </a:pPr>
            <a:r>
              <a:rPr lang="cs-CZ" sz="2000" b="1" dirty="0" smtClean="0"/>
              <a:t>Mimořádně znečištěné ovzduší</a:t>
            </a:r>
            <a:endParaRPr lang="cs-CZ" sz="2000" b="1" dirty="0"/>
          </a:p>
          <a:p>
            <a:pPr lvl="1"/>
            <a:r>
              <a:rPr lang="cs-CZ" sz="2000" dirty="0"/>
              <a:t>n</a:t>
            </a:r>
            <a:r>
              <a:rPr lang="cs-CZ" sz="2000" dirty="0" smtClean="0"/>
              <a:t>a kůře stromů či betonových površích rostou pouze povlaky jednobuněčné řasy </a:t>
            </a:r>
            <a:r>
              <a:rPr lang="cs-CZ" sz="2000" b="1" i="1" dirty="0" smtClean="0"/>
              <a:t>zrněnky</a:t>
            </a:r>
          </a:p>
          <a:p>
            <a:pPr lvl="1"/>
            <a:endParaRPr lang="cs-CZ" sz="1000" dirty="0" smtClean="0"/>
          </a:p>
          <a:p>
            <a:pPr marL="342900" indent="-342900">
              <a:buFont typeface="Arial" panose="020B0604020202020204" pitchFamily="34" charset="0"/>
              <a:buChar char="•"/>
            </a:pPr>
            <a:r>
              <a:rPr lang="cs-CZ" sz="2000" b="1" dirty="0"/>
              <a:t>Silně </a:t>
            </a:r>
            <a:r>
              <a:rPr lang="cs-CZ" sz="2000" b="1" dirty="0" smtClean="0"/>
              <a:t>znečištěné</a:t>
            </a:r>
          </a:p>
          <a:p>
            <a:pPr lvl="1"/>
            <a:r>
              <a:rPr lang="cs-CZ" sz="2000" dirty="0"/>
              <a:t>v</a:t>
            </a:r>
            <a:r>
              <a:rPr lang="cs-CZ" sz="2000" dirty="0" smtClean="0"/>
              <a:t>e spodní části kmenů roste korovitý lišejník </a:t>
            </a:r>
            <a:r>
              <a:rPr lang="cs-CZ" sz="2000" b="1" i="1" dirty="0" smtClean="0"/>
              <a:t>misnička</a:t>
            </a:r>
          </a:p>
          <a:p>
            <a:pPr lvl="1"/>
            <a:endParaRPr lang="cs-CZ" sz="1000" dirty="0" smtClean="0"/>
          </a:p>
          <a:p>
            <a:pPr marL="342900" indent="-342900">
              <a:buFont typeface="Arial" panose="020B0604020202020204" pitchFamily="34" charset="0"/>
              <a:buChar char="•"/>
            </a:pPr>
            <a:r>
              <a:rPr lang="cs-CZ" sz="2000" b="1" dirty="0"/>
              <a:t>Středně </a:t>
            </a:r>
            <a:r>
              <a:rPr lang="cs-CZ" sz="2000" b="1" dirty="0" smtClean="0"/>
              <a:t>znečištěné</a:t>
            </a:r>
          </a:p>
          <a:p>
            <a:pPr lvl="1"/>
            <a:r>
              <a:rPr lang="cs-CZ" sz="2000" dirty="0" smtClean="0"/>
              <a:t>na budovách, plotech, stromech a náhrobcích, s preferencí vápenatých podkladů roste úzce lupenitý lišejník terčovník zední, na azbestu může být nalezen i v silně znečistěných oblastech</a:t>
            </a:r>
          </a:p>
          <a:p>
            <a:pPr lvl="1"/>
            <a:endParaRPr lang="cs-CZ" sz="1000" dirty="0"/>
          </a:p>
          <a:p>
            <a:pPr marL="342900" indent="-342900">
              <a:buFont typeface="Arial" panose="020B0604020202020204" pitchFamily="34" charset="0"/>
              <a:buChar char="•"/>
            </a:pPr>
            <a:r>
              <a:rPr lang="cs-CZ" sz="2000" b="1" dirty="0" smtClean="0"/>
              <a:t>Mírně znečištěné</a:t>
            </a:r>
          </a:p>
          <a:p>
            <a:pPr lvl="1"/>
            <a:r>
              <a:rPr lang="cs-CZ" sz="2000" dirty="0" smtClean="0"/>
              <a:t>na skalách, zdech i stromech roste široce lupenitý lišejník terčovník skalní (býval používán i jako barvivo na vlnu)</a:t>
            </a:r>
          </a:p>
          <a:p>
            <a:pPr lvl="1"/>
            <a:endParaRPr lang="cs-CZ" sz="1000" dirty="0"/>
          </a:p>
          <a:p>
            <a:pPr marL="342900" indent="-342900">
              <a:buFont typeface="Arial" panose="020B0604020202020204" pitchFamily="34" charset="0"/>
              <a:buChar char="•"/>
            </a:pPr>
            <a:r>
              <a:rPr lang="cs-CZ" sz="2000" b="1" dirty="0" smtClean="0"/>
              <a:t>Téměř čisté </a:t>
            </a:r>
          </a:p>
          <a:p>
            <a:pPr lvl="1"/>
            <a:r>
              <a:rPr lang="cs-CZ" sz="2000" dirty="0" smtClean="0"/>
              <a:t>na stromech roste široce lupenitý lišejník terčovka bublinatá</a:t>
            </a:r>
            <a:endParaRPr lang="cs-CZ" sz="2000" dirty="0"/>
          </a:p>
          <a:p>
            <a:pPr marL="342900" indent="-342900">
              <a:buFont typeface="Arial" panose="020B0604020202020204" pitchFamily="34" charset="0"/>
              <a:buChar char="•"/>
            </a:pPr>
            <a:endParaRPr lang="cs-CZ" sz="800" dirty="0" smtClean="0">
              <a:solidFill>
                <a:schemeClr val="accent1">
                  <a:lumMod val="50000"/>
                </a:schemeClr>
              </a:solidFill>
            </a:endParaRPr>
          </a:p>
          <a:p>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a:solidFill>
                <a:schemeClr val="accent1">
                  <a:lumMod val="50000"/>
                </a:schemeClr>
              </a:solidFill>
            </a:endParaRP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endParaRPr lang="cs-CZ" sz="800" dirty="0">
              <a:solidFill>
                <a:schemeClr val="accent1">
                  <a:lumMod val="50000"/>
                </a:schemeClr>
              </a:solidFill>
            </a:endParaRPr>
          </a:p>
          <a:p>
            <a:endParaRPr lang="cs-CZ" sz="800" i="1" dirty="0" smtClean="0">
              <a:solidFill>
                <a:schemeClr val="accent1">
                  <a:lumMod val="50000"/>
                </a:schemeClr>
              </a:solidFill>
            </a:endParaRPr>
          </a:p>
          <a:p>
            <a:endParaRPr lang="cs-CZ" sz="2000" dirty="0">
              <a:solidFill>
                <a:schemeClr val="accent1">
                  <a:lumMod val="50000"/>
                </a:schemeClr>
              </a:solidFill>
            </a:endParaRPr>
          </a:p>
        </p:txBody>
      </p:sp>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151741" y="44856"/>
            <a:ext cx="8867982" cy="646331"/>
          </a:xfrm>
          <a:prstGeom prst="rect">
            <a:avLst/>
          </a:prstGeom>
          <a:noFill/>
        </p:spPr>
        <p:txBody>
          <a:bodyPr wrap="square" rtlCol="0">
            <a:spAutoFit/>
          </a:bodyPr>
          <a:lstStyle/>
          <a:p>
            <a:r>
              <a:rPr lang="cs-CZ" sz="3600" dirty="0" smtClean="0">
                <a:solidFill>
                  <a:schemeClr val="accent5">
                    <a:lumMod val="75000"/>
                  </a:schemeClr>
                </a:solidFill>
                <a:latin typeface="+mj-lt"/>
              </a:rPr>
              <a:t>Stupnice kvality ovzduší dle zastoupení lišejníků  </a:t>
            </a:r>
          </a:p>
        </p:txBody>
      </p:sp>
      <p:pic>
        <p:nvPicPr>
          <p:cNvPr id="8"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5615" y="5205411"/>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ýsledek obrázku pro řasa zrněnk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6092"/>
          <a:stretch/>
        </p:blipFill>
        <p:spPr bwMode="auto">
          <a:xfrm>
            <a:off x="70341" y="808939"/>
            <a:ext cx="3081400" cy="30365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Výsledek obrázku pro misničk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41" y="4238095"/>
            <a:ext cx="3081400" cy="230899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7533858" y="6391864"/>
            <a:ext cx="3837461" cy="369332"/>
          </a:xfrm>
          <a:prstGeom prst="rect">
            <a:avLst/>
          </a:prstGeom>
        </p:spPr>
        <p:txBody>
          <a:bodyPr wrap="none">
            <a:spAutoFit/>
          </a:bodyPr>
          <a:lstStyle/>
          <a:p>
            <a:r>
              <a:rPr lang="cs-CZ" dirty="0"/>
              <a:t>Zdroje fotografií: </a:t>
            </a:r>
            <a:r>
              <a:rPr lang="cs-CZ" dirty="0">
                <a:hlinkClick r:id="rId9"/>
              </a:rPr>
              <a:t>http://www.biolib.cz/</a:t>
            </a:r>
            <a:endParaRPr lang="cs-CZ"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1008037"/>
      </p:ext>
    </p:extLst>
  </p:cSld>
  <p:clrMapOvr>
    <a:masterClrMapping/>
  </p:clrMapOvr>
  <mc:AlternateContent xmlns:mc="http://schemas.openxmlformats.org/markup-compatibility/2006">
    <mc:Choice xmlns:p14="http://schemas.microsoft.com/office/powerpoint/2010/main" Requires="p14">
      <p:transition spd="slow" p14:dur="2000" advTm="34443"/>
    </mc:Choice>
    <mc:Fallback>
      <p:transition spd="slow" advTm="3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3400332" y="808939"/>
            <a:ext cx="8370800" cy="7109639"/>
          </a:xfrm>
          <a:prstGeom prst="rect">
            <a:avLst/>
          </a:prstGeom>
          <a:noFill/>
        </p:spPr>
        <p:txBody>
          <a:bodyPr wrap="square" rtlCol="0">
            <a:spAutoFit/>
          </a:bodyPr>
          <a:lstStyle/>
          <a:p>
            <a:pPr marL="342900" indent="-342900">
              <a:buFont typeface="Arial" panose="020B0604020202020204" pitchFamily="34" charset="0"/>
              <a:buChar char="•"/>
            </a:pPr>
            <a:r>
              <a:rPr lang="cs-CZ" sz="2000" b="1" dirty="0" smtClean="0"/>
              <a:t>Mimořádně znečištěné ovzduší</a:t>
            </a:r>
            <a:endParaRPr lang="cs-CZ" sz="2000" b="1" dirty="0"/>
          </a:p>
          <a:p>
            <a:pPr lvl="1"/>
            <a:r>
              <a:rPr lang="cs-CZ" sz="2000" dirty="0"/>
              <a:t>n</a:t>
            </a:r>
            <a:r>
              <a:rPr lang="cs-CZ" sz="2000" dirty="0" smtClean="0"/>
              <a:t>a kůře stromů či betonových površích rostou pouze povlaky jednobuněčné řasy zrněnky</a:t>
            </a:r>
          </a:p>
          <a:p>
            <a:pPr lvl="1"/>
            <a:endParaRPr lang="cs-CZ" sz="1000" dirty="0" smtClean="0"/>
          </a:p>
          <a:p>
            <a:pPr marL="342900" indent="-342900">
              <a:buFont typeface="Arial" panose="020B0604020202020204" pitchFamily="34" charset="0"/>
              <a:buChar char="•"/>
            </a:pPr>
            <a:r>
              <a:rPr lang="cs-CZ" sz="2000" b="1" dirty="0"/>
              <a:t>Silně </a:t>
            </a:r>
            <a:r>
              <a:rPr lang="cs-CZ" sz="2000" b="1" dirty="0" smtClean="0"/>
              <a:t>znečištěné</a:t>
            </a:r>
          </a:p>
          <a:p>
            <a:pPr lvl="1"/>
            <a:r>
              <a:rPr lang="cs-CZ" sz="2000" dirty="0"/>
              <a:t>v</a:t>
            </a:r>
            <a:r>
              <a:rPr lang="cs-CZ" sz="2000" dirty="0" smtClean="0"/>
              <a:t>e spodní části kmenů roste korovitý lišejník misnička</a:t>
            </a:r>
          </a:p>
          <a:p>
            <a:pPr lvl="1"/>
            <a:endParaRPr lang="cs-CZ" sz="1000" dirty="0" smtClean="0"/>
          </a:p>
          <a:p>
            <a:pPr marL="342900" indent="-342900">
              <a:buFont typeface="Arial" panose="020B0604020202020204" pitchFamily="34" charset="0"/>
              <a:buChar char="•"/>
            </a:pPr>
            <a:r>
              <a:rPr lang="cs-CZ" sz="2000" b="1" dirty="0"/>
              <a:t>Středně </a:t>
            </a:r>
            <a:r>
              <a:rPr lang="cs-CZ" sz="2000" b="1" dirty="0" smtClean="0"/>
              <a:t>znečištěné</a:t>
            </a:r>
          </a:p>
          <a:p>
            <a:pPr lvl="1"/>
            <a:r>
              <a:rPr lang="cs-CZ" sz="2000" dirty="0" smtClean="0"/>
              <a:t>na budovách, plotech, stromech a náhrobcích, s preferencí vápenatých podkladů roste úzce lupenitý lišejník </a:t>
            </a:r>
            <a:r>
              <a:rPr lang="cs-CZ" sz="2000" b="1" i="1" dirty="0"/>
              <a:t>terčovník zední</a:t>
            </a:r>
            <a:r>
              <a:rPr lang="cs-CZ" sz="2000" dirty="0" smtClean="0"/>
              <a:t>, na azbestu může být nalezen i v silně znečistěných oblastech</a:t>
            </a:r>
          </a:p>
          <a:p>
            <a:pPr lvl="1"/>
            <a:endParaRPr lang="cs-CZ" sz="1000" dirty="0"/>
          </a:p>
          <a:p>
            <a:pPr marL="342900" indent="-342900">
              <a:buFont typeface="Arial" panose="020B0604020202020204" pitchFamily="34" charset="0"/>
              <a:buChar char="•"/>
            </a:pPr>
            <a:r>
              <a:rPr lang="cs-CZ" sz="2000" b="1" dirty="0" smtClean="0"/>
              <a:t>Mírně znečištěné</a:t>
            </a:r>
          </a:p>
          <a:p>
            <a:pPr lvl="1"/>
            <a:r>
              <a:rPr lang="cs-CZ" sz="2000" dirty="0" smtClean="0"/>
              <a:t>na skalách, zdech i stromech roste široce lupenitý lišejník </a:t>
            </a:r>
            <a:r>
              <a:rPr lang="cs-CZ" sz="2000" b="1" i="1" dirty="0" smtClean="0"/>
              <a:t>terčovník skalní </a:t>
            </a:r>
            <a:r>
              <a:rPr lang="cs-CZ" sz="2000" dirty="0" smtClean="0"/>
              <a:t>(býval používán i jako barvivo na vlnu)</a:t>
            </a:r>
          </a:p>
          <a:p>
            <a:pPr lvl="1"/>
            <a:endParaRPr lang="cs-CZ" sz="1000" dirty="0"/>
          </a:p>
          <a:p>
            <a:pPr marL="342900" indent="-342900">
              <a:buFont typeface="Arial" panose="020B0604020202020204" pitchFamily="34" charset="0"/>
              <a:buChar char="•"/>
            </a:pPr>
            <a:r>
              <a:rPr lang="cs-CZ" sz="2000" b="1" dirty="0" smtClean="0"/>
              <a:t>Téměř čisté </a:t>
            </a:r>
          </a:p>
          <a:p>
            <a:pPr lvl="1"/>
            <a:r>
              <a:rPr lang="cs-CZ" sz="2000" dirty="0" smtClean="0"/>
              <a:t>na stromech roste široce lupenitý lišejník </a:t>
            </a:r>
            <a:r>
              <a:rPr lang="cs-CZ" sz="2000" b="1" i="1" dirty="0" smtClean="0"/>
              <a:t>terčovka bublinatá</a:t>
            </a:r>
            <a:endParaRPr lang="cs-CZ" sz="2000" b="1" i="1" dirty="0"/>
          </a:p>
          <a:p>
            <a:pPr marL="342900" indent="-342900">
              <a:buFont typeface="Arial" panose="020B0604020202020204" pitchFamily="34" charset="0"/>
              <a:buChar char="•"/>
            </a:pPr>
            <a:endParaRPr lang="cs-CZ" sz="800" dirty="0" smtClean="0">
              <a:solidFill>
                <a:schemeClr val="accent1">
                  <a:lumMod val="50000"/>
                </a:schemeClr>
              </a:solidFill>
            </a:endParaRPr>
          </a:p>
          <a:p>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a:solidFill>
                <a:schemeClr val="accent1">
                  <a:lumMod val="50000"/>
                </a:schemeClr>
              </a:solidFill>
            </a:endParaRP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endParaRPr lang="cs-CZ" sz="800" dirty="0">
              <a:solidFill>
                <a:schemeClr val="accent1">
                  <a:lumMod val="50000"/>
                </a:schemeClr>
              </a:solidFill>
            </a:endParaRPr>
          </a:p>
          <a:p>
            <a:endParaRPr lang="cs-CZ" sz="800" i="1" dirty="0" smtClean="0">
              <a:solidFill>
                <a:schemeClr val="accent1">
                  <a:lumMod val="50000"/>
                </a:schemeClr>
              </a:solidFill>
            </a:endParaRPr>
          </a:p>
          <a:p>
            <a:endParaRPr lang="cs-CZ" sz="2000" dirty="0">
              <a:solidFill>
                <a:schemeClr val="accent1">
                  <a:lumMod val="50000"/>
                </a:schemeClr>
              </a:solidFill>
            </a:endParaRPr>
          </a:p>
        </p:txBody>
      </p:sp>
      <p:pic>
        <p:nvPicPr>
          <p:cNvPr id="1028" name="Picture 4" descr="logo_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151741" y="44856"/>
            <a:ext cx="8867982" cy="646331"/>
          </a:xfrm>
          <a:prstGeom prst="rect">
            <a:avLst/>
          </a:prstGeom>
          <a:noFill/>
        </p:spPr>
        <p:txBody>
          <a:bodyPr wrap="square" rtlCol="0">
            <a:spAutoFit/>
          </a:bodyPr>
          <a:lstStyle/>
          <a:p>
            <a:r>
              <a:rPr lang="cs-CZ" sz="3600" dirty="0" smtClean="0">
                <a:solidFill>
                  <a:schemeClr val="accent5">
                    <a:lumMod val="75000"/>
                  </a:schemeClr>
                </a:solidFill>
                <a:latin typeface="+mj-lt"/>
              </a:rPr>
              <a:t>Stupnice kvality ovzduší dle zastoupení lišejníků  </a:t>
            </a:r>
          </a:p>
        </p:txBody>
      </p:sp>
      <p:pic>
        <p:nvPicPr>
          <p:cNvPr id="8"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5615" y="5205411"/>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sledek obrázku pro terčovník zední"/>
          <p:cNvPicPr>
            <a:picLocks noChangeAspect="1" noChangeArrowheads="1"/>
          </p:cNvPicPr>
          <p:nvPr/>
        </p:nvPicPr>
        <p:blipFill rotWithShape="1">
          <a:blip r:embed="rId7">
            <a:extLst>
              <a:ext uri="{28A0092B-C50C-407E-A947-70E740481C1C}">
                <a14:useLocalDpi xmlns:a14="http://schemas.microsoft.com/office/drawing/2010/main" val="0"/>
              </a:ext>
            </a:extLst>
          </a:blip>
          <a:srcRect l="9333" t="11073" r="15954" b="2427"/>
          <a:stretch/>
        </p:blipFill>
        <p:spPr bwMode="auto">
          <a:xfrm>
            <a:off x="335878" y="177422"/>
            <a:ext cx="2664011" cy="21017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ýsledek obrázku pro terčovka bublinat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878" y="4548424"/>
            <a:ext cx="2664889" cy="19986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uvisející obráze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878" y="2375067"/>
            <a:ext cx="2664011" cy="1998008"/>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7457932" y="6391864"/>
            <a:ext cx="3837461" cy="369332"/>
          </a:xfrm>
          <a:prstGeom prst="rect">
            <a:avLst/>
          </a:prstGeom>
        </p:spPr>
        <p:txBody>
          <a:bodyPr wrap="none">
            <a:spAutoFit/>
          </a:bodyPr>
          <a:lstStyle/>
          <a:p>
            <a:r>
              <a:rPr lang="cs-CZ" dirty="0"/>
              <a:t>Zdroje fotografií: </a:t>
            </a:r>
            <a:r>
              <a:rPr lang="cs-CZ" dirty="0">
                <a:hlinkClick r:id="rId10"/>
              </a:rPr>
              <a:t>http://www.biolib.cz/</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4222552"/>
      </p:ext>
    </p:extLst>
  </p:cSld>
  <p:clrMapOvr>
    <a:masterClrMapping/>
  </p:clrMapOvr>
  <mc:AlternateContent xmlns:mc="http://schemas.openxmlformats.org/markup-compatibility/2006">
    <mc:Choice xmlns:p14="http://schemas.microsoft.com/office/powerpoint/2010/main" Requires="p14">
      <p:transition spd="slow" p14:dur="2000" advTm="64035"/>
    </mc:Choice>
    <mc:Fallback>
      <p:transition spd="slow" advTm="6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151741" y="44856"/>
            <a:ext cx="8867982" cy="646331"/>
          </a:xfrm>
          <a:prstGeom prst="rect">
            <a:avLst/>
          </a:prstGeom>
          <a:noFill/>
        </p:spPr>
        <p:txBody>
          <a:bodyPr wrap="square" rtlCol="0">
            <a:spAutoFit/>
          </a:bodyPr>
          <a:lstStyle/>
          <a:p>
            <a:r>
              <a:rPr lang="cs-CZ" sz="3600" dirty="0" smtClean="0">
                <a:solidFill>
                  <a:schemeClr val="accent5">
                    <a:lumMod val="75000"/>
                  </a:schemeClr>
                </a:solidFill>
                <a:latin typeface="+mj-lt"/>
              </a:rPr>
              <a:t>Stupnice kvality ovzduší dle zastoupení lišejníků  </a:t>
            </a:r>
          </a:p>
        </p:txBody>
      </p:sp>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5615" y="5205411"/>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3400332" y="1033816"/>
            <a:ext cx="8370800" cy="4185761"/>
          </a:xfrm>
          <a:prstGeom prst="rect">
            <a:avLst/>
          </a:prstGeom>
          <a:noFill/>
        </p:spPr>
        <p:txBody>
          <a:bodyPr wrap="square" rtlCol="0">
            <a:spAutoFit/>
          </a:bodyPr>
          <a:lstStyle/>
          <a:p>
            <a:pPr marL="342900" indent="-342900">
              <a:buFont typeface="Arial" panose="020B0604020202020204" pitchFamily="34" charset="0"/>
              <a:buChar char="•"/>
            </a:pPr>
            <a:r>
              <a:rPr lang="cs-CZ" sz="2000" b="1" dirty="0" smtClean="0"/>
              <a:t>Čisté ovzduší</a:t>
            </a:r>
          </a:p>
          <a:p>
            <a:pPr lvl="1"/>
            <a:r>
              <a:rPr lang="cs-CZ" sz="2000" dirty="0" smtClean="0"/>
              <a:t>na větvích stromů a výše na kmenech roste keříčkovitý lišejník </a:t>
            </a:r>
            <a:r>
              <a:rPr lang="cs-CZ" sz="2000" b="1" i="1" dirty="0" smtClean="0"/>
              <a:t>větvičník slívový</a:t>
            </a:r>
            <a:r>
              <a:rPr lang="cs-CZ" sz="2000" dirty="0" smtClean="0"/>
              <a:t> se stélkou dlouhou až 6 cm</a:t>
            </a:r>
          </a:p>
          <a:p>
            <a:pPr lvl="1"/>
            <a:endParaRPr lang="cs-CZ" sz="1000" dirty="0" smtClean="0"/>
          </a:p>
          <a:p>
            <a:pPr marL="342900" indent="-342900">
              <a:buFont typeface="Arial" panose="020B0604020202020204" pitchFamily="34" charset="0"/>
              <a:buChar char="•"/>
            </a:pPr>
            <a:r>
              <a:rPr lang="cs-CZ" sz="2000" b="1" dirty="0" smtClean="0"/>
              <a:t>Výjimečně čisté ovzduší</a:t>
            </a:r>
            <a:endParaRPr lang="cs-CZ" sz="2000" b="1" dirty="0"/>
          </a:p>
          <a:p>
            <a:pPr lvl="1"/>
            <a:r>
              <a:rPr lang="cs-CZ" sz="2000" dirty="0" smtClean="0"/>
              <a:t>Na stromech rostou „vousy“ (např. Krakonošovy vousy) – keříčkovitá stélka – provázky lišejníku rodu </a:t>
            </a:r>
            <a:r>
              <a:rPr lang="cs-CZ" sz="2000" b="1" i="1" dirty="0" smtClean="0"/>
              <a:t>provazovka</a:t>
            </a:r>
            <a:r>
              <a:rPr lang="cs-CZ" sz="2000" dirty="0" smtClean="0"/>
              <a:t> dlouhé 1-20 cm</a:t>
            </a:r>
            <a:endParaRPr lang="cs-CZ" sz="2000" dirty="0"/>
          </a:p>
          <a:p>
            <a:pPr marL="342900" indent="-342900">
              <a:buFont typeface="Arial" panose="020B0604020202020204" pitchFamily="34" charset="0"/>
              <a:buChar char="•"/>
            </a:pPr>
            <a:endParaRPr lang="cs-CZ" sz="800" dirty="0" smtClean="0">
              <a:solidFill>
                <a:schemeClr val="accent1">
                  <a:lumMod val="50000"/>
                </a:schemeClr>
              </a:solidFill>
            </a:endParaRPr>
          </a:p>
          <a:p>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a:solidFill>
                <a:schemeClr val="accent1">
                  <a:lumMod val="50000"/>
                </a:schemeClr>
              </a:solidFill>
            </a:endParaRP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endParaRPr lang="cs-CZ" sz="800" dirty="0">
              <a:solidFill>
                <a:schemeClr val="accent1">
                  <a:lumMod val="50000"/>
                </a:schemeClr>
              </a:solidFill>
            </a:endParaRPr>
          </a:p>
          <a:p>
            <a:endParaRPr lang="cs-CZ" sz="800" i="1" dirty="0" smtClean="0">
              <a:solidFill>
                <a:schemeClr val="accent1">
                  <a:lumMod val="50000"/>
                </a:schemeClr>
              </a:solidFill>
            </a:endParaRPr>
          </a:p>
          <a:p>
            <a:endParaRPr lang="cs-CZ" sz="2000" dirty="0">
              <a:solidFill>
                <a:schemeClr val="accent1">
                  <a:lumMod val="50000"/>
                </a:schemeClr>
              </a:solidFill>
            </a:endParaRPr>
          </a:p>
        </p:txBody>
      </p:sp>
      <p:sp>
        <p:nvSpPr>
          <p:cNvPr id="15" name="Obdélník 14"/>
          <p:cNvSpPr/>
          <p:nvPr/>
        </p:nvSpPr>
        <p:spPr>
          <a:xfrm>
            <a:off x="7457932" y="6391864"/>
            <a:ext cx="3837461" cy="369332"/>
          </a:xfrm>
          <a:prstGeom prst="rect">
            <a:avLst/>
          </a:prstGeom>
        </p:spPr>
        <p:txBody>
          <a:bodyPr wrap="none">
            <a:spAutoFit/>
          </a:bodyPr>
          <a:lstStyle/>
          <a:p>
            <a:r>
              <a:rPr lang="cs-CZ" dirty="0"/>
              <a:t>Zdroje fotografií: </a:t>
            </a:r>
            <a:r>
              <a:rPr lang="cs-CZ" dirty="0">
                <a:hlinkClick r:id="rId5"/>
              </a:rPr>
              <a:t>http://www.biolib.cz/</a:t>
            </a:r>
            <a:endParaRPr lang="cs-CZ" dirty="0"/>
          </a:p>
        </p:txBody>
      </p:sp>
      <p:pic>
        <p:nvPicPr>
          <p:cNvPr id="3074" name="Picture 2" descr="Výsledek obrázku pro větvičník slívový"/>
          <p:cNvPicPr>
            <a:picLocks noChangeAspect="1" noChangeArrowheads="1"/>
          </p:cNvPicPr>
          <p:nvPr/>
        </p:nvPicPr>
        <p:blipFill rotWithShape="1">
          <a:blip r:embed="rId6">
            <a:extLst>
              <a:ext uri="{28A0092B-C50C-407E-A947-70E740481C1C}">
                <a14:useLocalDpi xmlns:a14="http://schemas.microsoft.com/office/drawing/2010/main" val="0"/>
              </a:ext>
            </a:extLst>
          </a:blip>
          <a:srcRect l="6928" r="6900"/>
          <a:stretch/>
        </p:blipFill>
        <p:spPr bwMode="auto">
          <a:xfrm>
            <a:off x="147943" y="691187"/>
            <a:ext cx="2715905" cy="23638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ýsledek obrázku pro provazovka bioli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943" y="3353057"/>
            <a:ext cx="2715905" cy="3117271"/>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37830243"/>
      </p:ext>
    </p:extLst>
  </p:cSld>
  <p:clrMapOvr>
    <a:masterClrMapping/>
  </p:clrMapOvr>
  <mc:AlternateContent xmlns:mc="http://schemas.openxmlformats.org/markup-compatibility/2006">
    <mc:Choice xmlns:p14="http://schemas.microsoft.com/office/powerpoint/2010/main" Requires="p14">
      <p:transition spd="slow" p14:dur="2000" advTm="17130"/>
    </mc:Choice>
    <mc:Fallback>
      <p:transition spd="slow" advTm="1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9651" y="4783954"/>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2270224" y="128336"/>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Vliv změn na pH na vodu (a půdu)</a:t>
            </a:r>
          </a:p>
        </p:txBody>
      </p:sp>
      <p:pic>
        <p:nvPicPr>
          <p:cNvPr id="12"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ýsledek obrázku pro pH scale"/>
          <p:cNvPicPr>
            <a:picLocks noChangeAspect="1" noChangeArrowheads="1"/>
          </p:cNvPicPr>
          <p:nvPr/>
        </p:nvPicPr>
        <p:blipFill rotWithShape="1">
          <a:blip r:embed="rId7">
            <a:extLst>
              <a:ext uri="{28A0092B-C50C-407E-A947-70E740481C1C}">
                <a14:useLocalDpi xmlns:a14="http://schemas.microsoft.com/office/drawing/2010/main" val="0"/>
              </a:ext>
            </a:extLst>
          </a:blip>
          <a:srcRect t="16312"/>
          <a:stretch/>
        </p:blipFill>
        <p:spPr bwMode="auto">
          <a:xfrm>
            <a:off x="1261451" y="836222"/>
            <a:ext cx="9207518" cy="30319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ýsledek obrázku pro pH scale"/>
          <p:cNvPicPr>
            <a:picLocks noChangeAspect="1" noChangeArrowheads="1"/>
          </p:cNvPicPr>
          <p:nvPr/>
        </p:nvPicPr>
        <p:blipFill rotWithShape="1">
          <a:blip r:embed="rId8">
            <a:extLst>
              <a:ext uri="{28A0092B-C50C-407E-A947-70E740481C1C}">
                <a14:useLocalDpi xmlns:a14="http://schemas.microsoft.com/office/drawing/2010/main" val="0"/>
              </a:ext>
            </a:extLst>
          </a:blip>
          <a:srcRect t="54687"/>
          <a:stretch/>
        </p:blipFill>
        <p:spPr bwMode="auto">
          <a:xfrm>
            <a:off x="1537157" y="4038783"/>
            <a:ext cx="9184302" cy="272241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1148124" y="6488668"/>
            <a:ext cx="1043876" cy="369332"/>
          </a:xfrm>
          <a:prstGeom prst="rect">
            <a:avLst/>
          </a:prstGeom>
        </p:spPr>
        <p:txBody>
          <a:bodyPr wrap="none">
            <a:spAutoFit/>
          </a:bodyPr>
          <a:lstStyle/>
          <a:p>
            <a:r>
              <a:rPr lang="cs-CZ" u="sng" dirty="0" err="1">
                <a:solidFill>
                  <a:srgbClr val="D6D6D6"/>
                </a:solidFill>
                <a:latin typeface="arial" panose="020B0604020202020204" pitchFamily="34" charset="0"/>
                <a:hlinkClick r:id="rId9"/>
              </a:rPr>
              <a:t>BioNinja</a:t>
            </a:r>
            <a:endParaRPr lang="cs-CZ"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00469898"/>
      </p:ext>
    </p:extLst>
  </p:cSld>
  <p:clrMapOvr>
    <a:masterClrMapping/>
  </p:clrMapOvr>
  <mc:AlternateContent xmlns:mc="http://schemas.openxmlformats.org/markup-compatibility/2006">
    <mc:Choice xmlns:p14="http://schemas.microsoft.com/office/powerpoint/2010/main" Requires="p14">
      <p:transition spd="slow" p14:dur="2000" advTm="62554"/>
    </mc:Choice>
    <mc:Fallback>
      <p:transition spd="slow" advTm="6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5615" y="5205411"/>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3738076" y="0"/>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Půdní </a:t>
            </a:r>
            <a:r>
              <a:rPr lang="cs-CZ" sz="4000" dirty="0" err="1" smtClean="0">
                <a:solidFill>
                  <a:schemeClr val="accent5">
                    <a:lumMod val="75000"/>
                  </a:schemeClr>
                </a:solidFill>
                <a:latin typeface="+mj-lt"/>
              </a:rPr>
              <a:t>pufrační</a:t>
            </a:r>
            <a:r>
              <a:rPr lang="cs-CZ" sz="4000" dirty="0" smtClean="0">
                <a:solidFill>
                  <a:schemeClr val="accent5">
                    <a:lumMod val="75000"/>
                  </a:schemeClr>
                </a:solidFill>
                <a:latin typeface="+mj-lt"/>
              </a:rPr>
              <a:t> systém</a:t>
            </a:r>
          </a:p>
        </p:txBody>
      </p:sp>
      <p:pic>
        <p:nvPicPr>
          <p:cNvPr id="12"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1" descr="http://ars.els-cdn.com/content/image/1-s2.0-S0016706101000271-gr2.gif"/>
          <p:cNvPicPr>
            <a:picLocks noChangeAspect="1" noChangeArrowheads="1"/>
          </p:cNvPicPr>
          <p:nvPr/>
        </p:nvPicPr>
        <p:blipFill>
          <a:blip r:embed="rId7" cstate="print"/>
          <a:srcRect/>
          <a:stretch>
            <a:fillRect/>
          </a:stretch>
        </p:blipFill>
        <p:spPr bwMode="auto">
          <a:xfrm>
            <a:off x="1339956" y="1091514"/>
            <a:ext cx="8954380" cy="5669682"/>
          </a:xfrm>
          <a:prstGeom prst="rect">
            <a:avLst/>
          </a:prstGeom>
          <a:noFill/>
          <a:ln w="9525">
            <a:noFill/>
            <a:miter lim="800000"/>
            <a:headEnd/>
            <a:tailEnd/>
          </a:ln>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13916552"/>
      </p:ext>
    </p:extLst>
  </p:cSld>
  <p:clrMapOvr>
    <a:masterClrMapping/>
  </p:clrMapOvr>
  <mc:AlternateContent xmlns:mc="http://schemas.openxmlformats.org/markup-compatibility/2006">
    <mc:Choice xmlns:p14="http://schemas.microsoft.com/office/powerpoint/2010/main" Requires="p14">
      <p:transition spd="slow" p14:dur="2000" advTm="186033"/>
    </mc:Choice>
    <mc:Fallback>
      <p:transition spd="slow" advTm="18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4057" y="5205411"/>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ogo_f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rotWithShape="1">
          <a:blip r:embed="rId6"/>
          <a:srcRect t="7562" b="4658"/>
          <a:stretch/>
        </p:blipFill>
        <p:spPr>
          <a:xfrm>
            <a:off x="1401276" y="228600"/>
            <a:ext cx="10126960" cy="6122751"/>
          </a:xfrm>
          <a:prstGeom prst="rect">
            <a:avLst/>
          </a:prstGeom>
        </p:spPr>
      </p:pic>
      <p:pic>
        <p:nvPicPr>
          <p:cNvPr id="3" name="Obrázek 2"/>
          <p:cNvPicPr>
            <a:picLocks noChangeAspect="1"/>
          </p:cNvPicPr>
          <p:nvPr/>
        </p:nvPicPr>
        <p:blipFill rotWithShape="1">
          <a:blip r:embed="rId7"/>
          <a:srcRect l="2072" t="9889" r="3085" b="6482"/>
          <a:stretch/>
        </p:blipFill>
        <p:spPr>
          <a:xfrm>
            <a:off x="88538" y="5797719"/>
            <a:ext cx="6714700" cy="1009934"/>
          </a:xfrm>
          <a:prstGeom prst="rect">
            <a:avLst/>
          </a:prstGeom>
        </p:spPr>
      </p:pic>
      <p:sp>
        <p:nvSpPr>
          <p:cNvPr id="4" name="Ovál 3"/>
          <p:cNvSpPr/>
          <p:nvPr/>
        </p:nvSpPr>
        <p:spPr>
          <a:xfrm>
            <a:off x="1774210" y="5983303"/>
            <a:ext cx="1119116" cy="8746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88538" y="-63788"/>
            <a:ext cx="12582376" cy="584775"/>
          </a:xfrm>
          <a:prstGeom prst="rect">
            <a:avLst/>
          </a:prstGeom>
          <a:noFill/>
        </p:spPr>
        <p:txBody>
          <a:bodyPr wrap="square" rtlCol="0">
            <a:spAutoFit/>
          </a:bodyPr>
          <a:lstStyle/>
          <a:p>
            <a:r>
              <a:rPr lang="cs-CZ" sz="3200" dirty="0" smtClean="0">
                <a:solidFill>
                  <a:schemeClr val="accent5">
                    <a:lumMod val="75000"/>
                  </a:schemeClr>
                </a:solidFill>
                <a:latin typeface="+mj-lt"/>
              </a:rPr>
              <a:t>Půdní reakce aktivní v </a:t>
            </a:r>
            <a:r>
              <a:rPr lang="cs-CZ" sz="3200" dirty="0" err="1" smtClean="0">
                <a:solidFill>
                  <a:schemeClr val="accent5">
                    <a:lumMod val="75000"/>
                  </a:schemeClr>
                </a:solidFill>
                <a:latin typeface="+mj-lt"/>
              </a:rPr>
              <a:t>organominerálním</a:t>
            </a:r>
            <a:r>
              <a:rPr lang="cs-CZ" sz="3200" dirty="0" smtClean="0">
                <a:solidFill>
                  <a:schemeClr val="accent5">
                    <a:lumMod val="75000"/>
                  </a:schemeClr>
                </a:solidFill>
                <a:latin typeface="+mj-lt"/>
              </a:rPr>
              <a:t> horizontu lesních půd (2013)</a:t>
            </a:r>
          </a:p>
        </p:txBody>
      </p:sp>
      <p:sp>
        <p:nvSpPr>
          <p:cNvPr id="14" name="Obdélník 13"/>
          <p:cNvSpPr/>
          <p:nvPr/>
        </p:nvSpPr>
        <p:spPr>
          <a:xfrm>
            <a:off x="7138441" y="6391864"/>
            <a:ext cx="4355616" cy="369332"/>
          </a:xfrm>
          <a:prstGeom prst="rect">
            <a:avLst/>
          </a:prstGeom>
        </p:spPr>
        <p:txBody>
          <a:bodyPr wrap="none">
            <a:spAutoFit/>
          </a:bodyPr>
          <a:lstStyle/>
          <a:p>
            <a:r>
              <a:rPr lang="cs-CZ" dirty="0" smtClean="0"/>
              <a:t>Zdroj: </a:t>
            </a:r>
            <a:r>
              <a:rPr lang="cs-CZ" dirty="0" err="1" smtClean="0"/>
              <a:t>Reininger</a:t>
            </a:r>
            <a:r>
              <a:rPr lang="cs-CZ" dirty="0" smtClean="0"/>
              <a:t>, Průzkum výživy lesa, ÚKZUZ</a:t>
            </a:r>
            <a:endParaRPr lang="cs-CZ"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04906961"/>
      </p:ext>
    </p:extLst>
  </p:cSld>
  <p:clrMapOvr>
    <a:masterClrMapping/>
  </p:clrMapOvr>
  <mc:AlternateContent xmlns:mc="http://schemas.openxmlformats.org/markup-compatibility/2006">
    <mc:Choice xmlns:p14="http://schemas.microsoft.com/office/powerpoint/2010/main" Requires="p14">
      <p:transition spd="slow" p14:dur="2000" advTm="135391"/>
    </mc:Choice>
    <mc:Fallback>
      <p:transition spd="slow" advTm="135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9651" y="4783954"/>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2213807" y="40904"/>
            <a:ext cx="11558277" cy="646331"/>
          </a:xfrm>
          <a:prstGeom prst="rect">
            <a:avLst/>
          </a:prstGeom>
          <a:noFill/>
        </p:spPr>
        <p:txBody>
          <a:bodyPr wrap="square" rtlCol="0">
            <a:spAutoFit/>
          </a:bodyPr>
          <a:lstStyle/>
          <a:p>
            <a:r>
              <a:rPr lang="cs-CZ" sz="3600" dirty="0" smtClean="0">
                <a:solidFill>
                  <a:schemeClr val="accent5">
                    <a:lumMod val="75000"/>
                  </a:schemeClr>
                </a:solidFill>
                <a:latin typeface="+mj-lt"/>
              </a:rPr>
              <a:t>Odolnost organismů vůči rostoucí kyselosti vody</a:t>
            </a:r>
          </a:p>
        </p:txBody>
      </p:sp>
      <p:sp>
        <p:nvSpPr>
          <p:cNvPr id="3" name="Obdélník 2"/>
          <p:cNvSpPr/>
          <p:nvPr/>
        </p:nvSpPr>
        <p:spPr>
          <a:xfrm>
            <a:off x="335878" y="762000"/>
            <a:ext cx="1646505" cy="1114926"/>
          </a:xfrm>
          <a:prstGeom prst="rect">
            <a:avLst/>
          </a:prstGeom>
          <a:solidFill>
            <a:schemeClr val="accent1">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7</a:t>
            </a:r>
            <a:endParaRPr lang="cs-CZ" sz="3200" b="1" dirty="0">
              <a:solidFill>
                <a:schemeClr val="tx1"/>
              </a:solidFill>
            </a:endParaRPr>
          </a:p>
        </p:txBody>
      </p:sp>
      <p:sp>
        <p:nvSpPr>
          <p:cNvPr id="19" name="Obdélník 18"/>
          <p:cNvSpPr/>
          <p:nvPr/>
        </p:nvSpPr>
        <p:spPr>
          <a:xfrm>
            <a:off x="335878" y="1873547"/>
            <a:ext cx="1646505" cy="1109013"/>
          </a:xfrm>
          <a:prstGeom prst="rect">
            <a:avLst/>
          </a:prstGeom>
          <a:solidFill>
            <a:schemeClr val="accent4">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6</a:t>
            </a:r>
            <a:endParaRPr lang="cs-CZ" sz="3200" b="1" dirty="0">
              <a:solidFill>
                <a:schemeClr val="tx1"/>
              </a:solidFill>
            </a:endParaRPr>
          </a:p>
        </p:txBody>
      </p:sp>
      <p:sp>
        <p:nvSpPr>
          <p:cNvPr id="22" name="Obdélník 21"/>
          <p:cNvSpPr/>
          <p:nvPr/>
        </p:nvSpPr>
        <p:spPr>
          <a:xfrm>
            <a:off x="335878" y="2982560"/>
            <a:ext cx="1646505" cy="1114924"/>
          </a:xfrm>
          <a:prstGeom prst="rect">
            <a:avLst/>
          </a:prstGeom>
          <a:solidFill>
            <a:schemeClr val="accent4">
              <a:lumMod val="40000"/>
              <a:lumOff val="6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5</a:t>
            </a:r>
            <a:endParaRPr lang="cs-CZ" sz="3200" b="1" dirty="0">
              <a:solidFill>
                <a:schemeClr val="tx1"/>
              </a:solidFill>
            </a:endParaRPr>
          </a:p>
        </p:txBody>
      </p:sp>
      <p:sp>
        <p:nvSpPr>
          <p:cNvPr id="23" name="Obdélník 22"/>
          <p:cNvSpPr/>
          <p:nvPr/>
        </p:nvSpPr>
        <p:spPr>
          <a:xfrm>
            <a:off x="338022" y="5221436"/>
            <a:ext cx="1644361" cy="1102261"/>
          </a:xfrm>
          <a:prstGeom prst="rect">
            <a:avLst/>
          </a:prstGeom>
          <a:solidFill>
            <a:srgbClr val="FFC0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3</a:t>
            </a:r>
            <a:endParaRPr lang="cs-CZ" sz="3200" b="1" dirty="0">
              <a:solidFill>
                <a:schemeClr val="tx1"/>
              </a:solidFill>
            </a:endParaRPr>
          </a:p>
        </p:txBody>
      </p:sp>
      <p:sp>
        <p:nvSpPr>
          <p:cNvPr id="24" name="Obdélník 23"/>
          <p:cNvSpPr/>
          <p:nvPr/>
        </p:nvSpPr>
        <p:spPr>
          <a:xfrm>
            <a:off x="338022" y="4097484"/>
            <a:ext cx="1644361" cy="1114925"/>
          </a:xfrm>
          <a:prstGeom prst="rect">
            <a:avLst/>
          </a:prstGeom>
          <a:solidFill>
            <a:schemeClr val="accent4">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4</a:t>
            </a:r>
            <a:endParaRPr lang="cs-CZ" sz="3200" b="1" dirty="0">
              <a:solidFill>
                <a:schemeClr val="tx1"/>
              </a:solidFill>
            </a:endParaRPr>
          </a:p>
        </p:txBody>
      </p:sp>
      <p:sp>
        <p:nvSpPr>
          <p:cNvPr id="5" name="TextovéPole 4"/>
          <p:cNvSpPr txBox="1"/>
          <p:nvPr/>
        </p:nvSpPr>
        <p:spPr>
          <a:xfrm>
            <a:off x="2213807" y="2203088"/>
            <a:ext cx="5646821" cy="461665"/>
          </a:xfrm>
          <a:prstGeom prst="rect">
            <a:avLst/>
          </a:prstGeom>
          <a:noFill/>
        </p:spPr>
        <p:txBody>
          <a:bodyPr wrap="square" rtlCol="0">
            <a:spAutoFit/>
          </a:bodyPr>
          <a:lstStyle/>
          <a:p>
            <a:r>
              <a:rPr lang="cs-CZ" sz="2400" b="1" dirty="0" smtClean="0"/>
              <a:t>6,5 </a:t>
            </a:r>
            <a:r>
              <a:rPr lang="cs-CZ" sz="2400" dirty="0" smtClean="0"/>
              <a:t>poškození vápnitého krunýře raků</a:t>
            </a:r>
            <a:endParaRPr lang="cs-CZ" sz="2400" b="1" dirty="0"/>
          </a:p>
        </p:txBody>
      </p:sp>
      <p:sp>
        <p:nvSpPr>
          <p:cNvPr id="25" name="TextovéPole 24"/>
          <p:cNvSpPr txBox="1"/>
          <p:nvPr/>
        </p:nvSpPr>
        <p:spPr>
          <a:xfrm>
            <a:off x="2213808" y="2616170"/>
            <a:ext cx="7218949" cy="461665"/>
          </a:xfrm>
          <a:prstGeom prst="rect">
            <a:avLst/>
          </a:prstGeom>
          <a:noFill/>
        </p:spPr>
        <p:txBody>
          <a:bodyPr wrap="square" rtlCol="0">
            <a:spAutoFit/>
          </a:bodyPr>
          <a:lstStyle/>
          <a:p>
            <a:r>
              <a:rPr lang="cs-CZ" sz="2400" b="1" dirty="0" smtClean="0"/>
              <a:t>6,0 </a:t>
            </a:r>
            <a:r>
              <a:rPr lang="cs-CZ" sz="2400" dirty="0" smtClean="0"/>
              <a:t>mladí lososi, pstruzi a siven se nelíhnou z jiker</a:t>
            </a:r>
            <a:endParaRPr lang="cs-CZ" sz="2400" b="1" dirty="0"/>
          </a:p>
        </p:txBody>
      </p:sp>
      <p:sp>
        <p:nvSpPr>
          <p:cNvPr id="26" name="TextovéPole 25"/>
          <p:cNvSpPr txBox="1"/>
          <p:nvPr/>
        </p:nvSpPr>
        <p:spPr>
          <a:xfrm>
            <a:off x="2213809" y="2982560"/>
            <a:ext cx="7218949" cy="461665"/>
          </a:xfrm>
          <a:prstGeom prst="rect">
            <a:avLst/>
          </a:prstGeom>
          <a:noFill/>
        </p:spPr>
        <p:txBody>
          <a:bodyPr wrap="square" rtlCol="0">
            <a:spAutoFit/>
          </a:bodyPr>
          <a:lstStyle/>
          <a:p>
            <a:r>
              <a:rPr lang="cs-CZ" sz="2400" b="1" dirty="0" smtClean="0"/>
              <a:t>5,7 </a:t>
            </a:r>
            <a:r>
              <a:rPr lang="cs-CZ" sz="2400" dirty="0" smtClean="0"/>
              <a:t>umírají drobní korýši, hmyz, plži, mlži, plankton</a:t>
            </a:r>
            <a:endParaRPr lang="cs-CZ" sz="2400" b="1" dirty="0"/>
          </a:p>
        </p:txBody>
      </p:sp>
      <p:sp>
        <p:nvSpPr>
          <p:cNvPr id="27" name="TextovéPole 26"/>
          <p:cNvSpPr txBox="1"/>
          <p:nvPr/>
        </p:nvSpPr>
        <p:spPr>
          <a:xfrm>
            <a:off x="2213808" y="3309189"/>
            <a:ext cx="7218949" cy="461665"/>
          </a:xfrm>
          <a:prstGeom prst="rect">
            <a:avLst/>
          </a:prstGeom>
          <a:noFill/>
        </p:spPr>
        <p:txBody>
          <a:bodyPr wrap="square" rtlCol="0">
            <a:spAutoFit/>
          </a:bodyPr>
          <a:lstStyle/>
          <a:p>
            <a:r>
              <a:rPr lang="cs-CZ" sz="2400" b="1" dirty="0" smtClean="0"/>
              <a:t>5,5 </a:t>
            </a:r>
            <a:r>
              <a:rPr lang="cs-CZ" sz="2400" dirty="0" smtClean="0"/>
              <a:t>žádný druh ryb se nemůže rozmnožovat</a:t>
            </a:r>
            <a:endParaRPr lang="cs-CZ" sz="2400" b="1" dirty="0"/>
          </a:p>
        </p:txBody>
      </p:sp>
      <p:sp>
        <p:nvSpPr>
          <p:cNvPr id="28" name="TextovéPole 27"/>
          <p:cNvSpPr txBox="1"/>
          <p:nvPr/>
        </p:nvSpPr>
        <p:spPr>
          <a:xfrm>
            <a:off x="2213808" y="3715341"/>
            <a:ext cx="7218949" cy="461665"/>
          </a:xfrm>
          <a:prstGeom prst="rect">
            <a:avLst/>
          </a:prstGeom>
          <a:noFill/>
        </p:spPr>
        <p:txBody>
          <a:bodyPr wrap="square" rtlCol="0">
            <a:spAutoFit/>
          </a:bodyPr>
          <a:lstStyle/>
          <a:p>
            <a:r>
              <a:rPr lang="cs-CZ" sz="2400" b="1" dirty="0" smtClean="0"/>
              <a:t>5,0 </a:t>
            </a:r>
            <a:r>
              <a:rPr lang="cs-CZ" sz="2400" dirty="0" smtClean="0"/>
              <a:t>hynutí starších okounů a štik, mladí jsou už uhynulí</a:t>
            </a:r>
            <a:endParaRPr lang="cs-CZ" sz="2400" b="1" dirty="0"/>
          </a:p>
        </p:txBody>
      </p:sp>
      <p:sp>
        <p:nvSpPr>
          <p:cNvPr id="29" name="TextovéPole 28"/>
          <p:cNvSpPr txBox="1"/>
          <p:nvPr/>
        </p:nvSpPr>
        <p:spPr>
          <a:xfrm>
            <a:off x="2213808" y="4409548"/>
            <a:ext cx="7218949" cy="461665"/>
          </a:xfrm>
          <a:prstGeom prst="rect">
            <a:avLst/>
          </a:prstGeom>
          <a:noFill/>
        </p:spPr>
        <p:txBody>
          <a:bodyPr wrap="square" rtlCol="0">
            <a:spAutoFit/>
          </a:bodyPr>
          <a:lstStyle/>
          <a:p>
            <a:r>
              <a:rPr lang="cs-CZ" sz="2400" b="1" dirty="0" smtClean="0"/>
              <a:t>4,5 </a:t>
            </a:r>
            <a:r>
              <a:rPr lang="cs-CZ" sz="2400" dirty="0" smtClean="0"/>
              <a:t>již nepřežije ani dospělý úhoř, či siven</a:t>
            </a:r>
            <a:endParaRPr lang="cs-CZ" sz="2400" dirty="0"/>
          </a:p>
        </p:txBody>
      </p:sp>
      <p:sp>
        <p:nvSpPr>
          <p:cNvPr id="30" name="TextovéPole 29"/>
          <p:cNvSpPr txBox="1"/>
          <p:nvPr/>
        </p:nvSpPr>
        <p:spPr>
          <a:xfrm>
            <a:off x="2213808" y="5373160"/>
            <a:ext cx="7218949" cy="830997"/>
          </a:xfrm>
          <a:prstGeom prst="rect">
            <a:avLst/>
          </a:prstGeom>
          <a:noFill/>
        </p:spPr>
        <p:txBody>
          <a:bodyPr wrap="square" rtlCol="0">
            <a:spAutoFit/>
          </a:bodyPr>
          <a:lstStyle/>
          <a:p>
            <a:r>
              <a:rPr lang="cs-CZ" sz="2400" b="1" dirty="0" smtClean="0"/>
              <a:t>4,5 </a:t>
            </a:r>
            <a:r>
              <a:rPr lang="cs-CZ" sz="2400" dirty="0" smtClean="0"/>
              <a:t>rostou jen některé mechy a nejodolnější hmyz a plankton</a:t>
            </a:r>
            <a:endParaRPr lang="cs-CZ" sz="24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922038"/>
      </p:ext>
    </p:extLst>
  </p:cSld>
  <p:clrMapOvr>
    <a:masterClrMapping/>
  </p:clrMapOvr>
  <mc:AlternateContent xmlns:mc="http://schemas.openxmlformats.org/markup-compatibility/2006">
    <mc:Choice xmlns:p14="http://schemas.microsoft.com/office/powerpoint/2010/main" Requires="p14">
      <p:transition spd="slow" p14:dur="2000" advTm="116360"/>
    </mc:Choice>
    <mc:Fallback>
      <p:transition spd="slow" advTm="11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5831" y="5069500"/>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9" y="5892218"/>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729" y="586475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5849" y="279420"/>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Ekologická tolerance a valence</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254474" y="1169502"/>
            <a:ext cx="6715421" cy="3600986"/>
          </a:xfrm>
          <a:prstGeom prst="rect">
            <a:avLst/>
          </a:prstGeom>
          <a:noFill/>
        </p:spPr>
        <p:txBody>
          <a:bodyPr wrap="square" rtlCol="0">
            <a:spAutoFit/>
          </a:bodyPr>
          <a:lstStyle/>
          <a:p>
            <a:r>
              <a:rPr lang="cs-CZ" sz="2000" b="1" dirty="0">
                <a:solidFill>
                  <a:schemeClr val="accent1">
                    <a:lumMod val="50000"/>
                  </a:schemeClr>
                </a:solidFill>
              </a:rPr>
              <a:t>Tolerancí</a:t>
            </a:r>
            <a:r>
              <a:rPr lang="cs-CZ" sz="2000" dirty="0">
                <a:solidFill>
                  <a:schemeClr val="accent1">
                    <a:lumMod val="50000"/>
                  </a:schemeClr>
                </a:solidFill>
              </a:rPr>
              <a:t> označujeme schopnost organismů snášet určité rozpětí libovolného faktoru.</a:t>
            </a:r>
          </a:p>
          <a:p>
            <a:endParaRPr lang="cs-CZ" sz="2000" dirty="0">
              <a:solidFill>
                <a:schemeClr val="accent1">
                  <a:lumMod val="50000"/>
                </a:schemeClr>
              </a:solidFill>
            </a:endParaRPr>
          </a:p>
          <a:p>
            <a:r>
              <a:rPr lang="cs-CZ" sz="2000" dirty="0">
                <a:solidFill>
                  <a:schemeClr val="accent1">
                    <a:lumMod val="50000"/>
                  </a:schemeClr>
                </a:solidFill>
              </a:rPr>
              <a:t>Rozpětí tolerance se nazývá ekologická </a:t>
            </a:r>
            <a:r>
              <a:rPr lang="cs-CZ" sz="2000" b="1" dirty="0">
                <a:solidFill>
                  <a:schemeClr val="accent1">
                    <a:lumMod val="50000"/>
                  </a:schemeClr>
                </a:solidFill>
              </a:rPr>
              <a:t>valence druhu</a:t>
            </a:r>
            <a:r>
              <a:rPr lang="cs-CZ" sz="2000" dirty="0">
                <a:solidFill>
                  <a:schemeClr val="accent1">
                    <a:lumMod val="50000"/>
                  </a:schemeClr>
                </a:solidFill>
              </a:rPr>
              <a:t>.</a:t>
            </a:r>
          </a:p>
          <a:p>
            <a:endParaRPr lang="cs-CZ" sz="2000" dirty="0" smtClean="0">
              <a:solidFill>
                <a:schemeClr val="accent1">
                  <a:lumMod val="50000"/>
                </a:schemeClr>
              </a:solidFill>
            </a:endParaRPr>
          </a:p>
          <a:p>
            <a:r>
              <a:rPr lang="cs-CZ" sz="2000" dirty="0" smtClean="0">
                <a:solidFill>
                  <a:schemeClr val="accent1">
                    <a:lumMod val="50000"/>
                  </a:schemeClr>
                </a:solidFill>
              </a:rPr>
              <a:t>K čemu nám může být valence dobrá?</a:t>
            </a:r>
          </a:p>
          <a:p>
            <a:endParaRPr lang="cs-CZ" sz="2000" dirty="0">
              <a:solidFill>
                <a:schemeClr val="accent1">
                  <a:lumMod val="50000"/>
                </a:schemeClr>
              </a:solidFill>
            </a:endParaRPr>
          </a:p>
          <a:p>
            <a:r>
              <a:rPr lang="cs-CZ" sz="2000" dirty="0" smtClean="0">
                <a:solidFill>
                  <a:schemeClr val="accent1">
                    <a:lumMod val="50000"/>
                  </a:schemeClr>
                </a:solidFill>
              </a:rPr>
              <a:t>obecné určení tolerance druhu ke změně daného faktoru:</a:t>
            </a:r>
          </a:p>
          <a:p>
            <a:endParaRPr lang="cs-CZ" sz="800" dirty="0">
              <a:solidFill>
                <a:schemeClr val="accent1">
                  <a:lumMod val="50000"/>
                </a:schemeClr>
              </a:solidFill>
            </a:endParaRPr>
          </a:p>
          <a:p>
            <a:r>
              <a:rPr lang="cs-CZ" sz="2000" dirty="0">
                <a:solidFill>
                  <a:schemeClr val="accent1">
                    <a:lumMod val="50000"/>
                  </a:schemeClr>
                </a:solidFill>
              </a:rPr>
              <a:t>e</a:t>
            </a:r>
            <a:r>
              <a:rPr lang="cs-CZ" sz="2000" dirty="0" smtClean="0">
                <a:solidFill>
                  <a:schemeClr val="accent1">
                    <a:lumMod val="50000"/>
                  </a:schemeClr>
                </a:solidFill>
              </a:rPr>
              <a:t>ury- existence druhu je možná v širokém rozmezí </a:t>
            </a:r>
          </a:p>
          <a:p>
            <a:r>
              <a:rPr lang="cs-CZ" sz="2000" dirty="0" err="1" smtClean="0">
                <a:solidFill>
                  <a:schemeClr val="accent1">
                    <a:lumMod val="50000"/>
                  </a:schemeClr>
                </a:solidFill>
              </a:rPr>
              <a:t>steno</a:t>
            </a:r>
            <a:r>
              <a:rPr lang="cs-CZ" sz="2000" dirty="0" smtClean="0">
                <a:solidFill>
                  <a:schemeClr val="accent1">
                    <a:lumMod val="50000"/>
                  </a:schemeClr>
                </a:solidFill>
              </a:rPr>
              <a:t>- existence druhu je možná pouze v úzkém rozmezí</a:t>
            </a:r>
          </a:p>
          <a:p>
            <a:endParaRPr lang="cs-CZ" sz="2000" dirty="0">
              <a:solidFill>
                <a:schemeClr val="accent1">
                  <a:lumMod val="50000"/>
                </a:schemeClr>
              </a:solidFill>
            </a:endParaRPr>
          </a:p>
        </p:txBody>
      </p:sp>
      <p:pic>
        <p:nvPicPr>
          <p:cNvPr id="2050" name="Picture 2" descr="Výsledek obrázku pro ekologická vale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2065" y="484461"/>
            <a:ext cx="4392784" cy="2816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critub.com/files/limba/croata%20sarbo%20croata/33_poze/image00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7899" y="3664401"/>
            <a:ext cx="5096950" cy="29608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3033514" y="4875337"/>
            <a:ext cx="4498857" cy="1877437"/>
          </a:xfrm>
          <a:prstGeom prst="rect">
            <a:avLst/>
          </a:prstGeom>
          <a:noFill/>
        </p:spPr>
        <p:txBody>
          <a:bodyPr wrap="square" rtlCol="0">
            <a:spAutoFit/>
          </a:bodyPr>
          <a:lstStyle/>
          <a:p>
            <a:r>
              <a:rPr lang="cs-CZ" sz="2400" dirty="0" err="1">
                <a:solidFill>
                  <a:schemeClr val="accent1">
                    <a:lumMod val="50000"/>
                  </a:schemeClr>
                </a:solidFill>
              </a:rPr>
              <a:t>b</a:t>
            </a:r>
            <a:r>
              <a:rPr lang="cs-CZ" sz="2400" dirty="0" err="1" smtClean="0">
                <a:solidFill>
                  <a:schemeClr val="accent1">
                    <a:lumMod val="50000"/>
                  </a:schemeClr>
                </a:solidFill>
              </a:rPr>
              <a:t>ioindikace</a:t>
            </a:r>
            <a:r>
              <a:rPr lang="cs-CZ" sz="2400" dirty="0" smtClean="0">
                <a:solidFill>
                  <a:schemeClr val="accent1">
                    <a:lumMod val="50000"/>
                  </a:schemeClr>
                </a:solidFill>
              </a:rPr>
              <a:t>/biomonitoring</a:t>
            </a:r>
          </a:p>
          <a:p>
            <a:endParaRPr lang="cs-CZ" sz="1000" dirty="0">
              <a:solidFill>
                <a:schemeClr val="accent1">
                  <a:lumMod val="50000"/>
                </a:schemeClr>
              </a:solidFill>
            </a:endParaRPr>
          </a:p>
          <a:p>
            <a:r>
              <a:rPr lang="cs-CZ" sz="2400" dirty="0" smtClean="0">
                <a:solidFill>
                  <a:schemeClr val="accent1">
                    <a:lumMod val="50000"/>
                  </a:schemeClr>
                </a:solidFill>
              </a:rPr>
              <a:t>evoluční </a:t>
            </a:r>
            <a:r>
              <a:rPr lang="cs-CZ" sz="2400" dirty="0">
                <a:solidFill>
                  <a:schemeClr val="accent1">
                    <a:lumMod val="50000"/>
                  </a:schemeClr>
                </a:solidFill>
              </a:rPr>
              <a:t>strategie</a:t>
            </a:r>
          </a:p>
          <a:p>
            <a:pPr marL="342900" indent="-342900">
              <a:buFont typeface="Arial" panose="020B0604020202020204" pitchFamily="34" charset="0"/>
              <a:buChar char="•"/>
            </a:pPr>
            <a:endParaRPr lang="cs-CZ" sz="2000" dirty="0">
              <a:solidFill>
                <a:schemeClr val="accent1">
                  <a:lumMod val="50000"/>
                </a:schemeClr>
              </a:solidFill>
            </a:endParaRPr>
          </a:p>
          <a:p>
            <a:endParaRPr lang="cs-CZ" dirty="0" smtClean="0">
              <a:solidFill>
                <a:schemeClr val="accent1">
                  <a:lumMod val="50000"/>
                </a:schemeClr>
              </a:solidFill>
            </a:endParaRPr>
          </a:p>
          <a:p>
            <a:endParaRPr lang="cs-CZ" sz="2000" dirty="0">
              <a:solidFill>
                <a:schemeClr val="accent1">
                  <a:lumMod val="50000"/>
                </a:schemeClr>
              </a:solidFill>
            </a:endParaRPr>
          </a:p>
        </p:txBody>
      </p:sp>
      <p:sp>
        <p:nvSpPr>
          <p:cNvPr id="12" name="Šipka dolů 11"/>
          <p:cNvSpPr/>
          <p:nvPr/>
        </p:nvSpPr>
        <p:spPr>
          <a:xfrm rot="16200000">
            <a:off x="840410" y="4716287"/>
            <a:ext cx="457074" cy="1314185"/>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27293004"/>
      </p:ext>
    </p:extLst>
  </p:cSld>
  <p:clrMapOvr>
    <a:masterClrMapping/>
  </p:clrMapOvr>
  <mc:AlternateContent xmlns:mc="http://schemas.openxmlformats.org/markup-compatibility/2006">
    <mc:Choice xmlns:p14="http://schemas.microsoft.com/office/powerpoint/2010/main" Requires="p14">
      <p:transition spd="slow" p14:dur="2000" advTm="307841"/>
    </mc:Choice>
    <mc:Fallback>
      <p:transition spd="slow" advTm="307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9651" y="4783954"/>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1982383" y="0"/>
            <a:ext cx="11558277" cy="646331"/>
          </a:xfrm>
          <a:prstGeom prst="rect">
            <a:avLst/>
          </a:prstGeom>
          <a:noFill/>
        </p:spPr>
        <p:txBody>
          <a:bodyPr wrap="square" rtlCol="0">
            <a:spAutoFit/>
          </a:bodyPr>
          <a:lstStyle/>
          <a:p>
            <a:r>
              <a:rPr lang="cs-CZ" sz="3600" dirty="0" smtClean="0">
                <a:solidFill>
                  <a:schemeClr val="accent5">
                    <a:lumMod val="75000"/>
                  </a:schemeClr>
                </a:solidFill>
                <a:latin typeface="+mj-lt"/>
              </a:rPr>
              <a:t>Odolnost organismů vůči rostoucí kyselosti vody</a:t>
            </a:r>
          </a:p>
        </p:txBody>
      </p:sp>
      <p:sp>
        <p:nvSpPr>
          <p:cNvPr id="3" name="Obdélník 2"/>
          <p:cNvSpPr/>
          <p:nvPr/>
        </p:nvSpPr>
        <p:spPr>
          <a:xfrm>
            <a:off x="335878" y="762000"/>
            <a:ext cx="1646505" cy="1114926"/>
          </a:xfrm>
          <a:prstGeom prst="rect">
            <a:avLst/>
          </a:prstGeom>
          <a:solidFill>
            <a:schemeClr val="accent1">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7</a:t>
            </a:r>
            <a:endParaRPr lang="cs-CZ" sz="3200" b="1" dirty="0">
              <a:solidFill>
                <a:schemeClr val="tx1"/>
              </a:solidFill>
            </a:endParaRPr>
          </a:p>
        </p:txBody>
      </p:sp>
      <p:sp>
        <p:nvSpPr>
          <p:cNvPr id="19" name="Obdélník 18"/>
          <p:cNvSpPr/>
          <p:nvPr/>
        </p:nvSpPr>
        <p:spPr>
          <a:xfrm>
            <a:off x="335878" y="1873547"/>
            <a:ext cx="1646505" cy="1109013"/>
          </a:xfrm>
          <a:prstGeom prst="rect">
            <a:avLst/>
          </a:prstGeom>
          <a:solidFill>
            <a:schemeClr val="accent4">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6</a:t>
            </a:r>
            <a:endParaRPr lang="cs-CZ" sz="3200" b="1" dirty="0">
              <a:solidFill>
                <a:schemeClr val="tx1"/>
              </a:solidFill>
            </a:endParaRPr>
          </a:p>
        </p:txBody>
      </p:sp>
      <p:sp>
        <p:nvSpPr>
          <p:cNvPr id="22" name="Obdélník 21"/>
          <p:cNvSpPr/>
          <p:nvPr/>
        </p:nvSpPr>
        <p:spPr>
          <a:xfrm>
            <a:off x="335878" y="2982560"/>
            <a:ext cx="1646505" cy="1114924"/>
          </a:xfrm>
          <a:prstGeom prst="rect">
            <a:avLst/>
          </a:prstGeom>
          <a:solidFill>
            <a:schemeClr val="accent4">
              <a:lumMod val="40000"/>
              <a:lumOff val="6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5</a:t>
            </a:r>
            <a:endParaRPr lang="cs-CZ" sz="3200" b="1" dirty="0">
              <a:solidFill>
                <a:schemeClr val="tx1"/>
              </a:solidFill>
            </a:endParaRPr>
          </a:p>
        </p:txBody>
      </p:sp>
      <p:sp>
        <p:nvSpPr>
          <p:cNvPr id="23" name="Obdélník 22"/>
          <p:cNvSpPr/>
          <p:nvPr/>
        </p:nvSpPr>
        <p:spPr>
          <a:xfrm>
            <a:off x="338022" y="5221436"/>
            <a:ext cx="1644361" cy="1102261"/>
          </a:xfrm>
          <a:prstGeom prst="rect">
            <a:avLst/>
          </a:prstGeom>
          <a:solidFill>
            <a:srgbClr val="FFC0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3</a:t>
            </a:r>
            <a:endParaRPr lang="cs-CZ" sz="3200" b="1" dirty="0">
              <a:solidFill>
                <a:schemeClr val="tx1"/>
              </a:solidFill>
            </a:endParaRPr>
          </a:p>
        </p:txBody>
      </p:sp>
      <p:sp>
        <p:nvSpPr>
          <p:cNvPr id="24" name="Obdélník 23"/>
          <p:cNvSpPr/>
          <p:nvPr/>
        </p:nvSpPr>
        <p:spPr>
          <a:xfrm>
            <a:off x="338022" y="4097484"/>
            <a:ext cx="1644361" cy="1114925"/>
          </a:xfrm>
          <a:prstGeom prst="rect">
            <a:avLst/>
          </a:prstGeom>
          <a:solidFill>
            <a:schemeClr val="accent4">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4</a:t>
            </a:r>
            <a:endParaRPr lang="cs-CZ" sz="3200" b="1" dirty="0">
              <a:solidFill>
                <a:schemeClr val="tx1"/>
              </a:solidFill>
            </a:endParaRPr>
          </a:p>
        </p:txBody>
      </p:sp>
      <p:sp>
        <p:nvSpPr>
          <p:cNvPr id="18" name="Obdélník 17"/>
          <p:cNvSpPr/>
          <p:nvPr/>
        </p:nvSpPr>
        <p:spPr>
          <a:xfrm>
            <a:off x="8871005" y="5192514"/>
            <a:ext cx="1377300" cy="369332"/>
          </a:xfrm>
          <a:prstGeom prst="rect">
            <a:avLst/>
          </a:prstGeom>
        </p:spPr>
        <p:txBody>
          <a:bodyPr wrap="none">
            <a:spAutoFit/>
          </a:bodyPr>
          <a:lstStyle/>
          <a:p>
            <a:r>
              <a:rPr lang="cs-CZ" dirty="0" smtClean="0">
                <a:solidFill>
                  <a:srgbClr val="888888"/>
                </a:solidFill>
                <a:latin typeface="arial" panose="020B0604020202020204" pitchFamily="34" charset="0"/>
              </a:rPr>
              <a:t>Okoun říční</a:t>
            </a:r>
            <a:endParaRPr lang="cs-CZ" dirty="0"/>
          </a:p>
        </p:txBody>
      </p:sp>
      <p:sp>
        <p:nvSpPr>
          <p:cNvPr id="12" name="TextovéPole 11"/>
          <p:cNvSpPr txBox="1"/>
          <p:nvPr/>
        </p:nvSpPr>
        <p:spPr>
          <a:xfrm>
            <a:off x="3029356" y="5772566"/>
            <a:ext cx="7218949" cy="461665"/>
          </a:xfrm>
          <a:prstGeom prst="rect">
            <a:avLst/>
          </a:prstGeom>
          <a:noFill/>
        </p:spPr>
        <p:txBody>
          <a:bodyPr wrap="square" rtlCol="0">
            <a:spAutoFit/>
          </a:bodyPr>
          <a:lstStyle/>
          <a:p>
            <a:r>
              <a:rPr lang="cs-CZ" sz="2400" b="1" dirty="0" smtClean="0"/>
              <a:t>5,0 </a:t>
            </a:r>
            <a:r>
              <a:rPr lang="cs-CZ" sz="2400" dirty="0" smtClean="0"/>
              <a:t>hynutí starších okounů a štik, mladí jsou už uhynulí</a:t>
            </a:r>
            <a:endParaRPr lang="cs-CZ" sz="2400" b="1" dirty="0"/>
          </a:p>
        </p:txBody>
      </p:sp>
      <p:pic>
        <p:nvPicPr>
          <p:cNvPr id="9218" name="Picture 2" descr="Výsledek obrázku pro okoun říčn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955" y="1319463"/>
            <a:ext cx="7372350" cy="3752851"/>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20216871"/>
      </p:ext>
    </p:extLst>
  </p:cSld>
  <p:clrMapOvr>
    <a:masterClrMapping/>
  </p:clrMapOvr>
  <mc:AlternateContent xmlns:mc="http://schemas.openxmlformats.org/markup-compatibility/2006">
    <mc:Choice xmlns:p14="http://schemas.microsoft.com/office/powerpoint/2010/main" Requires="p14">
      <p:transition spd="slow" p14:dur="2000" advTm="5382"/>
    </mc:Choice>
    <mc:Fallback>
      <p:transition spd="slow" advTm="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9651" y="4783954"/>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1982383" y="0"/>
            <a:ext cx="11558277" cy="646331"/>
          </a:xfrm>
          <a:prstGeom prst="rect">
            <a:avLst/>
          </a:prstGeom>
          <a:noFill/>
        </p:spPr>
        <p:txBody>
          <a:bodyPr wrap="square" rtlCol="0">
            <a:spAutoFit/>
          </a:bodyPr>
          <a:lstStyle/>
          <a:p>
            <a:r>
              <a:rPr lang="cs-CZ" sz="3600" dirty="0" smtClean="0">
                <a:solidFill>
                  <a:schemeClr val="accent5">
                    <a:lumMod val="75000"/>
                  </a:schemeClr>
                </a:solidFill>
                <a:latin typeface="+mj-lt"/>
              </a:rPr>
              <a:t>Odolnost organismů vůči rostoucí kyselosti vody</a:t>
            </a:r>
          </a:p>
        </p:txBody>
      </p:sp>
      <p:sp>
        <p:nvSpPr>
          <p:cNvPr id="3" name="Obdélník 2"/>
          <p:cNvSpPr/>
          <p:nvPr/>
        </p:nvSpPr>
        <p:spPr>
          <a:xfrm>
            <a:off x="335878" y="762000"/>
            <a:ext cx="1646505" cy="1114926"/>
          </a:xfrm>
          <a:prstGeom prst="rect">
            <a:avLst/>
          </a:prstGeom>
          <a:solidFill>
            <a:schemeClr val="accent1">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7</a:t>
            </a:r>
            <a:endParaRPr lang="cs-CZ" sz="3200" b="1" dirty="0">
              <a:solidFill>
                <a:schemeClr val="tx1"/>
              </a:solidFill>
            </a:endParaRPr>
          </a:p>
        </p:txBody>
      </p:sp>
      <p:sp>
        <p:nvSpPr>
          <p:cNvPr id="19" name="Obdélník 18"/>
          <p:cNvSpPr/>
          <p:nvPr/>
        </p:nvSpPr>
        <p:spPr>
          <a:xfrm>
            <a:off x="335878" y="1873547"/>
            <a:ext cx="1646505" cy="1109013"/>
          </a:xfrm>
          <a:prstGeom prst="rect">
            <a:avLst/>
          </a:prstGeom>
          <a:solidFill>
            <a:schemeClr val="accent4">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6</a:t>
            </a:r>
            <a:endParaRPr lang="cs-CZ" sz="3200" b="1" dirty="0">
              <a:solidFill>
                <a:schemeClr val="tx1"/>
              </a:solidFill>
            </a:endParaRPr>
          </a:p>
        </p:txBody>
      </p:sp>
      <p:sp>
        <p:nvSpPr>
          <p:cNvPr id="22" name="Obdélník 21"/>
          <p:cNvSpPr/>
          <p:nvPr/>
        </p:nvSpPr>
        <p:spPr>
          <a:xfrm>
            <a:off x="335878" y="2982560"/>
            <a:ext cx="1646505" cy="1114924"/>
          </a:xfrm>
          <a:prstGeom prst="rect">
            <a:avLst/>
          </a:prstGeom>
          <a:solidFill>
            <a:schemeClr val="accent4">
              <a:lumMod val="40000"/>
              <a:lumOff val="6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5</a:t>
            </a:r>
            <a:endParaRPr lang="cs-CZ" sz="3200" b="1" dirty="0">
              <a:solidFill>
                <a:schemeClr val="tx1"/>
              </a:solidFill>
            </a:endParaRPr>
          </a:p>
        </p:txBody>
      </p:sp>
      <p:sp>
        <p:nvSpPr>
          <p:cNvPr id="23" name="Obdélník 22"/>
          <p:cNvSpPr/>
          <p:nvPr/>
        </p:nvSpPr>
        <p:spPr>
          <a:xfrm>
            <a:off x="338022" y="5221436"/>
            <a:ext cx="1644361" cy="1102261"/>
          </a:xfrm>
          <a:prstGeom prst="rect">
            <a:avLst/>
          </a:prstGeom>
          <a:solidFill>
            <a:srgbClr val="FFC0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3</a:t>
            </a:r>
            <a:endParaRPr lang="cs-CZ" sz="3200" b="1" dirty="0">
              <a:solidFill>
                <a:schemeClr val="tx1"/>
              </a:solidFill>
            </a:endParaRPr>
          </a:p>
        </p:txBody>
      </p:sp>
      <p:sp>
        <p:nvSpPr>
          <p:cNvPr id="24" name="Obdélník 23"/>
          <p:cNvSpPr/>
          <p:nvPr/>
        </p:nvSpPr>
        <p:spPr>
          <a:xfrm>
            <a:off x="338022" y="4097484"/>
            <a:ext cx="1644361" cy="1114925"/>
          </a:xfrm>
          <a:prstGeom prst="rect">
            <a:avLst/>
          </a:prstGeom>
          <a:solidFill>
            <a:schemeClr val="accent4">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smtClean="0">
                <a:solidFill>
                  <a:schemeClr val="tx1"/>
                </a:solidFill>
              </a:rPr>
              <a:t>4</a:t>
            </a:r>
            <a:endParaRPr lang="cs-CZ" sz="3200" b="1" dirty="0">
              <a:solidFill>
                <a:schemeClr val="tx1"/>
              </a:solidFill>
            </a:endParaRPr>
          </a:p>
        </p:txBody>
      </p:sp>
      <p:sp>
        <p:nvSpPr>
          <p:cNvPr id="29" name="TextovéPole 28"/>
          <p:cNvSpPr txBox="1"/>
          <p:nvPr/>
        </p:nvSpPr>
        <p:spPr>
          <a:xfrm>
            <a:off x="3903954" y="5772566"/>
            <a:ext cx="7218949" cy="461665"/>
          </a:xfrm>
          <a:prstGeom prst="rect">
            <a:avLst/>
          </a:prstGeom>
          <a:noFill/>
        </p:spPr>
        <p:txBody>
          <a:bodyPr wrap="square" rtlCol="0">
            <a:spAutoFit/>
          </a:bodyPr>
          <a:lstStyle/>
          <a:p>
            <a:r>
              <a:rPr lang="cs-CZ" sz="2400" b="1" dirty="0" smtClean="0"/>
              <a:t>4,5 </a:t>
            </a:r>
            <a:r>
              <a:rPr lang="cs-CZ" sz="2400" dirty="0" smtClean="0"/>
              <a:t>již nepřežije ani dospělý úhoř, či siven</a:t>
            </a:r>
            <a:endParaRPr lang="cs-CZ" sz="2400" dirty="0"/>
          </a:p>
        </p:txBody>
      </p:sp>
      <p:pic>
        <p:nvPicPr>
          <p:cNvPr id="6148" name="Picture 4" descr="http://www.crsmsodry.cz/wp-content/uploads/2014/12/Siven-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9356" y="1015447"/>
            <a:ext cx="7004957" cy="4669971"/>
          </a:xfrm>
          <a:prstGeom prst="rect">
            <a:avLst/>
          </a:prstGeom>
          <a:noFill/>
          <a:extLst>
            <a:ext uri="{909E8E84-426E-40DD-AFC4-6F175D3DCCD1}">
              <a14:hiddenFill xmlns:a14="http://schemas.microsoft.com/office/drawing/2010/main">
                <a:solidFill>
                  <a:srgbClr val="FFFFFF"/>
                </a:solidFill>
              </a14:hiddenFill>
            </a:ext>
          </a:extLst>
        </p:spPr>
      </p:pic>
      <p:sp>
        <p:nvSpPr>
          <p:cNvPr id="18" name="Obdélník 17"/>
          <p:cNvSpPr/>
          <p:nvPr/>
        </p:nvSpPr>
        <p:spPr>
          <a:xfrm>
            <a:off x="3029356" y="5315050"/>
            <a:ext cx="1749197" cy="369332"/>
          </a:xfrm>
          <a:prstGeom prst="rect">
            <a:avLst/>
          </a:prstGeom>
        </p:spPr>
        <p:txBody>
          <a:bodyPr wrap="none">
            <a:spAutoFit/>
          </a:bodyPr>
          <a:lstStyle/>
          <a:p>
            <a:r>
              <a:rPr lang="cs-CZ" dirty="0" smtClean="0">
                <a:solidFill>
                  <a:srgbClr val="888888"/>
                </a:solidFill>
                <a:latin typeface="arial" panose="020B0604020202020204" pitchFamily="34" charset="0"/>
              </a:rPr>
              <a:t>Siven americký</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43089121"/>
      </p:ext>
    </p:extLst>
  </p:cSld>
  <p:clrMapOvr>
    <a:masterClrMapping/>
  </p:clrMapOvr>
  <mc:AlternateContent xmlns:mc="http://schemas.openxmlformats.org/markup-compatibility/2006">
    <mc:Choice xmlns:p14="http://schemas.microsoft.com/office/powerpoint/2010/main" Requires="p14">
      <p:transition spd="slow" p14:dur="2000" advTm="3759"/>
    </mc:Choice>
    <mc:Fallback>
      <p:transition spd="slow" advTm="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Další druhy s indikačním či akumulačním potenciálem</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335878" y="1265097"/>
            <a:ext cx="9663387" cy="461665"/>
          </a:xfrm>
          <a:prstGeom prst="rect">
            <a:avLst/>
          </a:prstGeom>
          <a:noFill/>
        </p:spPr>
        <p:txBody>
          <a:bodyPr wrap="square" rtlCol="0">
            <a:spAutoFit/>
          </a:bodyPr>
          <a:lstStyle/>
          <a:p>
            <a:r>
              <a:rPr lang="cs-CZ" sz="2400" b="1" dirty="0"/>
              <a:t>d</a:t>
            </a:r>
            <a:r>
              <a:rPr lang="cs-CZ" sz="2400" b="1" dirty="0" smtClean="0"/>
              <a:t>ůlkatec plicní - lišejník – </a:t>
            </a:r>
            <a:r>
              <a:rPr lang="cs-CZ" sz="2400" b="1" dirty="0" err="1" smtClean="0"/>
              <a:t>neutrofizovaná</a:t>
            </a:r>
            <a:r>
              <a:rPr lang="cs-CZ" sz="2400" b="1" dirty="0" smtClean="0"/>
              <a:t> kůra - velmi čistý vzduch (SO</a:t>
            </a:r>
            <a:r>
              <a:rPr lang="cs-CZ" sz="2400" b="1" baseline="-25000" dirty="0" smtClean="0"/>
              <a:t>2</a:t>
            </a:r>
            <a:r>
              <a:rPr lang="cs-CZ" sz="2400" b="1" dirty="0" smtClean="0"/>
              <a:t>)</a:t>
            </a:r>
            <a:endParaRPr lang="cs-CZ" sz="2400" b="1" dirty="0"/>
          </a:p>
        </p:txBody>
      </p:sp>
      <p:sp>
        <p:nvSpPr>
          <p:cNvPr id="14" name="TextovéPole 13"/>
          <p:cNvSpPr txBox="1"/>
          <p:nvPr/>
        </p:nvSpPr>
        <p:spPr>
          <a:xfrm>
            <a:off x="335878" y="1832632"/>
            <a:ext cx="11856122" cy="830997"/>
          </a:xfrm>
          <a:prstGeom prst="rect">
            <a:avLst/>
          </a:prstGeom>
          <a:noFill/>
        </p:spPr>
        <p:txBody>
          <a:bodyPr wrap="square" rtlCol="0">
            <a:spAutoFit/>
          </a:bodyPr>
          <a:lstStyle/>
          <a:p>
            <a:r>
              <a:rPr lang="cs-CZ" sz="2400" b="1" dirty="0" err="1" smtClean="0"/>
              <a:t>terčník</a:t>
            </a:r>
            <a:r>
              <a:rPr lang="cs-CZ" sz="2400" b="1" dirty="0" smtClean="0"/>
              <a:t> </a:t>
            </a:r>
            <a:r>
              <a:rPr lang="cs-CZ" sz="2400" b="1" dirty="0"/>
              <a:t>zední (</a:t>
            </a:r>
            <a:r>
              <a:rPr lang="cs-CZ" sz="2400" b="1" dirty="0" err="1"/>
              <a:t>Xanthoria</a:t>
            </a:r>
            <a:r>
              <a:rPr lang="cs-CZ" sz="2400" b="1" dirty="0"/>
              <a:t> </a:t>
            </a:r>
            <a:r>
              <a:rPr lang="cs-CZ" sz="2400" b="1" dirty="0" err="1"/>
              <a:t>parietina</a:t>
            </a:r>
            <a:r>
              <a:rPr lang="cs-CZ" sz="2400" b="1" dirty="0"/>
              <a:t>) </a:t>
            </a:r>
            <a:r>
              <a:rPr lang="cs-CZ" sz="2400" b="1" dirty="0" smtClean="0"/>
              <a:t>- lišejník – nadbytek minerálních forem dusíku v prostředí</a:t>
            </a:r>
            <a:endParaRPr lang="cs-CZ" sz="2400" b="1" dirty="0"/>
          </a:p>
          <a:p>
            <a:r>
              <a:rPr lang="cs-CZ" sz="2400" b="1" dirty="0" smtClean="0"/>
              <a:t>  </a:t>
            </a:r>
            <a:endParaRPr lang="cs-CZ" sz="2400" b="1" dirty="0"/>
          </a:p>
        </p:txBody>
      </p:sp>
      <p:sp>
        <p:nvSpPr>
          <p:cNvPr id="15" name="TextovéPole 14"/>
          <p:cNvSpPr txBox="1"/>
          <p:nvPr/>
        </p:nvSpPr>
        <p:spPr>
          <a:xfrm>
            <a:off x="360827" y="2433603"/>
            <a:ext cx="10789005" cy="830997"/>
          </a:xfrm>
          <a:prstGeom prst="rect">
            <a:avLst/>
          </a:prstGeom>
          <a:noFill/>
        </p:spPr>
        <p:txBody>
          <a:bodyPr wrap="square" rtlCol="0">
            <a:spAutoFit/>
          </a:bodyPr>
          <a:lstStyle/>
          <a:p>
            <a:r>
              <a:rPr lang="cs-CZ" sz="2400" b="1" dirty="0"/>
              <a:t>k</a:t>
            </a:r>
            <a:r>
              <a:rPr lang="cs-CZ" sz="2400" b="1" dirty="0" smtClean="0"/>
              <a:t>opřiva dvoudomá - bylina – nadbytek minerálních forem dusíku v půdě</a:t>
            </a:r>
            <a:endParaRPr lang="cs-CZ" sz="2400" b="1" dirty="0"/>
          </a:p>
          <a:p>
            <a:r>
              <a:rPr lang="cs-CZ" sz="2400" b="1" dirty="0" smtClean="0"/>
              <a:t>  </a:t>
            </a:r>
            <a:endParaRPr lang="cs-CZ" sz="2400" b="1" dirty="0"/>
          </a:p>
        </p:txBody>
      </p:sp>
      <p:sp>
        <p:nvSpPr>
          <p:cNvPr id="16" name="TextovéPole 15"/>
          <p:cNvSpPr txBox="1"/>
          <p:nvPr/>
        </p:nvSpPr>
        <p:spPr>
          <a:xfrm>
            <a:off x="358244" y="3059403"/>
            <a:ext cx="10789005" cy="830997"/>
          </a:xfrm>
          <a:prstGeom prst="rect">
            <a:avLst/>
          </a:prstGeom>
          <a:noFill/>
        </p:spPr>
        <p:txBody>
          <a:bodyPr wrap="square" rtlCol="0">
            <a:spAutoFit/>
          </a:bodyPr>
          <a:lstStyle/>
          <a:p>
            <a:r>
              <a:rPr lang="cs-CZ" sz="2400" b="1" dirty="0"/>
              <a:t>šťovík </a:t>
            </a:r>
            <a:r>
              <a:rPr lang="cs-CZ" sz="2400" b="1" dirty="0" smtClean="0"/>
              <a:t>alpský - bylina – nadbytek minerálních forem dusíku v půdě</a:t>
            </a:r>
            <a:endParaRPr lang="cs-CZ" sz="2400" b="1" dirty="0"/>
          </a:p>
          <a:p>
            <a:r>
              <a:rPr lang="cs-CZ" sz="2400" b="1" dirty="0" smtClean="0"/>
              <a:t>  </a:t>
            </a:r>
            <a:endParaRPr lang="cs-CZ" sz="2400" b="1" dirty="0"/>
          </a:p>
        </p:txBody>
      </p:sp>
      <p:sp>
        <p:nvSpPr>
          <p:cNvPr id="17" name="TextovéPole 16"/>
          <p:cNvSpPr txBox="1"/>
          <p:nvPr/>
        </p:nvSpPr>
        <p:spPr>
          <a:xfrm>
            <a:off x="358245" y="3660933"/>
            <a:ext cx="10789005" cy="1200329"/>
          </a:xfrm>
          <a:prstGeom prst="rect">
            <a:avLst/>
          </a:prstGeom>
          <a:noFill/>
        </p:spPr>
        <p:txBody>
          <a:bodyPr wrap="square" rtlCol="0">
            <a:spAutoFit/>
          </a:bodyPr>
          <a:lstStyle/>
          <a:p>
            <a:r>
              <a:rPr lang="cs-CZ" sz="2400" b="1" dirty="0"/>
              <a:t>m</a:t>
            </a:r>
            <a:r>
              <a:rPr lang="cs-CZ" sz="2400" b="1" dirty="0" smtClean="0"/>
              <a:t>ochna husí - </a:t>
            </a:r>
            <a:r>
              <a:rPr lang="cs-CZ" sz="2400" b="1" dirty="0"/>
              <a:t>bylina – nadbytek minerálních forem dusíku v půdě</a:t>
            </a:r>
          </a:p>
          <a:p>
            <a:r>
              <a:rPr lang="cs-CZ" sz="2400" b="1" dirty="0"/>
              <a:t>  </a:t>
            </a:r>
          </a:p>
          <a:p>
            <a:r>
              <a:rPr lang="cs-CZ" sz="2400" b="1" dirty="0" smtClean="0"/>
              <a:t>  </a:t>
            </a:r>
            <a:endParaRPr lang="cs-CZ" sz="2400" b="1" dirty="0"/>
          </a:p>
        </p:txBody>
      </p:sp>
      <p:sp>
        <p:nvSpPr>
          <p:cNvPr id="18" name="TextovéPole 17"/>
          <p:cNvSpPr txBox="1"/>
          <p:nvPr/>
        </p:nvSpPr>
        <p:spPr>
          <a:xfrm>
            <a:off x="358244" y="4261097"/>
            <a:ext cx="10789005" cy="830997"/>
          </a:xfrm>
          <a:prstGeom prst="rect">
            <a:avLst/>
          </a:prstGeom>
          <a:noFill/>
        </p:spPr>
        <p:txBody>
          <a:bodyPr wrap="square" rtlCol="0">
            <a:spAutoFit/>
          </a:bodyPr>
          <a:lstStyle/>
          <a:p>
            <a:r>
              <a:rPr lang="cs-CZ" sz="2400" b="1" dirty="0"/>
              <a:t>b</a:t>
            </a:r>
            <a:r>
              <a:rPr lang="cs-CZ" sz="2400" b="1" dirty="0" smtClean="0"/>
              <a:t>ez černý - keř – nadbytek minerálních forem dusíku v půdě</a:t>
            </a:r>
            <a:endParaRPr lang="cs-CZ" sz="2400" b="1" dirty="0"/>
          </a:p>
          <a:p>
            <a:r>
              <a:rPr lang="cs-CZ" sz="2400" b="1" dirty="0" smtClean="0"/>
              <a:t>  </a:t>
            </a:r>
            <a:endParaRPr lang="cs-CZ" sz="2400" b="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80645310"/>
      </p:ext>
    </p:extLst>
  </p:cSld>
  <p:clrMapOvr>
    <a:masterClrMapping/>
  </p:clrMapOvr>
  <mc:AlternateContent xmlns:mc="http://schemas.openxmlformats.org/markup-compatibility/2006">
    <mc:Choice xmlns:p14="http://schemas.microsoft.com/office/powerpoint/2010/main" Requires="p14">
      <p:transition spd="slow" p14:dur="2000" advTm="61322"/>
    </mc:Choice>
    <mc:Fallback>
      <p:transition spd="slow" advTm="61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 y="58434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7" y="5070370"/>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50425"/>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Další druhy s indikačním či akumulačním potenciálem</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7890" y="5013643"/>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8919602" y="1059503"/>
            <a:ext cx="3272398" cy="1200329"/>
          </a:xfrm>
          <a:prstGeom prst="rect">
            <a:avLst/>
          </a:prstGeom>
          <a:noFill/>
        </p:spPr>
        <p:txBody>
          <a:bodyPr wrap="square" rtlCol="0">
            <a:spAutoFit/>
          </a:bodyPr>
          <a:lstStyle/>
          <a:p>
            <a:r>
              <a:rPr lang="cs-CZ" sz="2400" b="1" dirty="0"/>
              <a:t>d</a:t>
            </a:r>
            <a:r>
              <a:rPr lang="cs-CZ" sz="2400" b="1" dirty="0" smtClean="0"/>
              <a:t>ůlkatec plicní - lišejník – </a:t>
            </a:r>
            <a:r>
              <a:rPr lang="cs-CZ" sz="2400" b="1" dirty="0" err="1" smtClean="0"/>
              <a:t>neutrofizovaná</a:t>
            </a:r>
            <a:r>
              <a:rPr lang="cs-CZ" sz="2400" b="1" dirty="0" smtClean="0"/>
              <a:t> kůra - velmi čistý vzduch (SO</a:t>
            </a:r>
            <a:r>
              <a:rPr lang="cs-CZ" sz="2400" b="1" baseline="-25000" dirty="0" smtClean="0"/>
              <a:t>2</a:t>
            </a:r>
            <a:r>
              <a:rPr lang="cs-CZ" sz="2400" b="1" dirty="0" smtClean="0"/>
              <a:t>)</a:t>
            </a:r>
            <a:endParaRPr lang="cs-CZ" sz="2400" b="1" dirty="0"/>
          </a:p>
        </p:txBody>
      </p:sp>
      <p:pic>
        <p:nvPicPr>
          <p:cNvPr id="1026" name="Picture 2" descr="VÃ½sledek obrÃ¡zku pro dÅ¯lkatec plicnÃ­"/>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944" y="873727"/>
            <a:ext cx="7594269" cy="5695701"/>
          </a:xfrm>
          <a:prstGeom prst="rect">
            <a:avLst/>
          </a:prstGeom>
          <a:noFill/>
          <a:extLst>
            <a:ext uri="{909E8E84-426E-40DD-AFC4-6F175D3DCCD1}">
              <a14:hiddenFill xmlns:a14="http://schemas.microsoft.com/office/drawing/2010/main">
                <a:solidFill>
                  <a:srgbClr val="FFFFFF"/>
                </a:solidFill>
              </a14:hiddenFill>
            </a:ext>
          </a:extLst>
        </p:spPr>
      </p:pic>
      <p:sp>
        <p:nvSpPr>
          <p:cNvPr id="19" name="Obdélník 18"/>
          <p:cNvSpPr/>
          <p:nvPr/>
        </p:nvSpPr>
        <p:spPr>
          <a:xfrm>
            <a:off x="8448532" y="6506164"/>
            <a:ext cx="3837461" cy="369332"/>
          </a:xfrm>
          <a:prstGeom prst="rect">
            <a:avLst/>
          </a:prstGeom>
        </p:spPr>
        <p:txBody>
          <a:bodyPr wrap="none">
            <a:spAutoFit/>
          </a:bodyPr>
          <a:lstStyle/>
          <a:p>
            <a:r>
              <a:rPr lang="cs-CZ" dirty="0"/>
              <a:t>Zdroje fotografií: </a:t>
            </a:r>
            <a:r>
              <a:rPr lang="cs-CZ" dirty="0">
                <a:hlinkClick r:id="rId9"/>
              </a:rPr>
              <a:t>http://www.biolib.cz/</a:t>
            </a:r>
            <a:endParaRPr lang="cs-CZ"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67769432"/>
      </p:ext>
    </p:extLst>
  </p:cSld>
  <p:clrMapOvr>
    <a:masterClrMapping/>
  </p:clrMapOvr>
  <mc:AlternateContent xmlns:mc="http://schemas.openxmlformats.org/markup-compatibility/2006">
    <mc:Choice xmlns:p14="http://schemas.microsoft.com/office/powerpoint/2010/main" Requires="p14">
      <p:transition spd="slow" p14:dur="2000" advTm="5707"/>
    </mc:Choice>
    <mc:Fallback>
      <p:transition spd="slow" advTm="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 y="58434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7" y="5070370"/>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50425"/>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Další druhy s indikačním či akumulačním potenciálem</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7890" y="5013643"/>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19" name="Obdélník 18"/>
          <p:cNvSpPr/>
          <p:nvPr/>
        </p:nvSpPr>
        <p:spPr>
          <a:xfrm>
            <a:off x="8448532" y="6506164"/>
            <a:ext cx="3837461" cy="369332"/>
          </a:xfrm>
          <a:prstGeom prst="rect">
            <a:avLst/>
          </a:prstGeom>
        </p:spPr>
        <p:txBody>
          <a:bodyPr wrap="none">
            <a:spAutoFit/>
          </a:bodyPr>
          <a:lstStyle/>
          <a:p>
            <a:r>
              <a:rPr lang="cs-CZ" dirty="0"/>
              <a:t>Zdroje fotografií: </a:t>
            </a:r>
            <a:r>
              <a:rPr lang="cs-CZ" dirty="0">
                <a:hlinkClick r:id="rId8"/>
              </a:rPr>
              <a:t>http://www.biolib.cz/</a:t>
            </a:r>
            <a:endParaRPr lang="cs-CZ" dirty="0"/>
          </a:p>
        </p:txBody>
      </p:sp>
      <p:sp>
        <p:nvSpPr>
          <p:cNvPr id="11" name="TextovéPole 10"/>
          <p:cNvSpPr txBox="1"/>
          <p:nvPr/>
        </p:nvSpPr>
        <p:spPr>
          <a:xfrm>
            <a:off x="8911294" y="851660"/>
            <a:ext cx="2911935" cy="1938992"/>
          </a:xfrm>
          <a:prstGeom prst="rect">
            <a:avLst/>
          </a:prstGeom>
          <a:noFill/>
        </p:spPr>
        <p:txBody>
          <a:bodyPr wrap="square" rtlCol="0">
            <a:spAutoFit/>
          </a:bodyPr>
          <a:lstStyle/>
          <a:p>
            <a:r>
              <a:rPr lang="cs-CZ" sz="2400" b="1" dirty="0"/>
              <a:t>šťovík </a:t>
            </a:r>
            <a:r>
              <a:rPr lang="cs-CZ" sz="2400" b="1" dirty="0" smtClean="0"/>
              <a:t>alpský - bylina – nadbytek minerálních forem dusíku v půdě</a:t>
            </a:r>
            <a:endParaRPr lang="cs-CZ" sz="2400" b="1" dirty="0"/>
          </a:p>
          <a:p>
            <a:r>
              <a:rPr lang="cs-CZ" sz="2400" b="1" dirty="0" smtClean="0"/>
              <a:t>  </a:t>
            </a:r>
            <a:endParaRPr lang="cs-CZ" sz="2400" b="1" dirty="0"/>
          </a:p>
        </p:txBody>
      </p:sp>
      <p:pic>
        <p:nvPicPr>
          <p:cNvPr id="2050" name="Picture 2" descr="VÃ½sledek obrÃ¡zku pro Å¡Å¥ovÃ­k alpskÃ½"/>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9948" y="793695"/>
            <a:ext cx="7623400" cy="5712469"/>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55602321"/>
      </p:ext>
    </p:extLst>
  </p:cSld>
  <p:clrMapOvr>
    <a:masterClrMapping/>
  </p:clrMapOvr>
  <mc:AlternateContent xmlns:mc="http://schemas.openxmlformats.org/markup-compatibility/2006">
    <mc:Choice xmlns:p14="http://schemas.microsoft.com/office/powerpoint/2010/main" Requires="p14">
      <p:transition spd="slow" p14:dur="2000" advTm="12040"/>
    </mc:Choice>
    <mc:Fallback>
      <p:transition spd="slow" advTm="12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 y="58434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7" y="5070370"/>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50425"/>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Další druhy s indikačním či akumulačním potenciálem</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7890" y="5013643"/>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19" name="Obdélník 18"/>
          <p:cNvSpPr/>
          <p:nvPr/>
        </p:nvSpPr>
        <p:spPr>
          <a:xfrm>
            <a:off x="8448532" y="6506164"/>
            <a:ext cx="3837461" cy="369332"/>
          </a:xfrm>
          <a:prstGeom prst="rect">
            <a:avLst/>
          </a:prstGeom>
        </p:spPr>
        <p:txBody>
          <a:bodyPr wrap="none">
            <a:spAutoFit/>
          </a:bodyPr>
          <a:lstStyle/>
          <a:p>
            <a:r>
              <a:rPr lang="cs-CZ" dirty="0"/>
              <a:t>Zdroje fotografií: </a:t>
            </a:r>
            <a:r>
              <a:rPr lang="cs-CZ" dirty="0">
                <a:hlinkClick r:id="rId8"/>
              </a:rPr>
              <a:t>http://www.biolib.cz/</a:t>
            </a:r>
            <a:endParaRPr lang="cs-CZ" dirty="0"/>
          </a:p>
        </p:txBody>
      </p:sp>
      <p:pic>
        <p:nvPicPr>
          <p:cNvPr id="3074" name="Picture 2" descr="VÃ½sledek obrÃ¡zku pro mochna husÃ­"/>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223" y="793695"/>
            <a:ext cx="7623400" cy="57124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8937785" y="851660"/>
            <a:ext cx="3254215" cy="1938992"/>
          </a:xfrm>
          <a:prstGeom prst="rect">
            <a:avLst/>
          </a:prstGeom>
          <a:noFill/>
        </p:spPr>
        <p:txBody>
          <a:bodyPr wrap="square" rtlCol="0">
            <a:spAutoFit/>
          </a:bodyPr>
          <a:lstStyle/>
          <a:p>
            <a:r>
              <a:rPr lang="cs-CZ" sz="2400" b="1" dirty="0"/>
              <a:t>m</a:t>
            </a:r>
            <a:r>
              <a:rPr lang="cs-CZ" sz="2400" b="1" dirty="0" smtClean="0"/>
              <a:t>ochna husí - </a:t>
            </a:r>
            <a:r>
              <a:rPr lang="cs-CZ" sz="2400" b="1" dirty="0"/>
              <a:t>bylina – nadbytek minerálních forem dusíku v půdě</a:t>
            </a:r>
          </a:p>
          <a:p>
            <a:r>
              <a:rPr lang="cs-CZ" sz="2400" b="1" dirty="0"/>
              <a:t>  </a:t>
            </a:r>
          </a:p>
          <a:p>
            <a:r>
              <a:rPr lang="cs-CZ" sz="2400" b="1" dirty="0" smtClean="0"/>
              <a:t>  </a:t>
            </a:r>
            <a:endParaRPr lang="cs-CZ" sz="2400" b="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48452704"/>
      </p:ext>
    </p:extLst>
  </p:cSld>
  <p:clrMapOvr>
    <a:masterClrMapping/>
  </p:clrMapOvr>
  <mc:AlternateContent xmlns:mc="http://schemas.openxmlformats.org/markup-compatibility/2006">
    <mc:Choice xmlns:p14="http://schemas.microsoft.com/office/powerpoint/2010/main" Requires="p14">
      <p:transition spd="slow" p14:dur="2000" advTm="16541"/>
    </mc:Choice>
    <mc:Fallback>
      <p:transition spd="slow" advTm="1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Zdroje informací</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36811" y="1249790"/>
            <a:ext cx="8880143" cy="1200329"/>
          </a:xfrm>
          <a:prstGeom prst="rect">
            <a:avLst/>
          </a:prstGeom>
        </p:spPr>
        <p:txBody>
          <a:bodyPr wrap="square">
            <a:spAutoFit/>
          </a:bodyPr>
          <a:lstStyle/>
          <a:p>
            <a:r>
              <a:rPr lang="cs-CZ" dirty="0"/>
              <a:t>Zdroje informací:</a:t>
            </a:r>
          </a:p>
          <a:p>
            <a:endParaRPr lang="cs-CZ" dirty="0"/>
          </a:p>
          <a:p>
            <a:r>
              <a:rPr lang="cs-CZ" dirty="0"/>
              <a:t>Petr Anděl, </a:t>
            </a:r>
            <a:r>
              <a:rPr lang="cs-CZ" i="1" dirty="0" err="1"/>
              <a:t>Ekotoxikologie</a:t>
            </a:r>
            <a:r>
              <a:rPr lang="cs-CZ" i="1" dirty="0"/>
              <a:t>, </a:t>
            </a:r>
            <a:r>
              <a:rPr lang="cs-CZ" i="1" dirty="0" err="1"/>
              <a:t>bioindikace</a:t>
            </a:r>
            <a:r>
              <a:rPr lang="cs-CZ" i="1" dirty="0"/>
              <a:t> a </a:t>
            </a:r>
            <a:r>
              <a:rPr lang="cs-CZ" i="1" dirty="0" smtClean="0"/>
              <a:t>biomonitoring</a:t>
            </a:r>
          </a:p>
          <a:p>
            <a:r>
              <a:rPr lang="cs-CZ" dirty="0" smtClean="0"/>
              <a:t>Jiří Kulich a kol., </a:t>
            </a:r>
            <a:r>
              <a:rPr lang="cs-CZ" i="1" dirty="0" err="1" smtClean="0"/>
              <a:t>Bioindikace</a:t>
            </a:r>
            <a:r>
              <a:rPr lang="cs-CZ" i="1" dirty="0" smtClean="0"/>
              <a:t> a biomonitoring aneb Jak poznat, v jakém prostředí žijeme</a:t>
            </a:r>
            <a:endParaRPr lang="cs-CZ"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87047768"/>
      </p:ext>
    </p:extLst>
  </p:cSld>
  <p:clrMapOvr>
    <a:masterClrMapping/>
  </p:clrMapOvr>
  <mc:AlternateContent xmlns:mc="http://schemas.openxmlformats.org/markup-compatibility/2006">
    <mc:Choice xmlns:p14="http://schemas.microsoft.com/office/powerpoint/2010/main" Requires="p14">
      <p:transition spd="slow" p14:dur="2000" advTm="6271"/>
    </mc:Choice>
    <mc:Fallback>
      <p:transition spd="slow" advTm="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8" y="5814024"/>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157" y="5814024"/>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707886"/>
          </a:xfrm>
          <a:prstGeom prst="rect">
            <a:avLst/>
          </a:prstGeom>
          <a:noFill/>
        </p:spPr>
        <p:txBody>
          <a:bodyPr wrap="square" rtlCol="0">
            <a:spAutoFit/>
          </a:bodyPr>
          <a:lstStyle/>
          <a:p>
            <a:r>
              <a:rPr lang="cs-CZ" sz="4000" dirty="0" smtClean="0">
                <a:solidFill>
                  <a:schemeClr val="accent5">
                    <a:lumMod val="75000"/>
                  </a:schemeClr>
                </a:solidFill>
                <a:latin typeface="+mj-lt"/>
              </a:rPr>
              <a:t>Úkol do naší příští hodiny (17.12.2020)</a:t>
            </a:r>
            <a:endParaRPr lang="cs-CZ" sz="4000" dirty="0" smtClean="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36811" y="1249790"/>
            <a:ext cx="8880143" cy="3416320"/>
          </a:xfrm>
          <a:prstGeom prst="rect">
            <a:avLst/>
          </a:prstGeom>
        </p:spPr>
        <p:txBody>
          <a:bodyPr wrap="square">
            <a:spAutoFit/>
          </a:bodyPr>
          <a:lstStyle/>
          <a:p>
            <a:r>
              <a:rPr lang="cs-CZ" dirty="0" smtClean="0"/>
              <a:t>Vyberte si jeden určitý environmentální problém (např. nadbytek reaktivních forem dusíku v prostředí, zasolení půd, nadbytek fosforu ve vodách, okyselení půdy, znečištěné ovzduší obecně), fragmentace krajiny, příliš intenzivní a </a:t>
            </a:r>
            <a:r>
              <a:rPr lang="cs-CZ" dirty="0" err="1" smtClean="0"/>
              <a:t>chemizované</a:t>
            </a:r>
            <a:r>
              <a:rPr lang="cs-CZ" dirty="0" smtClean="0"/>
              <a:t> zemědělství – nastudujte si k němu informace z relevantních zdrojů</a:t>
            </a:r>
          </a:p>
          <a:p>
            <a:endParaRPr lang="cs-CZ" dirty="0"/>
          </a:p>
          <a:p>
            <a:r>
              <a:rPr lang="cs-CZ" dirty="0" smtClean="0"/>
              <a:t>Navrhněte jakou sadou bioindikátorů by byl daný problém zjistitelný, </a:t>
            </a:r>
            <a:r>
              <a:rPr lang="cs-CZ" dirty="0" err="1" smtClean="0"/>
              <a:t>monitorovatelný</a:t>
            </a:r>
            <a:endParaRPr lang="cs-CZ" dirty="0" smtClean="0"/>
          </a:p>
          <a:p>
            <a:endParaRPr lang="cs-CZ" dirty="0"/>
          </a:p>
          <a:p>
            <a:r>
              <a:rPr lang="cs-CZ" dirty="0" smtClean="0"/>
              <a:t>Máte ve svém okolí nějaké takové místo? Jestli to bude možné a bezpečné, vypravte se na něj a zjistěte, zda jsou tam vybrané organismy přítomny, či nepřítomny…</a:t>
            </a:r>
          </a:p>
          <a:p>
            <a:endParaRPr lang="cs-CZ" dirty="0"/>
          </a:p>
          <a:p>
            <a:r>
              <a:rPr lang="cs-CZ" dirty="0" smtClean="0"/>
              <a:t>Svá zjištění, poznatky a závěry shrňte v písemné formě do dokumentu ve </a:t>
            </a:r>
            <a:r>
              <a:rPr lang="cs-CZ" dirty="0" err="1" smtClean="0"/>
              <a:t>wordu</a:t>
            </a:r>
            <a:r>
              <a:rPr lang="cs-CZ" dirty="0" smtClean="0"/>
              <a:t>, který bude dlouhý 2-3 strany textu + případná fotodokumentace.</a:t>
            </a:r>
            <a:endParaRPr lang="cs-CZ"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49123921"/>
      </p:ext>
    </p:extLst>
  </p:cSld>
  <p:clrMapOvr>
    <a:masterClrMapping/>
  </p:clrMapOvr>
  <mc:AlternateContent xmlns:mc="http://schemas.openxmlformats.org/markup-compatibility/2006">
    <mc:Choice xmlns:p14="http://schemas.microsoft.com/office/powerpoint/2010/main" Requires="p14">
      <p:transition spd="slow" p14:dur="2000" advTm="131491"/>
    </mc:Choice>
    <mc:Fallback>
      <p:transition spd="slow" advTm="131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985" y="5239134"/>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5849" y="279420"/>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Eury-</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254474" y="1169502"/>
            <a:ext cx="10660268" cy="984885"/>
          </a:xfrm>
          <a:prstGeom prst="rect">
            <a:avLst/>
          </a:prstGeom>
          <a:noFill/>
        </p:spPr>
        <p:txBody>
          <a:bodyPr wrap="square" rtlCol="0">
            <a:spAutoFit/>
          </a:bodyPr>
          <a:lstStyle/>
          <a:p>
            <a:r>
              <a:rPr lang="cs-CZ" sz="2000" b="1" dirty="0" err="1" smtClean="0">
                <a:solidFill>
                  <a:schemeClr val="accent1">
                    <a:lumMod val="50000"/>
                  </a:schemeClr>
                </a:solidFill>
              </a:rPr>
              <a:t>Euryvalentní</a:t>
            </a:r>
            <a:r>
              <a:rPr lang="cs-CZ" sz="2000" b="1" dirty="0" smtClean="0">
                <a:solidFill>
                  <a:schemeClr val="accent1">
                    <a:lumMod val="50000"/>
                  </a:schemeClr>
                </a:solidFill>
              </a:rPr>
              <a:t> </a:t>
            </a:r>
            <a:r>
              <a:rPr lang="cs-CZ" sz="2000" dirty="0" smtClean="0">
                <a:solidFill>
                  <a:schemeClr val="accent1">
                    <a:lumMod val="50000"/>
                  </a:schemeClr>
                </a:solidFill>
              </a:rPr>
              <a:t>označení pro druhy se širokou ekologickou valencí</a:t>
            </a:r>
            <a:endParaRPr lang="cs-CZ" sz="2000" b="1" dirty="0" smtClean="0">
              <a:solidFill>
                <a:schemeClr val="accent1">
                  <a:lumMod val="50000"/>
                </a:schemeClr>
              </a:solidFill>
            </a:endParaRPr>
          </a:p>
          <a:p>
            <a:endParaRPr lang="cs-CZ" dirty="0" smtClean="0">
              <a:solidFill>
                <a:schemeClr val="accent1">
                  <a:lumMod val="50000"/>
                </a:schemeClr>
              </a:solidFill>
            </a:endParaRPr>
          </a:p>
          <a:p>
            <a:r>
              <a:rPr lang="cs-CZ" sz="2000" b="1" dirty="0" err="1" smtClean="0">
                <a:solidFill>
                  <a:schemeClr val="accent1">
                    <a:lumMod val="50000"/>
                  </a:schemeClr>
                </a:solidFill>
              </a:rPr>
              <a:t>Euryektní</a:t>
            </a:r>
            <a:r>
              <a:rPr lang="cs-CZ" sz="2000" b="1" dirty="0" smtClean="0">
                <a:solidFill>
                  <a:schemeClr val="accent1">
                    <a:lumMod val="50000"/>
                  </a:schemeClr>
                </a:solidFill>
              </a:rPr>
              <a:t> </a:t>
            </a:r>
            <a:r>
              <a:rPr lang="cs-CZ" sz="2000" dirty="0">
                <a:solidFill>
                  <a:schemeClr val="accent1">
                    <a:lumMod val="50000"/>
                  </a:schemeClr>
                </a:solidFill>
              </a:rPr>
              <a:t>označení pro druhy vyskytují se v </a:t>
            </a:r>
            <a:r>
              <a:rPr lang="cs-CZ" sz="2000" dirty="0" smtClean="0">
                <a:solidFill>
                  <a:schemeClr val="accent1">
                    <a:lumMod val="50000"/>
                  </a:schemeClr>
                </a:solidFill>
              </a:rPr>
              <a:t>nejrůznějších</a:t>
            </a:r>
            <a:endParaRPr lang="cs-CZ" sz="2000" dirty="0">
              <a:solidFill>
                <a:schemeClr val="accent1">
                  <a:lumMod val="50000"/>
                </a:schemeClr>
              </a:solidFill>
            </a:endParaRPr>
          </a:p>
        </p:txBody>
      </p:sp>
      <p:pic>
        <p:nvPicPr>
          <p:cNvPr id="3" name="Picture 4" descr="Výsledek obrázku pro smetánka lékařská koř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159" y="2336583"/>
            <a:ext cx="5985416" cy="4115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Výsledek obrázku pro moucha domácí obráze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1483" y="1966321"/>
            <a:ext cx="4819476" cy="2850377"/>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4880772"/>
      </p:ext>
    </p:extLst>
  </p:cSld>
  <p:clrMapOvr>
    <a:masterClrMapping/>
  </p:clrMapOvr>
  <mc:AlternateContent xmlns:mc="http://schemas.openxmlformats.org/markup-compatibility/2006">
    <mc:Choice xmlns:p14="http://schemas.microsoft.com/office/powerpoint/2010/main" Requires="p14">
      <p:transition spd="slow" p14:dur="2000" advTm="54344"/>
    </mc:Choice>
    <mc:Fallback>
      <p:transition spd="slow" advTm="5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541" y="5114325"/>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5849" y="120644"/>
            <a:ext cx="9606612" cy="707886"/>
          </a:xfrm>
          <a:prstGeom prst="rect">
            <a:avLst/>
          </a:prstGeom>
          <a:noFill/>
        </p:spPr>
        <p:txBody>
          <a:bodyPr wrap="square" rtlCol="0">
            <a:spAutoFit/>
          </a:bodyPr>
          <a:lstStyle/>
          <a:p>
            <a:r>
              <a:rPr lang="cs-CZ" sz="4000" dirty="0" err="1" smtClean="0">
                <a:solidFill>
                  <a:schemeClr val="accent5">
                    <a:lumMod val="75000"/>
                  </a:schemeClr>
                </a:solidFill>
                <a:latin typeface="+mj-lt"/>
              </a:rPr>
              <a:t>Steno</a:t>
            </a:r>
            <a:r>
              <a:rPr lang="cs-CZ" sz="4000" dirty="0" smtClean="0">
                <a:solidFill>
                  <a:schemeClr val="accent5">
                    <a:lumMod val="75000"/>
                  </a:schemeClr>
                </a:solidFill>
                <a:latin typeface="+mj-lt"/>
              </a:rPr>
              <a:t>-</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330359" y="857499"/>
            <a:ext cx="10660268" cy="1015663"/>
          </a:xfrm>
          <a:prstGeom prst="rect">
            <a:avLst/>
          </a:prstGeom>
          <a:noFill/>
        </p:spPr>
        <p:txBody>
          <a:bodyPr wrap="square" rtlCol="0">
            <a:spAutoFit/>
          </a:bodyPr>
          <a:lstStyle/>
          <a:p>
            <a:r>
              <a:rPr lang="cs-CZ" sz="2000" b="1" dirty="0" err="1" smtClean="0">
                <a:solidFill>
                  <a:schemeClr val="accent1">
                    <a:lumMod val="50000"/>
                  </a:schemeClr>
                </a:solidFill>
              </a:rPr>
              <a:t>Stenovaletní</a:t>
            </a:r>
            <a:r>
              <a:rPr lang="cs-CZ" sz="2000" b="1" dirty="0" smtClean="0">
                <a:solidFill>
                  <a:schemeClr val="accent1">
                    <a:lumMod val="50000"/>
                  </a:schemeClr>
                </a:solidFill>
              </a:rPr>
              <a:t> </a:t>
            </a:r>
            <a:r>
              <a:rPr lang="cs-CZ" sz="2000" dirty="0" smtClean="0">
                <a:solidFill>
                  <a:schemeClr val="accent1">
                    <a:lumMod val="50000"/>
                  </a:schemeClr>
                </a:solidFill>
              </a:rPr>
              <a:t>označení pro druhy s úzkou ekologickou valencí</a:t>
            </a:r>
            <a:endParaRPr lang="cs-CZ" sz="2000" b="1" dirty="0" smtClean="0">
              <a:solidFill>
                <a:schemeClr val="accent1">
                  <a:lumMod val="50000"/>
                </a:schemeClr>
              </a:solidFill>
            </a:endParaRPr>
          </a:p>
          <a:p>
            <a:endParaRPr lang="cs-CZ" sz="1000" dirty="0" smtClean="0">
              <a:solidFill>
                <a:schemeClr val="accent1">
                  <a:lumMod val="50000"/>
                </a:schemeClr>
              </a:solidFill>
            </a:endParaRPr>
          </a:p>
          <a:p>
            <a:endParaRPr lang="cs-CZ" sz="1000" dirty="0" smtClean="0">
              <a:solidFill>
                <a:schemeClr val="accent1">
                  <a:lumMod val="50000"/>
                </a:schemeClr>
              </a:solidFill>
            </a:endParaRPr>
          </a:p>
          <a:p>
            <a:r>
              <a:rPr lang="cs-CZ" sz="2000" b="1" dirty="0" err="1" smtClean="0">
                <a:solidFill>
                  <a:schemeClr val="accent1">
                    <a:lumMod val="50000"/>
                  </a:schemeClr>
                </a:solidFill>
              </a:rPr>
              <a:t>Stenoekní</a:t>
            </a:r>
            <a:r>
              <a:rPr lang="cs-CZ" sz="2000" b="1" dirty="0" smtClean="0">
                <a:solidFill>
                  <a:schemeClr val="accent1">
                    <a:lumMod val="50000"/>
                  </a:schemeClr>
                </a:solidFill>
              </a:rPr>
              <a:t> </a:t>
            </a:r>
            <a:r>
              <a:rPr lang="cs-CZ" sz="2000" dirty="0" smtClean="0">
                <a:solidFill>
                  <a:schemeClr val="accent1">
                    <a:lumMod val="50000"/>
                  </a:schemeClr>
                </a:solidFill>
              </a:rPr>
              <a:t>označení </a:t>
            </a:r>
            <a:r>
              <a:rPr lang="cs-CZ" sz="2000" dirty="0">
                <a:solidFill>
                  <a:schemeClr val="accent1">
                    <a:lumMod val="50000"/>
                  </a:schemeClr>
                </a:solidFill>
              </a:rPr>
              <a:t>pro druhy vyskytují se </a:t>
            </a:r>
            <a:r>
              <a:rPr lang="cs-CZ" sz="2000" dirty="0" smtClean="0">
                <a:solidFill>
                  <a:schemeClr val="accent1">
                    <a:lumMod val="50000"/>
                  </a:schemeClr>
                </a:solidFill>
              </a:rPr>
              <a:t>ve velmi specifických podmínkách</a:t>
            </a:r>
            <a:endParaRPr lang="cs-CZ" sz="2000" dirty="0">
              <a:solidFill>
                <a:schemeClr val="accent1">
                  <a:lumMod val="50000"/>
                </a:schemeClr>
              </a:solidFill>
            </a:endParaRPr>
          </a:p>
        </p:txBody>
      </p:sp>
      <p:sp>
        <p:nvSpPr>
          <p:cNvPr id="8" name="TextovéPole 7"/>
          <p:cNvSpPr txBox="1"/>
          <p:nvPr/>
        </p:nvSpPr>
        <p:spPr>
          <a:xfrm>
            <a:off x="515669" y="1748242"/>
            <a:ext cx="11490405" cy="3354765"/>
          </a:xfrm>
          <a:prstGeom prst="rect">
            <a:avLst/>
          </a:prstGeom>
          <a:noFill/>
        </p:spPr>
        <p:txBody>
          <a:bodyPr wrap="square" rtlCol="0">
            <a:spAutoFit/>
          </a:bodyPr>
          <a:lstStyle/>
          <a:p>
            <a:endParaRPr lang="cs-CZ" sz="2000" dirty="0" smtClean="0">
              <a:solidFill>
                <a:schemeClr val="accent1">
                  <a:lumMod val="50000"/>
                </a:schemeClr>
              </a:solidFill>
            </a:endParaRPr>
          </a:p>
          <a:p>
            <a:r>
              <a:rPr lang="cs-CZ" sz="2000" dirty="0">
                <a:solidFill>
                  <a:schemeClr val="accent1">
                    <a:lumMod val="50000"/>
                  </a:schemeClr>
                </a:solidFill>
              </a:rPr>
              <a:t>p</a:t>
            </a:r>
            <a:r>
              <a:rPr lang="cs-CZ" sz="2000" dirty="0" smtClean="0">
                <a:solidFill>
                  <a:schemeClr val="accent1">
                    <a:lumMod val="50000"/>
                  </a:schemeClr>
                </a:solidFill>
              </a:rPr>
              <a:t>říkladem mohou být druhy vázané na úzké rozmezí půdních podmínek</a:t>
            </a:r>
          </a:p>
          <a:p>
            <a:endParaRPr lang="cs-CZ" sz="800" dirty="0" smtClean="0">
              <a:solidFill>
                <a:schemeClr val="accent1">
                  <a:lumMod val="50000"/>
                </a:schemeClr>
              </a:solidFill>
            </a:endParaRPr>
          </a:p>
          <a:p>
            <a:r>
              <a:rPr lang="cs-CZ" sz="2000" i="1" dirty="0" err="1" smtClean="0">
                <a:solidFill>
                  <a:schemeClr val="accent1">
                    <a:lumMod val="50000"/>
                  </a:schemeClr>
                </a:solidFill>
              </a:rPr>
              <a:t>Acidofyty</a:t>
            </a:r>
            <a:r>
              <a:rPr lang="cs-CZ" sz="2000" i="1" dirty="0" smtClean="0">
                <a:solidFill>
                  <a:schemeClr val="accent1">
                    <a:lumMod val="50000"/>
                  </a:schemeClr>
                </a:solidFill>
              </a:rPr>
              <a:t>: </a:t>
            </a:r>
            <a:r>
              <a:rPr lang="cs-CZ" sz="2000" dirty="0" smtClean="0">
                <a:solidFill>
                  <a:schemeClr val="accent1">
                    <a:lumMod val="50000"/>
                  </a:schemeClr>
                </a:solidFill>
              </a:rPr>
              <a:t>vyhledávají kyselá stanoviště (některé jsou dokonce </a:t>
            </a:r>
            <a:r>
              <a:rPr lang="cs-CZ" sz="2000" dirty="0" err="1" smtClean="0">
                <a:solidFill>
                  <a:schemeClr val="accent1">
                    <a:lumMod val="50000"/>
                  </a:schemeClr>
                </a:solidFill>
              </a:rPr>
              <a:t>kalcifobní</a:t>
            </a:r>
            <a:r>
              <a:rPr lang="cs-CZ" sz="2000" dirty="0">
                <a:solidFill>
                  <a:schemeClr val="accent1">
                    <a:lumMod val="50000"/>
                  </a:schemeClr>
                </a:solidFill>
              </a:rPr>
              <a:t>) </a:t>
            </a:r>
          </a:p>
          <a:p>
            <a:endParaRPr lang="cs-CZ" sz="800" i="1" dirty="0" smtClean="0">
              <a:solidFill>
                <a:schemeClr val="accent1">
                  <a:lumMod val="50000"/>
                </a:schemeClr>
              </a:solidFill>
            </a:endParaRPr>
          </a:p>
          <a:p>
            <a:r>
              <a:rPr lang="cs-CZ" sz="2000" i="1" dirty="0" smtClean="0">
                <a:solidFill>
                  <a:schemeClr val="accent1">
                    <a:lumMod val="50000"/>
                  </a:schemeClr>
                </a:solidFill>
              </a:rPr>
              <a:t>bělomech sivý</a:t>
            </a:r>
          </a:p>
          <a:p>
            <a:r>
              <a:rPr lang="cs-CZ" sz="2000" dirty="0" smtClean="0">
                <a:solidFill>
                  <a:schemeClr val="accent1">
                    <a:lumMod val="50000"/>
                  </a:schemeClr>
                </a:solidFill>
              </a:rPr>
              <a:t>Indikátor kyselých půd, akumulace surového humusu, indikátor podzolizace</a:t>
            </a:r>
          </a:p>
          <a:p>
            <a:endParaRPr lang="cs-CZ" sz="800" i="1" dirty="0" smtClean="0">
              <a:solidFill>
                <a:schemeClr val="accent1">
                  <a:lumMod val="50000"/>
                </a:schemeClr>
              </a:solidFill>
            </a:endParaRPr>
          </a:p>
          <a:p>
            <a:r>
              <a:rPr lang="cs-CZ" sz="2000" i="1" dirty="0" err="1">
                <a:solidFill>
                  <a:schemeClr val="accent1">
                    <a:lumMod val="50000"/>
                  </a:schemeClr>
                </a:solidFill>
              </a:rPr>
              <a:t>K</a:t>
            </a:r>
            <a:r>
              <a:rPr lang="cs-CZ" sz="2000" i="1" dirty="0" err="1" smtClean="0">
                <a:solidFill>
                  <a:schemeClr val="accent1">
                    <a:lumMod val="50000"/>
                  </a:schemeClr>
                </a:solidFill>
              </a:rPr>
              <a:t>alcifóbní</a:t>
            </a:r>
            <a:r>
              <a:rPr lang="cs-CZ" sz="2000" i="1" dirty="0" smtClean="0">
                <a:solidFill>
                  <a:schemeClr val="accent1">
                    <a:lumMod val="50000"/>
                  </a:schemeClr>
                </a:solidFill>
              </a:rPr>
              <a:t> druhy</a:t>
            </a:r>
          </a:p>
          <a:p>
            <a:endParaRPr lang="cs-CZ" sz="800" dirty="0" smtClean="0"/>
          </a:p>
          <a:p>
            <a:endParaRPr lang="cs-CZ" sz="2000" i="1" dirty="0" smtClean="0">
              <a:solidFill>
                <a:schemeClr val="accent1">
                  <a:lumMod val="50000"/>
                </a:schemeClr>
              </a:solidFill>
            </a:endParaRPr>
          </a:p>
          <a:p>
            <a:r>
              <a:rPr lang="cs-CZ" sz="2000" i="1" dirty="0" smtClean="0">
                <a:solidFill>
                  <a:schemeClr val="accent1">
                    <a:lumMod val="50000"/>
                  </a:schemeClr>
                </a:solidFill>
              </a:rPr>
              <a:t>metlička </a:t>
            </a:r>
            <a:r>
              <a:rPr lang="cs-CZ" sz="2000" i="1" dirty="0">
                <a:solidFill>
                  <a:schemeClr val="accent1">
                    <a:lumMod val="50000"/>
                  </a:schemeClr>
                </a:solidFill>
              </a:rPr>
              <a:t>křivolaká</a:t>
            </a:r>
            <a:r>
              <a:rPr lang="cs-CZ" sz="2000" b="1" dirty="0" smtClean="0"/>
              <a:t>		</a:t>
            </a:r>
            <a:r>
              <a:rPr lang="cs-CZ" sz="2000" i="1" dirty="0" smtClean="0">
                <a:solidFill>
                  <a:schemeClr val="accent1">
                    <a:lumMod val="50000"/>
                  </a:schemeClr>
                </a:solidFill>
              </a:rPr>
              <a:t>kociánek dvoudomý		brusnice </a:t>
            </a:r>
            <a:r>
              <a:rPr lang="cs-CZ" sz="2000" i="1" dirty="0">
                <a:solidFill>
                  <a:schemeClr val="accent1">
                    <a:lumMod val="50000"/>
                  </a:schemeClr>
                </a:solidFill>
              </a:rPr>
              <a:t>borůvka</a:t>
            </a:r>
            <a:r>
              <a:rPr lang="cs-CZ" sz="2000" i="1" dirty="0" smtClean="0">
                <a:solidFill>
                  <a:schemeClr val="accent1">
                    <a:lumMod val="50000"/>
                  </a:schemeClr>
                </a:solidFill>
              </a:rPr>
              <a:t>	</a:t>
            </a:r>
            <a:r>
              <a:rPr lang="cs-CZ" sz="2000" dirty="0" smtClean="0"/>
              <a:t>	</a:t>
            </a:r>
            <a:endParaRPr lang="cs-CZ" sz="2000" dirty="0"/>
          </a:p>
          <a:p>
            <a:endParaRPr lang="cs-CZ" sz="2000" i="1" dirty="0">
              <a:solidFill>
                <a:schemeClr val="accent1">
                  <a:lumMod val="50000"/>
                </a:schemeClr>
              </a:solidFill>
            </a:endParaRPr>
          </a:p>
        </p:txBody>
      </p:sp>
      <p:pic>
        <p:nvPicPr>
          <p:cNvPr id="18" name="Picture 4" descr="logo_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9" y="5892218"/>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ogo_f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729" y="5864752"/>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46176976"/>
      </p:ext>
    </p:extLst>
  </p:cSld>
  <p:clrMapOvr>
    <a:masterClrMapping/>
  </p:clrMapOvr>
  <mc:AlternateContent xmlns:mc="http://schemas.openxmlformats.org/markup-compatibility/2006">
    <mc:Choice xmlns:p14="http://schemas.microsoft.com/office/powerpoint/2010/main" Requires="p14">
      <p:transition spd="slow" p14:dur="2000" advTm="69114"/>
    </mc:Choice>
    <mc:Fallback>
      <p:transition spd="slow" advTm="6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9496" y="5194095"/>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5849" y="120644"/>
            <a:ext cx="9606612" cy="707886"/>
          </a:xfrm>
          <a:prstGeom prst="rect">
            <a:avLst/>
          </a:prstGeom>
          <a:noFill/>
        </p:spPr>
        <p:txBody>
          <a:bodyPr wrap="square" rtlCol="0">
            <a:spAutoFit/>
          </a:bodyPr>
          <a:lstStyle/>
          <a:p>
            <a:r>
              <a:rPr lang="cs-CZ" sz="4000" dirty="0" err="1" smtClean="0">
                <a:solidFill>
                  <a:schemeClr val="accent5">
                    <a:lumMod val="75000"/>
                  </a:schemeClr>
                </a:solidFill>
                <a:latin typeface="+mj-lt"/>
              </a:rPr>
              <a:t>Steno</a:t>
            </a:r>
            <a:r>
              <a:rPr lang="cs-CZ" sz="4000" dirty="0" smtClean="0">
                <a:solidFill>
                  <a:schemeClr val="accent5">
                    <a:lumMod val="75000"/>
                  </a:schemeClr>
                </a:solidFill>
                <a:latin typeface="+mj-lt"/>
              </a:rPr>
              <a:t>-</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330359" y="857499"/>
            <a:ext cx="10660268" cy="1015663"/>
          </a:xfrm>
          <a:prstGeom prst="rect">
            <a:avLst/>
          </a:prstGeom>
          <a:noFill/>
        </p:spPr>
        <p:txBody>
          <a:bodyPr wrap="square" rtlCol="0">
            <a:spAutoFit/>
          </a:bodyPr>
          <a:lstStyle/>
          <a:p>
            <a:r>
              <a:rPr lang="cs-CZ" sz="2000" b="1" dirty="0" err="1" smtClean="0">
                <a:solidFill>
                  <a:schemeClr val="accent1">
                    <a:lumMod val="50000"/>
                  </a:schemeClr>
                </a:solidFill>
              </a:rPr>
              <a:t>Stenovaletní</a:t>
            </a:r>
            <a:r>
              <a:rPr lang="cs-CZ" sz="2000" b="1" dirty="0" smtClean="0">
                <a:solidFill>
                  <a:schemeClr val="accent1">
                    <a:lumMod val="50000"/>
                  </a:schemeClr>
                </a:solidFill>
              </a:rPr>
              <a:t> </a:t>
            </a:r>
            <a:r>
              <a:rPr lang="cs-CZ" sz="2000" dirty="0" smtClean="0">
                <a:solidFill>
                  <a:schemeClr val="accent1">
                    <a:lumMod val="50000"/>
                  </a:schemeClr>
                </a:solidFill>
              </a:rPr>
              <a:t>označení pro druhy s úzkou ekologickou valencí</a:t>
            </a:r>
            <a:endParaRPr lang="cs-CZ" sz="2000" b="1" dirty="0" smtClean="0">
              <a:solidFill>
                <a:schemeClr val="accent1">
                  <a:lumMod val="50000"/>
                </a:schemeClr>
              </a:solidFill>
            </a:endParaRPr>
          </a:p>
          <a:p>
            <a:endParaRPr lang="cs-CZ" sz="1000" dirty="0" smtClean="0">
              <a:solidFill>
                <a:schemeClr val="accent1">
                  <a:lumMod val="50000"/>
                </a:schemeClr>
              </a:solidFill>
            </a:endParaRPr>
          </a:p>
          <a:p>
            <a:endParaRPr lang="cs-CZ" sz="1000" dirty="0" smtClean="0">
              <a:solidFill>
                <a:schemeClr val="accent1">
                  <a:lumMod val="50000"/>
                </a:schemeClr>
              </a:solidFill>
            </a:endParaRPr>
          </a:p>
          <a:p>
            <a:r>
              <a:rPr lang="cs-CZ" sz="2000" b="1" dirty="0" err="1" smtClean="0">
                <a:solidFill>
                  <a:schemeClr val="accent1">
                    <a:lumMod val="50000"/>
                  </a:schemeClr>
                </a:solidFill>
              </a:rPr>
              <a:t>Stenoekní</a:t>
            </a:r>
            <a:r>
              <a:rPr lang="cs-CZ" sz="2000" b="1" dirty="0" smtClean="0">
                <a:solidFill>
                  <a:schemeClr val="accent1">
                    <a:lumMod val="50000"/>
                  </a:schemeClr>
                </a:solidFill>
              </a:rPr>
              <a:t> </a:t>
            </a:r>
            <a:r>
              <a:rPr lang="cs-CZ" sz="2000" dirty="0" smtClean="0">
                <a:solidFill>
                  <a:schemeClr val="accent1">
                    <a:lumMod val="50000"/>
                  </a:schemeClr>
                </a:solidFill>
              </a:rPr>
              <a:t>označení </a:t>
            </a:r>
            <a:r>
              <a:rPr lang="cs-CZ" sz="2000" dirty="0">
                <a:solidFill>
                  <a:schemeClr val="accent1">
                    <a:lumMod val="50000"/>
                  </a:schemeClr>
                </a:solidFill>
              </a:rPr>
              <a:t>pro druhy vyskytují se </a:t>
            </a:r>
            <a:r>
              <a:rPr lang="cs-CZ" sz="2000" dirty="0" smtClean="0">
                <a:solidFill>
                  <a:schemeClr val="accent1">
                    <a:lumMod val="50000"/>
                  </a:schemeClr>
                </a:solidFill>
              </a:rPr>
              <a:t>ve velmi specifických podmínkách</a:t>
            </a:r>
            <a:endParaRPr lang="cs-CZ" sz="2000" dirty="0">
              <a:solidFill>
                <a:schemeClr val="accent1">
                  <a:lumMod val="50000"/>
                </a:schemeClr>
              </a:solidFill>
            </a:endParaRPr>
          </a:p>
        </p:txBody>
      </p:sp>
      <p:sp>
        <p:nvSpPr>
          <p:cNvPr id="8" name="TextovéPole 7"/>
          <p:cNvSpPr txBox="1"/>
          <p:nvPr/>
        </p:nvSpPr>
        <p:spPr>
          <a:xfrm>
            <a:off x="475994" y="1902131"/>
            <a:ext cx="11490405" cy="2739211"/>
          </a:xfrm>
          <a:prstGeom prst="rect">
            <a:avLst/>
          </a:prstGeom>
          <a:noFill/>
        </p:spPr>
        <p:txBody>
          <a:bodyPr wrap="square" rtlCol="0">
            <a:spAutoFit/>
          </a:bodyPr>
          <a:lstStyle/>
          <a:p>
            <a:r>
              <a:rPr lang="cs-CZ" sz="2000" dirty="0" smtClean="0">
                <a:solidFill>
                  <a:schemeClr val="accent1">
                    <a:lumMod val="50000"/>
                  </a:schemeClr>
                </a:solidFill>
              </a:rPr>
              <a:t>Příkladem mohou být druhy vázané na úzké rozmezí půdních podmínek</a:t>
            </a:r>
          </a:p>
          <a:p>
            <a:endParaRPr lang="cs-CZ" sz="800" dirty="0" smtClean="0">
              <a:solidFill>
                <a:schemeClr val="accent1">
                  <a:lumMod val="50000"/>
                </a:schemeClr>
              </a:solidFill>
            </a:endParaRPr>
          </a:p>
          <a:p>
            <a:r>
              <a:rPr lang="cs-CZ" sz="2000" i="1" dirty="0" err="1" smtClean="0">
                <a:solidFill>
                  <a:schemeClr val="accent1">
                    <a:lumMod val="50000"/>
                  </a:schemeClr>
                </a:solidFill>
              </a:rPr>
              <a:t>Acidofyty</a:t>
            </a:r>
            <a:r>
              <a:rPr lang="cs-CZ" sz="2000" i="1" dirty="0" smtClean="0">
                <a:solidFill>
                  <a:schemeClr val="accent1">
                    <a:lumMod val="50000"/>
                  </a:schemeClr>
                </a:solidFill>
              </a:rPr>
              <a:t>: </a:t>
            </a:r>
            <a:r>
              <a:rPr lang="cs-CZ" sz="2000" dirty="0" smtClean="0">
                <a:solidFill>
                  <a:schemeClr val="accent1">
                    <a:lumMod val="50000"/>
                  </a:schemeClr>
                </a:solidFill>
              </a:rPr>
              <a:t>vyhledávají kyselá stanoviště (některé jsou dokonce </a:t>
            </a:r>
            <a:r>
              <a:rPr lang="cs-CZ" sz="2000" dirty="0" err="1" smtClean="0">
                <a:solidFill>
                  <a:schemeClr val="accent1">
                    <a:lumMod val="50000"/>
                  </a:schemeClr>
                </a:solidFill>
              </a:rPr>
              <a:t>kalcifobní</a:t>
            </a:r>
            <a:r>
              <a:rPr lang="cs-CZ" sz="2000" dirty="0">
                <a:solidFill>
                  <a:schemeClr val="accent1">
                    <a:lumMod val="50000"/>
                  </a:schemeClr>
                </a:solidFill>
              </a:rPr>
              <a:t>) </a:t>
            </a:r>
          </a:p>
          <a:p>
            <a:endParaRPr lang="cs-CZ" sz="800" i="1" dirty="0" smtClean="0">
              <a:solidFill>
                <a:schemeClr val="accent1">
                  <a:lumMod val="50000"/>
                </a:schemeClr>
              </a:solidFill>
            </a:endParaRPr>
          </a:p>
          <a:p>
            <a:r>
              <a:rPr lang="cs-CZ" sz="2000" i="1" dirty="0" smtClean="0">
                <a:solidFill>
                  <a:schemeClr val="accent1">
                    <a:lumMod val="50000"/>
                  </a:schemeClr>
                </a:solidFill>
              </a:rPr>
              <a:t>bělomech sivý</a:t>
            </a:r>
          </a:p>
          <a:p>
            <a:r>
              <a:rPr lang="cs-CZ" sz="2000" dirty="0" smtClean="0">
                <a:solidFill>
                  <a:schemeClr val="accent1">
                    <a:lumMod val="50000"/>
                  </a:schemeClr>
                </a:solidFill>
              </a:rPr>
              <a:t>Indikátor kyselých půd, akumulace surového humusu, indikátor podzolizace</a:t>
            </a:r>
          </a:p>
          <a:p>
            <a:endParaRPr lang="cs-CZ" sz="800" i="1" dirty="0" smtClean="0">
              <a:solidFill>
                <a:schemeClr val="accent1">
                  <a:lumMod val="50000"/>
                </a:schemeClr>
              </a:solidFill>
            </a:endParaRPr>
          </a:p>
          <a:p>
            <a:r>
              <a:rPr lang="cs-CZ" sz="2000" i="1" dirty="0" err="1">
                <a:solidFill>
                  <a:schemeClr val="accent1">
                    <a:lumMod val="50000"/>
                  </a:schemeClr>
                </a:solidFill>
              </a:rPr>
              <a:t>K</a:t>
            </a:r>
            <a:r>
              <a:rPr lang="cs-CZ" sz="2000" i="1" dirty="0" err="1" smtClean="0">
                <a:solidFill>
                  <a:schemeClr val="accent1">
                    <a:lumMod val="50000"/>
                  </a:schemeClr>
                </a:solidFill>
              </a:rPr>
              <a:t>alcifóbní</a:t>
            </a:r>
            <a:r>
              <a:rPr lang="cs-CZ" sz="2000" i="1" dirty="0" smtClean="0">
                <a:solidFill>
                  <a:schemeClr val="accent1">
                    <a:lumMod val="50000"/>
                  </a:schemeClr>
                </a:solidFill>
              </a:rPr>
              <a:t> druhy</a:t>
            </a:r>
          </a:p>
          <a:p>
            <a:endParaRPr lang="cs-CZ" sz="800" dirty="0" smtClean="0"/>
          </a:p>
          <a:p>
            <a:r>
              <a:rPr lang="cs-CZ" sz="2000" i="1" dirty="0">
                <a:solidFill>
                  <a:schemeClr val="accent1">
                    <a:lumMod val="50000"/>
                  </a:schemeClr>
                </a:solidFill>
              </a:rPr>
              <a:t>metlička křivolaká</a:t>
            </a:r>
            <a:r>
              <a:rPr lang="cs-CZ" sz="2000" b="1" dirty="0" smtClean="0"/>
              <a:t>		</a:t>
            </a:r>
            <a:r>
              <a:rPr lang="cs-CZ" sz="2000" b="1" i="1" dirty="0" smtClean="0">
                <a:solidFill>
                  <a:schemeClr val="accent1">
                    <a:lumMod val="50000"/>
                  </a:schemeClr>
                </a:solidFill>
              </a:rPr>
              <a:t>kociánek dvoudomý</a:t>
            </a:r>
            <a:r>
              <a:rPr lang="cs-CZ" sz="2000" i="1" dirty="0" smtClean="0">
                <a:solidFill>
                  <a:schemeClr val="accent1">
                    <a:lumMod val="50000"/>
                  </a:schemeClr>
                </a:solidFill>
              </a:rPr>
              <a:t>		brusnice </a:t>
            </a:r>
            <a:r>
              <a:rPr lang="cs-CZ" sz="2000" i="1" dirty="0">
                <a:solidFill>
                  <a:schemeClr val="accent1">
                    <a:lumMod val="50000"/>
                  </a:schemeClr>
                </a:solidFill>
              </a:rPr>
              <a:t>borůvka</a:t>
            </a:r>
            <a:r>
              <a:rPr lang="cs-CZ" sz="2000" i="1" dirty="0" smtClean="0">
                <a:solidFill>
                  <a:schemeClr val="accent1">
                    <a:lumMod val="50000"/>
                  </a:schemeClr>
                </a:solidFill>
              </a:rPr>
              <a:t>	</a:t>
            </a:r>
            <a:r>
              <a:rPr lang="cs-CZ" sz="2000" dirty="0" smtClean="0"/>
              <a:t>	</a:t>
            </a:r>
            <a:endParaRPr lang="cs-CZ" sz="2000" dirty="0"/>
          </a:p>
          <a:p>
            <a:endParaRPr lang="cs-CZ" sz="2000" i="1" dirty="0">
              <a:solidFill>
                <a:schemeClr val="accent1">
                  <a:lumMod val="50000"/>
                </a:schemeClr>
              </a:solidFill>
            </a:endParaRPr>
          </a:p>
        </p:txBody>
      </p:sp>
      <p:pic>
        <p:nvPicPr>
          <p:cNvPr id="2051" name="Picture 3" descr="Antennaria dio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4885" y="4471277"/>
            <a:ext cx="1817601" cy="18048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Antennaria dioi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7671" y="4322915"/>
            <a:ext cx="1827164" cy="24362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tennaria dio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4817" y="3859676"/>
            <a:ext cx="3904697" cy="239762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8888949" y="6408394"/>
            <a:ext cx="2063578" cy="369332"/>
          </a:xfrm>
          <a:prstGeom prst="rect">
            <a:avLst/>
          </a:prstGeom>
        </p:spPr>
        <p:txBody>
          <a:bodyPr wrap="none">
            <a:spAutoFit/>
          </a:bodyPr>
          <a:lstStyle/>
          <a:p>
            <a:r>
              <a:rPr lang="cs-CZ" dirty="0"/>
              <a:t>http://botany.cz/cs/</a:t>
            </a:r>
          </a:p>
        </p:txBody>
      </p:sp>
      <p:pic>
        <p:nvPicPr>
          <p:cNvPr id="11" name="Picture 4" descr="logo_m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879" y="5892218"/>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ogo_f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6729" y="5864752"/>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35457692"/>
      </p:ext>
    </p:extLst>
  </p:cSld>
  <p:clrMapOvr>
    <a:masterClrMapping/>
  </p:clrMapOvr>
  <mc:AlternateContent xmlns:mc="http://schemas.openxmlformats.org/markup-compatibility/2006">
    <mc:Choice xmlns:p14="http://schemas.microsoft.com/office/powerpoint/2010/main" Requires="p14">
      <p:transition spd="slow" p14:dur="2000" advTm="37141"/>
    </mc:Choice>
    <mc:Fallback>
      <p:transition spd="slow" advTm="37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9496" y="5194095"/>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5849" y="120644"/>
            <a:ext cx="9606612" cy="707886"/>
          </a:xfrm>
          <a:prstGeom prst="rect">
            <a:avLst/>
          </a:prstGeom>
          <a:noFill/>
        </p:spPr>
        <p:txBody>
          <a:bodyPr wrap="square" rtlCol="0">
            <a:spAutoFit/>
          </a:bodyPr>
          <a:lstStyle/>
          <a:p>
            <a:r>
              <a:rPr lang="cs-CZ" sz="4000" dirty="0" err="1" smtClean="0">
                <a:solidFill>
                  <a:schemeClr val="accent5">
                    <a:lumMod val="75000"/>
                  </a:schemeClr>
                </a:solidFill>
                <a:latin typeface="+mj-lt"/>
              </a:rPr>
              <a:t>Steno</a:t>
            </a:r>
            <a:r>
              <a:rPr lang="cs-CZ" sz="4000" dirty="0" smtClean="0">
                <a:solidFill>
                  <a:schemeClr val="accent5">
                    <a:lumMod val="75000"/>
                  </a:schemeClr>
                </a:solidFill>
                <a:latin typeface="+mj-lt"/>
              </a:rPr>
              <a:t>-</a:t>
            </a:r>
            <a:endParaRPr lang="cs-CZ" sz="4000" dirty="0">
              <a:solidFill>
                <a:schemeClr val="accent5">
                  <a:lumMod val="75000"/>
                </a:schemeClr>
              </a:solidFill>
              <a:latin typeface="+mj-lt"/>
            </a:endParaRP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5" name="TextovéPole 14"/>
          <p:cNvSpPr txBox="1"/>
          <p:nvPr/>
        </p:nvSpPr>
        <p:spPr>
          <a:xfrm>
            <a:off x="330359" y="857499"/>
            <a:ext cx="10660268" cy="1015663"/>
          </a:xfrm>
          <a:prstGeom prst="rect">
            <a:avLst/>
          </a:prstGeom>
          <a:noFill/>
        </p:spPr>
        <p:txBody>
          <a:bodyPr wrap="square" rtlCol="0">
            <a:spAutoFit/>
          </a:bodyPr>
          <a:lstStyle/>
          <a:p>
            <a:r>
              <a:rPr lang="cs-CZ" sz="2000" b="1" dirty="0" err="1" smtClean="0">
                <a:solidFill>
                  <a:schemeClr val="accent1">
                    <a:lumMod val="50000"/>
                  </a:schemeClr>
                </a:solidFill>
              </a:rPr>
              <a:t>Stenovaletní</a:t>
            </a:r>
            <a:r>
              <a:rPr lang="cs-CZ" sz="2000" b="1" dirty="0" smtClean="0">
                <a:solidFill>
                  <a:schemeClr val="accent1">
                    <a:lumMod val="50000"/>
                  </a:schemeClr>
                </a:solidFill>
              </a:rPr>
              <a:t> </a:t>
            </a:r>
            <a:r>
              <a:rPr lang="cs-CZ" sz="2000" dirty="0" smtClean="0">
                <a:solidFill>
                  <a:schemeClr val="accent1">
                    <a:lumMod val="50000"/>
                  </a:schemeClr>
                </a:solidFill>
              </a:rPr>
              <a:t>označení pro druhy s úzkou ekologickou valencí</a:t>
            </a:r>
            <a:endParaRPr lang="cs-CZ" sz="2000" b="1" dirty="0" smtClean="0">
              <a:solidFill>
                <a:schemeClr val="accent1">
                  <a:lumMod val="50000"/>
                </a:schemeClr>
              </a:solidFill>
            </a:endParaRPr>
          </a:p>
          <a:p>
            <a:endParaRPr lang="cs-CZ" sz="1000" dirty="0" smtClean="0">
              <a:solidFill>
                <a:schemeClr val="accent1">
                  <a:lumMod val="50000"/>
                </a:schemeClr>
              </a:solidFill>
            </a:endParaRPr>
          </a:p>
          <a:p>
            <a:endParaRPr lang="cs-CZ" sz="1000" dirty="0" smtClean="0">
              <a:solidFill>
                <a:schemeClr val="accent1">
                  <a:lumMod val="50000"/>
                </a:schemeClr>
              </a:solidFill>
            </a:endParaRPr>
          </a:p>
          <a:p>
            <a:r>
              <a:rPr lang="cs-CZ" sz="2000" b="1" dirty="0" err="1" smtClean="0">
                <a:solidFill>
                  <a:schemeClr val="accent1">
                    <a:lumMod val="50000"/>
                  </a:schemeClr>
                </a:solidFill>
              </a:rPr>
              <a:t>Stenoekní</a:t>
            </a:r>
            <a:r>
              <a:rPr lang="cs-CZ" sz="2000" b="1" dirty="0" smtClean="0">
                <a:solidFill>
                  <a:schemeClr val="accent1">
                    <a:lumMod val="50000"/>
                  </a:schemeClr>
                </a:solidFill>
              </a:rPr>
              <a:t> </a:t>
            </a:r>
            <a:r>
              <a:rPr lang="cs-CZ" sz="2000" dirty="0" smtClean="0">
                <a:solidFill>
                  <a:schemeClr val="accent1">
                    <a:lumMod val="50000"/>
                  </a:schemeClr>
                </a:solidFill>
              </a:rPr>
              <a:t>označení </a:t>
            </a:r>
            <a:r>
              <a:rPr lang="cs-CZ" sz="2000" dirty="0">
                <a:solidFill>
                  <a:schemeClr val="accent1">
                    <a:lumMod val="50000"/>
                  </a:schemeClr>
                </a:solidFill>
              </a:rPr>
              <a:t>pro druhy vyskytují se </a:t>
            </a:r>
            <a:r>
              <a:rPr lang="cs-CZ" sz="2000" dirty="0" smtClean="0">
                <a:solidFill>
                  <a:schemeClr val="accent1">
                    <a:lumMod val="50000"/>
                  </a:schemeClr>
                </a:solidFill>
              </a:rPr>
              <a:t>ve velmi specifických podmínkách</a:t>
            </a:r>
            <a:endParaRPr lang="cs-CZ" sz="2000" dirty="0">
              <a:solidFill>
                <a:schemeClr val="accent1">
                  <a:lumMod val="50000"/>
                </a:schemeClr>
              </a:solidFill>
            </a:endParaRPr>
          </a:p>
        </p:txBody>
      </p:sp>
      <p:sp>
        <p:nvSpPr>
          <p:cNvPr id="8" name="TextovéPole 7"/>
          <p:cNvSpPr txBox="1"/>
          <p:nvPr/>
        </p:nvSpPr>
        <p:spPr>
          <a:xfrm>
            <a:off x="475994" y="1902131"/>
            <a:ext cx="11490405" cy="2739211"/>
          </a:xfrm>
          <a:prstGeom prst="rect">
            <a:avLst/>
          </a:prstGeom>
          <a:noFill/>
        </p:spPr>
        <p:txBody>
          <a:bodyPr wrap="square" rtlCol="0">
            <a:spAutoFit/>
          </a:bodyPr>
          <a:lstStyle/>
          <a:p>
            <a:r>
              <a:rPr lang="cs-CZ" sz="2000" dirty="0" smtClean="0">
                <a:solidFill>
                  <a:schemeClr val="accent1">
                    <a:lumMod val="50000"/>
                  </a:schemeClr>
                </a:solidFill>
              </a:rPr>
              <a:t>Příkladem mohou být druhy vázané na úzké rozmezí půdních podmínek</a:t>
            </a:r>
          </a:p>
          <a:p>
            <a:endParaRPr lang="cs-CZ" sz="800" dirty="0" smtClean="0">
              <a:solidFill>
                <a:schemeClr val="accent1">
                  <a:lumMod val="50000"/>
                </a:schemeClr>
              </a:solidFill>
            </a:endParaRPr>
          </a:p>
          <a:p>
            <a:r>
              <a:rPr lang="cs-CZ" sz="2000" i="1" dirty="0" err="1" smtClean="0">
                <a:solidFill>
                  <a:schemeClr val="accent1">
                    <a:lumMod val="50000"/>
                  </a:schemeClr>
                </a:solidFill>
              </a:rPr>
              <a:t>Acidofyty</a:t>
            </a:r>
            <a:r>
              <a:rPr lang="cs-CZ" sz="2000" i="1" dirty="0" smtClean="0">
                <a:solidFill>
                  <a:schemeClr val="accent1">
                    <a:lumMod val="50000"/>
                  </a:schemeClr>
                </a:solidFill>
              </a:rPr>
              <a:t>: </a:t>
            </a:r>
            <a:r>
              <a:rPr lang="cs-CZ" sz="2000" dirty="0" smtClean="0">
                <a:solidFill>
                  <a:schemeClr val="accent1">
                    <a:lumMod val="50000"/>
                  </a:schemeClr>
                </a:solidFill>
              </a:rPr>
              <a:t>vyhledávají kyselá stanoviště (některé jsou dokonce </a:t>
            </a:r>
            <a:r>
              <a:rPr lang="cs-CZ" sz="2000" dirty="0" err="1" smtClean="0">
                <a:solidFill>
                  <a:schemeClr val="accent1">
                    <a:lumMod val="50000"/>
                  </a:schemeClr>
                </a:solidFill>
              </a:rPr>
              <a:t>kalcifobní</a:t>
            </a:r>
            <a:r>
              <a:rPr lang="cs-CZ" sz="2000" dirty="0">
                <a:solidFill>
                  <a:schemeClr val="accent1">
                    <a:lumMod val="50000"/>
                  </a:schemeClr>
                </a:solidFill>
              </a:rPr>
              <a:t>) </a:t>
            </a:r>
          </a:p>
          <a:p>
            <a:endParaRPr lang="cs-CZ" sz="800" i="1" dirty="0" smtClean="0">
              <a:solidFill>
                <a:schemeClr val="accent1">
                  <a:lumMod val="50000"/>
                </a:schemeClr>
              </a:solidFill>
            </a:endParaRPr>
          </a:p>
          <a:p>
            <a:r>
              <a:rPr lang="cs-CZ" sz="2000" i="1" dirty="0" smtClean="0">
                <a:solidFill>
                  <a:schemeClr val="accent1">
                    <a:lumMod val="50000"/>
                  </a:schemeClr>
                </a:solidFill>
              </a:rPr>
              <a:t>bělomech sivý</a:t>
            </a:r>
          </a:p>
          <a:p>
            <a:r>
              <a:rPr lang="cs-CZ" sz="2000" dirty="0" smtClean="0">
                <a:solidFill>
                  <a:schemeClr val="accent1">
                    <a:lumMod val="50000"/>
                  </a:schemeClr>
                </a:solidFill>
              </a:rPr>
              <a:t>Indikátor kyselých půd, akumulace surového humusu, indikátor podzolizace</a:t>
            </a:r>
          </a:p>
          <a:p>
            <a:endParaRPr lang="cs-CZ" sz="800" i="1" dirty="0" smtClean="0">
              <a:solidFill>
                <a:schemeClr val="accent1">
                  <a:lumMod val="50000"/>
                </a:schemeClr>
              </a:solidFill>
            </a:endParaRPr>
          </a:p>
          <a:p>
            <a:r>
              <a:rPr lang="cs-CZ" sz="2000" i="1" dirty="0" err="1">
                <a:solidFill>
                  <a:schemeClr val="accent1">
                    <a:lumMod val="50000"/>
                  </a:schemeClr>
                </a:solidFill>
              </a:rPr>
              <a:t>K</a:t>
            </a:r>
            <a:r>
              <a:rPr lang="cs-CZ" sz="2000" i="1" dirty="0" err="1" smtClean="0">
                <a:solidFill>
                  <a:schemeClr val="accent1">
                    <a:lumMod val="50000"/>
                  </a:schemeClr>
                </a:solidFill>
              </a:rPr>
              <a:t>alcifóbní</a:t>
            </a:r>
            <a:r>
              <a:rPr lang="cs-CZ" sz="2000" i="1" dirty="0" smtClean="0">
                <a:solidFill>
                  <a:schemeClr val="accent1">
                    <a:lumMod val="50000"/>
                  </a:schemeClr>
                </a:solidFill>
              </a:rPr>
              <a:t> druhy</a:t>
            </a:r>
          </a:p>
          <a:p>
            <a:endParaRPr lang="cs-CZ" sz="800" dirty="0" smtClean="0"/>
          </a:p>
          <a:p>
            <a:r>
              <a:rPr lang="cs-CZ" sz="2000" b="1" i="1" dirty="0" smtClean="0">
                <a:solidFill>
                  <a:schemeClr val="accent1">
                    <a:lumMod val="50000"/>
                  </a:schemeClr>
                </a:solidFill>
              </a:rPr>
              <a:t>brusnice </a:t>
            </a:r>
            <a:r>
              <a:rPr lang="cs-CZ" sz="2000" b="1" i="1" dirty="0">
                <a:solidFill>
                  <a:schemeClr val="accent1">
                    <a:lumMod val="50000"/>
                  </a:schemeClr>
                </a:solidFill>
              </a:rPr>
              <a:t>borůvka</a:t>
            </a:r>
            <a:r>
              <a:rPr lang="cs-CZ" sz="2000" b="1" i="1" dirty="0" smtClean="0">
                <a:solidFill>
                  <a:schemeClr val="accent1">
                    <a:lumMod val="50000"/>
                  </a:schemeClr>
                </a:solidFill>
              </a:rPr>
              <a:t>	</a:t>
            </a:r>
            <a:r>
              <a:rPr lang="cs-CZ" sz="2000" dirty="0" smtClean="0"/>
              <a:t>	</a:t>
            </a:r>
            <a:endParaRPr lang="cs-CZ" sz="2000" dirty="0"/>
          </a:p>
          <a:p>
            <a:endParaRPr lang="cs-CZ" sz="2000" i="1" dirty="0">
              <a:solidFill>
                <a:schemeClr val="accent1">
                  <a:lumMod val="50000"/>
                </a:schemeClr>
              </a:solidFill>
            </a:endParaRPr>
          </a:p>
        </p:txBody>
      </p:sp>
      <p:sp>
        <p:nvSpPr>
          <p:cNvPr id="2" name="Obdélník 1"/>
          <p:cNvSpPr/>
          <p:nvPr/>
        </p:nvSpPr>
        <p:spPr>
          <a:xfrm>
            <a:off x="9017648" y="6413153"/>
            <a:ext cx="2063578" cy="369332"/>
          </a:xfrm>
          <a:prstGeom prst="rect">
            <a:avLst/>
          </a:prstGeom>
        </p:spPr>
        <p:txBody>
          <a:bodyPr wrap="none">
            <a:spAutoFit/>
          </a:bodyPr>
          <a:lstStyle/>
          <a:p>
            <a:r>
              <a:rPr lang="cs-CZ" dirty="0"/>
              <a:t>http://botany.cz/cs/</a:t>
            </a:r>
          </a:p>
        </p:txBody>
      </p:sp>
      <p:pic>
        <p:nvPicPr>
          <p:cNvPr id="3" name="Picture 2" descr="Výsledek obrázku pro brusnice borůvka botany 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678" y="4410539"/>
            <a:ext cx="2814387" cy="2108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brusnice borůvka botany c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0878" y="4513147"/>
            <a:ext cx="2208871" cy="16547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ogo_m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879" y="5892218"/>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ogo_f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6729" y="5864752"/>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Výsledek obrázku pro b&amp;ecaron;lomech sivý"/>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3128" y="2645116"/>
            <a:ext cx="2316754" cy="1738621"/>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70768004"/>
      </p:ext>
    </p:extLst>
  </p:cSld>
  <p:clrMapOvr>
    <a:masterClrMapping/>
  </p:clrMapOvr>
  <mc:AlternateContent xmlns:mc="http://schemas.openxmlformats.org/markup-compatibility/2006">
    <mc:Choice xmlns:p14="http://schemas.microsoft.com/office/powerpoint/2010/main" Requires="p14">
      <p:transition spd="slow" p14:dur="2000" advTm="11604"/>
    </mc:Choice>
    <mc:Fallback>
      <p:transition spd="slow" advTm="11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3008" y="292195"/>
            <a:ext cx="651948" cy="1555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8" y="188179"/>
            <a:ext cx="9606612" cy="707886"/>
          </a:xfrm>
          <a:prstGeom prst="rect">
            <a:avLst/>
          </a:prstGeom>
          <a:noFill/>
        </p:spPr>
        <p:txBody>
          <a:bodyPr wrap="square" rtlCol="0">
            <a:spAutoFit/>
          </a:bodyPr>
          <a:lstStyle/>
          <a:p>
            <a:r>
              <a:rPr lang="cs-CZ" sz="4000" dirty="0" smtClean="0">
                <a:solidFill>
                  <a:schemeClr val="accent5">
                    <a:lumMod val="75000"/>
                  </a:schemeClr>
                </a:solidFill>
                <a:latin typeface="+mj-lt"/>
              </a:rPr>
              <a:t>Biomonitoring</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896065"/>
            <a:ext cx="10660268" cy="4278094"/>
          </a:xfrm>
          <a:prstGeom prst="rect">
            <a:avLst/>
          </a:prstGeom>
          <a:noFill/>
        </p:spPr>
        <p:txBody>
          <a:bodyPr wrap="square" rtlCol="0">
            <a:spAutoFit/>
          </a:bodyPr>
          <a:lstStyle/>
          <a:p>
            <a:pPr marL="342900" indent="-342900">
              <a:buFont typeface="Arial" panose="020B0604020202020204" pitchFamily="34" charset="0"/>
              <a:buChar char="•"/>
            </a:pPr>
            <a:r>
              <a:rPr lang="cs-CZ" sz="2000" dirty="0">
                <a:solidFill>
                  <a:schemeClr val="accent1">
                    <a:lumMod val="50000"/>
                  </a:schemeClr>
                </a:solidFill>
              </a:rPr>
              <a:t>s</a:t>
            </a:r>
            <a:r>
              <a:rPr lang="cs-CZ" sz="2000" dirty="0" smtClean="0">
                <a:solidFill>
                  <a:schemeClr val="accent1">
                    <a:lumMod val="50000"/>
                  </a:schemeClr>
                </a:solidFill>
              </a:rPr>
              <a:t>ledování stavu a změn životního prostředí za pomoci živých organismů</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r>
              <a:rPr lang="cs-CZ" sz="2000" dirty="0">
                <a:solidFill>
                  <a:schemeClr val="accent1">
                    <a:lumMod val="50000"/>
                  </a:schemeClr>
                </a:solidFill>
              </a:rPr>
              <a:t>s</a:t>
            </a:r>
            <a:r>
              <a:rPr lang="cs-CZ" sz="2000" dirty="0" smtClean="0">
                <a:solidFill>
                  <a:schemeClr val="accent1">
                    <a:lumMod val="50000"/>
                  </a:schemeClr>
                </a:solidFill>
              </a:rPr>
              <a:t>ledujeme většinou kvalitativní změny prostředí </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r>
              <a:rPr lang="cs-CZ" sz="2000" dirty="0" smtClean="0">
                <a:solidFill>
                  <a:schemeClr val="accent1">
                    <a:lumMod val="50000"/>
                  </a:schemeClr>
                </a:solidFill>
              </a:rPr>
              <a:t>využívá </a:t>
            </a:r>
            <a:r>
              <a:rPr lang="cs-CZ" sz="2000" dirty="0">
                <a:solidFill>
                  <a:schemeClr val="accent1">
                    <a:lumMod val="50000"/>
                  </a:schemeClr>
                </a:solidFill>
              </a:rPr>
              <a:t>druhů </a:t>
            </a:r>
            <a:r>
              <a:rPr lang="cs-CZ" sz="2000" dirty="0" err="1">
                <a:solidFill>
                  <a:schemeClr val="accent1">
                    <a:lumMod val="50000"/>
                  </a:schemeClr>
                </a:solidFill>
              </a:rPr>
              <a:t>stenoektních</a:t>
            </a:r>
            <a:r>
              <a:rPr lang="cs-CZ" sz="2000" dirty="0">
                <a:solidFill>
                  <a:schemeClr val="accent1">
                    <a:lumMod val="50000"/>
                  </a:schemeClr>
                </a:solidFill>
              </a:rPr>
              <a:t> vůči určitému faktoru/</a:t>
            </a:r>
            <a:r>
              <a:rPr lang="cs-CZ" sz="2000" dirty="0" err="1">
                <a:solidFill>
                  <a:schemeClr val="accent1">
                    <a:lumMod val="50000"/>
                  </a:schemeClr>
                </a:solidFill>
              </a:rPr>
              <a:t>rům</a:t>
            </a:r>
            <a:r>
              <a:rPr lang="cs-CZ" sz="2000" dirty="0">
                <a:solidFill>
                  <a:schemeClr val="accent1">
                    <a:lumMod val="50000"/>
                  </a:schemeClr>
                </a:solidFill>
              </a:rPr>
              <a:t> </a:t>
            </a:r>
            <a:r>
              <a:rPr lang="cs-CZ" sz="2000" dirty="0" smtClean="0">
                <a:solidFill>
                  <a:schemeClr val="accent1">
                    <a:lumMod val="50000"/>
                  </a:schemeClr>
                </a:solidFill>
              </a:rPr>
              <a:t>prostředí</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r>
              <a:rPr lang="cs-CZ" sz="2000" dirty="0">
                <a:solidFill>
                  <a:schemeClr val="accent1">
                    <a:lumMod val="50000"/>
                  </a:schemeClr>
                </a:solidFill>
              </a:rPr>
              <a:t>i</a:t>
            </a:r>
            <a:r>
              <a:rPr lang="cs-CZ" sz="2000" dirty="0" smtClean="0">
                <a:solidFill>
                  <a:schemeClr val="accent1">
                    <a:lumMod val="50000"/>
                  </a:schemeClr>
                </a:solidFill>
              </a:rPr>
              <a:t>ndikované změny prostředí mohou mít nejrůznější příčiny (GKZ, </a:t>
            </a:r>
            <a:r>
              <a:rPr lang="cs-CZ" sz="2000" dirty="0" err="1" smtClean="0">
                <a:solidFill>
                  <a:schemeClr val="accent1">
                    <a:lumMod val="50000"/>
                  </a:schemeClr>
                </a:solidFill>
              </a:rPr>
              <a:t>vulkaminumus</a:t>
            </a:r>
            <a:r>
              <a:rPr lang="cs-CZ" sz="2000" dirty="0" smtClean="0">
                <a:solidFill>
                  <a:schemeClr val="accent1">
                    <a:lumMod val="50000"/>
                  </a:schemeClr>
                </a:solidFill>
              </a:rPr>
              <a:t>, znečištění ovzduší, záplavy)</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r>
              <a:rPr lang="cs-CZ" sz="2000" dirty="0">
                <a:solidFill>
                  <a:schemeClr val="accent1">
                    <a:lumMod val="50000"/>
                  </a:schemeClr>
                </a:solidFill>
              </a:rPr>
              <a:t>č</a:t>
            </a:r>
            <a:r>
              <a:rPr lang="cs-CZ" sz="2000" dirty="0" smtClean="0">
                <a:solidFill>
                  <a:schemeClr val="accent1">
                    <a:lumMod val="50000"/>
                  </a:schemeClr>
                </a:solidFill>
              </a:rPr>
              <a:t>asto se rovněž různé změny v životního prostředí ovlivňují: např. ztráta diverzity stanovišť a eutrofizace</a:t>
            </a: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smtClean="0">
              <a:solidFill>
                <a:schemeClr val="accent1">
                  <a:lumMod val="50000"/>
                </a:schemeClr>
              </a:solidFill>
            </a:endParaRPr>
          </a:p>
          <a:p>
            <a:pPr marL="342900" indent="-342900">
              <a:buFont typeface="Arial" panose="020B0604020202020204" pitchFamily="34" charset="0"/>
              <a:buChar char="•"/>
            </a:pPr>
            <a:endParaRPr lang="cs-CZ" sz="800" dirty="0" smtClean="0">
              <a:solidFill>
                <a:schemeClr val="accent1">
                  <a:lumMod val="50000"/>
                </a:schemeClr>
              </a:solidFill>
            </a:endParaRPr>
          </a:p>
          <a:p>
            <a:pPr marL="342900" indent="-342900">
              <a:buFont typeface="Arial" panose="020B0604020202020204" pitchFamily="34" charset="0"/>
              <a:buChar char="•"/>
            </a:pPr>
            <a:endParaRPr lang="cs-CZ" sz="2000" dirty="0">
              <a:solidFill>
                <a:schemeClr val="accent1">
                  <a:lumMod val="50000"/>
                </a:schemeClr>
              </a:solidFill>
            </a:endParaRPr>
          </a:p>
          <a:p>
            <a:pPr marL="171450" indent="-171450">
              <a:buFont typeface="Arial" panose="020B0604020202020204" pitchFamily="34" charset="0"/>
              <a:buChar char="•"/>
            </a:pPr>
            <a:endParaRPr lang="cs-CZ" sz="800" dirty="0">
              <a:solidFill>
                <a:schemeClr val="accent1">
                  <a:lumMod val="50000"/>
                </a:schemeClr>
              </a:solidFill>
            </a:endParaRPr>
          </a:p>
          <a:p>
            <a:pPr marL="342900" indent="-342900">
              <a:buFont typeface="Arial" panose="020B0604020202020204" pitchFamily="34" charset="0"/>
              <a:buChar char="•"/>
            </a:pPr>
            <a:endParaRPr lang="cs-CZ" sz="800" dirty="0">
              <a:solidFill>
                <a:schemeClr val="accent1">
                  <a:lumMod val="50000"/>
                </a:schemeClr>
              </a:solidFill>
            </a:endParaRPr>
          </a:p>
          <a:p>
            <a:endParaRPr lang="cs-CZ" sz="800" i="1" dirty="0" smtClean="0">
              <a:solidFill>
                <a:schemeClr val="accent1">
                  <a:lumMod val="50000"/>
                </a:schemeClr>
              </a:solidFill>
            </a:endParaRPr>
          </a:p>
          <a:p>
            <a:endParaRPr lang="cs-CZ" sz="2000" dirty="0">
              <a:solidFill>
                <a:schemeClr val="accent1">
                  <a:lumMod val="50000"/>
                </a:schemeClr>
              </a:solidFill>
            </a:endParaRPr>
          </a:p>
        </p:txBody>
      </p:sp>
      <p:pic>
        <p:nvPicPr>
          <p:cNvPr id="2" name="Picture 2" descr="Výsledek obrázku pro smrková monokultu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6607" y="3319243"/>
            <a:ext cx="2761710" cy="20712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ýsledek obrázku pro b&amp;ecaron;lomech sivý"/>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8337" y="4803525"/>
            <a:ext cx="2232151" cy="16751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ouvisející obráze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4347" y="4780763"/>
            <a:ext cx="2837767" cy="18844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p:cNvSpPr txBox="1"/>
          <p:nvPr/>
        </p:nvSpPr>
        <p:spPr>
          <a:xfrm>
            <a:off x="10811376" y="2414228"/>
            <a:ext cx="1775119" cy="707886"/>
          </a:xfrm>
          <a:prstGeom prst="rect">
            <a:avLst/>
          </a:prstGeom>
          <a:noFill/>
        </p:spPr>
        <p:txBody>
          <a:bodyPr wrap="square" rtlCol="0">
            <a:spAutoFit/>
          </a:bodyPr>
          <a:lstStyle/>
          <a:p>
            <a:r>
              <a:rPr lang="cs-CZ" sz="1000" dirty="0" smtClean="0"/>
              <a:t>Zdroje fotografií: </a:t>
            </a:r>
            <a:r>
              <a:rPr lang="cs-CZ" sz="1000" dirty="0">
                <a:hlinkClick r:id="rId8"/>
              </a:rPr>
              <a:t>http://www.biolib.cz</a:t>
            </a:r>
            <a:r>
              <a:rPr lang="cs-CZ" sz="1000" dirty="0" smtClean="0">
                <a:hlinkClick r:id="rId8"/>
              </a:rPr>
              <a:t>/</a:t>
            </a:r>
            <a:endParaRPr lang="cs-CZ" sz="1000" dirty="0" smtClean="0"/>
          </a:p>
          <a:p>
            <a:r>
              <a:rPr lang="cs-CZ" sz="1000" u="sng" dirty="0" smtClean="0">
                <a:hlinkClick r:id="rId9"/>
              </a:rPr>
              <a:t>nature.hyperlink.cz</a:t>
            </a:r>
            <a:endParaRPr lang="cs-CZ" sz="1000" u="sng" dirty="0" smtClean="0"/>
          </a:p>
          <a:p>
            <a:r>
              <a:rPr lang="cs-CZ" sz="1000" u="sng" dirty="0" err="1" smtClean="0">
                <a:solidFill>
                  <a:schemeClr val="accent5"/>
                </a:solidFill>
              </a:rPr>
              <a:t>ekolist</a:t>
            </a:r>
            <a:endParaRPr lang="cs-CZ" sz="1000" dirty="0">
              <a:solidFill>
                <a:schemeClr val="accent5"/>
              </a:solidFill>
            </a:endParaRPr>
          </a:p>
        </p:txBody>
      </p:sp>
      <p:pic>
        <p:nvPicPr>
          <p:cNvPr id="10" name="Obrázek 9"/>
          <p:cNvPicPr>
            <a:picLocks noChangeAspect="1"/>
          </p:cNvPicPr>
          <p:nvPr/>
        </p:nvPicPr>
        <p:blipFill>
          <a:blip r:embed="rId10"/>
          <a:stretch>
            <a:fillRect/>
          </a:stretch>
        </p:blipFill>
        <p:spPr>
          <a:xfrm>
            <a:off x="2796507" y="3434827"/>
            <a:ext cx="2466975" cy="1847850"/>
          </a:xfrm>
          <a:prstGeom prst="rect">
            <a:avLst/>
          </a:prstGeom>
        </p:spPr>
      </p:pic>
      <p:pic>
        <p:nvPicPr>
          <p:cNvPr id="2058" name="Picture 10" descr="Výsledek obrázku pro xanthoria polycarp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75997" y="5270498"/>
            <a:ext cx="1990491" cy="14910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ýsledek obrázku pro kulturní zemědělská krajin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877" y="4811259"/>
            <a:ext cx="2638873" cy="1823462"/>
          </a:xfrm>
          <a:prstGeom prst="rect">
            <a:avLst/>
          </a:prstGeom>
          <a:noFill/>
          <a:extLst>
            <a:ext uri="{909E8E84-426E-40DD-AFC4-6F175D3DCCD1}">
              <a14:hiddenFill xmlns:a14="http://schemas.microsoft.com/office/drawing/2010/main">
                <a:solidFill>
                  <a:srgbClr val="FFFFFF"/>
                </a:solidFill>
              </a14:hiddenFill>
            </a:ext>
          </a:extLst>
        </p:spPr>
      </p:pic>
      <p:sp>
        <p:nvSpPr>
          <p:cNvPr id="21" name="Šipka dolů 20"/>
          <p:cNvSpPr/>
          <p:nvPr/>
        </p:nvSpPr>
        <p:spPr>
          <a:xfrm rot="14571047">
            <a:off x="2870142" y="4657362"/>
            <a:ext cx="457074" cy="1314185"/>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Šipka dolů 21"/>
          <p:cNvSpPr/>
          <p:nvPr/>
        </p:nvSpPr>
        <p:spPr>
          <a:xfrm rot="14571047">
            <a:off x="8881076" y="4774302"/>
            <a:ext cx="457074" cy="1314185"/>
          </a:xfrm>
          <a:prstGeom prst="downArrow">
            <a:avLst/>
          </a:prstGeom>
          <a:solidFill>
            <a:schemeClr val="accent4">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45572484"/>
      </p:ext>
    </p:extLst>
  </p:cSld>
  <p:clrMapOvr>
    <a:masterClrMapping/>
  </p:clrMapOvr>
  <mc:AlternateContent xmlns:mc="http://schemas.openxmlformats.org/markup-compatibility/2006">
    <mc:Choice xmlns:p14="http://schemas.microsoft.com/office/powerpoint/2010/main" Requires="p14">
      <p:transition spd="slow" p14:dur="2000" advTm="211580"/>
    </mc:Choice>
    <mc:Fallback>
      <p:transition spd="slow" advTm="21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17"/>
          <p:cNvPicPr>
            <a:picLocks noChangeAspect="1"/>
          </p:cNvPicPr>
          <p:nvPr/>
        </p:nvPicPr>
        <p:blipFill>
          <a:blip r:embed="rId4"/>
          <a:stretch>
            <a:fillRect/>
          </a:stretch>
        </p:blipFill>
        <p:spPr>
          <a:xfrm>
            <a:off x="4207390" y="626365"/>
            <a:ext cx="7644688" cy="3505670"/>
          </a:xfrm>
          <a:prstGeom prst="rect">
            <a:avLst/>
          </a:prstGeom>
        </p:spPr>
      </p:pic>
      <p:pic>
        <p:nvPicPr>
          <p:cNvPr id="1026" name="Picture 2"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7250" y="5153377"/>
            <a:ext cx="651948" cy="1555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878" y="5719363"/>
            <a:ext cx="733067" cy="7330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_f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1115" y="5719362"/>
            <a:ext cx="733067" cy="733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587" y="188179"/>
            <a:ext cx="11558277" cy="646331"/>
          </a:xfrm>
          <a:prstGeom prst="rect">
            <a:avLst/>
          </a:prstGeom>
          <a:noFill/>
        </p:spPr>
        <p:txBody>
          <a:bodyPr wrap="square" rtlCol="0">
            <a:spAutoFit/>
          </a:bodyPr>
          <a:lstStyle/>
          <a:p>
            <a:r>
              <a:rPr lang="cs-CZ" sz="3600" dirty="0" smtClean="0">
                <a:solidFill>
                  <a:schemeClr val="accent5">
                    <a:lumMod val="75000"/>
                  </a:schemeClr>
                </a:solidFill>
                <a:latin typeface="+mj-lt"/>
              </a:rPr>
              <a:t>Výrazné změny prostředí na území ČR od 20. stol. </a:t>
            </a:r>
          </a:p>
        </p:txBody>
      </p:sp>
      <p:sp>
        <p:nvSpPr>
          <p:cNvPr id="6" name="Rectangle 2"/>
          <p:cNvSpPr>
            <a:spLocks noChangeArrowheads="1"/>
          </p:cNvSpPr>
          <p:nvPr/>
        </p:nvSpPr>
        <p:spPr bwMode="auto">
          <a:xfrm>
            <a:off x="335879" y="3536912"/>
            <a:ext cx="1102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12" name="TextovéPole 11"/>
          <p:cNvSpPr txBox="1"/>
          <p:nvPr/>
        </p:nvSpPr>
        <p:spPr>
          <a:xfrm>
            <a:off x="335878" y="834510"/>
            <a:ext cx="10660268" cy="707886"/>
          </a:xfrm>
          <a:prstGeom prst="rect">
            <a:avLst/>
          </a:prstGeom>
          <a:noFill/>
        </p:spPr>
        <p:txBody>
          <a:bodyPr wrap="square" rtlCol="0">
            <a:spAutoFit/>
          </a:bodyPr>
          <a:lstStyle/>
          <a:p>
            <a:r>
              <a:rPr lang="cs-CZ" sz="3200" dirty="0" smtClean="0">
                <a:solidFill>
                  <a:schemeClr val="accent2">
                    <a:lumMod val="75000"/>
                  </a:schemeClr>
                </a:solidFill>
              </a:rPr>
              <a:t>Acidifikace</a:t>
            </a:r>
            <a:r>
              <a:rPr lang="cs-CZ" sz="2000" dirty="0" smtClean="0">
                <a:solidFill>
                  <a:schemeClr val="accent1">
                    <a:lumMod val="50000"/>
                  </a:schemeClr>
                </a:solidFill>
              </a:rPr>
              <a:t> </a:t>
            </a:r>
          </a:p>
          <a:p>
            <a:endParaRPr lang="cs-CZ" sz="800" dirty="0" smtClean="0">
              <a:solidFill>
                <a:schemeClr val="accent1">
                  <a:lumMod val="50000"/>
                </a:schemeClr>
              </a:solidFill>
            </a:endParaRPr>
          </a:p>
        </p:txBody>
      </p:sp>
      <p:pic>
        <p:nvPicPr>
          <p:cNvPr id="17" name="Obrázek 1" descr="14816"/>
          <p:cNvPicPr>
            <a:picLocks noChangeAspect="1" noChangeArrowheads="1"/>
          </p:cNvPicPr>
          <p:nvPr/>
        </p:nvPicPr>
        <p:blipFill rotWithShape="1">
          <a:blip r:embed="rId8">
            <a:extLst>
              <a:ext uri="{28A0092B-C50C-407E-A947-70E740481C1C}">
                <a14:useLocalDpi xmlns:a14="http://schemas.microsoft.com/office/drawing/2010/main" val="0"/>
              </a:ext>
            </a:extLst>
          </a:blip>
          <a:srcRect t="50014"/>
          <a:stretch/>
        </p:blipFill>
        <p:spPr bwMode="auto">
          <a:xfrm>
            <a:off x="1068945" y="3857875"/>
            <a:ext cx="7970996" cy="28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044236" y="6698067"/>
            <a:ext cx="8751198" cy="215444"/>
          </a:xfrm>
          <a:prstGeom prst="rect">
            <a:avLst/>
          </a:prstGeom>
        </p:spPr>
        <p:txBody>
          <a:bodyPr wrap="square">
            <a:spAutoFit/>
          </a:bodyPr>
          <a:lstStyle/>
          <a:p>
            <a:r>
              <a:rPr lang="cs-CZ" sz="800" dirty="0">
                <a:solidFill>
                  <a:srgbClr val="222222"/>
                </a:solidFill>
                <a:latin typeface="Arial" panose="020B0604020202020204" pitchFamily="34" charset="0"/>
              </a:rPr>
              <a:t>Hůnová, Iva, Jana </a:t>
            </a:r>
            <a:r>
              <a:rPr lang="cs-CZ" sz="800" dirty="0" err="1">
                <a:solidFill>
                  <a:srgbClr val="222222"/>
                </a:solidFill>
                <a:latin typeface="Arial" panose="020B0604020202020204" pitchFamily="34" charset="0"/>
              </a:rPr>
              <a:t>Maznová</a:t>
            </a:r>
            <a:r>
              <a:rPr lang="cs-CZ" sz="800" dirty="0">
                <a:solidFill>
                  <a:srgbClr val="222222"/>
                </a:solidFill>
                <a:latin typeface="Arial" panose="020B0604020202020204" pitchFamily="34" charset="0"/>
              </a:rPr>
              <a:t>, and Pavel Kurfürst. "</a:t>
            </a:r>
            <a:r>
              <a:rPr lang="cs-CZ" sz="800" dirty="0" err="1">
                <a:solidFill>
                  <a:srgbClr val="222222"/>
                </a:solidFill>
                <a:latin typeface="Arial" panose="020B0604020202020204" pitchFamily="34" charset="0"/>
              </a:rPr>
              <a:t>Trends</a:t>
            </a:r>
            <a:r>
              <a:rPr lang="cs-CZ" sz="800" dirty="0">
                <a:solidFill>
                  <a:srgbClr val="222222"/>
                </a:solidFill>
                <a:latin typeface="Arial" panose="020B0604020202020204" pitchFamily="34" charset="0"/>
              </a:rPr>
              <a:t> in </a:t>
            </a:r>
            <a:r>
              <a:rPr lang="cs-CZ" sz="800" dirty="0" err="1">
                <a:solidFill>
                  <a:srgbClr val="222222"/>
                </a:solidFill>
                <a:latin typeface="Arial" panose="020B0604020202020204" pitchFamily="34" charset="0"/>
              </a:rPr>
              <a:t>atmospheric</a:t>
            </a:r>
            <a:r>
              <a:rPr lang="cs-CZ" sz="800" dirty="0">
                <a:solidFill>
                  <a:srgbClr val="222222"/>
                </a:solidFill>
                <a:latin typeface="Arial" panose="020B0604020202020204" pitchFamily="34" charset="0"/>
              </a:rPr>
              <a:t> </a:t>
            </a:r>
            <a:r>
              <a:rPr lang="cs-CZ" sz="800" dirty="0" err="1">
                <a:solidFill>
                  <a:srgbClr val="222222"/>
                </a:solidFill>
                <a:latin typeface="Arial" panose="020B0604020202020204" pitchFamily="34" charset="0"/>
              </a:rPr>
              <a:t>deposition</a:t>
            </a:r>
            <a:r>
              <a:rPr lang="cs-CZ" sz="800" dirty="0">
                <a:solidFill>
                  <a:srgbClr val="222222"/>
                </a:solidFill>
                <a:latin typeface="Arial" panose="020B0604020202020204" pitchFamily="34" charset="0"/>
              </a:rPr>
              <a:t> </a:t>
            </a:r>
            <a:r>
              <a:rPr lang="cs-CZ" sz="800" dirty="0" err="1">
                <a:solidFill>
                  <a:srgbClr val="222222"/>
                </a:solidFill>
                <a:latin typeface="Arial" panose="020B0604020202020204" pitchFamily="34" charset="0"/>
              </a:rPr>
              <a:t>fluxes</a:t>
            </a:r>
            <a:r>
              <a:rPr lang="cs-CZ" sz="800" dirty="0">
                <a:solidFill>
                  <a:srgbClr val="222222"/>
                </a:solidFill>
                <a:latin typeface="Arial" panose="020B0604020202020204" pitchFamily="34" charset="0"/>
              </a:rPr>
              <a:t> </a:t>
            </a:r>
            <a:r>
              <a:rPr lang="cs-CZ" sz="800" dirty="0" err="1">
                <a:solidFill>
                  <a:srgbClr val="222222"/>
                </a:solidFill>
                <a:latin typeface="Arial" panose="020B0604020202020204" pitchFamily="34" charset="0"/>
              </a:rPr>
              <a:t>of</a:t>
            </a:r>
            <a:r>
              <a:rPr lang="cs-CZ" sz="800" dirty="0">
                <a:solidFill>
                  <a:srgbClr val="222222"/>
                </a:solidFill>
                <a:latin typeface="Arial" panose="020B0604020202020204" pitchFamily="34" charset="0"/>
              </a:rPr>
              <a:t> </a:t>
            </a:r>
            <a:r>
              <a:rPr lang="cs-CZ" sz="800" dirty="0" err="1">
                <a:solidFill>
                  <a:srgbClr val="222222"/>
                </a:solidFill>
                <a:latin typeface="Arial" panose="020B0604020202020204" pitchFamily="34" charset="0"/>
              </a:rPr>
              <a:t>sulphur</a:t>
            </a:r>
            <a:r>
              <a:rPr lang="cs-CZ" sz="800" dirty="0">
                <a:solidFill>
                  <a:srgbClr val="222222"/>
                </a:solidFill>
                <a:latin typeface="Arial" panose="020B0604020202020204" pitchFamily="34" charset="0"/>
              </a:rPr>
              <a:t> and </a:t>
            </a:r>
            <a:r>
              <a:rPr lang="cs-CZ" sz="800" dirty="0" err="1">
                <a:solidFill>
                  <a:srgbClr val="222222"/>
                </a:solidFill>
                <a:latin typeface="Arial" panose="020B0604020202020204" pitchFamily="34" charset="0"/>
              </a:rPr>
              <a:t>nitrogen</a:t>
            </a:r>
            <a:r>
              <a:rPr lang="cs-CZ" sz="800" dirty="0">
                <a:solidFill>
                  <a:srgbClr val="222222"/>
                </a:solidFill>
                <a:latin typeface="Arial" panose="020B0604020202020204" pitchFamily="34" charset="0"/>
              </a:rPr>
              <a:t> in Czech </a:t>
            </a:r>
            <a:r>
              <a:rPr lang="cs-CZ" sz="800" dirty="0" err="1">
                <a:solidFill>
                  <a:srgbClr val="222222"/>
                </a:solidFill>
                <a:latin typeface="Arial" panose="020B0604020202020204" pitchFamily="34" charset="0"/>
              </a:rPr>
              <a:t>Forests</a:t>
            </a:r>
            <a:r>
              <a:rPr lang="cs-CZ" sz="800" dirty="0">
                <a:solidFill>
                  <a:srgbClr val="222222"/>
                </a:solidFill>
                <a:latin typeface="Arial" panose="020B0604020202020204" pitchFamily="34" charset="0"/>
              </a:rPr>
              <a:t>." </a:t>
            </a:r>
            <a:r>
              <a:rPr lang="cs-CZ" sz="800" i="1" dirty="0" err="1">
                <a:solidFill>
                  <a:srgbClr val="222222"/>
                </a:solidFill>
                <a:latin typeface="Arial" panose="020B0604020202020204" pitchFamily="34" charset="0"/>
              </a:rPr>
              <a:t>Environmental</a:t>
            </a:r>
            <a:r>
              <a:rPr lang="cs-CZ" sz="800" i="1" dirty="0">
                <a:solidFill>
                  <a:srgbClr val="222222"/>
                </a:solidFill>
                <a:latin typeface="Arial" panose="020B0604020202020204" pitchFamily="34" charset="0"/>
              </a:rPr>
              <a:t> </a:t>
            </a:r>
            <a:r>
              <a:rPr lang="cs-CZ" sz="800" i="1" dirty="0" err="1">
                <a:solidFill>
                  <a:srgbClr val="222222"/>
                </a:solidFill>
                <a:latin typeface="Arial" panose="020B0604020202020204" pitchFamily="34" charset="0"/>
              </a:rPr>
              <a:t>Pollution</a:t>
            </a:r>
            <a:r>
              <a:rPr lang="cs-CZ" sz="800" dirty="0">
                <a:solidFill>
                  <a:srgbClr val="222222"/>
                </a:solidFill>
                <a:latin typeface="Arial" panose="020B0604020202020204" pitchFamily="34" charset="0"/>
              </a:rPr>
              <a:t> 184 (2014): 668-675.</a:t>
            </a:r>
            <a:endParaRPr lang="cs-CZ" sz="800" dirty="0"/>
          </a:p>
        </p:txBody>
      </p:sp>
      <p:pic>
        <p:nvPicPr>
          <p:cNvPr id="2050" name="Picture 2" descr="Související obráze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411" y="1462642"/>
            <a:ext cx="3551122" cy="2369971"/>
          </a:xfrm>
          <a:prstGeom prst="rect">
            <a:avLst/>
          </a:prstGeom>
          <a:noFill/>
          <a:extLst>
            <a:ext uri="{909E8E84-426E-40DD-AFC4-6F175D3DCCD1}">
              <a14:hiddenFill xmlns:a14="http://schemas.microsoft.com/office/drawing/2010/main">
                <a:solidFill>
                  <a:srgbClr val="FFFFFF"/>
                </a:solidFill>
              </a14:hiddenFill>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10703475"/>
      </p:ext>
    </p:extLst>
  </p:cSld>
  <p:clrMapOvr>
    <a:masterClrMapping/>
  </p:clrMapOvr>
  <mc:AlternateContent xmlns:mc="http://schemas.openxmlformats.org/markup-compatibility/2006">
    <mc:Choice xmlns:p14="http://schemas.microsoft.com/office/powerpoint/2010/main" Requires="p14">
      <p:transition spd="slow" p14:dur="2000" advTm="301077"/>
    </mc:Choice>
    <mc:Fallback>
      <p:transition spd="slow" advTm="301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2108</TotalTime>
  <Words>2738</Words>
  <Application>Microsoft Office PowerPoint</Application>
  <PresentationFormat>Širokoúhlá obrazovka</PresentationFormat>
  <Paragraphs>410</Paragraphs>
  <Slides>37</Slides>
  <Notes>12</Notes>
  <HiddenSlides>0</HiddenSlides>
  <MMClips>36</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37</vt:i4>
      </vt:variant>
    </vt:vector>
  </HeadingPairs>
  <TitlesOfParts>
    <vt:vector size="45" baseType="lpstr">
      <vt:lpstr>Arial</vt:lpstr>
      <vt:lpstr>Arial</vt:lpstr>
      <vt:lpstr>Calibri</vt:lpstr>
      <vt:lpstr>Calibri Light</vt:lpstr>
      <vt:lpstr>Open Sans</vt:lpstr>
      <vt:lpstr>ProximaNova</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Masaryk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Orsakova</dc:creator>
  <cp:lastModifiedBy>Rotter Pavel</cp:lastModifiedBy>
  <cp:revision>95</cp:revision>
  <dcterms:created xsi:type="dcterms:W3CDTF">2017-11-10T09:33:49Z</dcterms:created>
  <dcterms:modified xsi:type="dcterms:W3CDTF">2020-11-11T19:27:13Z</dcterms:modified>
</cp:coreProperties>
</file>