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60" r:id="rId2"/>
    <p:sldId id="322" r:id="rId3"/>
    <p:sldId id="343" r:id="rId4"/>
    <p:sldId id="323" r:id="rId5"/>
    <p:sldId id="324" r:id="rId6"/>
    <p:sldId id="325" r:id="rId7"/>
    <p:sldId id="257" r:id="rId8"/>
    <p:sldId id="328" r:id="rId9"/>
    <p:sldId id="331" r:id="rId10"/>
    <p:sldId id="329" r:id="rId11"/>
    <p:sldId id="334" r:id="rId12"/>
    <p:sldId id="333" r:id="rId13"/>
    <p:sldId id="332" r:id="rId14"/>
    <p:sldId id="335" r:id="rId15"/>
    <p:sldId id="337" r:id="rId16"/>
    <p:sldId id="338" r:id="rId17"/>
    <p:sldId id="336" r:id="rId18"/>
    <p:sldId id="339" r:id="rId19"/>
    <p:sldId id="340" r:id="rId20"/>
    <p:sldId id="341" r:id="rId21"/>
    <p:sldId id="342" r:id="rId22"/>
    <p:sldId id="330" r:id="rId23"/>
    <p:sldId id="344" r:id="rId24"/>
    <p:sldId id="346" r:id="rId25"/>
    <p:sldId id="345" r:id="rId26"/>
    <p:sldId id="353" r:id="rId27"/>
    <p:sldId id="359" r:id="rId28"/>
    <p:sldId id="347" r:id="rId29"/>
    <p:sldId id="348" r:id="rId30"/>
    <p:sldId id="349" r:id="rId31"/>
    <p:sldId id="350" r:id="rId32"/>
    <p:sldId id="351" r:id="rId33"/>
    <p:sldId id="354" r:id="rId34"/>
    <p:sldId id="355" r:id="rId35"/>
    <p:sldId id="356" r:id="rId36"/>
    <p:sldId id="357" r:id="rId37"/>
    <p:sldId id="360" r:id="rId38"/>
    <p:sldId id="361" r:id="rId39"/>
    <p:sldId id="385" r:id="rId40"/>
    <p:sldId id="364" r:id="rId41"/>
    <p:sldId id="363" r:id="rId42"/>
    <p:sldId id="365" r:id="rId43"/>
    <p:sldId id="327" r:id="rId44"/>
    <p:sldId id="326" r:id="rId45"/>
    <p:sldId id="366" r:id="rId46"/>
    <p:sldId id="367" r:id="rId47"/>
    <p:sldId id="368" r:id="rId48"/>
    <p:sldId id="369" r:id="rId49"/>
    <p:sldId id="370" r:id="rId50"/>
    <p:sldId id="371" r:id="rId51"/>
    <p:sldId id="372" r:id="rId52"/>
    <p:sldId id="374" r:id="rId53"/>
    <p:sldId id="375" r:id="rId54"/>
    <p:sldId id="376" r:id="rId55"/>
    <p:sldId id="377" r:id="rId56"/>
    <p:sldId id="378" r:id="rId57"/>
    <p:sldId id="379" r:id="rId58"/>
    <p:sldId id="380" r:id="rId59"/>
    <p:sldId id="381" r:id="rId60"/>
    <p:sldId id="382" r:id="rId61"/>
    <p:sldId id="383" r:id="rId62"/>
    <p:sldId id="384" r:id="rId63"/>
    <p:sldId id="259" r:id="rId6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sakova" initials="O" lastIdx="0" clrIdx="0">
    <p:extLst>
      <p:ext uri="{19B8F6BF-5375-455C-9EA6-DF929625EA0E}">
        <p15:presenceInfo xmlns:p15="http://schemas.microsoft.com/office/powerpoint/2012/main" userId="Orsakov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64811" autoAdjust="0"/>
  </p:normalViewPr>
  <p:slideViewPr>
    <p:cSldViewPr snapToGrid="0">
      <p:cViewPr varScale="1">
        <p:scale>
          <a:sx n="57" d="100"/>
          <a:sy n="57" d="100"/>
        </p:scale>
        <p:origin x="1651"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D640B2-97A5-4590-BE14-2AA44C48D30F}" type="datetimeFigureOut">
              <a:rPr lang="cs-CZ" smtClean="0"/>
              <a:t>27.11.2020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462DEA-0DBD-4AE6-B746-E4DC49E451CA}" type="slidenum">
              <a:rPr lang="cs-CZ" smtClean="0"/>
              <a:t>‹#›</a:t>
            </a:fld>
            <a:endParaRPr lang="cs-CZ"/>
          </a:p>
        </p:txBody>
      </p:sp>
    </p:spTree>
    <p:extLst>
      <p:ext uri="{BB962C8B-B14F-4D97-AF65-F5344CB8AC3E}">
        <p14:creationId xmlns:p14="http://schemas.microsoft.com/office/powerpoint/2010/main" val="2994015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go.idnes.bbelements.com/please/redirect/104/1/10/7/?param=134626/127679_0_"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dokumenty.osu.cz/prf/PNAS-2015-Forister-442-7.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Na tomto snímku</a:t>
            </a:r>
            <a:r>
              <a:rPr lang="cs-CZ" baseline="0" dirty="0" smtClean="0"/>
              <a:t> jsou mimo primárních producentů zobrazeni už jen predátoři: predátor rostlin se obecně označuje býložravec (</a:t>
            </a:r>
            <a:r>
              <a:rPr lang="cs-CZ" baseline="0" dirty="0" err="1" smtClean="0"/>
              <a:t>herbivor</a:t>
            </a:r>
            <a:r>
              <a:rPr lang="cs-CZ" baseline="0" dirty="0" smtClean="0"/>
              <a:t>), predátor živočichů masožravec (</a:t>
            </a:r>
            <a:r>
              <a:rPr lang="cs-CZ" baseline="0" dirty="0" err="1" smtClean="0"/>
              <a:t>karnivor</a:t>
            </a:r>
            <a:r>
              <a:rPr lang="cs-CZ" baseline="0" dirty="0" smtClean="0"/>
              <a:t>), predátor živočichů i rostlin všežravec (omnivor)</a:t>
            </a:r>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6</a:t>
            </a:fld>
            <a:endParaRPr lang="cs-CZ"/>
          </a:p>
        </p:txBody>
      </p:sp>
    </p:spTree>
    <p:extLst>
      <p:ext uri="{BB962C8B-B14F-4D97-AF65-F5344CB8AC3E}">
        <p14:creationId xmlns:p14="http://schemas.microsoft.com/office/powerpoint/2010/main" val="1126711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err="1" smtClean="0">
                <a:solidFill>
                  <a:schemeClr val="accent1">
                    <a:lumMod val="50000"/>
                  </a:schemeClr>
                </a:solidFill>
              </a:rPr>
              <a:t>Biobohacování</a:t>
            </a:r>
            <a:r>
              <a:rPr lang="cs-CZ" sz="1200" baseline="0" dirty="0" smtClean="0">
                <a:solidFill>
                  <a:schemeClr val="accent1">
                    <a:lumMod val="50000"/>
                  </a:schemeClr>
                </a:solidFill>
              </a:rPr>
              <a:t> - </a:t>
            </a:r>
            <a:r>
              <a:rPr lang="cs-CZ" sz="1200" dirty="0" smtClean="0">
                <a:solidFill>
                  <a:schemeClr val="accent1">
                    <a:lumMod val="50000"/>
                  </a:schemeClr>
                </a:solidFill>
              </a:rPr>
              <a:t>výsledek procesů </a:t>
            </a:r>
            <a:r>
              <a:rPr lang="cs-CZ" sz="1200" dirty="0" err="1" smtClean="0">
                <a:solidFill>
                  <a:schemeClr val="accent1">
                    <a:lumMod val="50000"/>
                  </a:schemeClr>
                </a:solidFill>
              </a:rPr>
              <a:t>bioakumulace</a:t>
            </a:r>
            <a:r>
              <a:rPr lang="cs-CZ" sz="1200" dirty="0" smtClean="0">
                <a:solidFill>
                  <a:schemeClr val="accent1">
                    <a:lumMod val="50000"/>
                  </a:schemeClr>
                </a:solidFill>
              </a:rPr>
              <a:t> a </a:t>
            </a:r>
            <a:r>
              <a:rPr lang="cs-CZ" sz="1200" dirty="0" err="1" smtClean="0">
                <a:solidFill>
                  <a:schemeClr val="accent1">
                    <a:lumMod val="50000"/>
                  </a:schemeClr>
                </a:solidFill>
              </a:rPr>
              <a:t>biokoncentrace</a:t>
            </a:r>
            <a:r>
              <a:rPr lang="cs-CZ" sz="1200" dirty="0" smtClean="0">
                <a:solidFill>
                  <a:schemeClr val="accent1">
                    <a:lumMod val="50000"/>
                  </a:schemeClr>
                </a:solidFill>
              </a:rPr>
              <a:t>, při kterém tkáňová</a:t>
            </a:r>
          </a:p>
          <a:p>
            <a:r>
              <a:rPr lang="cs-CZ" sz="1200" dirty="0" smtClean="0">
                <a:solidFill>
                  <a:schemeClr val="accent1">
                    <a:lumMod val="50000"/>
                  </a:schemeClr>
                </a:solidFill>
              </a:rPr>
              <a:t>koncentrace látky vzrůstá průchodem vice trofickými úrovněmi.</a:t>
            </a:r>
          </a:p>
          <a:p>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24</a:t>
            </a:fld>
            <a:endParaRPr lang="cs-CZ"/>
          </a:p>
        </p:txBody>
      </p:sp>
    </p:spTree>
    <p:extLst>
      <p:ext uri="{BB962C8B-B14F-4D97-AF65-F5344CB8AC3E}">
        <p14:creationId xmlns:p14="http://schemas.microsoft.com/office/powerpoint/2010/main" val="214379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smtClean="0">
                <a:solidFill>
                  <a:schemeClr val="accent1">
                    <a:lumMod val="50000"/>
                  </a:schemeClr>
                </a:solidFill>
              </a:rPr>
              <a:t>Na jezeře </a:t>
            </a:r>
            <a:r>
              <a:rPr lang="cs-CZ" sz="1200" dirty="0" err="1" smtClean="0">
                <a:solidFill>
                  <a:schemeClr val="accent1">
                    <a:lumMod val="50000"/>
                  </a:schemeClr>
                </a:solidFill>
              </a:rPr>
              <a:t>Griffin</a:t>
            </a:r>
            <a:r>
              <a:rPr lang="cs-CZ" sz="1200" dirty="0" smtClean="0">
                <a:solidFill>
                  <a:schemeClr val="accent1">
                    <a:lumMod val="50000"/>
                  </a:schemeClr>
                </a:solidFill>
              </a:rPr>
              <a:t> (USA, Florida) došlo v roce 1997 k náhlým úhynům stovek aligátorů. Zvířata se vyznačovala letargií, narušením nervové koordinace, ztrácela schopnost pohybu a nakonec</a:t>
            </a:r>
            <a:r>
              <a:rPr lang="cs-CZ" sz="1200" baseline="0" dirty="0" smtClean="0">
                <a:solidFill>
                  <a:schemeClr val="accent1">
                    <a:lumMod val="50000"/>
                  </a:schemeClr>
                </a:solidFill>
              </a:rPr>
              <a:t> se ve vodě utopila. Hledání příčin si vyžádalo 6 let práce multidisciplinárního výzkumného týmu… </a:t>
            </a:r>
            <a:endParaRPr lang="cs-CZ" sz="1200" dirty="0" smtClean="0">
              <a:solidFill>
                <a:schemeClr val="accent1">
                  <a:lumMod val="50000"/>
                </a:schemeClr>
              </a:solidFill>
            </a:endParaRPr>
          </a:p>
          <a:p>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25</a:t>
            </a:fld>
            <a:endParaRPr lang="cs-CZ"/>
          </a:p>
        </p:txBody>
      </p:sp>
    </p:spTree>
    <p:extLst>
      <p:ext uri="{BB962C8B-B14F-4D97-AF65-F5344CB8AC3E}">
        <p14:creationId xmlns:p14="http://schemas.microsoft.com/office/powerpoint/2010/main" val="3706339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Mutualismus, vzájemně</a:t>
            </a:r>
            <a:r>
              <a:rPr lang="cs-CZ" baseline="0" dirty="0" smtClean="0"/>
              <a:t> prospěšný vztah, můžeme rozlišovat tzv. symbiózu, což je velmi těsné soužití, kdy jsou oba partneři na sobě závislí, jedná se např. o lišejníky, nebo mykorrhizní symbiózu, mezi partnery probíhá velmi těsná výměna látek, energie a informací, přerušení symbiotického vztahu by vedlo k výraznému snížení fitness či smrti partnerů, symbióza bývá evolučně </a:t>
            </a:r>
            <a:r>
              <a:rPr lang="cs-CZ" baseline="0" dirty="0" err="1" smtClean="0"/>
              <a:t>stbilní</a:t>
            </a:r>
            <a:r>
              <a:rPr lang="cs-CZ" baseline="0" dirty="0" smtClean="0"/>
              <a:t>, volnější prospěšné svazky mezi organismy bývají nazývány proto-kooperace či </a:t>
            </a:r>
            <a:r>
              <a:rPr lang="cs-CZ" baseline="0" dirty="0" err="1" smtClean="0"/>
              <a:t>syntropie</a:t>
            </a:r>
            <a:r>
              <a:rPr lang="cs-CZ" baseline="0" dirty="0" smtClean="0"/>
              <a:t>, mohou a nemusí být evolučně stabilní</a:t>
            </a:r>
          </a:p>
          <a:p>
            <a:endParaRPr lang="cs-CZ" baseline="0" dirty="0" smtClean="0"/>
          </a:p>
          <a:p>
            <a:r>
              <a:rPr lang="cs-CZ" baseline="0" dirty="0" smtClean="0"/>
              <a:t>Komensalismus, jeden organismus má výhodu z přítomnosti druhého, ale druhý nijak neprofituje ani nestrádá z přítomnosti prvního… </a:t>
            </a:r>
            <a:r>
              <a:rPr lang="cs-CZ" sz="1200" kern="1200" dirty="0" smtClean="0">
                <a:solidFill>
                  <a:schemeClr val="tx1"/>
                </a:solidFill>
                <a:effectLst/>
                <a:latin typeface="+mn-lt"/>
                <a:ea typeface="+mn-ea"/>
                <a:cs typeface="+mn-cs"/>
              </a:rPr>
              <a:t>sdružování hyen, šakalů nebo supů s velkými šelmami; divoká prasata „převrací“ půdu a v ní ukryté larvy mohou sebrat pěvci, např. červenky; špačci se</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sdružují se stády skotu nebo ovcí; volavky rusovlasé se sdružují se stády afrických kopytníků; bělokur rousný se stády sobů; racci poletují a shánějí potravu za lodí nebo traktorem na poli</a:t>
            </a:r>
          </a:p>
          <a:p>
            <a:endParaRPr lang="cs-CZ" baseline="0" dirty="0" smtClean="0"/>
          </a:p>
          <a:p>
            <a:endParaRPr lang="cs-CZ" baseline="0" dirty="0" smtClean="0"/>
          </a:p>
          <a:p>
            <a:r>
              <a:rPr lang="cs-CZ" baseline="0" dirty="0" err="1" smtClean="0"/>
              <a:t>Neutralismus</a:t>
            </a:r>
            <a:r>
              <a:rPr lang="cs-CZ" baseline="0" dirty="0" smtClean="0"/>
              <a:t>, organismy se vzájemně vůbec neovlivňují, s rozrůstajícím množstvím vědění o živé přírodě se zdá stále obtížnější najít čistý </a:t>
            </a:r>
            <a:r>
              <a:rPr lang="cs-CZ" baseline="0" dirty="0" err="1" smtClean="0"/>
              <a:t>neutralismus</a:t>
            </a:r>
            <a:r>
              <a:rPr lang="cs-CZ" baseline="0" dirty="0" smtClean="0"/>
              <a:t>…</a:t>
            </a:r>
          </a:p>
          <a:p>
            <a:endParaRPr lang="cs-CZ" baseline="0" dirty="0" smtClean="0"/>
          </a:p>
          <a:p>
            <a:r>
              <a:rPr lang="cs-CZ" baseline="0" dirty="0" err="1" smtClean="0"/>
              <a:t>Kompetice</a:t>
            </a:r>
            <a:r>
              <a:rPr lang="cs-CZ" baseline="0" dirty="0" smtClean="0"/>
              <a:t>, dva druhy si konkurují v důsledku překryvu ekologických nik, například potravních, jen pokud by dva druhy sdílely naprosto stejnou niku, jeden musí zákonitě vyhynout, většinou druhy pouze konkurenčně sdílejí části nik v rámci překryvu.</a:t>
            </a:r>
          </a:p>
          <a:p>
            <a:endParaRPr lang="cs-CZ" baseline="0" dirty="0" smtClean="0"/>
          </a:p>
          <a:p>
            <a:r>
              <a:rPr lang="cs-CZ" baseline="0" dirty="0" smtClean="0"/>
              <a:t>Predace, jeden druh slouží coby potrava jinému, jejich dynamika je ovšem vzájemně provázána, dle druhu potravy rozlišujeme </a:t>
            </a:r>
            <a:r>
              <a:rPr lang="cs-CZ" baseline="0" dirty="0" err="1" smtClean="0"/>
              <a:t>herbivory</a:t>
            </a:r>
            <a:r>
              <a:rPr lang="cs-CZ" baseline="0" dirty="0" smtClean="0"/>
              <a:t>, </a:t>
            </a:r>
            <a:r>
              <a:rPr lang="cs-CZ" baseline="0" dirty="0" err="1" smtClean="0"/>
              <a:t>karnivory</a:t>
            </a:r>
            <a:r>
              <a:rPr lang="cs-CZ" baseline="0" dirty="0" smtClean="0"/>
              <a:t> a omnivory</a:t>
            </a:r>
          </a:p>
          <a:p>
            <a:r>
              <a:rPr lang="cs-CZ" sz="1200" kern="1200" dirty="0" smtClean="0">
                <a:solidFill>
                  <a:schemeClr val="tx1"/>
                </a:solidFill>
                <a:effectLst/>
                <a:latin typeface="+mn-lt"/>
                <a:ea typeface="+mn-ea"/>
                <a:cs typeface="+mn-cs"/>
              </a:rPr>
              <a:t>oba (jak predátor,</a:t>
            </a:r>
            <a:r>
              <a:rPr lang="cs-CZ" sz="1200" kern="1200" baseline="0" dirty="0" smtClean="0">
                <a:solidFill>
                  <a:schemeClr val="tx1"/>
                </a:solidFill>
                <a:effectLst/>
                <a:latin typeface="+mn-lt"/>
                <a:ea typeface="+mn-ea"/>
                <a:cs typeface="+mn-cs"/>
              </a:rPr>
              <a:t> tak kořist)</a:t>
            </a:r>
            <a:r>
              <a:rPr lang="cs-CZ" sz="1200" kern="1200" dirty="0" smtClean="0">
                <a:solidFill>
                  <a:schemeClr val="tx1"/>
                </a:solidFill>
                <a:effectLst/>
                <a:latin typeface="+mn-lt"/>
                <a:ea typeface="+mn-ea"/>
                <a:cs typeface="+mn-cs"/>
              </a:rPr>
              <a:t> mají četné adaptace: predátor – zrak, sluch, pohyby, ústní orgány, končetiny,</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kořist – ostny, tvrdý povrch těla, vysoká plodnost,</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zápachy, slizy, jedovaté exkrety, </a:t>
            </a:r>
            <a:r>
              <a:rPr lang="cs-CZ" sz="1200" kern="1200" dirty="0" err="1" smtClean="0">
                <a:solidFill>
                  <a:schemeClr val="tx1"/>
                </a:solidFill>
                <a:effectLst/>
                <a:latin typeface="+mn-lt"/>
                <a:ea typeface="+mn-ea"/>
                <a:cs typeface="+mn-cs"/>
              </a:rPr>
              <a:t>akinéze</a:t>
            </a:r>
            <a:r>
              <a:rPr lang="cs-CZ" sz="1200" kern="1200" dirty="0" smtClean="0">
                <a:solidFill>
                  <a:schemeClr val="tx1"/>
                </a:solidFill>
                <a:effectLst/>
                <a:latin typeface="+mn-lt"/>
                <a:ea typeface="+mn-ea"/>
                <a:cs typeface="+mn-cs"/>
              </a:rPr>
              <a:t>, útěk, mimikry </a:t>
            </a:r>
          </a:p>
          <a:p>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Parazitismus, dočasné nebo trvalé soužití parazita</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a hostitele,</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hostitel soužitím strádá, parazit menší než</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hostitel, někdy mezihostitelé vývojových stadií, endoparazit = vnitřní, ektoparazit = vnější, </a:t>
            </a:r>
            <a:r>
              <a:rPr lang="cs-CZ" sz="1200" kern="1200" dirty="0" err="1" smtClean="0">
                <a:solidFill>
                  <a:schemeClr val="tx1"/>
                </a:solidFill>
                <a:effectLst/>
                <a:latin typeface="+mn-lt"/>
                <a:ea typeface="+mn-ea"/>
                <a:cs typeface="+mn-cs"/>
              </a:rPr>
              <a:t>hyperparazit</a:t>
            </a:r>
            <a:r>
              <a:rPr lang="cs-CZ" sz="1200" kern="1200" dirty="0" smtClean="0">
                <a:solidFill>
                  <a:schemeClr val="tx1"/>
                </a:solidFill>
                <a:effectLst/>
                <a:latin typeface="+mn-lt"/>
                <a:ea typeface="+mn-ea"/>
                <a:cs typeface="+mn-cs"/>
              </a:rPr>
              <a:t> = parazit parazita, poloparazit = např. jmelí bílé, částečně má živiny z hostitelské dřeviny, ale je také schopno asimilace (fotosyntézy); komár, svalovec stočený, trypanosoma </a:t>
            </a:r>
            <a:r>
              <a:rPr lang="cs-CZ" sz="1200" kern="1200" dirty="0" err="1" smtClean="0">
                <a:solidFill>
                  <a:schemeClr val="tx1"/>
                </a:solidFill>
                <a:effectLst/>
                <a:latin typeface="+mn-lt"/>
                <a:ea typeface="+mn-ea"/>
                <a:cs typeface="+mn-cs"/>
              </a:rPr>
              <a:t>spavičná</a:t>
            </a:r>
            <a:r>
              <a:rPr lang="cs-CZ" sz="1200" kern="1200" dirty="0" smtClean="0">
                <a:solidFill>
                  <a:schemeClr val="tx1"/>
                </a:solidFill>
                <a:effectLst/>
                <a:latin typeface="+mn-lt"/>
                <a:ea typeface="+mn-ea"/>
                <a:cs typeface="+mn-cs"/>
              </a:rPr>
              <a:t> přenášená mouchou tse-tse; klíště obecné, tasemnice,</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motolice jaterní </a:t>
            </a:r>
          </a:p>
          <a:p>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26</a:t>
            </a:fld>
            <a:endParaRPr lang="cs-CZ"/>
          </a:p>
        </p:txBody>
      </p:sp>
    </p:spTree>
    <p:extLst>
      <p:ext uri="{BB962C8B-B14F-4D97-AF65-F5344CB8AC3E}">
        <p14:creationId xmlns:p14="http://schemas.microsoft.com/office/powerpoint/2010/main" val="4218281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Mutualismus, vzájemně</a:t>
            </a:r>
            <a:r>
              <a:rPr lang="cs-CZ" baseline="0" dirty="0" smtClean="0"/>
              <a:t> prospěšný vztah, můžeme rozlišovat tzv. symbiózu, což je velmi těsné soužití, kdy jsou oba partneři na sobě závislí, jedná se např. o lišejníky, nebo mykorrhizní symbiózu, mezi partnery probíhá velmi těsná výměna látek, energie a informací, přerušení symbiotického vztahu by vedlo k výraznému snížení fitness či smrti partnerů, symbióza bývá evolučně </a:t>
            </a:r>
            <a:r>
              <a:rPr lang="cs-CZ" baseline="0" dirty="0" err="1" smtClean="0"/>
              <a:t>stbilní</a:t>
            </a:r>
            <a:r>
              <a:rPr lang="cs-CZ" baseline="0" dirty="0" smtClean="0"/>
              <a:t>, volnější prospěšné svazky mezi organismy bývají nazývány proto-kooperace či </a:t>
            </a:r>
            <a:r>
              <a:rPr lang="cs-CZ" baseline="0" dirty="0" err="1" smtClean="0"/>
              <a:t>syntropie</a:t>
            </a:r>
            <a:r>
              <a:rPr lang="cs-CZ" baseline="0" dirty="0" smtClean="0"/>
              <a:t>, mohou a nemusí být evolučně stabilní</a:t>
            </a:r>
          </a:p>
          <a:p>
            <a:endParaRPr lang="cs-CZ" baseline="0" dirty="0" smtClean="0"/>
          </a:p>
          <a:p>
            <a:r>
              <a:rPr lang="cs-CZ" baseline="0" dirty="0" smtClean="0"/>
              <a:t>Komensalismus, jeden organismus má výhodu z přítomnosti druhého, ale druhý nijak neprofituje ani nestrádá z přítomnosti prvního… </a:t>
            </a:r>
            <a:r>
              <a:rPr lang="cs-CZ" sz="1200" kern="1200" dirty="0" smtClean="0">
                <a:solidFill>
                  <a:schemeClr val="tx1"/>
                </a:solidFill>
                <a:effectLst/>
                <a:latin typeface="+mn-lt"/>
                <a:ea typeface="+mn-ea"/>
                <a:cs typeface="+mn-cs"/>
              </a:rPr>
              <a:t>sdružování hyen, šakalů nebo supů s velkými šelmami; divoká prasata „převrací“ půdu a v ní ukryté larvy mohou sebrat pěvci, např. červenky; špačci se</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sdružují se stády skotu nebo ovcí; volavky rusovlasé se sdružují se stády afrických kopytníků; bělokur rousný se stády sobů; racci poletují a shánějí potravu za lodí nebo traktorem na poli</a:t>
            </a:r>
          </a:p>
          <a:p>
            <a:endParaRPr lang="cs-CZ" baseline="0" dirty="0" smtClean="0"/>
          </a:p>
          <a:p>
            <a:endParaRPr lang="cs-CZ" baseline="0" dirty="0" smtClean="0"/>
          </a:p>
          <a:p>
            <a:r>
              <a:rPr lang="cs-CZ" baseline="0" dirty="0" err="1" smtClean="0"/>
              <a:t>Neutralismus</a:t>
            </a:r>
            <a:r>
              <a:rPr lang="cs-CZ" baseline="0" dirty="0" smtClean="0"/>
              <a:t>, organismy se vzájemně vůbec neovlivňují, s rozrůstajícím množstvím vědění o živé přírodě se zdá stále obtížnější najít čistý </a:t>
            </a:r>
            <a:r>
              <a:rPr lang="cs-CZ" baseline="0" dirty="0" err="1" smtClean="0"/>
              <a:t>neutralismus</a:t>
            </a:r>
            <a:r>
              <a:rPr lang="cs-CZ" baseline="0" dirty="0" smtClean="0"/>
              <a:t>…</a:t>
            </a:r>
          </a:p>
          <a:p>
            <a:endParaRPr lang="cs-CZ" baseline="0" dirty="0" smtClean="0"/>
          </a:p>
          <a:p>
            <a:r>
              <a:rPr lang="cs-CZ" baseline="0" dirty="0" err="1" smtClean="0"/>
              <a:t>Kompetice</a:t>
            </a:r>
            <a:r>
              <a:rPr lang="cs-CZ" baseline="0" dirty="0" smtClean="0"/>
              <a:t>, dva druhy si konkurují v důsledku překryvu ekologických nik, například potravních, jen pokud by dva druhy sdílely naprosto stejnou niku, jeden musí zákonitě vyhynout, většinou druhy pouze konkurenčně sdílejí části nik v rámci překryvu.</a:t>
            </a:r>
          </a:p>
          <a:p>
            <a:endParaRPr lang="cs-CZ" baseline="0" dirty="0" smtClean="0"/>
          </a:p>
          <a:p>
            <a:r>
              <a:rPr lang="cs-CZ" baseline="0" dirty="0" smtClean="0"/>
              <a:t>Predace, jeden druh slouží coby potrava jinému, jejich dynamika je ovšem vzájemně provázána, dle druhu potravy rozlišujeme </a:t>
            </a:r>
            <a:r>
              <a:rPr lang="cs-CZ" baseline="0" dirty="0" err="1" smtClean="0"/>
              <a:t>herbivory</a:t>
            </a:r>
            <a:r>
              <a:rPr lang="cs-CZ" baseline="0" dirty="0" smtClean="0"/>
              <a:t>, </a:t>
            </a:r>
            <a:r>
              <a:rPr lang="cs-CZ" baseline="0" dirty="0" err="1" smtClean="0"/>
              <a:t>karnivory</a:t>
            </a:r>
            <a:r>
              <a:rPr lang="cs-CZ" baseline="0" dirty="0" smtClean="0"/>
              <a:t> a omnivory</a:t>
            </a:r>
          </a:p>
          <a:p>
            <a:r>
              <a:rPr lang="cs-CZ" sz="1200" kern="1200" dirty="0" smtClean="0">
                <a:solidFill>
                  <a:schemeClr val="tx1"/>
                </a:solidFill>
                <a:effectLst/>
                <a:latin typeface="+mn-lt"/>
                <a:ea typeface="+mn-ea"/>
                <a:cs typeface="+mn-cs"/>
              </a:rPr>
              <a:t>oba (jak predátor,</a:t>
            </a:r>
            <a:r>
              <a:rPr lang="cs-CZ" sz="1200" kern="1200" baseline="0" dirty="0" smtClean="0">
                <a:solidFill>
                  <a:schemeClr val="tx1"/>
                </a:solidFill>
                <a:effectLst/>
                <a:latin typeface="+mn-lt"/>
                <a:ea typeface="+mn-ea"/>
                <a:cs typeface="+mn-cs"/>
              </a:rPr>
              <a:t> tak kořist)</a:t>
            </a:r>
            <a:r>
              <a:rPr lang="cs-CZ" sz="1200" kern="1200" dirty="0" smtClean="0">
                <a:solidFill>
                  <a:schemeClr val="tx1"/>
                </a:solidFill>
                <a:effectLst/>
                <a:latin typeface="+mn-lt"/>
                <a:ea typeface="+mn-ea"/>
                <a:cs typeface="+mn-cs"/>
              </a:rPr>
              <a:t> mají četné adaptace: predátor – zrak, sluch, pohyby, ústní orgány, končetiny,</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kořist – ostny, tvrdý povrch těla, vysoká plodnost,</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zápachy, slizy, jedovaté exkrety, </a:t>
            </a:r>
            <a:r>
              <a:rPr lang="cs-CZ" sz="1200" kern="1200" dirty="0" err="1" smtClean="0">
                <a:solidFill>
                  <a:schemeClr val="tx1"/>
                </a:solidFill>
                <a:effectLst/>
                <a:latin typeface="+mn-lt"/>
                <a:ea typeface="+mn-ea"/>
                <a:cs typeface="+mn-cs"/>
              </a:rPr>
              <a:t>akinéze</a:t>
            </a:r>
            <a:r>
              <a:rPr lang="cs-CZ" sz="1200" kern="1200" dirty="0" smtClean="0">
                <a:solidFill>
                  <a:schemeClr val="tx1"/>
                </a:solidFill>
                <a:effectLst/>
                <a:latin typeface="+mn-lt"/>
                <a:ea typeface="+mn-ea"/>
                <a:cs typeface="+mn-cs"/>
              </a:rPr>
              <a:t>, útěk, mimikry </a:t>
            </a:r>
          </a:p>
          <a:p>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Parazitismus, dočasné nebo trvalé soužití parazita</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a hostitele,</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hostitel soužitím strádá, parazit menší než</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hostitel, někdy mezihostitelé vývojových stadií, endoparazit = vnitřní, ektoparazit = vnější, </a:t>
            </a:r>
            <a:r>
              <a:rPr lang="cs-CZ" sz="1200" kern="1200" dirty="0" err="1" smtClean="0">
                <a:solidFill>
                  <a:schemeClr val="tx1"/>
                </a:solidFill>
                <a:effectLst/>
                <a:latin typeface="+mn-lt"/>
                <a:ea typeface="+mn-ea"/>
                <a:cs typeface="+mn-cs"/>
              </a:rPr>
              <a:t>hyperparazit</a:t>
            </a:r>
            <a:r>
              <a:rPr lang="cs-CZ" sz="1200" kern="1200" dirty="0" smtClean="0">
                <a:solidFill>
                  <a:schemeClr val="tx1"/>
                </a:solidFill>
                <a:effectLst/>
                <a:latin typeface="+mn-lt"/>
                <a:ea typeface="+mn-ea"/>
                <a:cs typeface="+mn-cs"/>
              </a:rPr>
              <a:t> = parazit parazita, poloparazit = např. jmelí bílé, částečně má živiny z hostitelské dřeviny, ale je také schopno asimilace (fotosyntézy); komár, svalovec stočený, trypanosoma </a:t>
            </a:r>
            <a:r>
              <a:rPr lang="cs-CZ" sz="1200" kern="1200" dirty="0" err="1" smtClean="0">
                <a:solidFill>
                  <a:schemeClr val="tx1"/>
                </a:solidFill>
                <a:effectLst/>
                <a:latin typeface="+mn-lt"/>
                <a:ea typeface="+mn-ea"/>
                <a:cs typeface="+mn-cs"/>
              </a:rPr>
              <a:t>spavičná</a:t>
            </a:r>
            <a:r>
              <a:rPr lang="cs-CZ" sz="1200" kern="1200" dirty="0" smtClean="0">
                <a:solidFill>
                  <a:schemeClr val="tx1"/>
                </a:solidFill>
                <a:effectLst/>
                <a:latin typeface="+mn-lt"/>
                <a:ea typeface="+mn-ea"/>
                <a:cs typeface="+mn-cs"/>
              </a:rPr>
              <a:t> přenášená mouchou tse-tse; klíště obecné, tasemnice,</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motolice jaterní </a:t>
            </a:r>
          </a:p>
          <a:p>
            <a:endParaRPr lang="cs-CZ" sz="1200" kern="1200" dirty="0" smtClean="0">
              <a:solidFill>
                <a:schemeClr val="tx1"/>
              </a:solidFill>
              <a:effectLst/>
              <a:latin typeface="+mn-lt"/>
              <a:ea typeface="+mn-ea"/>
              <a:cs typeface="+mn-cs"/>
            </a:endParaRPr>
          </a:p>
          <a:p>
            <a:endParaRPr lang="cs-CZ" baseline="0" dirty="0" smtClean="0"/>
          </a:p>
          <a:p>
            <a:endParaRPr lang="cs-CZ" baseline="0" dirty="0" smtClean="0"/>
          </a:p>
          <a:p>
            <a:endParaRPr lang="cs-CZ" baseline="0" dirty="0" smtClean="0"/>
          </a:p>
          <a:p>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27</a:t>
            </a:fld>
            <a:endParaRPr lang="cs-CZ"/>
          </a:p>
        </p:txBody>
      </p:sp>
    </p:spTree>
    <p:extLst>
      <p:ext uri="{BB962C8B-B14F-4D97-AF65-F5344CB8AC3E}">
        <p14:creationId xmlns:p14="http://schemas.microsoft.com/office/powerpoint/2010/main" val="963654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smtClean="0">
                <a:solidFill>
                  <a:schemeClr val="accent1">
                    <a:lumMod val="50000"/>
                  </a:schemeClr>
                </a:solidFill>
              </a:rPr>
              <a:t>vlk spoluutváří podobu celého ekosystému jednak tím, že</a:t>
            </a:r>
            <a:r>
              <a:rPr lang="cs-CZ" sz="1200" baseline="0" dirty="0" smtClean="0">
                <a:solidFill>
                  <a:schemeClr val="accent1">
                    <a:lumMod val="50000"/>
                  </a:schemeClr>
                </a:solidFill>
              </a:rPr>
              <a:t> ovlivňuje</a:t>
            </a:r>
            <a:r>
              <a:rPr lang="cs-CZ" sz="1200" dirty="0" smtClean="0">
                <a:solidFill>
                  <a:schemeClr val="accent1">
                    <a:lumMod val="50000"/>
                  </a:schemeClr>
                </a:solidFill>
              </a:rPr>
              <a:t> stavy</a:t>
            </a:r>
            <a:r>
              <a:rPr lang="cs-CZ" sz="1200" baseline="0" dirty="0" smtClean="0">
                <a:solidFill>
                  <a:schemeClr val="accent1">
                    <a:lumMod val="50000"/>
                  </a:schemeClr>
                </a:solidFill>
              </a:rPr>
              <a:t> zvěře (především divoká prasata, jelení, srnčí) a to jak kvantitativně, tak kvalitativně (při lovu zpravidla vybírá slabší, či nemocné kusy – působí tím jako pozitivní faktor v rámci přírodního výběru), jednak ovlivňuje chování zvěře: např. zvěř se v nepřítomnosti predátora hromadně shromažďuje na místech zmlazení lesa, jelikož vyhledává mladé stromky, v přítomnosti vlka taková situace nenastává, vlk způsobuje rovnoměrnější pastvu zvěře v rámci lesního ekosystému, což je velmi důležité pro umožnění přirozené obnovy lesa, přítomnost vlka rovněž bystří smysly zvěře, která se pak, k velké nemilosti některých myslivců, stává hůře </a:t>
            </a:r>
            <a:r>
              <a:rPr lang="cs-CZ" sz="1200" baseline="0" dirty="0" err="1" smtClean="0">
                <a:solidFill>
                  <a:schemeClr val="accent1">
                    <a:lumMod val="50000"/>
                  </a:schemeClr>
                </a:solidFill>
              </a:rPr>
              <a:t>lovitelnou</a:t>
            </a:r>
            <a:r>
              <a:rPr lang="cs-CZ" sz="1200" baseline="0" dirty="0" smtClean="0">
                <a:solidFill>
                  <a:schemeClr val="accent1">
                    <a:lumMod val="50000"/>
                  </a:schemeClr>
                </a:solidFill>
              </a:rPr>
              <a:t>. Další detaily viz video na </a:t>
            </a:r>
            <a:r>
              <a:rPr lang="cs-CZ" sz="1200" baseline="0" dirty="0" err="1" smtClean="0">
                <a:solidFill>
                  <a:schemeClr val="accent1">
                    <a:lumMod val="50000"/>
                  </a:schemeClr>
                </a:solidFill>
              </a:rPr>
              <a:t>slidu</a:t>
            </a:r>
            <a:r>
              <a:rPr lang="cs-CZ" sz="1200" baseline="0" dirty="0" smtClean="0">
                <a:solidFill>
                  <a:schemeClr val="accent1">
                    <a:lumMod val="50000"/>
                  </a:schemeClr>
                </a:solidFill>
              </a:rPr>
              <a:t>. </a:t>
            </a:r>
            <a:endParaRPr lang="cs-CZ" sz="1200" dirty="0" smtClean="0">
              <a:solidFill>
                <a:schemeClr val="accent1">
                  <a:lumMod val="50000"/>
                </a:schemeClr>
              </a:solidFill>
            </a:endParaRPr>
          </a:p>
          <a:p>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28</a:t>
            </a:fld>
            <a:endParaRPr lang="cs-CZ"/>
          </a:p>
        </p:txBody>
      </p:sp>
    </p:spTree>
    <p:extLst>
      <p:ext uri="{BB962C8B-B14F-4D97-AF65-F5344CB8AC3E}">
        <p14:creationId xmlns:p14="http://schemas.microsoft.com/office/powerpoint/2010/main" val="3495050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dirty="0" smtClean="0">
              <a:solidFill>
                <a:schemeClr val="accent1">
                  <a:lumMod val="50000"/>
                </a:schemeClr>
              </a:solidFill>
            </a:endParaRPr>
          </a:p>
          <a:p>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29</a:t>
            </a:fld>
            <a:endParaRPr lang="cs-CZ"/>
          </a:p>
        </p:txBody>
      </p:sp>
    </p:spTree>
    <p:extLst>
      <p:ext uri="{BB962C8B-B14F-4D97-AF65-F5344CB8AC3E}">
        <p14:creationId xmlns:p14="http://schemas.microsoft.com/office/powerpoint/2010/main" val="4067483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dirty="0" smtClean="0">
              <a:solidFill>
                <a:schemeClr val="accent1">
                  <a:lumMod val="50000"/>
                </a:schemeClr>
              </a:solidFill>
            </a:endParaRPr>
          </a:p>
          <a:p>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30</a:t>
            </a:fld>
            <a:endParaRPr lang="cs-CZ"/>
          </a:p>
        </p:txBody>
      </p:sp>
    </p:spTree>
    <p:extLst>
      <p:ext uri="{BB962C8B-B14F-4D97-AF65-F5344CB8AC3E}">
        <p14:creationId xmlns:p14="http://schemas.microsoft.com/office/powerpoint/2010/main" val="4231077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dirty="0" smtClean="0">
              <a:solidFill>
                <a:schemeClr val="accent1">
                  <a:lumMod val="50000"/>
                </a:schemeClr>
              </a:solidFill>
            </a:endParaRPr>
          </a:p>
          <a:p>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31</a:t>
            </a:fld>
            <a:endParaRPr lang="cs-CZ"/>
          </a:p>
        </p:txBody>
      </p:sp>
    </p:spTree>
    <p:extLst>
      <p:ext uri="{BB962C8B-B14F-4D97-AF65-F5344CB8AC3E}">
        <p14:creationId xmlns:p14="http://schemas.microsoft.com/office/powerpoint/2010/main" val="2805758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dirty="0" smtClean="0">
              <a:solidFill>
                <a:schemeClr val="accent1">
                  <a:lumMod val="50000"/>
                </a:schemeClr>
              </a:solidFill>
            </a:endParaRPr>
          </a:p>
          <a:p>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32</a:t>
            </a:fld>
            <a:endParaRPr lang="cs-CZ"/>
          </a:p>
        </p:txBody>
      </p:sp>
    </p:spTree>
    <p:extLst>
      <p:ext uri="{BB962C8B-B14F-4D97-AF65-F5344CB8AC3E}">
        <p14:creationId xmlns:p14="http://schemas.microsoft.com/office/powerpoint/2010/main" val="2200440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dirty="0" smtClean="0">
              <a:solidFill>
                <a:schemeClr val="accent1">
                  <a:lumMod val="50000"/>
                </a:schemeClr>
              </a:solidFill>
            </a:endParaRPr>
          </a:p>
          <a:p>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33</a:t>
            </a:fld>
            <a:endParaRPr lang="cs-CZ"/>
          </a:p>
        </p:txBody>
      </p:sp>
    </p:spTree>
    <p:extLst>
      <p:ext uri="{BB962C8B-B14F-4D97-AF65-F5344CB8AC3E}">
        <p14:creationId xmlns:p14="http://schemas.microsoft.com/office/powerpoint/2010/main" val="3512036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Nika</a:t>
            </a:r>
            <a:r>
              <a:rPr lang="cs-CZ" baseline="0" dirty="0" smtClean="0"/>
              <a:t> je tedy určitý abstraktní prostor, který popisuje valence příslušného druhu vůči všem faktorům prostředí. Konstrukce takového mnohorozměrného prostoru je sice teoreticky možná, ale velmi těžko realizovatelná. V praxi se proto častěji mluví o určitém výseku (subprostoru) celkové niky: např. velmi důležitá je potravní nika shrnující nároky organismu na potravu.</a:t>
            </a:r>
          </a:p>
          <a:p>
            <a:endParaRPr lang="cs-CZ" baseline="0" dirty="0" smtClean="0"/>
          </a:p>
          <a:p>
            <a:r>
              <a:rPr lang="cs-CZ" baseline="0" dirty="0" smtClean="0"/>
              <a:t>Niky jednotlivých druhů se více, či méně překrývají, často se například diskutuje opět o překryvu potravních nik a to i ve vztahu k evolučním strategiím k získávání potravy (specialisté, </a:t>
            </a:r>
            <a:r>
              <a:rPr lang="cs-CZ" baseline="0" dirty="0" err="1" smtClean="0"/>
              <a:t>generalisté</a:t>
            </a:r>
            <a:r>
              <a:rPr lang="cs-CZ" baseline="0" dirty="0" smtClean="0"/>
              <a:t>, viz dále).</a:t>
            </a:r>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15</a:t>
            </a:fld>
            <a:endParaRPr lang="cs-CZ"/>
          </a:p>
        </p:txBody>
      </p:sp>
    </p:spTree>
    <p:extLst>
      <p:ext uri="{BB962C8B-B14F-4D97-AF65-F5344CB8AC3E}">
        <p14:creationId xmlns:p14="http://schemas.microsoft.com/office/powerpoint/2010/main" val="3396762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v ekosystému savany v </a:t>
            </a:r>
            <a:r>
              <a:rPr lang="cs-CZ" sz="1200" b="0" i="0" u="none" strike="noStrike" kern="1200" baseline="0" dirty="0" err="1" smtClean="0">
                <a:solidFill>
                  <a:schemeClr val="tx1"/>
                </a:solidFill>
                <a:latin typeface="+mn-lt"/>
                <a:ea typeface="+mn-ea"/>
                <a:cs typeface="+mn-cs"/>
              </a:rPr>
              <a:t>Serengeti</a:t>
            </a:r>
            <a:r>
              <a:rPr lang="cs-CZ" sz="1200" b="0" i="0" u="none" strike="noStrike" kern="1200" baseline="0" dirty="0" smtClean="0">
                <a:solidFill>
                  <a:schemeClr val="tx1"/>
                </a:solidFill>
                <a:latin typeface="+mn-lt"/>
                <a:ea typeface="+mn-ea"/>
                <a:cs typeface="+mn-cs"/>
              </a:rPr>
              <a:t>, byl pozorován fenomén optimalizace primární produkce při určité míře spásání </a:t>
            </a:r>
            <a:r>
              <a:rPr lang="cs-CZ" sz="1200" b="0" i="0" u="none" strike="noStrike" kern="1200" baseline="0" dirty="0" err="1" smtClean="0">
                <a:solidFill>
                  <a:schemeClr val="tx1"/>
                </a:solidFill>
                <a:latin typeface="+mn-lt"/>
                <a:ea typeface="+mn-ea"/>
                <a:cs typeface="+mn-cs"/>
              </a:rPr>
              <a:t>herbivory</a:t>
            </a:r>
            <a:r>
              <a:rPr lang="cs-CZ" sz="1200" b="0" i="0" u="none" strike="noStrike" kern="1200" baseline="0" dirty="0" smtClean="0">
                <a:solidFill>
                  <a:schemeClr val="tx1"/>
                </a:solidFill>
                <a:latin typeface="+mn-lt"/>
                <a:ea typeface="+mn-ea"/>
                <a:cs typeface="+mn-cs"/>
              </a:rPr>
              <a:t>. V menším časovém horizontu bylo tento jev možno popsat zrušením apikální dominance či mobilizací zásob u </a:t>
            </a:r>
            <a:r>
              <a:rPr lang="cs-CZ" sz="1200" b="0" i="0" u="none" strike="noStrike" kern="1200" baseline="0" dirty="0" err="1" smtClean="0">
                <a:solidFill>
                  <a:schemeClr val="tx1"/>
                </a:solidFill>
                <a:latin typeface="+mn-lt"/>
                <a:ea typeface="+mn-ea"/>
                <a:cs typeface="+mn-cs"/>
              </a:rPr>
              <a:t>spásanych</a:t>
            </a:r>
            <a:r>
              <a:rPr lang="cs-CZ" sz="1200" b="0" i="0" u="none" strike="noStrike" kern="1200" baseline="0" dirty="0" smtClean="0">
                <a:solidFill>
                  <a:schemeClr val="tx1"/>
                </a:solidFill>
                <a:latin typeface="+mn-lt"/>
                <a:ea typeface="+mn-ea"/>
                <a:cs typeface="+mn-cs"/>
              </a:rPr>
              <a:t> rostlin. Takovéto interpretace však nedokázaly vysvětlit dlouhodobější přetrvání uvedeného jevu. To vedlo k formulaci </a:t>
            </a:r>
            <a:r>
              <a:rPr lang="cs-CZ" sz="1200" b="0" i="1" u="none" strike="noStrike" kern="1200" baseline="0" dirty="0" err="1" smtClean="0">
                <a:solidFill>
                  <a:schemeClr val="tx1"/>
                </a:solidFill>
                <a:latin typeface="+mn-lt"/>
                <a:ea typeface="+mn-ea"/>
                <a:cs typeface="+mn-cs"/>
              </a:rPr>
              <a:t>grazing</a:t>
            </a:r>
            <a:r>
              <a:rPr lang="cs-CZ" sz="1200" b="0" i="1" u="none" strike="noStrike" kern="1200" baseline="0" dirty="0" smtClean="0">
                <a:solidFill>
                  <a:schemeClr val="tx1"/>
                </a:solidFill>
                <a:latin typeface="+mn-lt"/>
                <a:ea typeface="+mn-ea"/>
                <a:cs typeface="+mn-cs"/>
              </a:rPr>
              <a:t> </a:t>
            </a:r>
            <a:r>
              <a:rPr lang="cs-CZ" sz="1200" b="0" i="1" u="none" strike="noStrike" kern="1200" baseline="0" dirty="0" err="1" smtClean="0">
                <a:solidFill>
                  <a:schemeClr val="tx1"/>
                </a:solidFill>
                <a:latin typeface="+mn-lt"/>
                <a:ea typeface="+mn-ea"/>
                <a:cs typeface="+mn-cs"/>
              </a:rPr>
              <a:t>optimization</a:t>
            </a:r>
            <a:r>
              <a:rPr lang="cs-CZ" sz="1200" b="0" i="1" u="none" strike="noStrike" kern="1200" baseline="0" dirty="0" smtClean="0">
                <a:solidFill>
                  <a:schemeClr val="tx1"/>
                </a:solidFill>
                <a:latin typeface="+mn-lt"/>
                <a:ea typeface="+mn-ea"/>
                <a:cs typeface="+mn-cs"/>
              </a:rPr>
              <a:t> </a:t>
            </a:r>
            <a:r>
              <a:rPr lang="cs-CZ" sz="1200" b="0" i="1" u="none" strike="noStrike" kern="1200" baseline="0" dirty="0" err="1" smtClean="0">
                <a:solidFill>
                  <a:schemeClr val="tx1"/>
                </a:solidFill>
                <a:latin typeface="+mn-lt"/>
                <a:ea typeface="+mn-ea"/>
                <a:cs typeface="+mn-cs"/>
              </a:rPr>
              <a:t>hypothesis</a:t>
            </a:r>
            <a:r>
              <a:rPr lang="cs-CZ" sz="1200" b="0" i="0" u="none" strike="noStrike" kern="1200" baseline="0" dirty="0" smtClean="0">
                <a:solidFill>
                  <a:schemeClr val="tx1"/>
                </a:solidFill>
                <a:latin typeface="+mn-lt"/>
                <a:ea typeface="+mn-ea"/>
                <a:cs typeface="+mn-cs"/>
              </a:rPr>
              <a:t>, která svého času vzbudila značné kontroverze (např. </a:t>
            </a:r>
            <a:r>
              <a:rPr lang="cs-CZ" sz="1200" b="0" i="0" u="none" strike="noStrike" kern="1200" baseline="0" dirty="0" err="1" smtClean="0">
                <a:solidFill>
                  <a:schemeClr val="tx1"/>
                </a:solidFill>
                <a:latin typeface="+mn-lt"/>
                <a:ea typeface="+mn-ea"/>
                <a:cs typeface="+mn-cs"/>
              </a:rPr>
              <a:t>Silvertown</a:t>
            </a:r>
            <a:r>
              <a:rPr lang="cs-CZ" sz="1200" b="0" i="0" u="none" strike="noStrike" kern="1200" baseline="0" dirty="0" smtClean="0">
                <a:solidFill>
                  <a:schemeClr val="tx1"/>
                </a:solidFill>
                <a:latin typeface="+mn-lt"/>
                <a:ea typeface="+mn-ea"/>
                <a:cs typeface="+mn-cs"/>
              </a:rPr>
              <a:t>, 1982; </a:t>
            </a:r>
            <a:r>
              <a:rPr lang="cs-CZ" sz="1200" b="0" i="0" u="none" strike="noStrike" kern="1200" baseline="0" dirty="0" err="1" smtClean="0">
                <a:solidFill>
                  <a:schemeClr val="tx1"/>
                </a:solidFill>
                <a:latin typeface="+mn-lt"/>
                <a:ea typeface="+mn-ea"/>
                <a:cs typeface="+mn-cs"/>
              </a:rPr>
              <a:t>Belsky</a:t>
            </a:r>
            <a:r>
              <a:rPr lang="cs-CZ" sz="1200" b="0" i="0" u="none" strike="noStrike" kern="1200" baseline="0" dirty="0" smtClean="0">
                <a:solidFill>
                  <a:schemeClr val="tx1"/>
                </a:solidFill>
                <a:latin typeface="+mn-lt"/>
                <a:ea typeface="+mn-ea"/>
                <a:cs typeface="+mn-cs"/>
              </a:rPr>
              <a:t>, 1986). Jev je znázorněn na horním obrázku Na ose x je vyneseno množství býložravci zkonzumované biomasy rostlin, na ose y primární produkce rostlin, které byly vystaveny onomu spásání. Kupodivu pozorujeme lomenou závislost. To znamená, že primární produkce nejdříve roste s intenzitou pastvy a jakmile tato intenzita překročí určitou kritickou míru, opět</a:t>
            </a:r>
          </a:p>
          <a:p>
            <a:r>
              <a:rPr lang="cs-CZ" sz="1200" b="0" i="0" u="none" strike="noStrike" kern="1200" baseline="0" dirty="0" smtClean="0">
                <a:solidFill>
                  <a:schemeClr val="tx1"/>
                </a:solidFill>
                <a:latin typeface="+mn-lt"/>
                <a:ea typeface="+mn-ea"/>
                <a:cs typeface="+mn-cs"/>
              </a:rPr>
              <a:t>klesá. Lomené závislosti pozorujeme často v případech, kde se kombinují vlivy dvou protichůdných faktorů. Je zřejmé, že spásání samo o sobě primární produkci snižuje: </a:t>
            </a:r>
            <a:r>
              <a:rPr lang="cs-CZ" sz="1200" b="0" i="0" u="none" strike="noStrike" kern="1200" baseline="0" dirty="0" err="1" smtClean="0">
                <a:solidFill>
                  <a:schemeClr val="tx1"/>
                </a:solidFill>
                <a:latin typeface="+mn-lt"/>
                <a:ea typeface="+mn-ea"/>
                <a:cs typeface="+mn-cs"/>
              </a:rPr>
              <a:t>ubyvá</a:t>
            </a:r>
            <a:r>
              <a:rPr lang="cs-CZ" sz="1200" b="0" i="0" u="none" strike="noStrike" kern="1200" baseline="0" dirty="0" smtClean="0">
                <a:solidFill>
                  <a:schemeClr val="tx1"/>
                </a:solidFill>
                <a:latin typeface="+mn-lt"/>
                <a:ea typeface="+mn-ea"/>
                <a:cs typeface="+mn-cs"/>
              </a:rPr>
              <a:t> biomasy a tedy i jedinců, kteří by rostli. Druhy faktor souvisí právě s recyklací: </a:t>
            </a:r>
            <a:r>
              <a:rPr lang="cs-CZ" sz="1200" b="0" i="0" u="none" strike="noStrike" kern="1200" baseline="0" dirty="0" err="1" smtClean="0">
                <a:solidFill>
                  <a:schemeClr val="tx1"/>
                </a:solidFill>
                <a:latin typeface="+mn-lt"/>
                <a:ea typeface="+mn-ea"/>
                <a:cs typeface="+mn-cs"/>
              </a:rPr>
              <a:t>herbivoři</a:t>
            </a:r>
            <a:r>
              <a:rPr lang="cs-CZ" sz="1200" b="0" i="0" u="none" strike="noStrike" kern="1200" baseline="0" dirty="0" smtClean="0">
                <a:solidFill>
                  <a:schemeClr val="tx1"/>
                </a:solidFill>
                <a:latin typeface="+mn-lt"/>
                <a:ea typeface="+mn-ea"/>
                <a:cs typeface="+mn-cs"/>
              </a:rPr>
              <a:t> zde fungují stejně jako </a:t>
            </a:r>
            <a:r>
              <a:rPr lang="cs-CZ" sz="1200" b="0" i="0" u="none" strike="noStrike" kern="1200" baseline="0" dirty="0" err="1" smtClean="0">
                <a:solidFill>
                  <a:schemeClr val="tx1"/>
                </a:solidFill>
                <a:latin typeface="+mn-lt"/>
                <a:ea typeface="+mn-ea"/>
                <a:cs typeface="+mn-cs"/>
              </a:rPr>
              <a:t>dekompozitoři</a:t>
            </a:r>
            <a:r>
              <a:rPr lang="cs-CZ" sz="1200" b="0" i="0" u="none" strike="noStrike" kern="1200" baseline="0" dirty="0" smtClean="0">
                <a:solidFill>
                  <a:schemeClr val="tx1"/>
                </a:solidFill>
                <a:latin typeface="+mn-lt"/>
                <a:ea typeface="+mn-ea"/>
                <a:cs typeface="+mn-cs"/>
              </a:rPr>
              <a:t>, s tím rozdílem, že vyhledávají i živé části rostlin. Zbytky potravy, které projdou trávicím traktem, obsahují prvky v již přístupné formě. Stejně jako v případě rostlin a dekompozitorů zde tedy existuje vztah nepřímého mutualismu. Sečtením obou těchto vlivů vznikne ona křivka s vrcholem.</a:t>
            </a:r>
          </a:p>
          <a:p>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Tvar křivky a poloha vrcholu však závisí na kritickém parametru souvisejícím s recyklací: je jím ztráta prvku během recyklačního cyklu. Pokud se podíváme na spodní obrázek, vidíme změny tvaru křivky. Jakmile ztráta prvku během recyklace přeroste přes určitou mez, stimulaci primární produkce pastvou již nepozorujeme (</a:t>
            </a:r>
            <a:r>
              <a:rPr lang="cs-CZ" sz="1200" b="0" i="0" u="none" strike="noStrike" kern="1200" baseline="0" dirty="0" err="1" smtClean="0">
                <a:solidFill>
                  <a:schemeClr val="tx1"/>
                </a:solidFill>
                <a:latin typeface="+mn-lt"/>
                <a:ea typeface="+mn-ea"/>
                <a:cs typeface="+mn-cs"/>
              </a:rPr>
              <a:t>Loreau</a:t>
            </a:r>
            <a:r>
              <a:rPr lang="cs-CZ" sz="1200" b="0" i="0" u="none" strike="noStrike" kern="1200" baseline="0" dirty="0" smtClean="0">
                <a:solidFill>
                  <a:schemeClr val="tx1"/>
                </a:solidFill>
                <a:latin typeface="+mn-lt"/>
                <a:ea typeface="+mn-ea"/>
                <a:cs typeface="+mn-cs"/>
              </a:rPr>
              <a:t>, 2010). Pokud je tedy recyklační cyklus neúčinný, může se projevit pouze negativní efekt působení </a:t>
            </a:r>
            <a:r>
              <a:rPr lang="cs-CZ" sz="1200" b="0" i="0" u="none" strike="noStrike" kern="1200" baseline="0" dirty="0" err="1" smtClean="0">
                <a:solidFill>
                  <a:schemeClr val="tx1"/>
                </a:solidFill>
                <a:latin typeface="+mn-lt"/>
                <a:ea typeface="+mn-ea"/>
                <a:cs typeface="+mn-cs"/>
              </a:rPr>
              <a:t>herbivora</a:t>
            </a:r>
            <a:r>
              <a:rPr lang="cs-CZ" sz="1200" b="0" i="0" u="none" strike="noStrike" kern="1200" baseline="0" dirty="0" smtClean="0">
                <a:solidFill>
                  <a:schemeClr val="tx1"/>
                </a:solidFill>
                <a:latin typeface="+mn-lt"/>
                <a:ea typeface="+mn-ea"/>
                <a:cs typeface="+mn-cs"/>
              </a:rPr>
              <a:t> vztaženo k rostlině.</a:t>
            </a:r>
          </a:p>
          <a:p>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Zdroj: Pavel Rotter, Stabilita ekologických systémů.</a:t>
            </a:r>
          </a:p>
          <a:p>
            <a:endParaRPr lang="cs-CZ" sz="1200" b="0" i="0" u="none" strike="noStrike" kern="1200" baseline="0" dirty="0" smtClean="0">
              <a:solidFill>
                <a:schemeClr val="accent1">
                  <a:lumMod val="50000"/>
                </a:schemeClr>
              </a:solidFill>
              <a:latin typeface="+mn-lt"/>
              <a:ea typeface="+mn-ea"/>
              <a:cs typeface="+mn-cs"/>
            </a:endParaRPr>
          </a:p>
          <a:p>
            <a:endParaRPr lang="cs-CZ" sz="1200" b="0" i="0" u="none" strike="noStrike" kern="1200" baseline="0" dirty="0" smtClean="0">
              <a:solidFill>
                <a:schemeClr val="tx1"/>
              </a:solidFill>
              <a:latin typeface="+mn-lt"/>
              <a:ea typeface="+mn-ea"/>
              <a:cs typeface="+mn-cs"/>
            </a:endParaRPr>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34</a:t>
            </a:fld>
            <a:endParaRPr lang="cs-CZ"/>
          </a:p>
        </p:txBody>
      </p:sp>
    </p:spTree>
    <p:extLst>
      <p:ext uri="{BB962C8B-B14F-4D97-AF65-F5344CB8AC3E}">
        <p14:creationId xmlns:p14="http://schemas.microsoft.com/office/powerpoint/2010/main" val="2917087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b="0" i="0" u="none" strike="noStrike" kern="1200" baseline="0" dirty="0" smtClean="0">
              <a:solidFill>
                <a:schemeClr val="tx1"/>
              </a:solidFill>
              <a:latin typeface="+mn-lt"/>
              <a:ea typeface="+mn-ea"/>
              <a:cs typeface="+mn-cs"/>
            </a:endParaRPr>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35</a:t>
            </a:fld>
            <a:endParaRPr lang="cs-CZ"/>
          </a:p>
        </p:txBody>
      </p:sp>
    </p:spTree>
    <p:extLst>
      <p:ext uri="{BB962C8B-B14F-4D97-AF65-F5344CB8AC3E}">
        <p14:creationId xmlns:p14="http://schemas.microsoft.com/office/powerpoint/2010/main" val="2617420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b="0" i="0" u="none" strike="noStrike" kern="1200" baseline="0" dirty="0" smtClean="0">
              <a:solidFill>
                <a:schemeClr val="tx1"/>
              </a:solidFill>
              <a:latin typeface="+mn-lt"/>
              <a:ea typeface="+mn-ea"/>
              <a:cs typeface="+mn-cs"/>
            </a:endParaRPr>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36</a:t>
            </a:fld>
            <a:endParaRPr lang="cs-CZ"/>
          </a:p>
        </p:txBody>
      </p:sp>
    </p:spTree>
    <p:extLst>
      <p:ext uri="{BB962C8B-B14F-4D97-AF65-F5344CB8AC3E}">
        <p14:creationId xmlns:p14="http://schemas.microsoft.com/office/powerpoint/2010/main" val="2625390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err="1" smtClean="0">
                <a:solidFill>
                  <a:schemeClr val="tx1"/>
                </a:solidFill>
                <a:latin typeface="+mn-lt"/>
                <a:ea typeface="+mn-ea"/>
                <a:cs typeface="+mn-cs"/>
              </a:rPr>
              <a:t>Přemena</a:t>
            </a:r>
            <a:r>
              <a:rPr lang="cs-CZ" sz="1200" b="0" i="0" u="none" strike="noStrike" kern="1200" baseline="0" dirty="0" smtClean="0">
                <a:solidFill>
                  <a:schemeClr val="tx1"/>
                </a:solidFill>
                <a:latin typeface="+mn-lt"/>
                <a:ea typeface="+mn-ea"/>
                <a:cs typeface="+mn-cs"/>
              </a:rPr>
              <a:t> molekulárního dusíku na amoniakální formu využívá enzym </a:t>
            </a:r>
            <a:r>
              <a:rPr lang="cs-CZ" sz="1200" b="0" i="0" u="none" strike="noStrike" kern="1200" baseline="0" dirty="0" err="1" smtClean="0">
                <a:solidFill>
                  <a:schemeClr val="tx1"/>
                </a:solidFill>
                <a:latin typeface="+mn-lt"/>
                <a:ea typeface="+mn-ea"/>
                <a:cs typeface="+mn-cs"/>
              </a:rPr>
              <a:t>nitrogenázou</a:t>
            </a:r>
            <a:r>
              <a:rPr lang="cs-CZ"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bílkovinný</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komplex</a:t>
            </a:r>
            <a:r>
              <a:rPr lang="en-US" sz="1200" b="0" i="0" u="none" strike="noStrike" kern="1200" baseline="0" dirty="0" smtClean="0">
                <a:solidFill>
                  <a:schemeClr val="tx1"/>
                </a:solidFill>
                <a:latin typeface="+mn-lt"/>
                <a:ea typeface="+mn-ea"/>
                <a:cs typeface="+mn-cs"/>
              </a:rPr>
              <a:t> s atomy Fe a Mo),</a:t>
            </a:r>
            <a:r>
              <a:rPr lang="cs-CZ" sz="1200" b="0" i="0" u="none" strike="noStrike" kern="1200" baseline="0" dirty="0" smtClean="0">
                <a:solidFill>
                  <a:schemeClr val="tx1"/>
                </a:solidFill>
                <a:latin typeface="+mn-lt"/>
                <a:ea typeface="+mn-ea"/>
                <a:cs typeface="+mn-cs"/>
              </a:rPr>
              <a:t> </a:t>
            </a:r>
            <a:r>
              <a:rPr lang="pl-PL" sz="1200" b="0" i="0" u="none" strike="noStrike" kern="1200" baseline="0" dirty="0" smtClean="0">
                <a:solidFill>
                  <a:schemeClr val="tx1"/>
                </a:solidFill>
                <a:latin typeface="+mn-lt"/>
                <a:ea typeface="+mn-ea"/>
                <a:cs typeface="+mn-cs"/>
              </a:rPr>
              <a:t>která katalyzuje redukci molekuly dusíku na </a:t>
            </a:r>
            <a:r>
              <a:rPr lang="cs-CZ" sz="1200" b="0" i="0" u="none" strike="noStrike" kern="1200" baseline="0" dirty="0" smtClean="0">
                <a:solidFill>
                  <a:schemeClr val="tx1"/>
                </a:solidFill>
                <a:latin typeface="+mn-lt"/>
                <a:ea typeface="+mn-ea"/>
                <a:cs typeface="+mn-cs"/>
              </a:rPr>
              <a:t>amonný iont. Reakce je poměrně energeticky náročná, na vytvoření 1 molu amonných iontu se spotřebuje asi 13,5 molu adenosintrifosfátu (ATP) — molekul poskytujících energii (</a:t>
            </a:r>
            <a:r>
              <a:rPr lang="cs-CZ" sz="1200" b="0" i="0" u="none" strike="noStrike" kern="1200" baseline="0" dirty="0" err="1" smtClean="0">
                <a:solidFill>
                  <a:schemeClr val="tx1"/>
                </a:solidFill>
                <a:latin typeface="+mn-lt"/>
                <a:ea typeface="+mn-ea"/>
                <a:cs typeface="+mn-cs"/>
              </a:rPr>
              <a:t>Sprentová</a:t>
            </a:r>
            <a:r>
              <a:rPr lang="cs-CZ" sz="1200" b="0" i="0" u="none" strike="noStrike" kern="1200" baseline="0" dirty="0" smtClean="0">
                <a:solidFill>
                  <a:schemeClr val="tx1"/>
                </a:solidFill>
                <a:latin typeface="+mn-lt"/>
                <a:ea typeface="+mn-ea"/>
                <a:cs typeface="+mn-cs"/>
              </a:rPr>
              <a:t> 1987). Volně žijící bakterie obvykle využívají jako zdroj energie přeměnu </a:t>
            </a:r>
            <a:r>
              <a:rPr lang="pl-PL" sz="1200" b="0" i="0" u="none" strike="noStrike" kern="1200" baseline="0" dirty="0" smtClean="0">
                <a:solidFill>
                  <a:schemeClr val="tx1"/>
                </a:solidFill>
                <a:latin typeface="+mn-lt"/>
                <a:ea typeface="+mn-ea"/>
                <a:cs typeface="+mn-cs"/>
              </a:rPr>
              <a:t>organických látek z prostredí, zatímco </a:t>
            </a:r>
            <a:r>
              <a:rPr lang="cs-CZ" sz="1200" b="0" i="0" u="none" strike="noStrike" kern="1200" baseline="0" dirty="0" smtClean="0">
                <a:solidFill>
                  <a:schemeClr val="tx1"/>
                </a:solidFill>
                <a:latin typeface="+mn-lt"/>
                <a:ea typeface="+mn-ea"/>
                <a:cs typeface="+mn-cs"/>
              </a:rPr>
              <a:t>sinice získávají energii fotosynteticky a některým bakteriím poskytují organické látky hostitelské rostliny. Zatím známe dvě skupiny těchto symbióz, které se uskutečňují na kořenech rostlin.</a:t>
            </a:r>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37</a:t>
            </a:fld>
            <a:endParaRPr lang="cs-CZ"/>
          </a:p>
        </p:txBody>
      </p:sp>
    </p:spTree>
    <p:extLst>
      <p:ext uri="{BB962C8B-B14F-4D97-AF65-F5344CB8AC3E}">
        <p14:creationId xmlns:p14="http://schemas.microsoft.com/office/powerpoint/2010/main" val="252340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effectLst/>
              </a:rPr>
              <a:t>Hlízky na kořenech olše. Žijí v nich symbiotické baktérie z rodu </a:t>
            </a:r>
            <a:r>
              <a:rPr lang="cs-CZ" dirty="0" err="1" smtClean="0">
                <a:effectLst/>
              </a:rPr>
              <a:t>Frankia</a:t>
            </a:r>
            <a:r>
              <a:rPr lang="cs-CZ" dirty="0" smtClean="0">
                <a:effectLst/>
              </a:rPr>
              <a:t>.</a:t>
            </a:r>
            <a:endParaRPr lang="cs-CZ" sz="1200" b="0" i="0" u="none" strike="noStrike" kern="1200" baseline="0" dirty="0" smtClean="0">
              <a:solidFill>
                <a:schemeClr val="tx1"/>
              </a:solidFill>
              <a:latin typeface="+mn-lt"/>
              <a:ea typeface="+mn-ea"/>
              <a:cs typeface="+mn-cs"/>
            </a:endParaRPr>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38</a:t>
            </a:fld>
            <a:endParaRPr lang="cs-CZ"/>
          </a:p>
        </p:txBody>
      </p:sp>
    </p:spTree>
    <p:extLst>
      <p:ext uri="{BB962C8B-B14F-4D97-AF65-F5344CB8AC3E}">
        <p14:creationId xmlns:p14="http://schemas.microsoft.com/office/powerpoint/2010/main" val="252506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Nurse</a:t>
            </a:r>
            <a:r>
              <a:rPr lang="cs-CZ" dirty="0" smtClean="0"/>
              <a:t> </a:t>
            </a:r>
            <a:r>
              <a:rPr lang="cs-CZ" dirty="0" err="1" smtClean="0"/>
              <a:t>effect</a:t>
            </a:r>
            <a:r>
              <a:rPr lang="cs-CZ" baseline="0" dirty="0" smtClean="0"/>
              <a:t> (</a:t>
            </a:r>
            <a:r>
              <a:rPr lang="cs-CZ" baseline="0" dirty="0" err="1" smtClean="0"/>
              <a:t>nérs</a:t>
            </a:r>
            <a:r>
              <a:rPr lang="cs-CZ" baseline="0" dirty="0" smtClean="0"/>
              <a:t> efekt)</a:t>
            </a:r>
            <a:endParaRPr lang="cs-CZ" dirty="0"/>
          </a:p>
        </p:txBody>
      </p:sp>
      <p:sp>
        <p:nvSpPr>
          <p:cNvPr id="4" name="Zástupný symbol pro číslo snímku 3"/>
          <p:cNvSpPr>
            <a:spLocks noGrp="1"/>
          </p:cNvSpPr>
          <p:nvPr>
            <p:ph type="sldNum" sz="quarter" idx="10"/>
          </p:nvPr>
        </p:nvSpPr>
        <p:spPr/>
        <p:txBody>
          <a:bodyPr/>
          <a:lstStyle/>
          <a:p>
            <a:fld id="{5F6C62EA-A96E-4154-9A44-88342A939726}" type="slidenum">
              <a:rPr lang="cs-CZ" smtClean="0">
                <a:solidFill>
                  <a:prstClr val="black"/>
                </a:solidFill>
              </a:rPr>
              <a:pPr/>
              <a:t>39</a:t>
            </a:fld>
            <a:endParaRPr lang="cs-CZ">
              <a:solidFill>
                <a:prstClr val="black"/>
              </a:solidFill>
            </a:endParaRPr>
          </a:p>
        </p:txBody>
      </p:sp>
    </p:spTree>
    <p:extLst>
      <p:ext uri="{BB962C8B-B14F-4D97-AF65-F5344CB8AC3E}">
        <p14:creationId xmlns:p14="http://schemas.microsoft.com/office/powerpoint/2010/main" val="4160958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D910302-59DF-48F4-8C24-1B72B7E044BE}" type="slidenum">
              <a:rPr lang="cs-CZ" smtClean="0"/>
              <a:t>40</a:t>
            </a:fld>
            <a:endParaRPr lang="cs-CZ"/>
          </a:p>
        </p:txBody>
      </p:sp>
    </p:spTree>
    <p:extLst>
      <p:ext uri="{BB962C8B-B14F-4D97-AF65-F5344CB8AC3E}">
        <p14:creationId xmlns:p14="http://schemas.microsoft.com/office/powerpoint/2010/main" val="2947945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D910302-59DF-48F4-8C24-1B72B7E044BE}" type="slidenum">
              <a:rPr lang="cs-CZ" smtClean="0"/>
              <a:t>41</a:t>
            </a:fld>
            <a:endParaRPr lang="cs-CZ"/>
          </a:p>
        </p:txBody>
      </p:sp>
    </p:spTree>
    <p:extLst>
      <p:ext uri="{BB962C8B-B14F-4D97-AF65-F5344CB8AC3E}">
        <p14:creationId xmlns:p14="http://schemas.microsoft.com/office/powerpoint/2010/main" val="2686402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Dnes</a:t>
            </a:r>
            <a:r>
              <a:rPr lang="cs-CZ" baseline="0" dirty="0" smtClean="0"/>
              <a:t> víme, že rostliny dokáží vstřebávat i jednoduché organické formy dusíku </a:t>
            </a:r>
            <a:r>
              <a:rPr lang="cs-CZ" sz="1200" kern="1200" dirty="0" smtClean="0">
                <a:solidFill>
                  <a:schemeClr val="tx1"/>
                </a:solidFill>
                <a:effectLst/>
                <a:latin typeface="+mn-lt"/>
                <a:ea typeface="+mn-ea"/>
                <a:cs typeface="+mn-cs"/>
              </a:rPr>
              <a:t>(</a:t>
            </a:r>
            <a:r>
              <a:rPr lang="cs-CZ" sz="1200" kern="1200" dirty="0" err="1" smtClean="0">
                <a:solidFill>
                  <a:schemeClr val="tx1"/>
                </a:solidFill>
                <a:effectLst/>
                <a:latin typeface="+mn-lt"/>
                <a:ea typeface="+mn-ea"/>
                <a:cs typeface="+mn-cs"/>
              </a:rPr>
              <a:t>Schimel</a:t>
            </a:r>
            <a:r>
              <a:rPr lang="cs-CZ" sz="1200" kern="1200" dirty="0" smtClean="0">
                <a:solidFill>
                  <a:schemeClr val="tx1"/>
                </a:solidFill>
                <a:effectLst/>
                <a:latin typeface="+mn-lt"/>
                <a:ea typeface="+mn-ea"/>
                <a:cs typeface="+mn-cs"/>
              </a:rPr>
              <a:t> a </a:t>
            </a:r>
            <a:r>
              <a:rPr lang="cs-CZ" sz="1200" kern="1200" dirty="0" err="1" smtClean="0">
                <a:solidFill>
                  <a:schemeClr val="tx1"/>
                </a:solidFill>
                <a:effectLst/>
                <a:latin typeface="+mn-lt"/>
                <a:ea typeface="+mn-ea"/>
                <a:cs typeface="+mn-cs"/>
              </a:rPr>
              <a:t>Bennett</a:t>
            </a:r>
            <a:r>
              <a:rPr lang="cs-CZ" sz="1200" kern="1200" dirty="0" smtClean="0">
                <a:solidFill>
                  <a:schemeClr val="tx1"/>
                </a:solidFill>
                <a:effectLst/>
                <a:latin typeface="+mn-lt"/>
                <a:ea typeface="+mn-ea"/>
                <a:cs typeface="+mn-cs"/>
              </a:rPr>
              <a:t>, 2004).</a:t>
            </a:r>
            <a:endParaRPr lang="cs-CZ" dirty="0"/>
          </a:p>
        </p:txBody>
      </p:sp>
      <p:sp>
        <p:nvSpPr>
          <p:cNvPr id="4" name="Zástupný symbol pro číslo snímku 3"/>
          <p:cNvSpPr>
            <a:spLocks noGrp="1"/>
          </p:cNvSpPr>
          <p:nvPr>
            <p:ph type="sldNum" sz="quarter" idx="10"/>
          </p:nvPr>
        </p:nvSpPr>
        <p:spPr/>
        <p:txBody>
          <a:bodyPr/>
          <a:lstStyle/>
          <a:p>
            <a:fld id="{6D910302-59DF-48F4-8C24-1B72B7E044BE}" type="slidenum">
              <a:rPr lang="cs-CZ" smtClean="0"/>
              <a:t>42</a:t>
            </a:fld>
            <a:endParaRPr lang="cs-CZ"/>
          </a:p>
        </p:txBody>
      </p:sp>
    </p:spTree>
    <p:extLst>
      <p:ext uri="{BB962C8B-B14F-4D97-AF65-F5344CB8AC3E}">
        <p14:creationId xmlns:p14="http://schemas.microsoft.com/office/powerpoint/2010/main" val="2332770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Zatímco</a:t>
            </a:r>
            <a:r>
              <a:rPr lang="cs-CZ" baseline="0" dirty="0" smtClean="0"/>
              <a:t> tok energie systémem je otevřený, tok hmoty, zvláště limitujících prvků je uzavřený: velmi důležitá je recyklace. </a:t>
            </a:r>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44</a:t>
            </a:fld>
            <a:endParaRPr lang="cs-CZ"/>
          </a:p>
        </p:txBody>
      </p:sp>
    </p:spTree>
    <p:extLst>
      <p:ext uri="{BB962C8B-B14F-4D97-AF65-F5344CB8AC3E}">
        <p14:creationId xmlns:p14="http://schemas.microsoft.com/office/powerpoint/2010/main" val="3955689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Na</a:t>
            </a:r>
            <a:r>
              <a:rPr lang="cs-CZ" baseline="0" dirty="0" smtClean="0"/>
              <a:t> obrázku vidíme překryv nik dvou druhů. Dejme tomu, že se jedná o potravní niky: kruh vyznačený tmavším odstínem příslušné barvy udává tzv. fundamentální niku, j</a:t>
            </a:r>
            <a:r>
              <a:rPr lang="cs-CZ" dirty="0" smtClean="0"/>
              <a:t>edná se o niku, kterou by daný organismus zaujal, pokud by nebyl nijak omezován jinými organismy. Písmeny Y a Z jsou pak označeny tzv. realizované niky</a:t>
            </a:r>
            <a:r>
              <a:rPr lang="cs-CZ" baseline="0" dirty="0" smtClean="0"/>
              <a:t> Realizované niky představují niky, které druh v daném prostředí skutečně zaujme. </a:t>
            </a:r>
          </a:p>
          <a:p>
            <a:endParaRPr lang="cs-CZ" baseline="0" dirty="0" smtClean="0"/>
          </a:p>
          <a:p>
            <a:r>
              <a:rPr lang="cs-CZ" baseline="0" dirty="0" smtClean="0"/>
              <a:t>Standardně se udává, že fundamentální nika je větší, než realizovaná, taková konstrukce však vychází čistě z kompetičního pohledu, symbiotické interakce mezi organismy ovšem můžou (pro určité faktory prostředí) vést i k rozšíření nik realizovaných nad rámec fundamentálních. </a:t>
            </a:r>
            <a:endParaRPr lang="cs-CZ" dirty="0" smtClean="0"/>
          </a:p>
          <a:p>
            <a:endParaRPr lang="cs-CZ" dirty="0" smtClean="0"/>
          </a:p>
          <a:p>
            <a:r>
              <a:rPr lang="cs-CZ" dirty="0" smtClean="0"/>
              <a:t>Pokud nějaký druh vymře (i lokálně), zůstane po něm </a:t>
            </a:r>
            <a:r>
              <a:rPr lang="cs-CZ" b="0" i="0" dirty="0" smtClean="0"/>
              <a:t>prázdná</a:t>
            </a:r>
            <a:r>
              <a:rPr lang="cs-CZ" b="0" i="0" baseline="0" dirty="0" smtClean="0"/>
              <a:t> nika</a:t>
            </a:r>
            <a:r>
              <a:rPr lang="cs-CZ" dirty="0" smtClean="0"/>
              <a:t>. Tato nika může, ale nemusí být obsazena jiným druhem. Příkladem ve střední Evropě může být nika odpovídající vlkovi. Tam, kde byl vlk vyhuben, došlo k přemnožení jelení a srnčí zvěře, jejíž realizovanou niku přestal vlk omezovat. V oblastech, kde byl znovu vysazen rys, mohl predací menších živočichů převzít část niky vlka. Jelena však rys prakticky nemůže ohrozit.</a:t>
            </a:r>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16</a:t>
            </a:fld>
            <a:endParaRPr lang="cs-CZ"/>
          </a:p>
        </p:txBody>
      </p:sp>
    </p:spTree>
    <p:extLst>
      <p:ext uri="{BB962C8B-B14F-4D97-AF65-F5344CB8AC3E}">
        <p14:creationId xmlns:p14="http://schemas.microsoft.com/office/powerpoint/2010/main" val="232102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ltLang="cs-CZ" sz="1200" dirty="0" smtClean="0">
                <a:solidFill>
                  <a:srgbClr val="002060"/>
                </a:solidFill>
              </a:rPr>
              <a:t>Ekosystém zajišťuje koloběh důležitých živin a jejich retenci (zadržení v ekosystému), destrukce (degradace) ekosystému se pak projeví zvýšeným odnosem důležitých živin podpovrchovým odtokem, což lze změřit na povodích, do nichž stéká voda z ekosystému. </a:t>
            </a:r>
          </a:p>
          <a:p>
            <a:r>
              <a:rPr lang="cs-CZ" sz="1200" b="0" i="0" u="none" strike="noStrike" kern="1200" baseline="0" dirty="0" smtClean="0">
                <a:solidFill>
                  <a:schemeClr val="tx1"/>
                </a:solidFill>
                <a:latin typeface="+mn-lt"/>
                <a:ea typeface="+mn-ea"/>
                <a:cs typeface="+mn-cs"/>
              </a:rPr>
              <a:t>Pro příklad </a:t>
            </a:r>
            <a:r>
              <a:rPr lang="cs-CZ" sz="1200" b="0" i="0" u="none" strike="noStrike" kern="1200" baseline="0" dirty="0" err="1" smtClean="0">
                <a:solidFill>
                  <a:schemeClr val="tx1"/>
                </a:solidFill>
                <a:latin typeface="+mn-lt"/>
                <a:ea typeface="+mn-ea"/>
                <a:cs typeface="+mn-cs"/>
              </a:rPr>
              <a:t>temperátního</a:t>
            </a:r>
            <a:r>
              <a:rPr lang="cs-CZ" sz="1200" b="0" i="0" u="none" strike="noStrike" kern="1200" baseline="0" dirty="0" smtClean="0">
                <a:solidFill>
                  <a:schemeClr val="tx1"/>
                </a:solidFill>
                <a:latin typeface="+mn-lt"/>
                <a:ea typeface="+mn-ea"/>
                <a:cs typeface="+mn-cs"/>
              </a:rPr>
              <a:t> lesního ekosystému bylo stanoveno, že dusík ve vhodné formě setrvá v půdě v průměru 109 let, v biomase porostu 88 let, v opadu 5 let a v organismech rozkladačů několik málo dní, načež převážně vstupuje zpět do porostní biomasy. V důsledku těsné recyklace pak zůstávají zásoby dusíku v ekosystému po velmi dlouhou dobu (1815 let), jak již bylo zmíněno (Míchal, 1994).</a:t>
            </a:r>
            <a:endParaRPr lang="cs-CZ" altLang="cs-CZ" sz="1200" dirty="0" smtClean="0">
              <a:solidFill>
                <a:srgbClr val="002060"/>
              </a:solidFill>
            </a:endParaRPr>
          </a:p>
          <a:p>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45</a:t>
            </a:fld>
            <a:endParaRPr lang="cs-CZ"/>
          </a:p>
        </p:txBody>
      </p:sp>
    </p:spTree>
    <p:extLst>
      <p:ext uri="{BB962C8B-B14F-4D97-AF65-F5344CB8AC3E}">
        <p14:creationId xmlns:p14="http://schemas.microsoft.com/office/powerpoint/2010/main" val="3471569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D910302-59DF-48F4-8C24-1B72B7E044BE}" type="slidenum">
              <a:rPr lang="cs-CZ" smtClean="0"/>
              <a:t>52</a:t>
            </a:fld>
            <a:endParaRPr lang="cs-CZ"/>
          </a:p>
        </p:txBody>
      </p:sp>
    </p:spTree>
    <p:extLst>
      <p:ext uri="{BB962C8B-B14F-4D97-AF65-F5344CB8AC3E}">
        <p14:creationId xmlns:p14="http://schemas.microsoft.com/office/powerpoint/2010/main" val="3273180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indent="-342900">
              <a:buFont typeface="Arial" panose="020B0604020202020204" pitchFamily="34" charset="0"/>
              <a:buChar char="•"/>
            </a:pPr>
            <a:r>
              <a:rPr lang="en-US" sz="1200" dirty="0" smtClean="0">
                <a:solidFill>
                  <a:srgbClr val="002060"/>
                </a:solidFill>
              </a:rPr>
              <a:t>the r-strategy species typically exploit </a:t>
            </a:r>
            <a:r>
              <a:rPr lang="cs-CZ" sz="1200" dirty="0" err="1" smtClean="0">
                <a:solidFill>
                  <a:srgbClr val="002060"/>
                </a:solidFill>
              </a:rPr>
              <a:t>the</a:t>
            </a:r>
            <a:r>
              <a:rPr lang="cs-CZ" sz="1200" dirty="0" smtClean="0">
                <a:solidFill>
                  <a:srgbClr val="002060"/>
                </a:solidFill>
              </a:rPr>
              <a:t> </a:t>
            </a:r>
            <a:r>
              <a:rPr lang="en-US" sz="1200" dirty="0" smtClean="0">
                <a:solidFill>
                  <a:srgbClr val="002060"/>
                </a:solidFill>
              </a:rPr>
              <a:t>environment with no </a:t>
            </a:r>
            <a:r>
              <a:rPr lang="cs-CZ" sz="1200" dirty="0" err="1" smtClean="0">
                <a:solidFill>
                  <a:srgbClr val="002060"/>
                </a:solidFill>
              </a:rPr>
              <a:t>differenciated</a:t>
            </a:r>
            <a:r>
              <a:rPr lang="cs-CZ" sz="1200" dirty="0" smtClean="0">
                <a:solidFill>
                  <a:srgbClr val="002060"/>
                </a:solidFill>
              </a:rPr>
              <a:t> </a:t>
            </a:r>
            <a:r>
              <a:rPr lang="en-US" sz="1200" dirty="0" smtClean="0">
                <a:solidFill>
                  <a:srgbClr val="002060"/>
                </a:solidFill>
              </a:rPr>
              <a:t>niches, and produce many offspring, each of which has a relatively low probability of surviving to adulthood</a:t>
            </a:r>
            <a:r>
              <a:rPr lang="cs-CZ" sz="1200" dirty="0" smtClean="0">
                <a:solidFill>
                  <a:srgbClr val="002060"/>
                </a:solidFill>
              </a:rPr>
              <a:t>, </a:t>
            </a:r>
            <a:r>
              <a:rPr lang="en-US" sz="1200" dirty="0" smtClean="0">
                <a:solidFill>
                  <a:srgbClr val="002060"/>
                </a:solidFill>
              </a:rPr>
              <a:t>primary </a:t>
            </a:r>
            <a:r>
              <a:rPr lang="en-US" sz="1200" dirty="0" err="1" smtClean="0">
                <a:solidFill>
                  <a:srgbClr val="002060"/>
                </a:solidFill>
              </a:rPr>
              <a:t>colonisers</a:t>
            </a:r>
            <a:r>
              <a:rPr lang="en-US" sz="1200" dirty="0" smtClean="0">
                <a:solidFill>
                  <a:srgbClr val="002060"/>
                </a:solidFill>
              </a:rPr>
              <a:t> </a:t>
            </a:r>
            <a:r>
              <a:rPr lang="cs-CZ" sz="1200" dirty="0" smtClean="0">
                <a:solidFill>
                  <a:srgbClr val="002060"/>
                </a:solidFill>
              </a:rPr>
              <a:t>are </a:t>
            </a:r>
            <a:r>
              <a:rPr lang="en-US" sz="1200" dirty="0" smtClean="0">
                <a:solidFill>
                  <a:srgbClr val="002060"/>
                </a:solidFill>
              </a:rPr>
              <a:t>typically r-strategists</a:t>
            </a:r>
            <a:endParaRPr lang="cs-CZ" sz="1200" dirty="0" smtClean="0">
              <a:solidFill>
                <a:srgbClr val="002060"/>
              </a:solidFill>
            </a:endParaRPr>
          </a:p>
          <a:p>
            <a:pPr marL="342900" indent="-342900">
              <a:buFont typeface="Arial" panose="020B0604020202020204" pitchFamily="34" charset="0"/>
              <a:buChar char="•"/>
            </a:pPr>
            <a:endParaRPr lang="cs-CZ" sz="400" dirty="0" smtClean="0">
              <a:solidFill>
                <a:srgbClr val="002060"/>
              </a:solidFill>
            </a:endParaRPr>
          </a:p>
          <a:p>
            <a:pPr marL="342900" indent="-342900">
              <a:buFont typeface="Arial" panose="020B0604020202020204" pitchFamily="34" charset="0"/>
              <a:buChar char="•"/>
            </a:pPr>
            <a:r>
              <a:rPr lang="cs-CZ" sz="1200" dirty="0" err="1" smtClean="0">
                <a:solidFill>
                  <a:srgbClr val="002060"/>
                </a:solidFill>
              </a:rPr>
              <a:t>The</a:t>
            </a:r>
            <a:r>
              <a:rPr lang="cs-CZ" sz="1200" dirty="0" smtClean="0">
                <a:solidFill>
                  <a:srgbClr val="002060"/>
                </a:solidFill>
              </a:rPr>
              <a:t> K-</a:t>
            </a:r>
            <a:r>
              <a:rPr lang="cs-CZ" sz="1200" dirty="0" err="1" smtClean="0">
                <a:solidFill>
                  <a:srgbClr val="002060"/>
                </a:solidFill>
              </a:rPr>
              <a:t>strategy</a:t>
            </a:r>
            <a:r>
              <a:rPr lang="cs-CZ" sz="1200" dirty="0" smtClean="0">
                <a:solidFill>
                  <a:srgbClr val="002060"/>
                </a:solidFill>
              </a:rPr>
              <a:t> species </a:t>
            </a:r>
            <a:r>
              <a:rPr lang="cs-CZ" sz="1200" dirty="0" err="1" smtClean="0">
                <a:solidFill>
                  <a:srgbClr val="002060"/>
                </a:solidFill>
              </a:rPr>
              <a:t>always</a:t>
            </a:r>
            <a:r>
              <a:rPr lang="cs-CZ" sz="1200" dirty="0" smtClean="0">
                <a:solidFill>
                  <a:srgbClr val="002060"/>
                </a:solidFill>
              </a:rPr>
              <a:t> </a:t>
            </a:r>
            <a:r>
              <a:rPr lang="cs-CZ" sz="1200" dirty="0" err="1" smtClean="0">
                <a:solidFill>
                  <a:srgbClr val="002060"/>
                </a:solidFill>
              </a:rPr>
              <a:t>occupies</a:t>
            </a:r>
            <a:r>
              <a:rPr lang="cs-CZ" sz="1200" dirty="0" smtClean="0">
                <a:solidFill>
                  <a:srgbClr val="002060"/>
                </a:solidFill>
              </a:rPr>
              <a:t> </a:t>
            </a:r>
            <a:r>
              <a:rPr lang="cs-CZ" sz="1200" dirty="0" err="1" smtClean="0">
                <a:solidFill>
                  <a:srgbClr val="002060"/>
                </a:solidFill>
              </a:rPr>
              <a:t>enviroment</a:t>
            </a:r>
            <a:r>
              <a:rPr lang="cs-CZ" sz="1200" dirty="0" smtClean="0">
                <a:solidFill>
                  <a:srgbClr val="002060"/>
                </a:solidFill>
              </a:rPr>
              <a:t> </a:t>
            </a:r>
            <a:r>
              <a:rPr lang="cs-CZ" sz="1200" dirty="0" err="1" smtClean="0">
                <a:solidFill>
                  <a:srgbClr val="002060"/>
                </a:solidFill>
              </a:rPr>
              <a:t>with</a:t>
            </a:r>
            <a:r>
              <a:rPr lang="cs-CZ" sz="1200" dirty="0" smtClean="0">
                <a:solidFill>
                  <a:srgbClr val="002060"/>
                </a:solidFill>
              </a:rPr>
              <a:t> </a:t>
            </a:r>
            <a:r>
              <a:rPr lang="cs-CZ" sz="1200" dirty="0" err="1" smtClean="0">
                <a:solidFill>
                  <a:srgbClr val="002060"/>
                </a:solidFill>
              </a:rPr>
              <a:t>well</a:t>
            </a:r>
            <a:r>
              <a:rPr lang="cs-CZ" sz="1200" dirty="0" smtClean="0">
                <a:solidFill>
                  <a:srgbClr val="002060"/>
                </a:solidFill>
              </a:rPr>
              <a:t> </a:t>
            </a:r>
            <a:r>
              <a:rPr lang="cs-CZ" sz="1200" dirty="0" err="1" smtClean="0">
                <a:solidFill>
                  <a:srgbClr val="002060"/>
                </a:solidFill>
              </a:rPr>
              <a:t>differenciated</a:t>
            </a:r>
            <a:r>
              <a:rPr lang="cs-CZ" sz="1200" dirty="0" smtClean="0">
                <a:solidFill>
                  <a:srgbClr val="002060"/>
                </a:solidFill>
              </a:rPr>
              <a:t> </a:t>
            </a:r>
            <a:r>
              <a:rPr lang="cs-CZ" sz="1200" dirty="0" err="1" smtClean="0">
                <a:solidFill>
                  <a:srgbClr val="002060"/>
                </a:solidFill>
              </a:rPr>
              <a:t>niches</a:t>
            </a:r>
            <a:r>
              <a:rPr lang="cs-CZ" sz="1200" dirty="0" smtClean="0">
                <a:solidFill>
                  <a:srgbClr val="002060"/>
                </a:solidFill>
              </a:rPr>
              <a:t>, </a:t>
            </a:r>
            <a:r>
              <a:rPr lang="cs-CZ" sz="1200" dirty="0" err="1" smtClean="0">
                <a:solidFill>
                  <a:srgbClr val="002060"/>
                </a:solidFill>
              </a:rPr>
              <a:t>they</a:t>
            </a:r>
            <a:r>
              <a:rPr lang="cs-CZ" sz="1200" dirty="0" smtClean="0">
                <a:solidFill>
                  <a:srgbClr val="002060"/>
                </a:solidFill>
              </a:rPr>
              <a:t> are </a:t>
            </a:r>
            <a:r>
              <a:rPr lang="cs-CZ" sz="1200" dirty="0" err="1" smtClean="0">
                <a:solidFill>
                  <a:srgbClr val="002060"/>
                </a:solidFill>
              </a:rPr>
              <a:t>well</a:t>
            </a:r>
            <a:r>
              <a:rPr lang="cs-CZ" sz="1200" dirty="0" smtClean="0">
                <a:solidFill>
                  <a:srgbClr val="002060"/>
                </a:solidFill>
              </a:rPr>
              <a:t> </a:t>
            </a:r>
            <a:r>
              <a:rPr lang="cs-CZ" sz="1200" dirty="0" err="1" smtClean="0">
                <a:solidFill>
                  <a:srgbClr val="002060"/>
                </a:solidFill>
              </a:rPr>
              <a:t>adapt</a:t>
            </a:r>
            <a:r>
              <a:rPr lang="cs-CZ" sz="1200" dirty="0" smtClean="0">
                <a:solidFill>
                  <a:srgbClr val="002060"/>
                </a:solidFill>
              </a:rPr>
              <a:t> to </a:t>
            </a:r>
            <a:r>
              <a:rPr lang="cs-CZ" sz="1200" dirty="0" err="1" smtClean="0">
                <a:solidFill>
                  <a:srgbClr val="002060"/>
                </a:solidFill>
              </a:rPr>
              <a:t>specific</a:t>
            </a:r>
            <a:r>
              <a:rPr lang="cs-CZ" sz="1200" dirty="0" smtClean="0">
                <a:solidFill>
                  <a:srgbClr val="002060"/>
                </a:solidFill>
              </a:rPr>
              <a:t> </a:t>
            </a:r>
            <a:r>
              <a:rPr lang="cs-CZ" sz="1200" dirty="0" err="1" smtClean="0">
                <a:solidFill>
                  <a:srgbClr val="002060"/>
                </a:solidFill>
              </a:rPr>
              <a:t>environment</a:t>
            </a:r>
            <a:r>
              <a:rPr lang="cs-CZ" sz="1200" dirty="0" smtClean="0">
                <a:solidFill>
                  <a:srgbClr val="002060"/>
                </a:solidFill>
              </a:rPr>
              <a:t> </a:t>
            </a:r>
            <a:r>
              <a:rPr lang="cs-CZ" sz="1200" dirty="0" err="1" smtClean="0">
                <a:solidFill>
                  <a:srgbClr val="002060"/>
                </a:solidFill>
              </a:rPr>
              <a:t>condition</a:t>
            </a:r>
            <a:r>
              <a:rPr lang="cs-CZ" sz="1200" dirty="0" smtClean="0">
                <a:solidFill>
                  <a:srgbClr val="002060"/>
                </a:solidFill>
              </a:rPr>
              <a:t> and are </a:t>
            </a:r>
            <a:r>
              <a:rPr lang="cs-CZ" sz="1200" dirty="0" err="1" smtClean="0">
                <a:solidFill>
                  <a:srgbClr val="002060"/>
                </a:solidFill>
              </a:rPr>
              <a:t>typical</a:t>
            </a:r>
            <a:r>
              <a:rPr lang="cs-CZ" sz="1200" dirty="0" smtClean="0">
                <a:solidFill>
                  <a:srgbClr val="002060"/>
                </a:solidFill>
              </a:rPr>
              <a:t> </a:t>
            </a:r>
            <a:r>
              <a:rPr lang="cs-CZ" sz="1200" dirty="0" err="1" smtClean="0">
                <a:solidFill>
                  <a:srgbClr val="002060"/>
                </a:solidFill>
              </a:rPr>
              <a:t>for</a:t>
            </a:r>
            <a:r>
              <a:rPr lang="cs-CZ" sz="1200" dirty="0" smtClean="0">
                <a:solidFill>
                  <a:srgbClr val="002060"/>
                </a:solidFill>
              </a:rPr>
              <a:t> </a:t>
            </a:r>
            <a:r>
              <a:rPr lang="cs-CZ" sz="1200" dirty="0" err="1" smtClean="0">
                <a:solidFill>
                  <a:srgbClr val="002060"/>
                </a:solidFill>
              </a:rPr>
              <a:t>mature</a:t>
            </a:r>
            <a:r>
              <a:rPr lang="cs-CZ" sz="1200" dirty="0" smtClean="0">
                <a:solidFill>
                  <a:srgbClr val="002060"/>
                </a:solidFill>
              </a:rPr>
              <a:t> </a:t>
            </a:r>
            <a:r>
              <a:rPr lang="cs-CZ" sz="1200" dirty="0" err="1" smtClean="0">
                <a:solidFill>
                  <a:srgbClr val="002060"/>
                </a:solidFill>
              </a:rPr>
              <a:t>ecosystem</a:t>
            </a:r>
            <a:r>
              <a:rPr lang="cs-CZ" sz="1200" dirty="0" smtClean="0">
                <a:solidFill>
                  <a:srgbClr val="002060"/>
                </a:solidFill>
              </a:rPr>
              <a:t> </a:t>
            </a:r>
          </a:p>
          <a:p>
            <a:endParaRPr lang="cs-CZ" dirty="0"/>
          </a:p>
        </p:txBody>
      </p:sp>
      <p:sp>
        <p:nvSpPr>
          <p:cNvPr id="4" name="Zástupný symbol pro číslo snímku 3"/>
          <p:cNvSpPr>
            <a:spLocks noGrp="1"/>
          </p:cNvSpPr>
          <p:nvPr>
            <p:ph type="sldNum" sz="quarter" idx="10"/>
          </p:nvPr>
        </p:nvSpPr>
        <p:spPr/>
        <p:txBody>
          <a:bodyPr/>
          <a:lstStyle/>
          <a:p>
            <a:fld id="{6D910302-59DF-48F4-8C24-1B72B7E044BE}" type="slidenum">
              <a:rPr lang="cs-CZ" smtClean="0"/>
              <a:t>56</a:t>
            </a:fld>
            <a:endParaRPr lang="cs-CZ"/>
          </a:p>
        </p:txBody>
      </p:sp>
    </p:spTree>
    <p:extLst>
      <p:ext uri="{BB962C8B-B14F-4D97-AF65-F5344CB8AC3E}">
        <p14:creationId xmlns:p14="http://schemas.microsoft.com/office/powerpoint/2010/main" val="4264251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D910302-59DF-48F4-8C24-1B72B7E044BE}" type="slidenum">
              <a:rPr lang="cs-CZ" smtClean="0"/>
              <a:t>57</a:t>
            </a:fld>
            <a:endParaRPr lang="cs-CZ"/>
          </a:p>
        </p:txBody>
      </p:sp>
    </p:spTree>
    <p:extLst>
      <p:ext uri="{BB962C8B-B14F-4D97-AF65-F5344CB8AC3E}">
        <p14:creationId xmlns:p14="http://schemas.microsoft.com/office/powerpoint/2010/main" val="2371647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dirty="0" smtClean="0">
                <a:solidFill>
                  <a:schemeClr val="tx2"/>
                </a:solidFill>
              </a:rPr>
              <a:t>one essential service provided by biodiversity is to stabilize the overall abundance of an assemblage of organisms that provides a particular ecosystem service or function, thereby making it less vulnerable to fluctuations in the abundances of individual populations</a:t>
            </a:r>
            <a:r>
              <a:rPr lang="cs-CZ" sz="1200" dirty="0" smtClean="0">
                <a:solidFill>
                  <a:schemeClr val="tx2"/>
                </a:solidFill>
              </a:rPr>
              <a:t>; t</a:t>
            </a:r>
            <a:r>
              <a:rPr lang="en-US" sz="1200" dirty="0" smtClean="0">
                <a:solidFill>
                  <a:schemeClr val="tx2"/>
                </a:solidFill>
              </a:rPr>
              <a:t>his phenomenon, or components of it, has been characterized using a variety of terms (e.g. statistical averaging, portfolio effect, covariance effect, insurance hypothesis and stabilizing effect (Thibaut and Connolly, 2013)  </a:t>
            </a:r>
            <a:endParaRPr lang="en-US" sz="1200" dirty="0">
              <a:solidFill>
                <a:schemeClr val="tx2"/>
              </a:solidFill>
            </a:endParaRPr>
          </a:p>
        </p:txBody>
      </p:sp>
      <p:sp>
        <p:nvSpPr>
          <p:cNvPr id="4" name="Zástupný symbol pro číslo snímku 3"/>
          <p:cNvSpPr>
            <a:spLocks noGrp="1"/>
          </p:cNvSpPr>
          <p:nvPr>
            <p:ph type="sldNum" sz="quarter" idx="10"/>
          </p:nvPr>
        </p:nvSpPr>
        <p:spPr/>
        <p:txBody>
          <a:bodyPr/>
          <a:lstStyle/>
          <a:p>
            <a:fld id="{6D910302-59DF-48F4-8C24-1B72B7E044BE}" type="slidenum">
              <a:rPr lang="cs-CZ" smtClean="0"/>
              <a:t>58</a:t>
            </a:fld>
            <a:endParaRPr lang="cs-CZ"/>
          </a:p>
        </p:txBody>
      </p:sp>
    </p:spTree>
    <p:extLst>
      <p:ext uri="{BB962C8B-B14F-4D97-AF65-F5344CB8AC3E}">
        <p14:creationId xmlns:p14="http://schemas.microsoft.com/office/powerpoint/2010/main" val="8679806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dirty="0" smtClean="0">
                <a:solidFill>
                  <a:schemeClr val="tx2"/>
                </a:solidFill>
              </a:rPr>
              <a:t>one essential service provided by biodiversity is to stabilize the overall abundance of an assemblage of organisms that provides a particular ecosystem service or function, thereby making it less vulnerable to fluctuations in the abundances of individual populations</a:t>
            </a:r>
            <a:r>
              <a:rPr lang="cs-CZ" sz="1200" dirty="0" smtClean="0">
                <a:solidFill>
                  <a:schemeClr val="tx2"/>
                </a:solidFill>
              </a:rPr>
              <a:t>; t</a:t>
            </a:r>
            <a:r>
              <a:rPr lang="en-US" sz="1200" dirty="0" smtClean="0">
                <a:solidFill>
                  <a:schemeClr val="tx2"/>
                </a:solidFill>
              </a:rPr>
              <a:t>his phenomenon, or components of it, has been characterized using a variety of terms (e.g. statistical averaging, portfolio effect, covariance effect, insurance hypothesis and stabilizing effect (Thibaut and Connolly, 2013)  </a:t>
            </a:r>
            <a:endParaRPr lang="en-US" sz="1200" dirty="0">
              <a:solidFill>
                <a:schemeClr val="tx2"/>
              </a:solidFill>
            </a:endParaRPr>
          </a:p>
        </p:txBody>
      </p:sp>
      <p:sp>
        <p:nvSpPr>
          <p:cNvPr id="4" name="Zástupný symbol pro číslo snímku 3"/>
          <p:cNvSpPr>
            <a:spLocks noGrp="1"/>
          </p:cNvSpPr>
          <p:nvPr>
            <p:ph type="sldNum" sz="quarter" idx="10"/>
          </p:nvPr>
        </p:nvSpPr>
        <p:spPr/>
        <p:txBody>
          <a:bodyPr/>
          <a:lstStyle/>
          <a:p>
            <a:fld id="{6D910302-59DF-48F4-8C24-1B72B7E044BE}" type="slidenum">
              <a:rPr lang="cs-CZ" smtClean="0"/>
              <a:t>59</a:t>
            </a:fld>
            <a:endParaRPr lang="cs-CZ"/>
          </a:p>
        </p:txBody>
      </p:sp>
    </p:spTree>
    <p:extLst>
      <p:ext uri="{BB962C8B-B14F-4D97-AF65-F5344CB8AC3E}">
        <p14:creationId xmlns:p14="http://schemas.microsoft.com/office/powerpoint/2010/main" val="1893430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D910302-59DF-48F4-8C24-1B72B7E044BE}" type="slidenum">
              <a:rPr lang="cs-CZ" smtClean="0"/>
              <a:t>61</a:t>
            </a:fld>
            <a:endParaRPr lang="cs-CZ"/>
          </a:p>
        </p:txBody>
      </p:sp>
    </p:spTree>
    <p:extLst>
      <p:ext uri="{BB962C8B-B14F-4D97-AF65-F5344CB8AC3E}">
        <p14:creationId xmlns:p14="http://schemas.microsoft.com/office/powerpoint/2010/main" val="1653437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D910302-59DF-48F4-8C24-1B72B7E044BE}" type="slidenum">
              <a:rPr lang="cs-CZ" smtClean="0"/>
              <a:t>62</a:t>
            </a:fld>
            <a:endParaRPr lang="cs-CZ"/>
          </a:p>
        </p:txBody>
      </p:sp>
    </p:spTree>
    <p:extLst>
      <p:ext uri="{BB962C8B-B14F-4D97-AF65-F5344CB8AC3E}">
        <p14:creationId xmlns:p14="http://schemas.microsoft.com/office/powerpoint/2010/main" val="2292587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Dlouhodobá koexistence konkurujících si druhů může vést k úplnému oddělení nik: severoamerické sýkory jsou vždy maximálně</a:t>
            </a:r>
          </a:p>
          <a:p>
            <a:r>
              <a:rPr lang="cs-CZ" sz="1200" b="0" i="0" u="none" strike="noStrike" kern="1200" baseline="0" dirty="0" smtClean="0">
                <a:solidFill>
                  <a:schemeClr val="tx1"/>
                </a:solidFill>
                <a:latin typeface="+mn-lt"/>
                <a:ea typeface="+mn-ea"/>
                <a:cs typeface="+mn-cs"/>
              </a:rPr>
              <a:t>dvě pohromadě, zatímco v Evropě jich může být až pět. Rozdíl je vysvětlován tím, že se evropské druhy nacházejí v pokročilejším stádiu vývoje a tudíž jsou rozdíly mezi druhy větší – menší překryv nik. </a:t>
            </a:r>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18</a:t>
            </a:fld>
            <a:endParaRPr lang="cs-CZ"/>
          </a:p>
        </p:txBody>
      </p:sp>
    </p:spTree>
    <p:extLst>
      <p:ext uri="{BB962C8B-B14F-4D97-AF65-F5344CB8AC3E}">
        <p14:creationId xmlns:p14="http://schemas.microsoft.com/office/powerpoint/2010/main" val="3059866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i="1" dirty="0" smtClean="0"/>
              <a:t>Genomy ptáků, kteří stáli u zrodu Darwinovy teorie přírodního výběru, nabídly pohled do tajů evoluce</a:t>
            </a:r>
            <a:endParaRPr lang="cs-CZ" dirty="0" smtClean="0"/>
          </a:p>
          <a:p>
            <a:r>
              <a:rPr lang="cs-CZ" dirty="0" smtClean="0"/>
              <a:t>Loď Beagle s Charlesem Darwinem na palubě přistála u Galapág 15. září 1835. Mladý přírodovědec rozhodně nepřekypoval nadšením. Nenašel tu jedinou aktivní sopku, ačkoli se na soptící vulkány jako vynikající geolog těšil. Fauna ho neuchvátila. Jedinečné leguány mořské přizpůsobené životu ve vodě označil v deníku za „ty nejhnusnější neohrabané ještěry“.</a:t>
            </a:r>
          </a:p>
          <a:p>
            <a:r>
              <a:rPr lang="cs-CZ" dirty="0" smtClean="0"/>
              <a:t>Ani ptáci ho moc nezajímali. Jejich lov a konzervaci přenechával do značné míry svému asistentovi </a:t>
            </a:r>
            <a:r>
              <a:rPr lang="cs-CZ" dirty="0" err="1" smtClean="0"/>
              <a:t>Symsi</a:t>
            </a:r>
            <a:r>
              <a:rPr lang="cs-CZ" dirty="0" smtClean="0"/>
              <a:t> </a:t>
            </a:r>
            <a:r>
              <a:rPr lang="cs-CZ" dirty="0" err="1" smtClean="0"/>
              <a:t>Covingtonovi</a:t>
            </a:r>
            <a:r>
              <a:rPr lang="cs-CZ" dirty="0" smtClean="0"/>
              <a:t>. Přesto měla krátká návštěva Galapág, která skončila 20. října 1835, pro Darwinovu následnou vědeckou dráhu rozhodující význam. A ptáci v tom sehráli klíčovou roli.</a:t>
            </a:r>
          </a:p>
          <a:p>
            <a:r>
              <a:rPr lang="cs-CZ" dirty="0" smtClean="0"/>
              <a:t>Po návratu do Anglie předal Darwin ptáky ulovené na Galapágách slavnému ornitologovi Johnu </a:t>
            </a:r>
            <a:r>
              <a:rPr lang="cs-CZ" dirty="0" err="1" smtClean="0"/>
              <a:t>Gouldovi</a:t>
            </a:r>
            <a:r>
              <a:rPr lang="cs-CZ" dirty="0" smtClean="0"/>
              <a:t>. Byli mezi nimi i opeřenci, které Darwin označil předběžně jako kosy, „velké zobáky“, vrány a pěnkavy. </a:t>
            </a:r>
            <a:r>
              <a:rPr lang="cs-CZ" dirty="0" err="1" smtClean="0"/>
              <a:t>Gould</a:t>
            </a:r>
            <a:r>
              <a:rPr lang="cs-CZ" dirty="0" smtClean="0"/>
              <a:t> v nich ale rozeznal skupinu blízce příbuzných pěvců náležejících ke dvanácti různým druhům. Všechny byly blízce příbuzné jihoamerickým pěvcům. </a:t>
            </a:r>
            <a:r>
              <a:rPr lang="cs-CZ" dirty="0" err="1" smtClean="0"/>
              <a:t>Gouldova</a:t>
            </a:r>
            <a:r>
              <a:rPr lang="cs-CZ" dirty="0" smtClean="0"/>
              <a:t> zpráva vzbudila senzaci a dostala se na titulní stránky novin.</a:t>
            </a:r>
          </a:p>
          <a:p>
            <a:r>
              <a:rPr lang="cs-CZ" dirty="0" smtClean="0"/>
              <a:t>Darwina donutila, aby se začal ptáky znovu zabývat. A došel k naprosto revolučnímu závěru, že se jednotlivé druhy vyvinuly adaptací na podmínky panující na různých galapážských ostrovech. Tím položil základ své teorie přírodního výběru, podle které přežívají v přírodě jedinci nejlépe přizpůsobení aktuálním podmínkám.</a:t>
            </a:r>
          </a:p>
          <a:p>
            <a:r>
              <a:rPr lang="cs-CZ" dirty="0" smtClean="0"/>
              <a:t>Ptáci s velkými zobáky se adaptovali na louskání tvrdých plodů a semen. Ptáci s úzkými šídlovitými zobáky se přizpůsobili k lovu hmyzu. Jeden druh pěvce zanesený na Galapágy větrem z pevniny tak dal vzniknout několika různým druhům. V roce 1936 nazval britský ornitolog </a:t>
            </a:r>
            <a:r>
              <a:rPr lang="cs-CZ" dirty="0" err="1" smtClean="0"/>
              <a:t>Percy</a:t>
            </a:r>
            <a:r>
              <a:rPr lang="cs-CZ" dirty="0" smtClean="0"/>
              <a:t> </a:t>
            </a:r>
            <a:r>
              <a:rPr lang="cs-CZ" dirty="0" err="1" smtClean="0"/>
              <a:t>Lowe</a:t>
            </a:r>
            <a:r>
              <a:rPr lang="cs-CZ" dirty="0" smtClean="0"/>
              <a:t> tyto ptáky souhrnně Darwinovy pěnkavy. Ornitologové pro ně vyhradili název pěnkavka, kterým dávají najevo, že galapážští pěvci nemají s běžnými pěnkavami nic společného.</a:t>
            </a:r>
          </a:p>
          <a:p>
            <a:r>
              <a:rPr lang="cs-CZ" b="1" dirty="0" smtClean="0"/>
              <a:t>ALX1 – zobákový gen</a:t>
            </a:r>
            <a:endParaRPr lang="cs-CZ" dirty="0" smtClean="0"/>
          </a:p>
          <a:p>
            <a:r>
              <a:rPr lang="cs-CZ" dirty="0" smtClean="0"/>
              <a:t>Tým genetiků vedený </a:t>
            </a:r>
            <a:r>
              <a:rPr lang="cs-CZ" dirty="0" err="1" smtClean="0"/>
              <a:t>Leifem</a:t>
            </a:r>
            <a:r>
              <a:rPr lang="cs-CZ" dirty="0" smtClean="0"/>
              <a:t> </a:t>
            </a:r>
            <a:r>
              <a:rPr lang="cs-CZ" dirty="0" err="1" smtClean="0"/>
              <a:t>Anderssonem</a:t>
            </a:r>
            <a:r>
              <a:rPr lang="cs-CZ" dirty="0" smtClean="0"/>
              <a:t> z univerzity v Uppsale nyní přečetl kompletní dědičnou informaci celkem 120 jedinců čtrnácti druhů galapážských pěnkavek a jednoho druhu pěnkavky z blízkého Kokosového ostrova. Vzorky DNA nasbírali manželé Peter a </a:t>
            </a:r>
            <a:r>
              <a:rPr lang="cs-CZ" dirty="0" err="1" smtClean="0"/>
              <a:t>Rosemary</a:t>
            </a:r>
            <a:r>
              <a:rPr lang="cs-CZ" dirty="0" smtClean="0"/>
              <a:t> Grantovi, kteří studují tyto ptáky na Galapágách už čtyřicet let. Výsledky publikované ve vědeckém časopise </a:t>
            </a:r>
            <a:r>
              <a:rPr lang="cs-CZ" dirty="0" err="1" smtClean="0"/>
              <a:t>Nature</a:t>
            </a:r>
            <a:r>
              <a:rPr lang="cs-CZ" dirty="0" smtClean="0"/>
              <a:t> potvrdily, že se tito ptáci vyvinuli z jediného společného předka během jednoho milionu roků.</a:t>
            </a:r>
          </a:p>
          <a:p>
            <a:r>
              <a:rPr lang="cs-CZ" dirty="0" smtClean="0"/>
              <a:t>V DNA pěnkavek našli vědci úsek, který se lišil mezi druhy s různě tvarovanými zobáky. V této části ptačí DNA se nachází gen označovaný jako ALX1. Obdobný gen je znám i z dědičné informace savců včetně člověka, kde se podílí na formování obličeje. Pokud je gen poškozen mutací, rodí se děti s těžkými defekty.</a:t>
            </a:r>
          </a:p>
          <a:p>
            <a:r>
              <a:rPr lang="cs-CZ" dirty="0" smtClean="0"/>
              <a:t>Jak ale ukázal výzkum genu ALX1 u pěnkavek, mírné proměny tohoto genu nevedou k defektům, ale otevírají cestu k evoluci. Vědci předpokládají, že umírněné změny genu ALX1 se mohly během evoluce člověka podílet na změnách obličejové části lebky a dnes se mohou například spolurozhodovat o individuálních rysech našich tváří.</a:t>
            </a:r>
          </a:p>
          <a:p>
            <a:r>
              <a:rPr lang="cs-CZ" dirty="0" smtClean="0"/>
              <a:t>ALX1 zřejmě není jediný gen, který určuje tvar zobáku. </a:t>
            </a:r>
            <a:r>
              <a:rPr lang="cs-CZ" dirty="0" err="1" smtClean="0"/>
              <a:t>Leif</a:t>
            </a:r>
            <a:r>
              <a:rPr lang="cs-CZ" dirty="0" smtClean="0"/>
              <a:t> </a:t>
            </a:r>
            <a:r>
              <a:rPr lang="cs-CZ" dirty="0" err="1" smtClean="0"/>
              <a:t>Andersson</a:t>
            </a:r>
            <a:r>
              <a:rPr lang="cs-CZ" dirty="0" smtClean="0"/>
              <a:t> považuje za nejpozoruhodnější zjištění, že ani příslušníci jednoho druhu pěnkavek nemají gen ALX1 úplně stejný.</a:t>
            </a:r>
          </a:p>
          <a:p>
            <a:r>
              <a:rPr lang="cs-CZ" dirty="0" smtClean="0"/>
              <a:t>V důsledku toho je u nich do jisté míry variabilní i tvar zobáku. Například u pěnkavky prostřední pozorovali Peter a </a:t>
            </a:r>
            <a:r>
              <a:rPr lang="cs-CZ" dirty="0" err="1" smtClean="0"/>
              <a:t>Rosemary</a:t>
            </a:r>
            <a:r>
              <a:rPr lang="cs-CZ" dirty="0" smtClean="0"/>
              <a:t> Grantovi jedince s tlustšími i užšími zobáky. Jde o názorný příklad toho, jak funguje evoluce. Pokud se změní životní podmínky tak, že to zvýhodní nositele určitého znaku, třeba ptáky se silnějším zobákem schopné louskat tvrdá semena, pak tito ptáci ve zvýšené míře přežívají a druh prodělává proměnu.</a:t>
            </a:r>
          </a:p>
          <a:p>
            <a:r>
              <a:rPr lang="cs-CZ" dirty="0" smtClean="0"/>
              <a:t>Galapágy vystavují pěnkavky podobným zkouškám poměrně často. Střídají se tu ničivá sucha se silnými dešti vyvolanými klimatickým jevem El </a:t>
            </a:r>
            <a:r>
              <a:rPr lang="cs-CZ" dirty="0" err="1" smtClean="0"/>
              <a:t>Niňo</a:t>
            </a:r>
            <a:r>
              <a:rPr lang="cs-CZ" dirty="0" smtClean="0"/>
              <a:t>. Čas od času se probudí galapážské sopky. Krajinu pak pokryje láva a sopečný popel. Manželé Grantovi zjistili, že v těchto těžkých dobách se dostávají do výhody pěnkavky, kterým jejich zobák dovoluje konzumovat co nejrůznorodější potravu, od semen a hmyzu až po nektar kaktusů. Grantovi toho byli svědky například v extrémně suchých rocích 1977, 1984 a 2004.</a:t>
            </a:r>
          </a:p>
          <a:p>
            <a:r>
              <a:rPr lang="cs-CZ" b="1" dirty="0" smtClean="0"/>
              <a:t>Zdatní mezidruhoví kříženci</a:t>
            </a:r>
            <a:endParaRPr lang="cs-CZ" dirty="0" smtClean="0"/>
          </a:p>
          <a:p>
            <a:r>
              <a:rPr lang="cs-CZ" dirty="0" smtClean="0"/>
              <a:t>Výzkum dědičné informace Darwinových pěnkav odhalil také další mechanismus, jakým probíhá evoluce. Tím je výměna genů při vzájemném křížení příslušníků různých, ale přitom blízce příbuzných druhů. V řadě případů jsou mezidruhoví kříženci neplodní. Kříženci různých druhů galapážských pěnkavek však přivádějí na svět potomky s partnery z obou „rodičovských“ druhů.</a:t>
            </a:r>
          </a:p>
          <a:p>
            <a:r>
              <a:rPr lang="cs-CZ" dirty="0" smtClean="0"/>
              <a:t>Hybridi svým chováním sledují vzor druhu jednoho či druhého rodiče. Učí se od něj například zpěv. V jejich buňkách se ale nachází směs genů dvou různých druhů. To se někdy ukazuje jako výhoda. Grantovi pozorovali situace, kdy byli mezidruhoví kříženci dokonce plodnější a životaschopnější než příslušníci rodičovských druhů.</a:t>
            </a:r>
          </a:p>
          <a:p>
            <a:r>
              <a:rPr lang="cs-CZ" dirty="0" smtClean="0"/>
              <a:t>Genetické analýzy nyní prokázaly, že k „výměně genů“ docházelo mezi různými druhy galapážských pěnkavek během milionu let opakovaně. Vědcům to pomohlo rekonstruovat historii evoluce Darwinových pěnkav. Určili, které druhy jsou evolučně </a:t>
            </a:r>
            <a:r>
              <a:rPr lang="cs-CZ" dirty="0" smtClean="0">
                <a:hlinkClick r:id="rId3"/>
              </a:rPr>
              <a:t>staré</a:t>
            </a:r>
            <a:r>
              <a:rPr lang="cs-CZ" dirty="0" smtClean="0"/>
              <a:t> a které vznikly teprve nedávno.</a:t>
            </a:r>
          </a:p>
          <a:p>
            <a:r>
              <a:rPr lang="cs-CZ" dirty="0" smtClean="0"/>
              <a:t>Z analýz DNA také vyplynulo, že druhové spektrum galapážských pěnkavek je pestřejší, než se dosud ornitologům zdálo. Ptáci, kteří jsou na první pohled prakticky stejní a vědci je řadili k druhu pěnkavky ostrozobé, tvoří ve skutečnosti tři geneticky zcela vyhraněné druhy. Podobně v sobě druh pěnkavky kuželozobé skrývá dva zcela samostatné druhy. Darwinovy pěnkavy tak mají i po 180 letech k zákonitostem evoluce stále co říci.</a:t>
            </a:r>
          </a:p>
          <a:p>
            <a:r>
              <a:rPr lang="cs-CZ" dirty="0" smtClean="0"/>
              <a:t>Autor je profesorem České zemědělské univerzity a pracuje ve Výzkumném ústavu živočišné výroby v Praze - Uhříněvsi</a:t>
            </a:r>
          </a:p>
          <a:p>
            <a:r>
              <a:rPr lang="cs-CZ" i="1" dirty="0" smtClean="0"/>
              <a:t>LN, 18.2.2015</a:t>
            </a:r>
            <a:endParaRPr lang="cs-CZ" dirty="0" smtClean="0"/>
          </a:p>
          <a:p>
            <a:r>
              <a:rPr lang="cs-CZ" dirty="0" smtClean="0"/>
              <a:t>Jaroslav Petr </a:t>
            </a:r>
          </a:p>
          <a:p>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19</a:t>
            </a:fld>
            <a:endParaRPr lang="cs-CZ"/>
          </a:p>
        </p:txBody>
      </p:sp>
    </p:spTree>
    <p:extLst>
      <p:ext uri="{BB962C8B-B14F-4D97-AF65-F5344CB8AC3E}">
        <p14:creationId xmlns:p14="http://schemas.microsoft.com/office/powerpoint/2010/main" val="465861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err="1" smtClean="0"/>
              <a:t>Liebigův</a:t>
            </a:r>
            <a:r>
              <a:rPr lang="cs-CZ" b="1" dirty="0" smtClean="0"/>
              <a:t> zákon minima</a:t>
            </a:r>
          </a:p>
          <a:p>
            <a:r>
              <a:rPr lang="cs-CZ" dirty="0" smtClean="0"/>
              <a:t>Jedná se o jedno ze základních ekologických pravidel, které bylo formulováno už v roce 1840. Říká, že život a růst organismů je limitován tím prvkem (obecněji zdrojem), kterého je nedostatek (je v minimu)</a:t>
            </a:r>
            <a:r>
              <a:rPr lang="cs-CZ" baseline="30000" dirty="0" smtClean="0"/>
              <a:t>[1]</a:t>
            </a:r>
            <a:r>
              <a:rPr lang="cs-CZ" dirty="0" smtClean="0"/>
              <a:t>. Například pro růst rostlin jsou nejdůležitějšími prvky N, P a K.</a:t>
            </a:r>
            <a:r>
              <a:rPr lang="cs-CZ" baseline="30000" dirty="0" smtClean="0"/>
              <a:t>[2]</a:t>
            </a:r>
            <a:r>
              <a:rPr lang="cs-CZ" dirty="0" smtClean="0"/>
              <a:t> Draslíku (K) potřebují jen velice málo a v půdě ho je většinou dostatek, dusíku (N) je v mnoha oblastech díky lidské činnosti dokonce nadbytek. Limitujícím prvkem pro rostliny je tedy ve většině společenstev fosfor (P). Rostliny ho potřebují poměrně velké množství a v půdě (ani ve vodě) nebývá hojný</a:t>
            </a:r>
          </a:p>
          <a:p>
            <a:endParaRPr lang="cs-CZ" dirty="0" smtClean="0"/>
          </a:p>
          <a:p>
            <a:r>
              <a:rPr lang="cs-CZ" dirty="0" smtClean="0"/>
              <a:t>Irský bramborový hladomor</a:t>
            </a:r>
          </a:p>
          <a:p>
            <a:r>
              <a:rPr lang="cs-CZ" sz="1200" b="0" i="0" u="none" strike="noStrike" kern="1200" baseline="0" dirty="0" smtClean="0">
                <a:solidFill>
                  <a:schemeClr val="tx1"/>
                </a:solidFill>
                <a:latin typeface="+mn-lt"/>
                <a:ea typeface="+mn-ea"/>
                <a:cs typeface="+mn-cs"/>
              </a:rPr>
              <a:t>Peripetie orientace určitého celku na jeden produkt/plodinu/surovinu jasně demonstruje „</a:t>
            </a:r>
            <a:r>
              <a:rPr lang="cs-CZ" sz="1200" b="0" i="0" u="none" strike="noStrike" kern="1200" baseline="0" dirty="0" err="1" smtClean="0">
                <a:solidFill>
                  <a:schemeClr val="tx1"/>
                </a:solidFill>
                <a:latin typeface="+mn-lt"/>
                <a:ea typeface="+mn-ea"/>
                <a:cs typeface="+mn-cs"/>
              </a:rPr>
              <a:t>bramborovy</a:t>
            </a:r>
            <a:r>
              <a:rPr lang="cs-CZ" sz="1200" b="0" i="0" u="none" strike="noStrike" kern="1200" baseline="0" dirty="0" smtClean="0">
                <a:solidFill>
                  <a:schemeClr val="tx1"/>
                </a:solidFill>
                <a:latin typeface="+mn-lt"/>
                <a:ea typeface="+mn-ea"/>
                <a:cs typeface="+mn-cs"/>
              </a:rPr>
              <a:t>“</a:t>
            </a:r>
          </a:p>
          <a:p>
            <a:r>
              <a:rPr lang="cs-CZ" sz="1200" b="0" i="0" u="none" strike="noStrike" kern="1200" baseline="0" dirty="0" smtClean="0">
                <a:solidFill>
                  <a:schemeClr val="tx1"/>
                </a:solidFill>
                <a:latin typeface="+mn-lt"/>
                <a:ea typeface="+mn-ea"/>
                <a:cs typeface="+mn-cs"/>
              </a:rPr>
              <a:t>hladomor v Irsku v letech 1845–1849. Životní úroveň v Irsku i v době před </a:t>
            </a:r>
            <a:r>
              <a:rPr lang="cs-CZ" sz="1200" b="0" i="0" u="none" strike="noStrike" kern="1200" baseline="0" dirty="0" err="1" smtClean="0">
                <a:solidFill>
                  <a:schemeClr val="tx1"/>
                </a:solidFill>
                <a:latin typeface="+mn-lt"/>
                <a:ea typeface="+mn-ea"/>
                <a:cs typeface="+mn-cs"/>
              </a:rPr>
              <a:t>bramborovym</a:t>
            </a:r>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hladomorem byla velmi nuzná, k čemuž nemalou měrou přispívalo postavení Irska v rámci Velké</a:t>
            </a:r>
          </a:p>
          <a:p>
            <a:r>
              <a:rPr lang="cs-CZ" sz="1200" b="0" i="0" u="none" strike="noStrike" kern="1200" baseline="0" dirty="0" smtClean="0">
                <a:solidFill>
                  <a:schemeClr val="tx1"/>
                </a:solidFill>
                <a:latin typeface="+mn-lt"/>
                <a:ea typeface="+mn-ea"/>
                <a:cs typeface="+mn-cs"/>
              </a:rPr>
              <a:t>Británie. Tři čtvrtiny půdy byly v majetku Angličanů, kteří na rozdíl od Irů byli protestanty. Averze</a:t>
            </a:r>
          </a:p>
          <a:p>
            <a:r>
              <a:rPr lang="cs-CZ" sz="1200" b="0" i="0" u="none" strike="noStrike" kern="1200" baseline="0" dirty="0" smtClean="0">
                <a:solidFill>
                  <a:schemeClr val="tx1"/>
                </a:solidFill>
                <a:latin typeface="+mn-lt"/>
                <a:ea typeface="+mn-ea"/>
                <a:cs typeface="+mn-cs"/>
              </a:rPr>
              <a:t>většiny Angličanů vůči Irům měla však i další historické příčiny, z nichž mezi hlavní bezesporu</a:t>
            </a:r>
          </a:p>
          <a:p>
            <a:r>
              <a:rPr lang="cs-CZ" sz="1200" b="0" i="0" u="none" strike="noStrike" kern="1200" baseline="0" dirty="0" smtClean="0">
                <a:solidFill>
                  <a:schemeClr val="tx1"/>
                </a:solidFill>
                <a:latin typeface="+mn-lt"/>
                <a:ea typeface="+mn-ea"/>
                <a:cs typeface="+mn-cs"/>
              </a:rPr>
              <a:t>patřila snaha Irska získat nezávislost. Irské zemědělství bylo tehdy založeno v podstatě pouze na</a:t>
            </a:r>
          </a:p>
          <a:p>
            <a:r>
              <a:rPr lang="cs-CZ" sz="1200" b="0" i="0" u="none" strike="noStrike" kern="1200" baseline="0" dirty="0" smtClean="0">
                <a:solidFill>
                  <a:schemeClr val="tx1"/>
                </a:solidFill>
                <a:latin typeface="+mn-lt"/>
                <a:ea typeface="+mn-ea"/>
                <a:cs typeface="+mn-cs"/>
              </a:rPr>
              <a:t>pěstování brambor, navíc odrůdy pocházejících z jedné oblasti ve Střední Americe, což bylo spjato</a:t>
            </a:r>
          </a:p>
          <a:p>
            <a:r>
              <a:rPr lang="cs-CZ" sz="1200" b="0" i="0" u="none" strike="noStrike" kern="1200" baseline="0" dirty="0" smtClean="0">
                <a:solidFill>
                  <a:schemeClr val="tx1"/>
                </a:solidFill>
                <a:latin typeface="+mn-lt"/>
                <a:ea typeface="+mn-ea"/>
                <a:cs typeface="+mn-cs"/>
              </a:rPr>
              <a:t>s nízkou genetickou variabilitou a tedy náchylností těchto monokultur vůči </a:t>
            </a:r>
            <a:r>
              <a:rPr lang="cs-CZ" sz="1200" b="0" i="0" u="none" strike="noStrike" kern="1200" baseline="0" dirty="0" err="1" smtClean="0">
                <a:solidFill>
                  <a:schemeClr val="tx1"/>
                </a:solidFill>
                <a:latin typeface="+mn-lt"/>
                <a:ea typeface="+mn-ea"/>
                <a:cs typeface="+mn-cs"/>
              </a:rPr>
              <a:t>vykyvům</a:t>
            </a:r>
            <a:r>
              <a:rPr lang="cs-CZ" sz="1200" b="0" i="0" u="none" strike="noStrike" kern="1200" baseline="0" dirty="0" smtClean="0">
                <a:solidFill>
                  <a:schemeClr val="tx1"/>
                </a:solidFill>
                <a:latin typeface="+mn-lt"/>
                <a:ea typeface="+mn-ea"/>
                <a:cs typeface="+mn-cs"/>
              </a:rPr>
              <a:t> počasí</a:t>
            </a:r>
          </a:p>
          <a:p>
            <a:r>
              <a:rPr lang="cs-CZ" sz="1200" b="0" i="0" u="none" strike="noStrike" kern="1200" baseline="0" dirty="0" smtClean="0">
                <a:solidFill>
                  <a:schemeClr val="tx1"/>
                </a:solidFill>
                <a:latin typeface="+mn-lt"/>
                <a:ea typeface="+mn-ea"/>
                <a:cs typeface="+mn-cs"/>
              </a:rPr>
              <a:t>a škůdcům. Rok 1845 se ukázal jako kriticky, přes jeho </a:t>
            </a:r>
            <a:r>
              <a:rPr lang="cs-CZ" sz="1200" b="0" i="0" u="none" strike="noStrike" kern="1200" baseline="0" dirty="0" err="1" smtClean="0">
                <a:solidFill>
                  <a:schemeClr val="tx1"/>
                </a:solidFill>
                <a:latin typeface="+mn-lt"/>
                <a:ea typeface="+mn-ea"/>
                <a:cs typeface="+mn-cs"/>
              </a:rPr>
              <a:t>slibny</a:t>
            </a:r>
            <a:r>
              <a:rPr lang="cs-CZ" sz="1200" b="0" i="0" u="none" strike="noStrike" kern="1200" baseline="0" dirty="0" smtClean="0">
                <a:solidFill>
                  <a:schemeClr val="tx1"/>
                </a:solidFill>
                <a:latin typeface="+mn-lt"/>
                <a:ea typeface="+mn-ea"/>
                <a:cs typeface="+mn-cs"/>
              </a:rPr>
              <a:t> (z hlediska úrody brambor) začátek</a:t>
            </a:r>
          </a:p>
          <a:p>
            <a:r>
              <a:rPr lang="cs-CZ" sz="1200" b="0" i="0" u="none" strike="noStrike" kern="1200" baseline="0" dirty="0" smtClean="0">
                <a:solidFill>
                  <a:schemeClr val="tx1"/>
                </a:solidFill>
                <a:latin typeface="+mn-lt"/>
                <a:ea typeface="+mn-ea"/>
                <a:cs typeface="+mn-cs"/>
              </a:rPr>
              <a:t>se dostavilo období </a:t>
            </a:r>
            <a:r>
              <a:rPr lang="cs-CZ" sz="1200" b="0" i="0" u="none" strike="noStrike" kern="1200" baseline="0" dirty="0" err="1" smtClean="0">
                <a:solidFill>
                  <a:schemeClr val="tx1"/>
                </a:solidFill>
                <a:latin typeface="+mn-lt"/>
                <a:ea typeface="+mn-ea"/>
                <a:cs typeface="+mn-cs"/>
              </a:rPr>
              <a:t>vydatnych</a:t>
            </a:r>
            <a:r>
              <a:rPr lang="cs-CZ" sz="1200" b="0" i="0" u="none" strike="noStrike" kern="1200" baseline="0" dirty="0" smtClean="0">
                <a:solidFill>
                  <a:schemeClr val="tx1"/>
                </a:solidFill>
                <a:latin typeface="+mn-lt"/>
                <a:ea typeface="+mn-ea"/>
                <a:cs typeface="+mn-cs"/>
              </a:rPr>
              <a:t> dešťů a brambory napadla plíseň (jak jinak plíseň bramborová ‐</a:t>
            </a:r>
          </a:p>
          <a:p>
            <a:r>
              <a:rPr lang="cs-CZ" sz="1200" b="0" i="1" u="none" strike="noStrike" kern="1200" baseline="0" dirty="0" err="1" smtClean="0">
                <a:solidFill>
                  <a:schemeClr val="tx1"/>
                </a:solidFill>
                <a:latin typeface="+mn-lt"/>
                <a:ea typeface="+mn-ea"/>
                <a:cs typeface="+mn-cs"/>
              </a:rPr>
              <a:t>Phytophthora</a:t>
            </a:r>
            <a:r>
              <a:rPr lang="cs-CZ" sz="1200" b="0" i="1" u="none" strike="noStrike" kern="1200" baseline="0" dirty="0" smtClean="0">
                <a:solidFill>
                  <a:schemeClr val="tx1"/>
                </a:solidFill>
                <a:latin typeface="+mn-lt"/>
                <a:ea typeface="+mn-ea"/>
                <a:cs typeface="+mn-cs"/>
              </a:rPr>
              <a:t> </a:t>
            </a:r>
            <a:r>
              <a:rPr lang="cs-CZ" sz="1200" b="0" i="1" u="none" strike="noStrike" kern="1200" baseline="0" dirty="0" err="1" smtClean="0">
                <a:solidFill>
                  <a:schemeClr val="tx1"/>
                </a:solidFill>
                <a:latin typeface="+mn-lt"/>
                <a:ea typeface="+mn-ea"/>
                <a:cs typeface="+mn-cs"/>
              </a:rPr>
              <a:t>infestans</a:t>
            </a:r>
            <a:r>
              <a:rPr lang="cs-CZ" sz="1200" b="0" i="0" u="none" strike="noStrike" kern="1200" baseline="0" dirty="0" smtClean="0">
                <a:solidFill>
                  <a:schemeClr val="tx1"/>
                </a:solidFill>
                <a:latin typeface="+mn-lt"/>
                <a:ea typeface="+mn-ea"/>
                <a:cs typeface="+mn-cs"/>
              </a:rPr>
              <a:t>), která znehodnotila okolo 90% </a:t>
            </a:r>
            <a:r>
              <a:rPr lang="cs-CZ" sz="1200" b="0" i="0" u="none" strike="noStrike" kern="1200" baseline="0" dirty="0" err="1" smtClean="0">
                <a:solidFill>
                  <a:schemeClr val="tx1"/>
                </a:solidFill>
                <a:latin typeface="+mn-lt"/>
                <a:ea typeface="+mn-ea"/>
                <a:cs typeface="+mn-cs"/>
              </a:rPr>
              <a:t>vypěstovanych</a:t>
            </a:r>
            <a:r>
              <a:rPr lang="cs-CZ" sz="1200" b="0" i="0" u="none" strike="noStrike" kern="1200" baseline="0" dirty="0" smtClean="0">
                <a:solidFill>
                  <a:schemeClr val="tx1"/>
                </a:solidFill>
                <a:latin typeface="+mn-lt"/>
                <a:ea typeface="+mn-ea"/>
                <a:cs typeface="+mn-cs"/>
              </a:rPr>
              <a:t> brambor. Díky vlažnému postoji</a:t>
            </a:r>
          </a:p>
          <a:p>
            <a:r>
              <a:rPr lang="cs-CZ" sz="1200" b="0" i="0" u="none" strike="noStrike" kern="1200" baseline="0" dirty="0" smtClean="0">
                <a:solidFill>
                  <a:schemeClr val="tx1"/>
                </a:solidFill>
                <a:latin typeface="+mn-lt"/>
                <a:ea typeface="+mn-ea"/>
                <a:cs typeface="+mn-cs"/>
              </a:rPr>
              <a:t>Velké Británie, za nímž stála jednak již zmíněná averze a také bezbřehá víra tehdejší politické</a:t>
            </a:r>
          </a:p>
          <a:p>
            <a:r>
              <a:rPr lang="cs-CZ" sz="1200" b="0" i="0" u="none" strike="noStrike" kern="1200" baseline="0" dirty="0" smtClean="0">
                <a:solidFill>
                  <a:schemeClr val="tx1"/>
                </a:solidFill>
                <a:latin typeface="+mn-lt"/>
                <a:ea typeface="+mn-ea"/>
                <a:cs typeface="+mn-cs"/>
              </a:rPr>
              <a:t>reprezentace v liberální kapitalismus, přerostly důsledky neúrody v katastrofální hladomor. Na</a:t>
            </a:r>
          </a:p>
          <a:p>
            <a:r>
              <a:rPr lang="cs-CZ" sz="1200" b="0" i="0" u="none" strike="noStrike" kern="1200" baseline="0" dirty="0" smtClean="0">
                <a:solidFill>
                  <a:schemeClr val="tx1"/>
                </a:solidFill>
                <a:latin typeface="+mn-lt"/>
                <a:ea typeface="+mn-ea"/>
                <a:cs typeface="+mn-cs"/>
              </a:rPr>
              <a:t>hladomor a jevy s ním spojené (šíření chorob) zemřelo okolo milionu lidí, další dva miliony v </a:t>
            </a:r>
            <a:r>
              <a:rPr lang="cs-CZ" sz="1200" b="0" i="0" u="none" strike="noStrike" kern="1200" baseline="0" dirty="0" err="1" smtClean="0">
                <a:solidFill>
                  <a:schemeClr val="tx1"/>
                </a:solidFill>
                <a:latin typeface="+mn-lt"/>
                <a:ea typeface="+mn-ea"/>
                <a:cs typeface="+mn-cs"/>
              </a:rPr>
              <a:t>následujícíh</a:t>
            </a:r>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letech zemi opustily. Odliv obyvatelstva pokračoval až do 20. století. Jako jediná evropská</a:t>
            </a:r>
          </a:p>
          <a:p>
            <a:r>
              <a:rPr lang="cs-CZ" sz="1200" b="0" i="0" u="none" strike="noStrike" kern="1200" baseline="0" dirty="0" smtClean="0">
                <a:solidFill>
                  <a:schemeClr val="tx1"/>
                </a:solidFill>
                <a:latin typeface="+mn-lt"/>
                <a:ea typeface="+mn-ea"/>
                <a:cs typeface="+mn-cs"/>
              </a:rPr>
              <a:t>země má Irsko dnes méně obyvatel (asi 4,2 milionu) než v roce 1840 (asi 8,2 milionu). Tento příklad</a:t>
            </a:r>
          </a:p>
          <a:p>
            <a:r>
              <a:rPr lang="cs-CZ" sz="1200" b="0" i="0" u="none" strike="noStrike" kern="1200" baseline="0" dirty="0" smtClean="0">
                <a:solidFill>
                  <a:schemeClr val="tx1"/>
                </a:solidFill>
                <a:latin typeface="+mn-lt"/>
                <a:ea typeface="+mn-ea"/>
                <a:cs typeface="+mn-cs"/>
              </a:rPr>
              <a:t>je chmurnou ukázkou toho, jak orientace na monokultury (která může mít různé </a:t>
            </a:r>
            <a:r>
              <a:rPr lang="cs-CZ" sz="1200" b="0" i="0" u="none" strike="noStrike" kern="1200" baseline="0" dirty="0" err="1" smtClean="0">
                <a:solidFill>
                  <a:schemeClr val="tx1"/>
                </a:solidFill>
                <a:latin typeface="+mn-lt"/>
                <a:ea typeface="+mn-ea"/>
                <a:cs typeface="+mn-cs"/>
              </a:rPr>
              <a:t>přičiny</a:t>
            </a:r>
            <a:r>
              <a:rPr lang="cs-CZ" sz="1200" b="0" i="0" u="none" strike="noStrike" kern="1200" baseline="0" dirty="0" smtClean="0">
                <a:solidFill>
                  <a:schemeClr val="tx1"/>
                </a:solidFill>
                <a:latin typeface="+mn-lt"/>
                <a:ea typeface="+mn-ea"/>
                <a:cs typeface="+mn-cs"/>
              </a:rPr>
              <a:t>), zvyšuje</a:t>
            </a:r>
          </a:p>
          <a:p>
            <a:r>
              <a:rPr lang="cs-CZ" sz="1200" b="0" i="0" u="none" strike="noStrike" kern="1200" baseline="0" dirty="0" smtClean="0">
                <a:solidFill>
                  <a:schemeClr val="tx1"/>
                </a:solidFill>
                <a:latin typeface="+mn-lt"/>
                <a:ea typeface="+mn-ea"/>
                <a:cs typeface="+mn-cs"/>
              </a:rPr>
              <a:t>riziko kolapsu.</a:t>
            </a:r>
          </a:p>
          <a:p>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Zdroj: Pavel Rotter, Stabilita ekologických systémů</a:t>
            </a:r>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20</a:t>
            </a:fld>
            <a:endParaRPr lang="cs-CZ"/>
          </a:p>
        </p:txBody>
      </p:sp>
    </p:spTree>
    <p:extLst>
      <p:ext uri="{BB962C8B-B14F-4D97-AF65-F5344CB8AC3E}">
        <p14:creationId xmlns:p14="http://schemas.microsoft.com/office/powerpoint/2010/main" val="3443679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smtClean="0"/>
              <a:t>Čím víc na jih, tím vybíravější. Alespoň u hmyzu</a:t>
            </a:r>
          </a:p>
          <a:p>
            <a:r>
              <a:rPr lang="cs-CZ" b="1" dirty="0" smtClean="0"/>
              <a:t>Vybíravost v jídle je u organismů jednou ze základních popisných vlastností. Této „vybíravosti“ se říká šířka potravní specializace, a pokud budeme mít na mysli například herbivorní hmyz, tedy hmyz živící se rostlinami, tak se jedná o počet druhů rostlin, kterými je schopen se určitý druh </a:t>
            </a:r>
            <a:r>
              <a:rPr lang="cs-CZ" b="1" dirty="0" err="1" smtClean="0"/>
              <a:t>herbivora</a:t>
            </a:r>
            <a:r>
              <a:rPr lang="cs-CZ" b="1" dirty="0" smtClean="0"/>
              <a:t> živit. Herbivorní hmyz je druhově nejpočetnější skupinou organismů a je velice užitečným modelem studia potravní specializace. Vztah mezi hmyzem a rostlinami je jednou z nejdůležitějších ekologických vazeb na naší planetě vůbec, protože představuje dominantní tok energie v ekosystému.</a:t>
            </a:r>
            <a:endParaRPr lang="cs-CZ" dirty="0" smtClean="0"/>
          </a:p>
          <a:p>
            <a:r>
              <a:rPr lang="cs-CZ" dirty="0" smtClean="0"/>
              <a:t>Mezi ekology se vedou mnohaleté spory o podobě této klíčové charakteristiky napříč druhy: zda se jedná o širokou škálu od vybíravých druhů (specialisti) přes méně vybíravé až po ty, co žerou vše (</a:t>
            </a:r>
            <a:r>
              <a:rPr lang="cs-CZ" dirty="0" err="1" smtClean="0"/>
              <a:t>generalisti</a:t>
            </a:r>
            <a:r>
              <a:rPr lang="cs-CZ" dirty="0" smtClean="0"/>
              <a:t>), nebo zda konzumenti spadají v podstatě jen do dvou kategorií (ti hodně vybíraví a ti, co jí úplně vše). Mezi výzkumníky pro svou jednoduchost dosud převládal spíše černobílý pohled.</a:t>
            </a:r>
          </a:p>
          <a:p>
            <a:r>
              <a:rPr lang="cs-CZ" dirty="0" smtClean="0"/>
              <a:t>Existuje přitom řada důvodů proč se vybíravostí druhů zabývat, například to jsou otázky konkurence druhů s podobnou potravou či přežívání hodně vybíravých druhů v měnícím se prostředí (což je důležité pro jejich ochranu). Poměr specialistů a </a:t>
            </a:r>
            <a:r>
              <a:rPr lang="cs-CZ" dirty="0" err="1" smtClean="0"/>
              <a:t>generalistů</a:t>
            </a:r>
            <a:r>
              <a:rPr lang="cs-CZ" dirty="0" smtClean="0"/>
              <a:t> je zase podstatný pro pochopení evoluce a ekologie potravních sítí. Jeho znalost je zásadní pro ekosystémový management a obnovu, to znamená pro řízenou péči o ekosystémy tak, aby vyváženost přírodního společenstva byla trvalá a dynamická.</a:t>
            </a:r>
          </a:p>
          <a:p>
            <a:r>
              <a:rPr lang="cs-CZ" dirty="0" smtClean="0"/>
              <a:t>Mezi šířkou potravní specializace a zeměpisnou šířkou existuje zajímavý vztah, který se pokusila popsat i nová studie, jež vyšla v lednu 2015 ve významném vědeckém časopise </a:t>
            </a:r>
            <a:r>
              <a:rPr lang="cs-CZ" dirty="0" err="1" smtClean="0">
                <a:hlinkClick r:id="rId3"/>
              </a:rPr>
              <a:t>Proceedings</a:t>
            </a:r>
            <a:r>
              <a:rPr lang="cs-CZ" dirty="0" smtClean="0">
                <a:hlinkClick r:id="rId3"/>
              </a:rPr>
              <a:t> </a:t>
            </a:r>
            <a:r>
              <a:rPr lang="cs-CZ" dirty="0" err="1" smtClean="0">
                <a:hlinkClick r:id="rId3"/>
              </a:rPr>
              <a:t>of</a:t>
            </a:r>
            <a:r>
              <a:rPr lang="cs-CZ" dirty="0" smtClean="0">
                <a:hlinkClick r:id="rId3"/>
              </a:rPr>
              <a:t> </a:t>
            </a:r>
            <a:r>
              <a:rPr lang="cs-CZ" dirty="0" err="1" smtClean="0">
                <a:hlinkClick r:id="rId3"/>
              </a:rPr>
              <a:t>the</a:t>
            </a:r>
            <a:r>
              <a:rPr lang="cs-CZ" dirty="0" smtClean="0">
                <a:hlinkClick r:id="rId3"/>
              </a:rPr>
              <a:t> </a:t>
            </a:r>
            <a:r>
              <a:rPr lang="cs-CZ" dirty="0" err="1" smtClean="0">
                <a:hlinkClick r:id="rId3"/>
              </a:rPr>
              <a:t>National</a:t>
            </a:r>
            <a:r>
              <a:rPr lang="cs-CZ" dirty="0" smtClean="0">
                <a:hlinkClick r:id="rId3"/>
              </a:rPr>
              <a:t> </a:t>
            </a:r>
            <a:r>
              <a:rPr lang="cs-CZ" dirty="0" err="1" smtClean="0">
                <a:hlinkClick r:id="rId3"/>
              </a:rPr>
              <a:t>Academy</a:t>
            </a:r>
            <a:r>
              <a:rPr lang="cs-CZ" dirty="0" smtClean="0">
                <a:hlinkClick r:id="rId3"/>
              </a:rPr>
              <a:t> </a:t>
            </a:r>
            <a:r>
              <a:rPr lang="cs-CZ" dirty="0" err="1" smtClean="0">
                <a:hlinkClick r:id="rId3"/>
              </a:rPr>
              <a:t>of</a:t>
            </a:r>
            <a:r>
              <a:rPr lang="cs-CZ" dirty="0" smtClean="0">
                <a:hlinkClick r:id="rId3"/>
              </a:rPr>
              <a:t> </a:t>
            </a:r>
            <a:r>
              <a:rPr lang="cs-CZ" dirty="0" err="1" smtClean="0">
                <a:hlinkClick r:id="rId3"/>
              </a:rPr>
              <a:t>Sciences</a:t>
            </a:r>
            <a:r>
              <a:rPr lang="cs-CZ" dirty="0" smtClean="0">
                <a:hlinkClick r:id="rId3"/>
              </a:rPr>
              <a:t> (PNAS)</a:t>
            </a:r>
            <a:r>
              <a:rPr lang="cs-CZ" dirty="0" smtClean="0"/>
              <a:t> a jejímž spoluautorem byl doc. Mgr. Pavel Drozd, Ph.D. v rámci projektu GAČR 14-042583 s názvem „Proč mají tropické lesy více druhů hmyzích </a:t>
            </a:r>
            <a:r>
              <a:rPr lang="cs-CZ" dirty="0" err="1" smtClean="0"/>
              <a:t>herbivorů</a:t>
            </a:r>
            <a:r>
              <a:rPr lang="cs-CZ" dirty="0" smtClean="0"/>
              <a:t> a parazitoidů než lesy mírného pásma?“.</a:t>
            </a:r>
          </a:p>
          <a:p>
            <a:r>
              <a:rPr lang="cs-CZ" dirty="0" smtClean="0"/>
              <a:t>Tato nová studie se od předešlých podobných studií liší ve dvou klíčových aspektech: šířka potravní specializace byla nově vyjádřena jako fylogenetická vzdálenost mezi čeleděmi hostitelských rostlin, na rozdíl od prostého výčtu taxonů. Především však pracovala s ohromným datovým souborem o více než 7 500 druzích herbivorního hmyzu a jeho interakcích s více než 2000 druhy rostlin ze 165 čeledí. Tato data navíc pocházela ze 17 míst celého světa, od Kanady až po Brazílii, od Velké Británie až po Japonsko či Papuu - Novou Guineu.</a:t>
            </a:r>
          </a:p>
          <a:p>
            <a:r>
              <a:rPr lang="cs-CZ" dirty="0" smtClean="0"/>
              <a:t>A na co vědci přišli? Rozložení specialistů a </a:t>
            </a:r>
            <a:r>
              <a:rPr lang="cs-CZ" dirty="0" err="1" smtClean="0"/>
              <a:t>generalistů</a:t>
            </a:r>
            <a:r>
              <a:rPr lang="cs-CZ" dirty="0" smtClean="0"/>
              <a:t> je kontinuální s nezanedbatelnou šedou zónou, která by měla být brána v potaz. Toto rozložení platilo nejen pro housenky motýlů, hlavní modelovou skupinu, ale také pro ostatní skupiny herbivorního hmyzu a dokonce i pro parazitoidy housenek. Šířka potravní specializace má navíc poměrně zajímavý trend - čím více se blížíme k tropům, tím stoupá poměr vybíravých druhů k nevybíravým. Všechny tyto informace jsou důležité také pro odhady počtu druhů na Zemi.</a:t>
            </a:r>
          </a:p>
          <a:p>
            <a:endParaRPr lang="cs-CZ" dirty="0" smtClean="0"/>
          </a:p>
          <a:p>
            <a:r>
              <a:rPr lang="cs-CZ" dirty="0" smtClean="0"/>
              <a:t>Zdroj: http://www.osu.cz/index.php?kategorie=34510&amp;id=13378</a:t>
            </a:r>
          </a:p>
          <a:p>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21</a:t>
            </a:fld>
            <a:endParaRPr lang="cs-CZ"/>
          </a:p>
        </p:txBody>
      </p:sp>
    </p:spTree>
    <p:extLst>
      <p:ext uri="{BB962C8B-B14F-4D97-AF65-F5344CB8AC3E}">
        <p14:creationId xmlns:p14="http://schemas.microsoft.com/office/powerpoint/2010/main" val="910272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err="1" smtClean="0">
                <a:solidFill>
                  <a:schemeClr val="accent1">
                    <a:lumMod val="50000"/>
                  </a:schemeClr>
                </a:solidFill>
              </a:rPr>
              <a:t>Biobohacování</a:t>
            </a:r>
            <a:r>
              <a:rPr lang="cs-CZ" sz="1200" baseline="0" dirty="0" smtClean="0">
                <a:solidFill>
                  <a:schemeClr val="accent1">
                    <a:lumMod val="50000"/>
                  </a:schemeClr>
                </a:solidFill>
              </a:rPr>
              <a:t> - </a:t>
            </a:r>
            <a:r>
              <a:rPr lang="cs-CZ" sz="1200" dirty="0" smtClean="0">
                <a:solidFill>
                  <a:schemeClr val="accent1">
                    <a:lumMod val="50000"/>
                  </a:schemeClr>
                </a:solidFill>
              </a:rPr>
              <a:t>výsledek procesů </a:t>
            </a:r>
            <a:r>
              <a:rPr lang="cs-CZ" sz="1200" dirty="0" err="1" smtClean="0">
                <a:solidFill>
                  <a:schemeClr val="accent1">
                    <a:lumMod val="50000"/>
                  </a:schemeClr>
                </a:solidFill>
              </a:rPr>
              <a:t>bioakumulace</a:t>
            </a:r>
            <a:r>
              <a:rPr lang="cs-CZ" sz="1200" dirty="0" smtClean="0">
                <a:solidFill>
                  <a:schemeClr val="accent1">
                    <a:lumMod val="50000"/>
                  </a:schemeClr>
                </a:solidFill>
              </a:rPr>
              <a:t> a </a:t>
            </a:r>
            <a:r>
              <a:rPr lang="cs-CZ" sz="1200" dirty="0" err="1" smtClean="0">
                <a:solidFill>
                  <a:schemeClr val="accent1">
                    <a:lumMod val="50000"/>
                  </a:schemeClr>
                </a:solidFill>
              </a:rPr>
              <a:t>biokoncentrace</a:t>
            </a:r>
            <a:r>
              <a:rPr lang="cs-CZ" sz="1200" dirty="0" smtClean="0">
                <a:solidFill>
                  <a:schemeClr val="accent1">
                    <a:lumMod val="50000"/>
                  </a:schemeClr>
                </a:solidFill>
              </a:rPr>
              <a:t>, při kterém tkáňová</a:t>
            </a:r>
          </a:p>
          <a:p>
            <a:r>
              <a:rPr lang="cs-CZ" sz="1200" dirty="0" smtClean="0">
                <a:solidFill>
                  <a:schemeClr val="accent1">
                    <a:lumMod val="50000"/>
                  </a:schemeClr>
                </a:solidFill>
              </a:rPr>
              <a:t>koncentrace látky vzrůstá průchodem vice trofickými úrovněmi.</a:t>
            </a:r>
          </a:p>
          <a:p>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22</a:t>
            </a:fld>
            <a:endParaRPr lang="cs-CZ"/>
          </a:p>
        </p:txBody>
      </p:sp>
    </p:spTree>
    <p:extLst>
      <p:ext uri="{BB962C8B-B14F-4D97-AF65-F5344CB8AC3E}">
        <p14:creationId xmlns:p14="http://schemas.microsoft.com/office/powerpoint/2010/main" val="2841808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err="1" smtClean="0">
                <a:solidFill>
                  <a:schemeClr val="accent1">
                    <a:lumMod val="50000"/>
                  </a:schemeClr>
                </a:solidFill>
              </a:rPr>
              <a:t>Biobohacování</a:t>
            </a:r>
            <a:r>
              <a:rPr lang="cs-CZ" sz="1200" baseline="0" dirty="0" smtClean="0">
                <a:solidFill>
                  <a:schemeClr val="accent1">
                    <a:lumMod val="50000"/>
                  </a:schemeClr>
                </a:solidFill>
              </a:rPr>
              <a:t> - </a:t>
            </a:r>
            <a:r>
              <a:rPr lang="cs-CZ" sz="1200" dirty="0" smtClean="0">
                <a:solidFill>
                  <a:schemeClr val="accent1">
                    <a:lumMod val="50000"/>
                  </a:schemeClr>
                </a:solidFill>
              </a:rPr>
              <a:t>výsledek procesů </a:t>
            </a:r>
            <a:r>
              <a:rPr lang="cs-CZ" sz="1200" dirty="0" err="1" smtClean="0">
                <a:solidFill>
                  <a:schemeClr val="accent1">
                    <a:lumMod val="50000"/>
                  </a:schemeClr>
                </a:solidFill>
              </a:rPr>
              <a:t>bioakumulace</a:t>
            </a:r>
            <a:r>
              <a:rPr lang="cs-CZ" sz="1200" dirty="0" smtClean="0">
                <a:solidFill>
                  <a:schemeClr val="accent1">
                    <a:lumMod val="50000"/>
                  </a:schemeClr>
                </a:solidFill>
              </a:rPr>
              <a:t> a </a:t>
            </a:r>
            <a:r>
              <a:rPr lang="cs-CZ" sz="1200" dirty="0" err="1" smtClean="0">
                <a:solidFill>
                  <a:schemeClr val="accent1">
                    <a:lumMod val="50000"/>
                  </a:schemeClr>
                </a:solidFill>
              </a:rPr>
              <a:t>biokoncentrace</a:t>
            </a:r>
            <a:r>
              <a:rPr lang="cs-CZ" sz="1200" dirty="0" smtClean="0">
                <a:solidFill>
                  <a:schemeClr val="accent1">
                    <a:lumMod val="50000"/>
                  </a:schemeClr>
                </a:solidFill>
              </a:rPr>
              <a:t>, při kterém tkáňová</a:t>
            </a:r>
          </a:p>
          <a:p>
            <a:r>
              <a:rPr lang="cs-CZ" sz="1200" dirty="0" smtClean="0">
                <a:solidFill>
                  <a:schemeClr val="accent1">
                    <a:lumMod val="50000"/>
                  </a:schemeClr>
                </a:solidFill>
              </a:rPr>
              <a:t>koncentrace látky vzrůstá průchodem vice trofickými úrovněmi.</a:t>
            </a:r>
          </a:p>
          <a:p>
            <a:endParaRPr lang="cs-CZ" dirty="0"/>
          </a:p>
        </p:txBody>
      </p:sp>
      <p:sp>
        <p:nvSpPr>
          <p:cNvPr id="4" name="Zástupný symbol pro číslo snímku 3"/>
          <p:cNvSpPr>
            <a:spLocks noGrp="1"/>
          </p:cNvSpPr>
          <p:nvPr>
            <p:ph type="sldNum" sz="quarter" idx="10"/>
          </p:nvPr>
        </p:nvSpPr>
        <p:spPr/>
        <p:txBody>
          <a:bodyPr/>
          <a:lstStyle/>
          <a:p>
            <a:fld id="{39462DEA-0DBD-4AE6-B746-E4DC49E451CA}" type="slidenum">
              <a:rPr lang="cs-CZ" smtClean="0"/>
              <a:t>23</a:t>
            </a:fld>
            <a:endParaRPr lang="cs-CZ"/>
          </a:p>
        </p:txBody>
      </p:sp>
    </p:spTree>
    <p:extLst>
      <p:ext uri="{BB962C8B-B14F-4D97-AF65-F5344CB8AC3E}">
        <p14:creationId xmlns:p14="http://schemas.microsoft.com/office/powerpoint/2010/main" val="4209633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66442BAF-F978-471B-8CD3-8A5DDDE9B127}" type="datetimeFigureOut">
              <a:rPr lang="cs-CZ" smtClean="0"/>
              <a:t>27.11.2020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1E0A78B-A2F1-4345-8F9E-546EB5F9BAB9}" type="slidenum">
              <a:rPr lang="cs-CZ" smtClean="0"/>
              <a:t>‹#›</a:t>
            </a:fld>
            <a:endParaRPr lang="cs-CZ"/>
          </a:p>
        </p:txBody>
      </p:sp>
    </p:spTree>
    <p:extLst>
      <p:ext uri="{BB962C8B-B14F-4D97-AF65-F5344CB8AC3E}">
        <p14:creationId xmlns:p14="http://schemas.microsoft.com/office/powerpoint/2010/main" val="367487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6442BAF-F978-471B-8CD3-8A5DDDE9B127}" type="datetimeFigureOut">
              <a:rPr lang="cs-CZ" smtClean="0"/>
              <a:t>27.11.2020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1E0A78B-A2F1-4345-8F9E-546EB5F9BAB9}" type="slidenum">
              <a:rPr lang="cs-CZ" smtClean="0"/>
              <a:t>‹#›</a:t>
            </a:fld>
            <a:endParaRPr lang="cs-CZ"/>
          </a:p>
        </p:txBody>
      </p:sp>
    </p:spTree>
    <p:extLst>
      <p:ext uri="{BB962C8B-B14F-4D97-AF65-F5344CB8AC3E}">
        <p14:creationId xmlns:p14="http://schemas.microsoft.com/office/powerpoint/2010/main" val="3602030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6442BAF-F978-471B-8CD3-8A5DDDE9B127}" type="datetimeFigureOut">
              <a:rPr lang="cs-CZ" smtClean="0"/>
              <a:t>27.11.2020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1E0A78B-A2F1-4345-8F9E-546EB5F9BAB9}" type="slidenum">
              <a:rPr lang="cs-CZ" smtClean="0"/>
              <a:t>‹#›</a:t>
            </a:fld>
            <a:endParaRPr lang="cs-CZ"/>
          </a:p>
        </p:txBody>
      </p:sp>
    </p:spTree>
    <p:extLst>
      <p:ext uri="{BB962C8B-B14F-4D97-AF65-F5344CB8AC3E}">
        <p14:creationId xmlns:p14="http://schemas.microsoft.com/office/powerpoint/2010/main" val="2287660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6442BAF-F978-471B-8CD3-8A5DDDE9B127}" type="datetimeFigureOut">
              <a:rPr lang="cs-CZ" smtClean="0"/>
              <a:t>27.11.2020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1E0A78B-A2F1-4345-8F9E-546EB5F9BAB9}" type="slidenum">
              <a:rPr lang="cs-CZ" smtClean="0"/>
              <a:t>‹#›</a:t>
            </a:fld>
            <a:endParaRPr lang="cs-CZ"/>
          </a:p>
        </p:txBody>
      </p:sp>
    </p:spTree>
    <p:extLst>
      <p:ext uri="{BB962C8B-B14F-4D97-AF65-F5344CB8AC3E}">
        <p14:creationId xmlns:p14="http://schemas.microsoft.com/office/powerpoint/2010/main" val="2097694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66442BAF-F978-471B-8CD3-8A5DDDE9B127}" type="datetimeFigureOut">
              <a:rPr lang="cs-CZ" smtClean="0"/>
              <a:t>27.11.2020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1E0A78B-A2F1-4345-8F9E-546EB5F9BAB9}" type="slidenum">
              <a:rPr lang="cs-CZ" smtClean="0"/>
              <a:t>‹#›</a:t>
            </a:fld>
            <a:endParaRPr lang="cs-CZ"/>
          </a:p>
        </p:txBody>
      </p:sp>
    </p:spTree>
    <p:extLst>
      <p:ext uri="{BB962C8B-B14F-4D97-AF65-F5344CB8AC3E}">
        <p14:creationId xmlns:p14="http://schemas.microsoft.com/office/powerpoint/2010/main" val="1379760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6442BAF-F978-471B-8CD3-8A5DDDE9B127}" type="datetimeFigureOut">
              <a:rPr lang="cs-CZ" smtClean="0"/>
              <a:t>27.11.2020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1E0A78B-A2F1-4345-8F9E-546EB5F9BAB9}" type="slidenum">
              <a:rPr lang="cs-CZ" smtClean="0"/>
              <a:t>‹#›</a:t>
            </a:fld>
            <a:endParaRPr lang="cs-CZ"/>
          </a:p>
        </p:txBody>
      </p:sp>
    </p:spTree>
    <p:extLst>
      <p:ext uri="{BB962C8B-B14F-4D97-AF65-F5344CB8AC3E}">
        <p14:creationId xmlns:p14="http://schemas.microsoft.com/office/powerpoint/2010/main" val="3419129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6442BAF-F978-471B-8CD3-8A5DDDE9B127}" type="datetimeFigureOut">
              <a:rPr lang="cs-CZ" smtClean="0"/>
              <a:t>27.11.2020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1E0A78B-A2F1-4345-8F9E-546EB5F9BAB9}" type="slidenum">
              <a:rPr lang="cs-CZ" smtClean="0"/>
              <a:t>‹#›</a:t>
            </a:fld>
            <a:endParaRPr lang="cs-CZ"/>
          </a:p>
        </p:txBody>
      </p:sp>
    </p:spTree>
    <p:extLst>
      <p:ext uri="{BB962C8B-B14F-4D97-AF65-F5344CB8AC3E}">
        <p14:creationId xmlns:p14="http://schemas.microsoft.com/office/powerpoint/2010/main" val="1452395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66442BAF-F978-471B-8CD3-8A5DDDE9B127}" type="datetimeFigureOut">
              <a:rPr lang="cs-CZ" smtClean="0"/>
              <a:t>27.11.2020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1E0A78B-A2F1-4345-8F9E-546EB5F9BAB9}" type="slidenum">
              <a:rPr lang="cs-CZ" smtClean="0"/>
              <a:t>‹#›</a:t>
            </a:fld>
            <a:endParaRPr lang="cs-CZ"/>
          </a:p>
        </p:txBody>
      </p:sp>
    </p:spTree>
    <p:extLst>
      <p:ext uri="{BB962C8B-B14F-4D97-AF65-F5344CB8AC3E}">
        <p14:creationId xmlns:p14="http://schemas.microsoft.com/office/powerpoint/2010/main" val="2252343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6442BAF-F978-471B-8CD3-8A5DDDE9B127}" type="datetimeFigureOut">
              <a:rPr lang="cs-CZ" smtClean="0"/>
              <a:t>27.11.2020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1E0A78B-A2F1-4345-8F9E-546EB5F9BAB9}" type="slidenum">
              <a:rPr lang="cs-CZ" smtClean="0"/>
              <a:t>‹#›</a:t>
            </a:fld>
            <a:endParaRPr lang="cs-CZ"/>
          </a:p>
        </p:txBody>
      </p:sp>
    </p:spTree>
    <p:extLst>
      <p:ext uri="{BB962C8B-B14F-4D97-AF65-F5344CB8AC3E}">
        <p14:creationId xmlns:p14="http://schemas.microsoft.com/office/powerpoint/2010/main" val="379330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6442BAF-F978-471B-8CD3-8A5DDDE9B127}" type="datetimeFigureOut">
              <a:rPr lang="cs-CZ" smtClean="0"/>
              <a:t>27.11.2020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1E0A78B-A2F1-4345-8F9E-546EB5F9BAB9}" type="slidenum">
              <a:rPr lang="cs-CZ" smtClean="0"/>
              <a:t>‹#›</a:t>
            </a:fld>
            <a:endParaRPr lang="cs-CZ"/>
          </a:p>
        </p:txBody>
      </p:sp>
    </p:spTree>
    <p:extLst>
      <p:ext uri="{BB962C8B-B14F-4D97-AF65-F5344CB8AC3E}">
        <p14:creationId xmlns:p14="http://schemas.microsoft.com/office/powerpoint/2010/main" val="1638954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6442BAF-F978-471B-8CD3-8A5DDDE9B127}" type="datetimeFigureOut">
              <a:rPr lang="cs-CZ" smtClean="0"/>
              <a:t>27.11.2020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1E0A78B-A2F1-4345-8F9E-546EB5F9BAB9}" type="slidenum">
              <a:rPr lang="cs-CZ" smtClean="0"/>
              <a:t>‹#›</a:t>
            </a:fld>
            <a:endParaRPr lang="cs-CZ"/>
          </a:p>
        </p:txBody>
      </p:sp>
    </p:spTree>
    <p:extLst>
      <p:ext uri="{BB962C8B-B14F-4D97-AF65-F5344CB8AC3E}">
        <p14:creationId xmlns:p14="http://schemas.microsoft.com/office/powerpoint/2010/main" val="462859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442BAF-F978-471B-8CD3-8A5DDDE9B127}" type="datetimeFigureOut">
              <a:rPr lang="cs-CZ" smtClean="0"/>
              <a:t>27.11.2020</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E0A78B-A2F1-4345-8F9E-546EB5F9BAB9}" type="slidenum">
              <a:rPr lang="cs-CZ" smtClean="0"/>
              <a:t>‹#›</a:t>
            </a:fld>
            <a:endParaRPr lang="cs-CZ"/>
          </a:p>
        </p:txBody>
      </p:sp>
    </p:spTree>
    <p:extLst>
      <p:ext uri="{BB962C8B-B14F-4D97-AF65-F5344CB8AC3E}">
        <p14:creationId xmlns:p14="http://schemas.microsoft.com/office/powerpoint/2010/main" val="3348166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gif"/><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gif"/><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3.gif"/></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3.gif"/></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3.gif"/></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8" Type="http://schemas.openxmlformats.org/officeDocument/2006/relationships/hyperlink" Target="http://www.biolib.cz/" TargetMode="External"/><Relationship Id="rId3" Type="http://schemas.openxmlformats.org/officeDocument/2006/relationships/image" Target="../media/image2.gif"/><Relationship Id="rId7"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3.gif"/><Relationship Id="rId9" Type="http://schemas.openxmlformats.org/officeDocument/2006/relationships/hyperlink" Target="http://www.wildlifefotoforum.cz/"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gif"/><Relationship Id="rId4" Type="http://schemas.openxmlformats.org/officeDocument/2006/relationships/image" Target="../media/image2.gif"/></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gif"/><Relationship Id="rId4" Type="http://schemas.openxmlformats.org/officeDocument/2006/relationships/image" Target="../media/image2.gif"/></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3.gif"/></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gif"/><Relationship Id="rId4" Type="http://schemas.openxmlformats.org/officeDocument/2006/relationships/image" Target="../media/image2.gif"/></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gif"/><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gif"/><Relationship Id="rId4" Type="http://schemas.openxmlformats.org/officeDocument/2006/relationships/image" Target="../media/image2.gif"/></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jpe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gif"/><Relationship Id="rId4" Type="http://schemas.openxmlformats.org/officeDocument/2006/relationships/image" Target="../media/image2.gif"/></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gif"/><Relationship Id="rId4" Type="http://schemas.openxmlformats.org/officeDocument/2006/relationships/image" Target="../media/image2.gif"/></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gif"/><Relationship Id="rId4" Type="http://schemas.openxmlformats.org/officeDocument/2006/relationships/image" Target="../media/image2.gif"/></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gif"/><Relationship Id="rId4" Type="http://schemas.openxmlformats.org/officeDocument/2006/relationships/image" Target="../media/image2.gif"/></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fineartamerica.com/featured/gray-wolf-canis-lupus-group-norway-jasper-doest.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5.jpeg"/><Relationship Id="rId4" Type="http://schemas.openxmlformats.org/officeDocument/2006/relationships/image" Target="../media/image3.gif"/></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42.jpe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3.gif"/><Relationship Id="rId4" Type="http://schemas.openxmlformats.org/officeDocument/2006/relationships/image" Target="../media/image2.gif"/></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gif"/><Relationship Id="rId4" Type="http://schemas.openxmlformats.org/officeDocument/2006/relationships/image" Target="../media/image2.gif"/></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3.gif"/><Relationship Id="rId4" Type="http://schemas.openxmlformats.org/officeDocument/2006/relationships/image" Target="../media/image2.gif"/></Relationships>
</file>

<file path=ppt/slides/_rels/slide3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3.gif"/></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gif"/><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47.jpeg"/><Relationship Id="rId4" Type="http://schemas.openxmlformats.org/officeDocument/2006/relationships/image" Target="../media/image3.gif"/></Relationships>
</file>

<file path=ppt/slides/_rels/slide3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gif"/><Relationship Id="rId5" Type="http://schemas.openxmlformats.org/officeDocument/2006/relationships/image" Target="../media/image1.jpeg"/><Relationship Id="rId4" Type="http://schemas.openxmlformats.org/officeDocument/2006/relationships/image" Target="../media/image3.gif"/></Relationships>
</file>

<file path=ppt/slides/_rels/slide3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2.gif"/><Relationship Id="rId5" Type="http://schemas.openxmlformats.org/officeDocument/2006/relationships/image" Target="../media/image1.jpeg"/><Relationship Id="rId4" Type="http://schemas.openxmlformats.org/officeDocument/2006/relationships/image" Target="../media/image3.gif"/></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1.jpeg"/><Relationship Id="rId4" Type="http://schemas.openxmlformats.org/officeDocument/2006/relationships/image" Target="../media/image3.gif"/></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2.gif"/><Relationship Id="rId7"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1.jpeg"/><Relationship Id="rId4" Type="http://schemas.openxmlformats.org/officeDocument/2006/relationships/image" Target="../media/image3.gif"/></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3.gif"/><Relationship Id="rId4" Type="http://schemas.openxmlformats.org/officeDocument/2006/relationships/image" Target="../media/image2.gif"/></Relationships>
</file>

<file path=ppt/slides/_rels/slide4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1.jpeg"/><Relationship Id="rId4" Type="http://schemas.openxmlformats.org/officeDocument/2006/relationships/image" Target="../media/image3.gif"/></Relationships>
</file>

<file path=ppt/slides/_rels/slide4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gif"/></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gif"/><Relationship Id="rId4" Type="http://schemas.openxmlformats.org/officeDocument/2006/relationships/image" Target="../media/image2.gif"/></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3.gif"/><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image" Target="../media/image1.jpe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gif"/></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6.emf"/><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7.emf"/><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3.gi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image" Target="../media/image1.jpeg"/><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2.jpeg"/><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jpeg"/></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jpeg"/></Relationships>
</file>

<file path=ppt/slides/_rels/slide5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59.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76.emf"/></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3.gif"/><Relationship Id="rId4" Type="http://schemas.openxmlformats.org/officeDocument/2006/relationships/image" Target="../media/image2.gif"/></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7.emf"/><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61.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image" Target="../media/image78.jpeg"/><Relationship Id="rId7" Type="http://schemas.openxmlformats.org/officeDocument/2006/relationships/image" Target="../media/image2.gi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80.emf"/><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82.emf"/></Relationships>
</file>

<file path=ppt/slides/_rels/slide6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3.gif"/></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3.gif"/></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4909" y="5095258"/>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97522" y="238629"/>
            <a:ext cx="9606612" cy="707886"/>
          </a:xfrm>
          <a:prstGeom prst="rect">
            <a:avLst/>
          </a:prstGeom>
          <a:noFill/>
        </p:spPr>
        <p:txBody>
          <a:bodyPr wrap="square" rtlCol="0">
            <a:spAutoFit/>
          </a:bodyPr>
          <a:lstStyle/>
          <a:p>
            <a:r>
              <a:rPr lang="cs-CZ" sz="4000" dirty="0" smtClean="0">
                <a:solidFill>
                  <a:schemeClr val="accent5">
                    <a:lumMod val="75000"/>
                  </a:schemeClr>
                </a:solidFill>
                <a:latin typeface="+mj-lt"/>
              </a:rPr>
              <a:t>Obecná struktura ekosystému a potravních sítí</a:t>
            </a:r>
          </a:p>
        </p:txBody>
      </p:sp>
      <p:sp>
        <p:nvSpPr>
          <p:cNvPr id="2" name="TextovéPole 1"/>
          <p:cNvSpPr txBox="1"/>
          <p:nvPr/>
        </p:nvSpPr>
        <p:spPr>
          <a:xfrm>
            <a:off x="335878" y="1492960"/>
            <a:ext cx="11159031" cy="461665"/>
          </a:xfrm>
          <a:prstGeom prst="rect">
            <a:avLst/>
          </a:prstGeom>
          <a:noFill/>
        </p:spPr>
        <p:txBody>
          <a:bodyPr wrap="square" rtlCol="0">
            <a:spAutoFit/>
          </a:bodyPr>
          <a:lstStyle/>
          <a:p>
            <a:endParaRPr lang="cs-CZ" sz="2400" dirty="0"/>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12" name="Picture 2" descr="http://cemca.org/easynow/images/tropi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446" y="1659656"/>
            <a:ext cx="3221038"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Výsledek obrázku pro plch velk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5393" y="4066251"/>
            <a:ext cx="2358330" cy="17530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Výsledek obrázku pro liška obecn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9856" y="2436869"/>
            <a:ext cx="2230435" cy="14869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Výsledek obrázku pro wol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3987" y="1006481"/>
            <a:ext cx="1911738" cy="12703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ýsledek obrázku pro buk zmlazení"/>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19802" y="5014988"/>
            <a:ext cx="2366375" cy="177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5192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5831" y="5069500"/>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35878" y="278333"/>
            <a:ext cx="9606612" cy="707886"/>
          </a:xfrm>
          <a:prstGeom prst="rect">
            <a:avLst/>
          </a:prstGeom>
          <a:noFill/>
        </p:spPr>
        <p:txBody>
          <a:bodyPr wrap="square" rtlCol="0">
            <a:spAutoFit/>
          </a:bodyPr>
          <a:lstStyle/>
          <a:p>
            <a:r>
              <a:rPr lang="cs-CZ" sz="4000" dirty="0" smtClean="0">
                <a:solidFill>
                  <a:schemeClr val="accent5">
                    <a:lumMod val="75000"/>
                  </a:schemeClr>
                </a:solidFill>
                <a:latin typeface="+mj-lt"/>
              </a:rPr>
              <a:t>Ekologická valence</a:t>
            </a:r>
            <a:endParaRPr lang="cs-CZ" sz="4000" dirty="0">
              <a:solidFill>
                <a:schemeClr val="accent5">
                  <a:lumMod val="75000"/>
                </a:schemeClr>
              </a:solidFill>
              <a:latin typeface="+mj-lt"/>
            </a:endParaRP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5" name="TextovéPole 14"/>
          <p:cNvSpPr txBox="1"/>
          <p:nvPr/>
        </p:nvSpPr>
        <p:spPr>
          <a:xfrm>
            <a:off x="702411" y="1105558"/>
            <a:ext cx="10660268" cy="707886"/>
          </a:xfrm>
          <a:prstGeom prst="rect">
            <a:avLst/>
          </a:prstGeom>
          <a:noFill/>
        </p:spPr>
        <p:txBody>
          <a:bodyPr wrap="square" rtlCol="0">
            <a:spAutoFit/>
          </a:bodyPr>
          <a:lstStyle/>
          <a:p>
            <a:r>
              <a:rPr lang="cs-CZ" sz="2000" dirty="0">
                <a:solidFill>
                  <a:schemeClr val="accent1">
                    <a:lumMod val="50000"/>
                  </a:schemeClr>
                </a:solidFill>
              </a:rPr>
              <a:t>r</a:t>
            </a:r>
            <a:r>
              <a:rPr lang="cs-CZ" sz="2000" dirty="0" smtClean="0">
                <a:solidFill>
                  <a:schemeClr val="accent1">
                    <a:lumMod val="50000"/>
                  </a:schemeClr>
                </a:solidFill>
              </a:rPr>
              <a:t>ozmezí podmínek prostředí (teplota, množství vody, velikost znečištění, hustota predátora, konkurence), při které je příslušná populace schopná existovat)</a:t>
            </a:r>
            <a:endParaRPr lang="cs-CZ" sz="2000" dirty="0">
              <a:solidFill>
                <a:schemeClr val="accent1">
                  <a:lumMod val="50000"/>
                </a:schemeClr>
              </a:solidFill>
            </a:endParaRPr>
          </a:p>
        </p:txBody>
      </p:sp>
      <p:sp>
        <p:nvSpPr>
          <p:cNvPr id="2" name="Obdélník 1"/>
          <p:cNvSpPr/>
          <p:nvPr/>
        </p:nvSpPr>
        <p:spPr>
          <a:xfrm>
            <a:off x="2706352" y="5867654"/>
            <a:ext cx="8214933" cy="584775"/>
          </a:xfrm>
          <a:prstGeom prst="rect">
            <a:avLst/>
          </a:prstGeom>
        </p:spPr>
        <p:txBody>
          <a:bodyPr wrap="square">
            <a:spAutoFit/>
          </a:bodyPr>
          <a:lstStyle/>
          <a:p>
            <a:r>
              <a:rPr lang="cs-CZ" sz="1600" dirty="0"/>
              <a:t>Grafický model populační abundance druhu podél environmentálního gradientu (</a:t>
            </a:r>
            <a:r>
              <a:rPr lang="cs-CZ" sz="1600" dirty="0" err="1"/>
              <a:t>Kendeigh</a:t>
            </a:r>
            <a:r>
              <a:rPr lang="cs-CZ" sz="1600" dirty="0"/>
              <a:t> 1974, </a:t>
            </a:r>
            <a:r>
              <a:rPr lang="cs-CZ" sz="1600" dirty="0" err="1"/>
              <a:t>Cox</a:t>
            </a:r>
            <a:r>
              <a:rPr lang="cs-CZ" sz="1600" dirty="0"/>
              <a:t> &amp; </a:t>
            </a:r>
            <a:r>
              <a:rPr lang="cs-CZ" sz="1600" dirty="0" err="1"/>
              <a:t>Moore</a:t>
            </a:r>
            <a:r>
              <a:rPr lang="cs-CZ" sz="1600" dirty="0"/>
              <a:t> 1999).</a:t>
            </a:r>
          </a:p>
        </p:txBody>
      </p:sp>
      <p:pic>
        <p:nvPicPr>
          <p:cNvPr id="5" name="Picture 2" descr="https://is.muni.cz/el/1431/jaro2010/Z0005/18118868/book/valen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6645" y="1813444"/>
            <a:ext cx="8216723" cy="383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3730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5831" y="5069500"/>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1845" y="278332"/>
            <a:ext cx="9606612" cy="707886"/>
          </a:xfrm>
          <a:prstGeom prst="rect">
            <a:avLst/>
          </a:prstGeom>
          <a:noFill/>
        </p:spPr>
        <p:txBody>
          <a:bodyPr wrap="square" rtlCol="0">
            <a:spAutoFit/>
          </a:bodyPr>
          <a:lstStyle/>
          <a:p>
            <a:r>
              <a:rPr lang="cs-CZ" sz="4000" dirty="0" err="1" smtClean="0">
                <a:solidFill>
                  <a:schemeClr val="accent5">
                    <a:lumMod val="75000"/>
                  </a:schemeClr>
                </a:solidFill>
                <a:latin typeface="+mj-lt"/>
              </a:rPr>
              <a:t>Shelfordův</a:t>
            </a:r>
            <a:r>
              <a:rPr lang="cs-CZ" sz="4000" dirty="0" smtClean="0">
                <a:solidFill>
                  <a:schemeClr val="accent5">
                    <a:lumMod val="75000"/>
                  </a:schemeClr>
                </a:solidFill>
                <a:latin typeface="+mj-lt"/>
              </a:rPr>
              <a:t> zákon tolerance</a:t>
            </a:r>
            <a:endParaRPr lang="cs-CZ" sz="4000" dirty="0">
              <a:solidFill>
                <a:schemeClr val="accent5">
                  <a:lumMod val="75000"/>
                </a:schemeClr>
              </a:solidFill>
              <a:latin typeface="+mj-lt"/>
            </a:endParaRP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2050" name="Picture 2" descr="Výsledek obrázku pro ekologická vale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3188" y="1341502"/>
            <a:ext cx="4822166" cy="309195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35878" y="1244520"/>
            <a:ext cx="6096000" cy="4154984"/>
          </a:xfrm>
          <a:prstGeom prst="rect">
            <a:avLst/>
          </a:prstGeom>
        </p:spPr>
        <p:txBody>
          <a:bodyPr>
            <a:spAutoFit/>
          </a:bodyPr>
          <a:lstStyle/>
          <a:p>
            <a:r>
              <a:rPr lang="cs-CZ" sz="2400" dirty="0">
                <a:solidFill>
                  <a:schemeClr val="accent1">
                    <a:lumMod val="50000"/>
                  </a:schemeClr>
                </a:solidFill>
              </a:rPr>
              <a:t>Každý druh toleruje určité rozpětí libovolného faktoru </a:t>
            </a:r>
            <a:r>
              <a:rPr lang="cs-CZ" sz="2400" dirty="0" smtClean="0">
                <a:solidFill>
                  <a:schemeClr val="accent1">
                    <a:lumMod val="50000"/>
                  </a:schemeClr>
                </a:solidFill>
              </a:rPr>
              <a:t>a</a:t>
            </a:r>
            <a:r>
              <a:rPr lang="cs-CZ" sz="2400" dirty="0">
                <a:solidFill>
                  <a:schemeClr val="accent1">
                    <a:lumMod val="50000"/>
                  </a:schemeClr>
                </a:solidFill>
              </a:rPr>
              <a:t> </a:t>
            </a:r>
            <a:r>
              <a:rPr lang="cs-CZ" sz="2400" dirty="0" smtClean="0">
                <a:solidFill>
                  <a:schemeClr val="accent1">
                    <a:lumMod val="50000"/>
                  </a:schemeClr>
                </a:solidFill>
              </a:rPr>
              <a:t>nejlépe </a:t>
            </a:r>
            <a:r>
              <a:rPr lang="cs-CZ" sz="2400" dirty="0">
                <a:solidFill>
                  <a:schemeClr val="accent1">
                    <a:lumMod val="50000"/>
                  </a:schemeClr>
                </a:solidFill>
              </a:rPr>
              <a:t>v prostředí prospívá, působí-li vnější vlivy </a:t>
            </a:r>
            <a:r>
              <a:rPr lang="cs-CZ" sz="2400" dirty="0" smtClean="0">
                <a:solidFill>
                  <a:schemeClr val="accent1">
                    <a:lumMod val="50000"/>
                  </a:schemeClr>
                </a:solidFill>
              </a:rPr>
              <a:t>v rozsahu </a:t>
            </a:r>
            <a:r>
              <a:rPr lang="cs-CZ" sz="2400" dirty="0">
                <a:solidFill>
                  <a:schemeClr val="accent1">
                    <a:lumMod val="50000"/>
                  </a:schemeClr>
                </a:solidFill>
              </a:rPr>
              <a:t>optimálních hodnot</a:t>
            </a:r>
            <a:r>
              <a:rPr lang="cs-CZ" sz="2400" dirty="0" smtClean="0">
                <a:solidFill>
                  <a:schemeClr val="accent1">
                    <a:lumMod val="50000"/>
                  </a:schemeClr>
                </a:solidFill>
              </a:rPr>
              <a:t>. </a:t>
            </a:r>
            <a:endParaRPr lang="cs-CZ" sz="2400" dirty="0">
              <a:solidFill>
                <a:schemeClr val="accent1">
                  <a:lumMod val="50000"/>
                </a:schemeClr>
              </a:solidFill>
            </a:endParaRPr>
          </a:p>
          <a:p>
            <a:endParaRPr lang="cs-CZ" sz="800" dirty="0">
              <a:solidFill>
                <a:srgbClr val="000000"/>
              </a:solidFill>
              <a:latin typeface="Wingdings" panose="05000000000000000000" pitchFamily="2" charset="2"/>
            </a:endParaRPr>
          </a:p>
          <a:p>
            <a:pPr marL="342900" indent="-342900">
              <a:buFont typeface="Arial" panose="020B0604020202020204" pitchFamily="34" charset="0"/>
              <a:buChar char="•"/>
            </a:pPr>
            <a:r>
              <a:rPr lang="cs-CZ" sz="2400" dirty="0">
                <a:solidFill>
                  <a:schemeClr val="accent1">
                    <a:lumMod val="50000"/>
                  </a:schemeClr>
                </a:solidFill>
              </a:rPr>
              <a:t>k určitým faktorům můžou mít organismy široké meze tolerance, k jiným naopak úzké</a:t>
            </a:r>
          </a:p>
          <a:p>
            <a:pPr marL="171450" indent="-171450">
              <a:buFont typeface="Arial" panose="020B0604020202020204" pitchFamily="34" charset="0"/>
              <a:buChar char="•"/>
            </a:pPr>
            <a:endParaRPr lang="cs-CZ" sz="800" dirty="0">
              <a:solidFill>
                <a:schemeClr val="accent1">
                  <a:lumMod val="50000"/>
                </a:schemeClr>
              </a:solidFill>
            </a:endParaRPr>
          </a:p>
          <a:p>
            <a:pPr marL="342900" indent="-342900">
              <a:buFont typeface="Arial" panose="020B0604020202020204" pitchFamily="34" charset="0"/>
              <a:buChar char="•"/>
            </a:pPr>
            <a:r>
              <a:rPr lang="cs-CZ" sz="2400" dirty="0">
                <a:solidFill>
                  <a:schemeClr val="accent1">
                    <a:lumMod val="50000"/>
                  </a:schemeClr>
                </a:solidFill>
              </a:rPr>
              <a:t>druhy, které jsou k většině faktorů tolerantní, mívají i největší rozšíření</a:t>
            </a:r>
          </a:p>
          <a:p>
            <a:pPr marL="171450" indent="-171450">
              <a:buFont typeface="Arial" panose="020B0604020202020204" pitchFamily="34" charset="0"/>
              <a:buChar char="•"/>
            </a:pPr>
            <a:endParaRPr lang="cs-CZ" sz="800" dirty="0">
              <a:solidFill>
                <a:schemeClr val="accent1">
                  <a:lumMod val="50000"/>
                </a:schemeClr>
              </a:solidFill>
            </a:endParaRPr>
          </a:p>
          <a:p>
            <a:pPr marL="342900" indent="-342900">
              <a:buFont typeface="Arial" panose="020B0604020202020204" pitchFamily="34" charset="0"/>
              <a:buChar char="•"/>
            </a:pPr>
            <a:r>
              <a:rPr lang="pl-PL" sz="2400" dirty="0">
                <a:solidFill>
                  <a:schemeClr val="accent1">
                    <a:lumMod val="50000"/>
                  </a:schemeClr>
                </a:solidFill>
              </a:rPr>
              <a:t>pokud druh nemá optimální podmínky, co se týče jednoho faktoru, může se rozsah tolerance u ostatních </a:t>
            </a:r>
            <a:r>
              <a:rPr lang="cs-CZ" sz="2400" dirty="0">
                <a:solidFill>
                  <a:schemeClr val="accent1">
                    <a:lumMod val="50000"/>
                  </a:schemeClr>
                </a:solidFill>
              </a:rPr>
              <a:t>zúžit</a:t>
            </a:r>
          </a:p>
        </p:txBody>
      </p:sp>
    </p:spTree>
    <p:extLst>
      <p:ext uri="{BB962C8B-B14F-4D97-AF65-F5344CB8AC3E}">
        <p14:creationId xmlns:p14="http://schemas.microsoft.com/office/powerpoint/2010/main" val="6224630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5831" y="5069500"/>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85849" y="279420"/>
            <a:ext cx="9606612" cy="707886"/>
          </a:xfrm>
          <a:prstGeom prst="rect">
            <a:avLst/>
          </a:prstGeom>
          <a:noFill/>
        </p:spPr>
        <p:txBody>
          <a:bodyPr wrap="square" rtlCol="0">
            <a:spAutoFit/>
          </a:bodyPr>
          <a:lstStyle/>
          <a:p>
            <a:r>
              <a:rPr lang="cs-CZ" sz="4000" dirty="0" smtClean="0">
                <a:solidFill>
                  <a:schemeClr val="accent5">
                    <a:lumMod val="75000"/>
                  </a:schemeClr>
                </a:solidFill>
                <a:latin typeface="+mj-lt"/>
              </a:rPr>
              <a:t>Ekologická valence</a:t>
            </a:r>
            <a:endParaRPr lang="cs-CZ" sz="4000" dirty="0">
              <a:solidFill>
                <a:schemeClr val="accent5">
                  <a:lumMod val="75000"/>
                </a:schemeClr>
              </a:solidFill>
              <a:latin typeface="+mj-lt"/>
            </a:endParaRP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5" name="TextovéPole 14"/>
          <p:cNvSpPr txBox="1"/>
          <p:nvPr/>
        </p:nvSpPr>
        <p:spPr>
          <a:xfrm>
            <a:off x="254474" y="1169502"/>
            <a:ext cx="10660268" cy="2062103"/>
          </a:xfrm>
          <a:prstGeom prst="rect">
            <a:avLst/>
          </a:prstGeom>
          <a:noFill/>
        </p:spPr>
        <p:txBody>
          <a:bodyPr wrap="square" rtlCol="0">
            <a:spAutoFit/>
          </a:bodyPr>
          <a:lstStyle/>
          <a:p>
            <a:r>
              <a:rPr lang="cs-CZ" sz="2000" dirty="0" smtClean="0">
                <a:solidFill>
                  <a:schemeClr val="accent1">
                    <a:lumMod val="50000"/>
                  </a:schemeClr>
                </a:solidFill>
              </a:rPr>
              <a:t>K čemu nám může být valence dobrá?</a:t>
            </a:r>
          </a:p>
          <a:p>
            <a:endParaRPr lang="cs-CZ" sz="2000" dirty="0">
              <a:solidFill>
                <a:schemeClr val="accent1">
                  <a:lumMod val="50000"/>
                </a:schemeClr>
              </a:solidFill>
            </a:endParaRPr>
          </a:p>
          <a:p>
            <a:r>
              <a:rPr lang="cs-CZ" sz="2000" dirty="0" smtClean="0">
                <a:solidFill>
                  <a:schemeClr val="accent1">
                    <a:lumMod val="50000"/>
                  </a:schemeClr>
                </a:solidFill>
              </a:rPr>
              <a:t>obecné určení tolerance druhu ke změně daného faktoru:</a:t>
            </a:r>
          </a:p>
          <a:p>
            <a:endParaRPr lang="cs-CZ" sz="800" dirty="0">
              <a:solidFill>
                <a:schemeClr val="accent1">
                  <a:lumMod val="50000"/>
                </a:schemeClr>
              </a:solidFill>
            </a:endParaRPr>
          </a:p>
          <a:p>
            <a:r>
              <a:rPr lang="cs-CZ" sz="2000" dirty="0">
                <a:solidFill>
                  <a:schemeClr val="accent1">
                    <a:lumMod val="50000"/>
                  </a:schemeClr>
                </a:solidFill>
              </a:rPr>
              <a:t>e</a:t>
            </a:r>
            <a:r>
              <a:rPr lang="cs-CZ" sz="2000" dirty="0" smtClean="0">
                <a:solidFill>
                  <a:schemeClr val="accent1">
                    <a:lumMod val="50000"/>
                  </a:schemeClr>
                </a:solidFill>
              </a:rPr>
              <a:t>ury- existence druhu je možná v širokém rozmezí (</a:t>
            </a:r>
            <a:r>
              <a:rPr lang="cs-CZ" sz="2000" dirty="0" err="1" smtClean="0">
                <a:solidFill>
                  <a:schemeClr val="accent1">
                    <a:lumMod val="50000"/>
                  </a:schemeClr>
                </a:solidFill>
              </a:rPr>
              <a:t>generalisté</a:t>
            </a:r>
            <a:r>
              <a:rPr lang="cs-CZ" sz="2000" dirty="0" smtClean="0">
                <a:solidFill>
                  <a:schemeClr val="accent1">
                    <a:lumMod val="50000"/>
                  </a:schemeClr>
                </a:solidFill>
              </a:rPr>
              <a:t>)</a:t>
            </a:r>
            <a:endParaRPr lang="cs-CZ" sz="800" dirty="0">
              <a:solidFill>
                <a:schemeClr val="accent1">
                  <a:lumMod val="50000"/>
                </a:schemeClr>
              </a:solidFill>
            </a:endParaRPr>
          </a:p>
          <a:p>
            <a:r>
              <a:rPr lang="cs-CZ" sz="2000" dirty="0" err="1">
                <a:solidFill>
                  <a:schemeClr val="accent1">
                    <a:lumMod val="50000"/>
                  </a:schemeClr>
                </a:solidFill>
              </a:rPr>
              <a:t>s</a:t>
            </a:r>
            <a:r>
              <a:rPr lang="cs-CZ" sz="2000" dirty="0" err="1" smtClean="0">
                <a:solidFill>
                  <a:schemeClr val="accent1">
                    <a:lumMod val="50000"/>
                  </a:schemeClr>
                </a:solidFill>
              </a:rPr>
              <a:t>teno</a:t>
            </a:r>
            <a:r>
              <a:rPr lang="cs-CZ" sz="2000" dirty="0" smtClean="0">
                <a:solidFill>
                  <a:schemeClr val="accent1">
                    <a:lumMod val="50000"/>
                  </a:schemeClr>
                </a:solidFill>
              </a:rPr>
              <a:t>- existence druhu je možná pouze v úzkém rozmezí (specialisté)</a:t>
            </a:r>
          </a:p>
          <a:p>
            <a:endParaRPr lang="cs-CZ" sz="2000" dirty="0">
              <a:solidFill>
                <a:schemeClr val="accent1">
                  <a:lumMod val="50000"/>
                </a:schemeClr>
              </a:solidFill>
            </a:endParaRPr>
          </a:p>
        </p:txBody>
      </p:sp>
      <p:pic>
        <p:nvPicPr>
          <p:cNvPr id="2050" name="Picture 2" descr="Výsledek obrázku pro ekologická vale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2065" y="484461"/>
            <a:ext cx="4392784" cy="28166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scritub.com/files/limba/croata%20sarbo%20croata/33_poze/image0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7899" y="3664401"/>
            <a:ext cx="5096950" cy="29608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1766872" y="3301096"/>
            <a:ext cx="4498857" cy="1877437"/>
          </a:xfrm>
          <a:prstGeom prst="rect">
            <a:avLst/>
          </a:prstGeom>
          <a:noFill/>
        </p:spPr>
        <p:txBody>
          <a:bodyPr wrap="square" rtlCol="0">
            <a:spAutoFit/>
          </a:bodyPr>
          <a:lstStyle/>
          <a:p>
            <a:r>
              <a:rPr lang="cs-CZ" sz="2400" dirty="0" err="1">
                <a:solidFill>
                  <a:schemeClr val="accent1">
                    <a:lumMod val="50000"/>
                  </a:schemeClr>
                </a:solidFill>
              </a:rPr>
              <a:t>b</a:t>
            </a:r>
            <a:r>
              <a:rPr lang="cs-CZ" sz="2400" dirty="0" err="1" smtClean="0">
                <a:solidFill>
                  <a:schemeClr val="accent1">
                    <a:lumMod val="50000"/>
                  </a:schemeClr>
                </a:solidFill>
              </a:rPr>
              <a:t>ioindikace</a:t>
            </a:r>
            <a:endParaRPr lang="cs-CZ" sz="2400" dirty="0" smtClean="0">
              <a:solidFill>
                <a:schemeClr val="accent1">
                  <a:lumMod val="50000"/>
                </a:schemeClr>
              </a:solidFill>
            </a:endParaRPr>
          </a:p>
          <a:p>
            <a:endParaRPr lang="cs-CZ" sz="1000" dirty="0">
              <a:solidFill>
                <a:schemeClr val="accent1">
                  <a:lumMod val="50000"/>
                </a:schemeClr>
              </a:solidFill>
            </a:endParaRPr>
          </a:p>
          <a:p>
            <a:r>
              <a:rPr lang="cs-CZ" sz="2400" dirty="0" smtClean="0">
                <a:solidFill>
                  <a:schemeClr val="accent1">
                    <a:lumMod val="50000"/>
                  </a:schemeClr>
                </a:solidFill>
              </a:rPr>
              <a:t>evoluční </a:t>
            </a:r>
            <a:r>
              <a:rPr lang="cs-CZ" sz="2400" dirty="0">
                <a:solidFill>
                  <a:schemeClr val="accent1">
                    <a:lumMod val="50000"/>
                  </a:schemeClr>
                </a:solidFill>
              </a:rPr>
              <a:t>strategie</a:t>
            </a:r>
          </a:p>
          <a:p>
            <a:pPr marL="342900" indent="-342900">
              <a:buFont typeface="Arial" panose="020B0604020202020204" pitchFamily="34" charset="0"/>
              <a:buChar char="•"/>
            </a:pPr>
            <a:endParaRPr lang="cs-CZ" sz="2000" dirty="0">
              <a:solidFill>
                <a:schemeClr val="accent1">
                  <a:lumMod val="50000"/>
                </a:schemeClr>
              </a:solidFill>
            </a:endParaRPr>
          </a:p>
          <a:p>
            <a:endParaRPr lang="cs-CZ" dirty="0" smtClean="0">
              <a:solidFill>
                <a:schemeClr val="accent1">
                  <a:lumMod val="50000"/>
                </a:schemeClr>
              </a:solidFill>
            </a:endParaRPr>
          </a:p>
          <a:p>
            <a:endParaRPr lang="cs-CZ" sz="2000" dirty="0">
              <a:solidFill>
                <a:schemeClr val="accent1">
                  <a:lumMod val="50000"/>
                </a:schemeClr>
              </a:solidFill>
            </a:endParaRPr>
          </a:p>
        </p:txBody>
      </p:sp>
      <p:sp>
        <p:nvSpPr>
          <p:cNvPr id="12" name="Šipka dolů 11"/>
          <p:cNvSpPr/>
          <p:nvPr/>
        </p:nvSpPr>
        <p:spPr>
          <a:xfrm rot="16200000">
            <a:off x="764436" y="3156139"/>
            <a:ext cx="457074" cy="1314185"/>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67143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3008" y="292195"/>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8" y="188179"/>
            <a:ext cx="9606612" cy="707886"/>
          </a:xfrm>
          <a:prstGeom prst="rect">
            <a:avLst/>
          </a:prstGeom>
          <a:noFill/>
        </p:spPr>
        <p:txBody>
          <a:bodyPr wrap="square" rtlCol="0">
            <a:spAutoFit/>
          </a:bodyPr>
          <a:lstStyle/>
          <a:p>
            <a:r>
              <a:rPr lang="cs-CZ" sz="4000" dirty="0" err="1" smtClean="0">
                <a:solidFill>
                  <a:schemeClr val="accent5">
                    <a:lumMod val="75000"/>
                  </a:schemeClr>
                </a:solidFill>
                <a:latin typeface="+mj-lt"/>
              </a:rPr>
              <a:t>Bioindikace</a:t>
            </a:r>
            <a:endParaRPr lang="cs-CZ" sz="4000" dirty="0" smtClean="0">
              <a:solidFill>
                <a:schemeClr val="accent5">
                  <a:lumMod val="75000"/>
                </a:schemeClr>
              </a:solidFill>
              <a:latin typeface="+mj-lt"/>
            </a:endParaRP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2" name="TextovéPole 11"/>
          <p:cNvSpPr txBox="1"/>
          <p:nvPr/>
        </p:nvSpPr>
        <p:spPr>
          <a:xfrm>
            <a:off x="335878" y="896065"/>
            <a:ext cx="10660268" cy="5078313"/>
          </a:xfrm>
          <a:prstGeom prst="rect">
            <a:avLst/>
          </a:prstGeom>
          <a:noFill/>
        </p:spPr>
        <p:txBody>
          <a:bodyPr wrap="square" rtlCol="0">
            <a:spAutoFit/>
          </a:bodyPr>
          <a:lstStyle/>
          <a:p>
            <a:pPr marL="342900" indent="-342900">
              <a:buFont typeface="Arial" panose="020B0604020202020204" pitchFamily="34" charset="0"/>
              <a:buChar char="•"/>
            </a:pPr>
            <a:r>
              <a:rPr lang="cs-CZ" sz="2000" dirty="0">
                <a:solidFill>
                  <a:schemeClr val="accent1">
                    <a:lumMod val="50000"/>
                  </a:schemeClr>
                </a:solidFill>
              </a:rPr>
              <a:t>využívá druhů </a:t>
            </a:r>
            <a:r>
              <a:rPr lang="cs-CZ" sz="2000" dirty="0" err="1">
                <a:solidFill>
                  <a:schemeClr val="accent1">
                    <a:lumMod val="50000"/>
                  </a:schemeClr>
                </a:solidFill>
              </a:rPr>
              <a:t>stenoektních</a:t>
            </a:r>
            <a:r>
              <a:rPr lang="cs-CZ" sz="2000" dirty="0">
                <a:solidFill>
                  <a:schemeClr val="accent1">
                    <a:lumMod val="50000"/>
                  </a:schemeClr>
                </a:solidFill>
              </a:rPr>
              <a:t> vůči určitému faktoru/</a:t>
            </a:r>
            <a:r>
              <a:rPr lang="cs-CZ" sz="2000" dirty="0" err="1">
                <a:solidFill>
                  <a:schemeClr val="accent1">
                    <a:lumMod val="50000"/>
                  </a:schemeClr>
                </a:solidFill>
              </a:rPr>
              <a:t>rům</a:t>
            </a:r>
            <a:r>
              <a:rPr lang="cs-CZ" sz="2000" dirty="0">
                <a:solidFill>
                  <a:schemeClr val="accent1">
                    <a:lumMod val="50000"/>
                  </a:schemeClr>
                </a:solidFill>
              </a:rPr>
              <a:t> prostředí </a:t>
            </a:r>
          </a:p>
          <a:p>
            <a:pPr marL="171450" indent="-171450">
              <a:buFont typeface="Arial" panose="020B0604020202020204" pitchFamily="34" charset="0"/>
              <a:buChar char="•"/>
            </a:pPr>
            <a:endParaRPr lang="cs-CZ" sz="800" dirty="0">
              <a:solidFill>
                <a:schemeClr val="accent1">
                  <a:lumMod val="50000"/>
                </a:schemeClr>
              </a:solidFill>
            </a:endParaRPr>
          </a:p>
          <a:p>
            <a:pPr marL="342900" indent="-342900">
              <a:buFont typeface="Arial" panose="020B0604020202020204" pitchFamily="34" charset="0"/>
              <a:buChar char="•"/>
            </a:pPr>
            <a:r>
              <a:rPr lang="cs-CZ" sz="2000" dirty="0">
                <a:solidFill>
                  <a:schemeClr val="accent1">
                    <a:lumMod val="50000"/>
                  </a:schemeClr>
                </a:solidFill>
              </a:rPr>
              <a:t>druh organismu schopný snášet jen malé rozpětí faktorů prostředí; např. druh málo tolerantní ke změnám teplot se nazývá stenotermní, druh vyžadující pouze určitý typ potravy </a:t>
            </a:r>
            <a:r>
              <a:rPr lang="cs-CZ" sz="2000" dirty="0" err="1" smtClean="0">
                <a:solidFill>
                  <a:schemeClr val="accent1">
                    <a:lumMod val="50000"/>
                  </a:schemeClr>
                </a:solidFill>
              </a:rPr>
              <a:t>stenofágní</a:t>
            </a:r>
            <a:endParaRPr lang="cs-CZ" sz="2000" dirty="0" smtClean="0">
              <a:solidFill>
                <a:schemeClr val="accent1">
                  <a:lumMod val="50000"/>
                </a:schemeClr>
              </a:solidFill>
            </a:endParaRPr>
          </a:p>
          <a:p>
            <a:pPr marL="342900" indent="-342900">
              <a:buFont typeface="Arial" panose="020B0604020202020204" pitchFamily="34" charset="0"/>
              <a:buChar char="•"/>
            </a:pPr>
            <a:endParaRPr lang="cs-CZ" sz="800" dirty="0">
              <a:solidFill>
                <a:schemeClr val="accent1">
                  <a:lumMod val="50000"/>
                </a:schemeClr>
              </a:solidFill>
            </a:endParaRPr>
          </a:p>
          <a:p>
            <a:r>
              <a:rPr lang="cs-CZ" sz="2400" dirty="0" smtClean="0">
                <a:solidFill>
                  <a:schemeClr val="accent1">
                    <a:lumMod val="50000"/>
                  </a:schemeClr>
                </a:solidFill>
              </a:rPr>
              <a:t>Příklady</a:t>
            </a:r>
            <a:r>
              <a:rPr lang="cs-CZ" sz="2000" dirty="0" smtClean="0">
                <a:solidFill>
                  <a:schemeClr val="accent1">
                    <a:lumMod val="50000"/>
                  </a:schemeClr>
                </a:solidFill>
              </a:rPr>
              <a:t> </a:t>
            </a:r>
          </a:p>
          <a:p>
            <a:endParaRPr lang="cs-CZ" sz="800" dirty="0" smtClean="0">
              <a:solidFill>
                <a:schemeClr val="accent1">
                  <a:lumMod val="50000"/>
                </a:schemeClr>
              </a:solidFill>
            </a:endParaRPr>
          </a:p>
          <a:p>
            <a:r>
              <a:rPr lang="cs-CZ" sz="2000" i="1" dirty="0" err="1">
                <a:solidFill>
                  <a:schemeClr val="accent1">
                    <a:lumMod val="50000"/>
                  </a:schemeClr>
                </a:solidFill>
              </a:rPr>
              <a:t>s</a:t>
            </a:r>
            <a:r>
              <a:rPr lang="cs-CZ" sz="2000" i="1" dirty="0" err="1" smtClean="0">
                <a:solidFill>
                  <a:schemeClr val="accent1">
                    <a:lumMod val="50000"/>
                  </a:schemeClr>
                </a:solidFill>
              </a:rPr>
              <a:t>vraštělka</a:t>
            </a:r>
            <a:r>
              <a:rPr lang="cs-CZ" sz="2000" i="1" dirty="0" smtClean="0">
                <a:solidFill>
                  <a:schemeClr val="accent1">
                    <a:lumMod val="50000"/>
                  </a:schemeClr>
                </a:solidFill>
              </a:rPr>
              <a:t> javorová</a:t>
            </a:r>
            <a:endParaRPr lang="cs-CZ" sz="2000" dirty="0" smtClean="0">
              <a:solidFill>
                <a:schemeClr val="accent1">
                  <a:lumMod val="50000"/>
                </a:schemeClr>
              </a:solidFill>
            </a:endParaRPr>
          </a:p>
          <a:p>
            <a:r>
              <a:rPr lang="cs-CZ" sz="2000" dirty="0" smtClean="0">
                <a:solidFill>
                  <a:schemeClr val="accent1">
                    <a:lumMod val="50000"/>
                  </a:schemeClr>
                </a:solidFill>
              </a:rPr>
              <a:t>je </a:t>
            </a:r>
            <a:r>
              <a:rPr lang="cs-CZ" sz="2000" dirty="0" err="1" smtClean="0">
                <a:solidFill>
                  <a:schemeClr val="accent1">
                    <a:lumMod val="50000"/>
                  </a:schemeClr>
                </a:solidFill>
              </a:rPr>
              <a:t>stenoekní</a:t>
            </a:r>
            <a:r>
              <a:rPr lang="cs-CZ" sz="2000" dirty="0" smtClean="0">
                <a:solidFill>
                  <a:schemeClr val="accent1">
                    <a:lumMod val="50000"/>
                  </a:schemeClr>
                </a:solidFill>
              </a:rPr>
              <a:t> vůči zvýšené koncentraci SO</a:t>
            </a:r>
            <a:r>
              <a:rPr lang="cs-CZ" sz="2000" baseline="-25000" dirty="0" smtClean="0">
                <a:solidFill>
                  <a:schemeClr val="accent1">
                    <a:lumMod val="50000"/>
                  </a:schemeClr>
                </a:solidFill>
              </a:rPr>
              <a:t>2</a:t>
            </a:r>
            <a:r>
              <a:rPr lang="cs-CZ" sz="2000" dirty="0" smtClean="0">
                <a:solidFill>
                  <a:schemeClr val="accent1">
                    <a:lumMod val="50000"/>
                  </a:schemeClr>
                </a:solidFill>
              </a:rPr>
              <a:t> v ovzduší, v oblastech s vysokou </a:t>
            </a:r>
          </a:p>
          <a:p>
            <a:r>
              <a:rPr lang="cs-CZ" sz="2000" dirty="0">
                <a:solidFill>
                  <a:schemeClr val="accent1">
                    <a:lumMod val="50000"/>
                  </a:schemeClr>
                </a:solidFill>
              </a:rPr>
              <a:t>i</a:t>
            </a:r>
            <a:r>
              <a:rPr lang="cs-CZ" sz="2000" dirty="0" smtClean="0">
                <a:solidFill>
                  <a:schemeClr val="accent1">
                    <a:lumMod val="50000"/>
                  </a:schemeClr>
                </a:solidFill>
              </a:rPr>
              <a:t>misní zátěží vyhynula</a:t>
            </a:r>
          </a:p>
          <a:p>
            <a:endParaRPr lang="cs-CZ" sz="800" dirty="0">
              <a:solidFill>
                <a:schemeClr val="accent1">
                  <a:lumMod val="50000"/>
                </a:schemeClr>
              </a:solidFill>
            </a:endParaRPr>
          </a:p>
          <a:p>
            <a:r>
              <a:rPr lang="cs-CZ" sz="2000" i="1" dirty="0">
                <a:solidFill>
                  <a:schemeClr val="accent1">
                    <a:lumMod val="50000"/>
                  </a:schemeClr>
                </a:solidFill>
              </a:rPr>
              <a:t>l</a:t>
            </a:r>
            <a:r>
              <a:rPr lang="cs-CZ" sz="2000" i="1" dirty="0" smtClean="0">
                <a:solidFill>
                  <a:schemeClr val="accent1">
                    <a:lumMod val="50000"/>
                  </a:schemeClr>
                </a:solidFill>
              </a:rPr>
              <a:t>išejníky </a:t>
            </a:r>
          </a:p>
          <a:p>
            <a:r>
              <a:rPr lang="cs-CZ" sz="2000" dirty="0">
                <a:solidFill>
                  <a:schemeClr val="accent1">
                    <a:lumMod val="50000"/>
                  </a:schemeClr>
                </a:solidFill>
              </a:rPr>
              <a:t>p</a:t>
            </a:r>
            <a:r>
              <a:rPr lang="cs-CZ" sz="2000" dirty="0" smtClean="0">
                <a:solidFill>
                  <a:schemeClr val="accent1">
                    <a:lumMod val="50000"/>
                  </a:schemeClr>
                </a:solidFill>
              </a:rPr>
              <a:t>odvojné organismy (houba + řasa nebo sinice), používané k </a:t>
            </a:r>
            <a:r>
              <a:rPr lang="cs-CZ" sz="2000" dirty="0" err="1" smtClean="0">
                <a:solidFill>
                  <a:schemeClr val="accent1">
                    <a:lumMod val="50000"/>
                  </a:schemeClr>
                </a:solidFill>
              </a:rPr>
              <a:t>bioindikaci</a:t>
            </a:r>
            <a:r>
              <a:rPr lang="cs-CZ" sz="2000" dirty="0" smtClean="0">
                <a:solidFill>
                  <a:schemeClr val="accent1">
                    <a:lumMod val="50000"/>
                  </a:schemeClr>
                </a:solidFill>
              </a:rPr>
              <a:t> </a:t>
            </a:r>
          </a:p>
          <a:p>
            <a:r>
              <a:rPr lang="cs-CZ" sz="2000" dirty="0" smtClean="0">
                <a:solidFill>
                  <a:schemeClr val="accent1">
                    <a:lumMod val="50000"/>
                  </a:schemeClr>
                </a:solidFill>
              </a:rPr>
              <a:t>imisní zátěže, např. </a:t>
            </a:r>
            <a:r>
              <a:rPr lang="cs-CZ" sz="2000" i="1" dirty="0" smtClean="0">
                <a:solidFill>
                  <a:schemeClr val="accent1">
                    <a:lumMod val="50000"/>
                  </a:schemeClr>
                </a:solidFill>
              </a:rPr>
              <a:t>terčovník </a:t>
            </a:r>
            <a:r>
              <a:rPr lang="cs-CZ" sz="2000" i="1" dirty="0" err="1" smtClean="0">
                <a:solidFill>
                  <a:schemeClr val="accent1">
                    <a:lumMod val="50000"/>
                  </a:schemeClr>
                </a:solidFill>
              </a:rPr>
              <a:t>mnohoplodý</a:t>
            </a:r>
            <a:r>
              <a:rPr lang="cs-CZ" sz="2000" i="1" dirty="0" smtClean="0">
                <a:solidFill>
                  <a:schemeClr val="accent1">
                    <a:lumMod val="50000"/>
                  </a:schemeClr>
                </a:solidFill>
              </a:rPr>
              <a:t> </a:t>
            </a:r>
            <a:r>
              <a:rPr lang="cs-CZ" sz="2000" dirty="0" smtClean="0">
                <a:solidFill>
                  <a:schemeClr val="accent1">
                    <a:lumMod val="50000"/>
                  </a:schemeClr>
                </a:solidFill>
              </a:rPr>
              <a:t>(</a:t>
            </a:r>
            <a:r>
              <a:rPr lang="cs-CZ" sz="2000" i="1" dirty="0" err="1" smtClean="0">
                <a:solidFill>
                  <a:schemeClr val="accent1">
                    <a:lumMod val="50000"/>
                  </a:schemeClr>
                </a:solidFill>
              </a:rPr>
              <a:t>Xanthoria</a:t>
            </a:r>
            <a:r>
              <a:rPr lang="cs-CZ" sz="2000" i="1" dirty="0" smtClean="0">
                <a:solidFill>
                  <a:schemeClr val="accent1">
                    <a:lumMod val="50000"/>
                  </a:schemeClr>
                </a:solidFill>
              </a:rPr>
              <a:t> </a:t>
            </a:r>
            <a:r>
              <a:rPr lang="cs-CZ" sz="2000" i="1" dirty="0" err="1" smtClean="0">
                <a:solidFill>
                  <a:schemeClr val="accent1">
                    <a:lumMod val="50000"/>
                  </a:schemeClr>
                </a:solidFill>
              </a:rPr>
              <a:t>polycarpa</a:t>
            </a:r>
            <a:r>
              <a:rPr lang="cs-CZ" sz="2000" dirty="0" smtClean="0">
                <a:solidFill>
                  <a:schemeClr val="accent1">
                    <a:lumMod val="50000"/>
                  </a:schemeClr>
                </a:solidFill>
              </a:rPr>
              <a:t>)</a:t>
            </a:r>
          </a:p>
          <a:p>
            <a:r>
              <a:rPr lang="cs-CZ" sz="2000" dirty="0" smtClean="0">
                <a:solidFill>
                  <a:schemeClr val="accent1">
                    <a:lumMod val="50000"/>
                  </a:schemeClr>
                </a:solidFill>
              </a:rPr>
              <a:t>indikuje nadbytečný vstup dusíku, </a:t>
            </a:r>
          </a:p>
          <a:p>
            <a:r>
              <a:rPr lang="cs-CZ" sz="2000" dirty="0" smtClean="0">
                <a:solidFill>
                  <a:schemeClr val="accent1">
                    <a:lumMod val="50000"/>
                  </a:schemeClr>
                </a:solidFill>
              </a:rPr>
              <a:t>rod provazovka (</a:t>
            </a:r>
            <a:r>
              <a:rPr lang="cs-CZ" sz="2000" i="1" dirty="0" err="1" smtClean="0">
                <a:solidFill>
                  <a:schemeClr val="accent1">
                    <a:lumMod val="50000"/>
                  </a:schemeClr>
                </a:solidFill>
              </a:rPr>
              <a:t>Ushea</a:t>
            </a:r>
            <a:r>
              <a:rPr lang="cs-CZ" sz="2000" dirty="0" smtClean="0">
                <a:solidFill>
                  <a:schemeClr val="accent1">
                    <a:lumMod val="50000"/>
                  </a:schemeClr>
                </a:solidFill>
              </a:rPr>
              <a:t>) indikuje velmi </a:t>
            </a:r>
          </a:p>
          <a:p>
            <a:r>
              <a:rPr lang="cs-CZ" sz="2000" dirty="0" smtClean="0">
                <a:solidFill>
                  <a:schemeClr val="accent1">
                    <a:lumMod val="50000"/>
                  </a:schemeClr>
                </a:solidFill>
              </a:rPr>
              <a:t>čistý vzduch</a:t>
            </a:r>
            <a:endParaRPr lang="cs-CZ" sz="2000" dirty="0">
              <a:solidFill>
                <a:schemeClr val="accent1">
                  <a:lumMod val="50000"/>
                </a:schemeClr>
              </a:solidFill>
            </a:endParaRPr>
          </a:p>
          <a:p>
            <a:endParaRPr lang="cs-CZ" sz="800" i="1" dirty="0" smtClean="0">
              <a:solidFill>
                <a:schemeClr val="accent1">
                  <a:lumMod val="50000"/>
                </a:schemeClr>
              </a:solidFill>
            </a:endParaRPr>
          </a:p>
          <a:p>
            <a:endParaRPr lang="cs-CZ" sz="2000" dirty="0">
              <a:solidFill>
                <a:schemeClr val="accent1">
                  <a:lumMod val="50000"/>
                </a:schemeClr>
              </a:solidFill>
            </a:endParaRPr>
          </a:p>
        </p:txBody>
      </p:sp>
      <p:pic>
        <p:nvPicPr>
          <p:cNvPr id="2054" name="Picture 6" descr="http://atlasposkozeni.mendelu.cz/lib/showpic.php?id=620&amp;ww=fotogalerie&amp;w=nah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3067" y="2142391"/>
            <a:ext cx="2433079" cy="182480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ýsledek obrázku pro xanthoria polycarp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2101" y="4738856"/>
            <a:ext cx="2594355" cy="194340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ýsledek obrázku pro provazovka lišejní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58785" y="4255679"/>
            <a:ext cx="2158241" cy="235236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10369986" y="5206960"/>
            <a:ext cx="1775119" cy="1600438"/>
          </a:xfrm>
          <a:prstGeom prst="rect">
            <a:avLst/>
          </a:prstGeom>
          <a:noFill/>
        </p:spPr>
        <p:txBody>
          <a:bodyPr wrap="square" rtlCol="0">
            <a:spAutoFit/>
          </a:bodyPr>
          <a:lstStyle/>
          <a:p>
            <a:r>
              <a:rPr lang="cs-CZ" sz="1400" dirty="0" smtClean="0"/>
              <a:t>Zdroje: Petr Anděl, </a:t>
            </a:r>
            <a:r>
              <a:rPr lang="cs-CZ" sz="1400" i="1" dirty="0" err="1" smtClean="0"/>
              <a:t>Ekotoxikologie</a:t>
            </a:r>
            <a:r>
              <a:rPr lang="cs-CZ" sz="1400" i="1" dirty="0" smtClean="0"/>
              <a:t>, </a:t>
            </a:r>
            <a:r>
              <a:rPr lang="cs-CZ" sz="1400" i="1" dirty="0" err="1" smtClean="0"/>
              <a:t>bioindikace</a:t>
            </a:r>
            <a:r>
              <a:rPr lang="cs-CZ" sz="1400" i="1" dirty="0" smtClean="0"/>
              <a:t> a biomonitoring; </a:t>
            </a:r>
            <a:r>
              <a:rPr lang="cs-CZ" sz="1400" dirty="0" err="1" smtClean="0"/>
              <a:t>Wikipedia</a:t>
            </a:r>
            <a:r>
              <a:rPr lang="cs-CZ" sz="1400" dirty="0" smtClean="0"/>
              <a:t>; http</a:t>
            </a:r>
            <a:r>
              <a:rPr lang="cs-CZ" sz="1400" dirty="0"/>
              <a:t>://atlasposkozeni.mendelu.cz/</a:t>
            </a:r>
          </a:p>
        </p:txBody>
      </p:sp>
    </p:spTree>
    <p:extLst>
      <p:ext uri="{BB962C8B-B14F-4D97-AF65-F5344CB8AC3E}">
        <p14:creationId xmlns:p14="http://schemas.microsoft.com/office/powerpoint/2010/main" val="21185640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7250" y="5153377"/>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8" y="188179"/>
            <a:ext cx="9606612" cy="707886"/>
          </a:xfrm>
          <a:prstGeom prst="rect">
            <a:avLst/>
          </a:prstGeom>
          <a:noFill/>
        </p:spPr>
        <p:txBody>
          <a:bodyPr wrap="square" rtlCol="0">
            <a:spAutoFit/>
          </a:bodyPr>
          <a:lstStyle/>
          <a:p>
            <a:r>
              <a:rPr lang="cs-CZ" sz="4000" dirty="0" err="1" smtClean="0">
                <a:solidFill>
                  <a:schemeClr val="accent5">
                    <a:lumMod val="75000"/>
                  </a:schemeClr>
                </a:solidFill>
                <a:latin typeface="+mj-lt"/>
              </a:rPr>
              <a:t>Bioindikace</a:t>
            </a:r>
            <a:endParaRPr lang="cs-CZ" sz="4000" dirty="0" smtClean="0">
              <a:solidFill>
                <a:schemeClr val="accent5">
                  <a:lumMod val="75000"/>
                </a:schemeClr>
              </a:solidFill>
              <a:latin typeface="+mj-lt"/>
            </a:endParaRP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2" name="TextovéPole 11"/>
          <p:cNvSpPr txBox="1"/>
          <p:nvPr/>
        </p:nvSpPr>
        <p:spPr>
          <a:xfrm>
            <a:off x="335878" y="896065"/>
            <a:ext cx="10660268" cy="3724096"/>
          </a:xfrm>
          <a:prstGeom prst="rect">
            <a:avLst/>
          </a:prstGeom>
          <a:noFill/>
        </p:spPr>
        <p:txBody>
          <a:bodyPr wrap="square" rtlCol="0">
            <a:spAutoFit/>
          </a:bodyPr>
          <a:lstStyle/>
          <a:p>
            <a:r>
              <a:rPr lang="cs-CZ" sz="2400" dirty="0" smtClean="0">
                <a:solidFill>
                  <a:schemeClr val="accent1">
                    <a:lumMod val="50000"/>
                  </a:schemeClr>
                </a:solidFill>
              </a:rPr>
              <a:t>Příklady</a:t>
            </a:r>
            <a:r>
              <a:rPr lang="cs-CZ" sz="2000" dirty="0" smtClean="0">
                <a:solidFill>
                  <a:schemeClr val="accent1">
                    <a:lumMod val="50000"/>
                  </a:schemeClr>
                </a:solidFill>
              </a:rPr>
              <a:t> </a:t>
            </a:r>
          </a:p>
          <a:p>
            <a:endParaRPr lang="cs-CZ" sz="800" dirty="0" smtClean="0">
              <a:solidFill>
                <a:schemeClr val="accent1">
                  <a:lumMod val="50000"/>
                </a:schemeClr>
              </a:solidFill>
            </a:endParaRPr>
          </a:p>
          <a:p>
            <a:r>
              <a:rPr lang="cs-CZ" sz="2000" i="1" dirty="0" smtClean="0">
                <a:solidFill>
                  <a:schemeClr val="accent1">
                    <a:lumMod val="50000"/>
                  </a:schemeClr>
                </a:solidFill>
              </a:rPr>
              <a:t>bělomech sivý</a:t>
            </a:r>
          </a:p>
          <a:p>
            <a:r>
              <a:rPr lang="cs-CZ" sz="2000" dirty="0" smtClean="0">
                <a:solidFill>
                  <a:schemeClr val="accent1">
                    <a:lumMod val="50000"/>
                  </a:schemeClr>
                </a:solidFill>
              </a:rPr>
              <a:t>Indikátor kyselých půd, akumulace surového humusu, indikátor podzolizace</a:t>
            </a:r>
            <a:endParaRPr lang="cs-CZ" sz="2000" dirty="0">
              <a:solidFill>
                <a:schemeClr val="accent1">
                  <a:lumMod val="50000"/>
                </a:schemeClr>
              </a:solidFill>
            </a:endParaRPr>
          </a:p>
          <a:p>
            <a:endParaRPr lang="cs-CZ" sz="800" i="1" dirty="0" smtClean="0">
              <a:solidFill>
                <a:schemeClr val="accent1">
                  <a:lumMod val="50000"/>
                </a:schemeClr>
              </a:solidFill>
            </a:endParaRPr>
          </a:p>
          <a:p>
            <a:r>
              <a:rPr lang="cs-CZ" sz="2000" i="1" dirty="0" smtClean="0">
                <a:solidFill>
                  <a:schemeClr val="accent1">
                    <a:lumMod val="50000"/>
                  </a:schemeClr>
                </a:solidFill>
              </a:rPr>
              <a:t>lípa srdčitá</a:t>
            </a:r>
            <a:endParaRPr lang="cs-CZ" sz="2000" dirty="0" smtClean="0">
              <a:solidFill>
                <a:schemeClr val="accent1">
                  <a:lumMod val="50000"/>
                </a:schemeClr>
              </a:solidFill>
            </a:endParaRPr>
          </a:p>
          <a:p>
            <a:r>
              <a:rPr lang="cs-CZ" sz="2000" dirty="0">
                <a:solidFill>
                  <a:schemeClr val="accent1">
                    <a:lumMod val="50000"/>
                  </a:schemeClr>
                </a:solidFill>
              </a:rPr>
              <a:t>s</a:t>
            </a:r>
            <a:r>
              <a:rPr lang="cs-CZ" sz="2000" dirty="0" smtClean="0">
                <a:solidFill>
                  <a:schemeClr val="accent1">
                    <a:lumMod val="50000"/>
                  </a:schemeClr>
                </a:solidFill>
              </a:rPr>
              <a:t>polečně s lípou velkolistou reaguje na zvýšené koncentrace posypových</a:t>
            </a:r>
          </a:p>
          <a:p>
            <a:r>
              <a:rPr lang="cs-CZ" sz="2000" dirty="0" smtClean="0">
                <a:solidFill>
                  <a:schemeClr val="accent1">
                    <a:lumMod val="50000"/>
                  </a:schemeClr>
                </a:solidFill>
              </a:rPr>
              <a:t>solí zimní údržby silnic nekrózami na listech šířícími se od kraje do středu</a:t>
            </a:r>
          </a:p>
          <a:p>
            <a:endParaRPr lang="cs-CZ" sz="800" dirty="0" smtClean="0">
              <a:solidFill>
                <a:schemeClr val="accent1">
                  <a:lumMod val="50000"/>
                </a:schemeClr>
              </a:solidFill>
            </a:endParaRPr>
          </a:p>
          <a:p>
            <a:r>
              <a:rPr lang="cs-CZ" sz="2000" i="1" dirty="0">
                <a:solidFill>
                  <a:schemeClr val="accent1">
                    <a:lumMod val="50000"/>
                  </a:schemeClr>
                </a:solidFill>
              </a:rPr>
              <a:t>j</a:t>
            </a:r>
            <a:r>
              <a:rPr lang="cs-CZ" sz="2000" i="1" dirty="0" smtClean="0">
                <a:solidFill>
                  <a:schemeClr val="accent1">
                    <a:lumMod val="50000"/>
                  </a:schemeClr>
                </a:solidFill>
              </a:rPr>
              <a:t>iřička obecná</a:t>
            </a:r>
          </a:p>
          <a:p>
            <a:endParaRPr lang="cs-CZ" sz="800" i="1" dirty="0" smtClean="0">
              <a:solidFill>
                <a:schemeClr val="accent1">
                  <a:lumMod val="50000"/>
                </a:schemeClr>
              </a:solidFill>
            </a:endParaRPr>
          </a:p>
          <a:p>
            <a:r>
              <a:rPr lang="cs-CZ" sz="2000" dirty="0">
                <a:solidFill>
                  <a:schemeClr val="accent1">
                    <a:lumMod val="50000"/>
                  </a:schemeClr>
                </a:solidFill>
              </a:rPr>
              <a:t>h</a:t>
            </a:r>
            <a:r>
              <a:rPr lang="cs-CZ" sz="2000" dirty="0" smtClean="0">
                <a:solidFill>
                  <a:schemeClr val="accent1">
                    <a:lumMod val="50000"/>
                  </a:schemeClr>
                </a:solidFill>
              </a:rPr>
              <a:t>ustota hnízdění je parametrem, který může být využit k</a:t>
            </a:r>
          </a:p>
          <a:p>
            <a:r>
              <a:rPr lang="cs-CZ" sz="2000" dirty="0" err="1" smtClean="0">
                <a:solidFill>
                  <a:schemeClr val="accent1">
                    <a:lumMod val="50000"/>
                  </a:schemeClr>
                </a:solidFill>
              </a:rPr>
              <a:t>bioindikaci</a:t>
            </a:r>
            <a:r>
              <a:rPr lang="cs-CZ" sz="2000" dirty="0" smtClean="0">
                <a:solidFill>
                  <a:schemeClr val="accent1">
                    <a:lumMod val="50000"/>
                  </a:schemeClr>
                </a:solidFill>
              </a:rPr>
              <a:t> antropogenního zatížení krajiny, především</a:t>
            </a:r>
          </a:p>
          <a:p>
            <a:r>
              <a:rPr lang="cs-CZ" sz="2000" dirty="0" smtClean="0">
                <a:solidFill>
                  <a:schemeClr val="accent1">
                    <a:lumMod val="50000"/>
                  </a:schemeClr>
                </a:solidFill>
              </a:rPr>
              <a:t>ve vazbě na imise a spalování fosilních paliv</a:t>
            </a:r>
            <a:endParaRPr lang="cs-CZ" sz="2000" dirty="0">
              <a:solidFill>
                <a:schemeClr val="accent1">
                  <a:lumMod val="50000"/>
                </a:schemeClr>
              </a:solidFill>
            </a:endParaRPr>
          </a:p>
        </p:txBody>
      </p:sp>
      <p:pic>
        <p:nvPicPr>
          <p:cNvPr id="5122" name="Picture 2" descr="Výsledek obrázku pro b&amp;ecaron;lomech sivý"/>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2578" y="368244"/>
            <a:ext cx="3339923" cy="250646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ýsledek obrázku pro lípa srd&amp;ccaron;itá bioli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29832" y="4593292"/>
            <a:ext cx="2819447" cy="211587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Výsledek obrázku pro ji&amp;rcaron;i&amp;ccaron;ka obecná"/>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4118" y="3278820"/>
            <a:ext cx="3463388" cy="2308926"/>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p:cNvSpPr txBox="1"/>
          <p:nvPr/>
        </p:nvSpPr>
        <p:spPr>
          <a:xfrm>
            <a:off x="10167432" y="3360259"/>
            <a:ext cx="1775119" cy="1169551"/>
          </a:xfrm>
          <a:prstGeom prst="rect">
            <a:avLst/>
          </a:prstGeom>
          <a:noFill/>
        </p:spPr>
        <p:txBody>
          <a:bodyPr wrap="square" rtlCol="0">
            <a:spAutoFit/>
          </a:bodyPr>
          <a:lstStyle/>
          <a:p>
            <a:r>
              <a:rPr lang="cs-CZ" sz="1400" dirty="0"/>
              <a:t>Zdroje: </a:t>
            </a:r>
            <a:r>
              <a:rPr lang="cs-CZ" sz="1400" dirty="0">
                <a:hlinkClick r:id="rId8"/>
              </a:rPr>
              <a:t>http://www.biolib.cz</a:t>
            </a:r>
            <a:r>
              <a:rPr lang="cs-CZ" sz="1400" dirty="0" smtClean="0">
                <a:hlinkClick r:id="rId8"/>
              </a:rPr>
              <a:t>/</a:t>
            </a:r>
            <a:endParaRPr lang="cs-CZ" sz="1400" dirty="0" smtClean="0"/>
          </a:p>
          <a:p>
            <a:r>
              <a:rPr lang="cs-CZ" sz="1400" dirty="0">
                <a:hlinkClick r:id="rId9"/>
              </a:rPr>
              <a:t>http://www.wildlifefotoforum.cz</a:t>
            </a:r>
            <a:r>
              <a:rPr lang="cs-CZ" sz="1400" dirty="0" smtClean="0">
                <a:hlinkClick r:id="rId9"/>
              </a:rPr>
              <a:t>/</a:t>
            </a:r>
            <a:endParaRPr lang="cs-CZ" sz="1400" dirty="0" smtClean="0"/>
          </a:p>
          <a:p>
            <a:endParaRPr lang="cs-CZ" sz="1400" dirty="0"/>
          </a:p>
        </p:txBody>
      </p:sp>
    </p:spTree>
    <p:extLst>
      <p:ext uri="{BB962C8B-B14F-4D97-AF65-F5344CB8AC3E}">
        <p14:creationId xmlns:p14="http://schemas.microsoft.com/office/powerpoint/2010/main" val="13651187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5831" y="5069500"/>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85848" y="257423"/>
            <a:ext cx="9606612" cy="707886"/>
          </a:xfrm>
          <a:prstGeom prst="rect">
            <a:avLst/>
          </a:prstGeom>
          <a:noFill/>
        </p:spPr>
        <p:txBody>
          <a:bodyPr wrap="square" rtlCol="0">
            <a:spAutoFit/>
          </a:bodyPr>
          <a:lstStyle/>
          <a:p>
            <a:r>
              <a:rPr lang="cs-CZ" sz="4000" dirty="0" smtClean="0">
                <a:solidFill>
                  <a:schemeClr val="accent5">
                    <a:lumMod val="75000"/>
                  </a:schemeClr>
                </a:solidFill>
                <a:latin typeface="+mj-lt"/>
              </a:rPr>
              <a:t>Ekologická nika</a:t>
            </a:r>
            <a:endParaRPr lang="cs-CZ" sz="4000" dirty="0">
              <a:solidFill>
                <a:schemeClr val="accent5">
                  <a:lumMod val="75000"/>
                </a:schemeClr>
              </a:solidFill>
              <a:latin typeface="+mj-lt"/>
            </a:endParaRP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5" name="TextovéPole 14"/>
          <p:cNvSpPr txBox="1"/>
          <p:nvPr/>
        </p:nvSpPr>
        <p:spPr>
          <a:xfrm>
            <a:off x="254473" y="1093215"/>
            <a:ext cx="11473305" cy="3046988"/>
          </a:xfrm>
          <a:prstGeom prst="rect">
            <a:avLst/>
          </a:prstGeom>
          <a:noFill/>
        </p:spPr>
        <p:txBody>
          <a:bodyPr wrap="square" rtlCol="0">
            <a:spAutoFit/>
          </a:bodyPr>
          <a:lstStyle/>
          <a:p>
            <a:r>
              <a:rPr lang="cs-CZ" sz="2400" dirty="0">
                <a:solidFill>
                  <a:schemeClr val="accent1">
                    <a:lumMod val="50000"/>
                  </a:schemeClr>
                </a:solidFill>
              </a:rPr>
              <a:t>Zobecnění konceptu ekologické valence nás může dovést k definování ekologické niky</a:t>
            </a:r>
          </a:p>
          <a:p>
            <a:endParaRPr lang="cs-CZ" sz="2000" dirty="0">
              <a:solidFill>
                <a:schemeClr val="accent1">
                  <a:lumMod val="50000"/>
                </a:schemeClr>
              </a:solidFill>
            </a:endParaRPr>
          </a:p>
          <a:p>
            <a:r>
              <a:rPr lang="cs-CZ" sz="2400" dirty="0" smtClean="0">
                <a:solidFill>
                  <a:schemeClr val="accent1">
                    <a:lumMod val="50000"/>
                  </a:schemeClr>
                </a:solidFill>
              </a:rPr>
              <a:t>Nika představuje rozmezí všech důležitých vlastností prostředí, v nichž mohou jedinci daného druhu přežívat, růst a rozmnožovat se.</a:t>
            </a:r>
          </a:p>
          <a:p>
            <a:endParaRPr lang="cs-CZ" sz="800" dirty="0">
              <a:solidFill>
                <a:schemeClr val="accent1">
                  <a:lumMod val="50000"/>
                </a:schemeClr>
              </a:solidFill>
            </a:endParaRPr>
          </a:p>
          <a:p>
            <a:endParaRPr lang="cs-CZ" sz="800" dirty="0" smtClean="0">
              <a:solidFill>
                <a:schemeClr val="accent1">
                  <a:lumMod val="50000"/>
                </a:schemeClr>
              </a:solidFill>
            </a:endParaRPr>
          </a:p>
          <a:p>
            <a:r>
              <a:rPr lang="cs-CZ" sz="2400" dirty="0" smtClean="0">
                <a:solidFill>
                  <a:schemeClr val="accent1">
                    <a:lumMod val="50000"/>
                  </a:schemeClr>
                </a:solidFill>
              </a:rPr>
              <a:t>Ekologická nika je soubor všech ekologických valencí příslušného druhu.</a:t>
            </a:r>
          </a:p>
          <a:p>
            <a:endParaRPr lang="cs-CZ" sz="2000" dirty="0">
              <a:solidFill>
                <a:schemeClr val="accent1">
                  <a:lumMod val="50000"/>
                </a:schemeClr>
              </a:solidFill>
            </a:endParaRPr>
          </a:p>
          <a:p>
            <a:endParaRPr lang="cs-CZ" sz="2000" dirty="0" smtClean="0">
              <a:solidFill>
                <a:schemeClr val="accent1">
                  <a:lumMod val="50000"/>
                </a:schemeClr>
              </a:solidFill>
            </a:endParaRPr>
          </a:p>
          <a:p>
            <a:endParaRPr lang="cs-CZ" sz="2000" dirty="0">
              <a:solidFill>
                <a:schemeClr val="accent1">
                  <a:lumMod val="50000"/>
                </a:schemeClr>
              </a:solidFill>
            </a:endParaRPr>
          </a:p>
        </p:txBody>
      </p:sp>
      <p:sp>
        <p:nvSpPr>
          <p:cNvPr id="2" name="Obdélník 1"/>
          <p:cNvSpPr/>
          <p:nvPr/>
        </p:nvSpPr>
        <p:spPr>
          <a:xfrm>
            <a:off x="7684864" y="2345347"/>
            <a:ext cx="4215193" cy="307777"/>
          </a:xfrm>
          <a:prstGeom prst="rect">
            <a:avLst/>
          </a:prstGeom>
        </p:spPr>
        <p:txBody>
          <a:bodyPr wrap="none">
            <a:spAutoFit/>
          </a:bodyPr>
          <a:lstStyle/>
          <a:p>
            <a:r>
              <a:rPr lang="cs-CZ" sz="1400" dirty="0" smtClean="0">
                <a:solidFill>
                  <a:schemeClr val="accent1">
                    <a:lumMod val="50000"/>
                  </a:schemeClr>
                </a:solidFill>
              </a:rPr>
              <a:t>Petr Anděl, </a:t>
            </a:r>
            <a:r>
              <a:rPr lang="cs-CZ" sz="1400" i="1" dirty="0" err="1" smtClean="0">
                <a:solidFill>
                  <a:schemeClr val="accent1">
                    <a:lumMod val="50000"/>
                  </a:schemeClr>
                </a:solidFill>
              </a:rPr>
              <a:t>Ekotoxikologie</a:t>
            </a:r>
            <a:r>
              <a:rPr lang="cs-CZ" sz="1400" i="1" dirty="0" smtClean="0">
                <a:solidFill>
                  <a:schemeClr val="accent1">
                    <a:lumMod val="50000"/>
                  </a:schemeClr>
                </a:solidFill>
              </a:rPr>
              <a:t>, </a:t>
            </a:r>
            <a:r>
              <a:rPr lang="cs-CZ" sz="1400" i="1" dirty="0" err="1" smtClean="0">
                <a:solidFill>
                  <a:schemeClr val="accent1">
                    <a:lumMod val="50000"/>
                  </a:schemeClr>
                </a:solidFill>
              </a:rPr>
              <a:t>bioindikace</a:t>
            </a:r>
            <a:r>
              <a:rPr lang="cs-CZ" sz="1400" i="1" dirty="0" smtClean="0">
                <a:solidFill>
                  <a:schemeClr val="accent1">
                    <a:lumMod val="50000"/>
                  </a:schemeClr>
                </a:solidFill>
              </a:rPr>
              <a:t> a biomonitoring</a:t>
            </a:r>
            <a:endParaRPr lang="cs-CZ" sz="1400" i="1" dirty="0">
              <a:solidFill>
                <a:schemeClr val="accent1">
                  <a:lumMod val="50000"/>
                </a:schemeClr>
              </a:solidFill>
            </a:endParaRPr>
          </a:p>
        </p:txBody>
      </p:sp>
      <p:pic>
        <p:nvPicPr>
          <p:cNvPr id="6146" name="Picture 2" descr="Výsledek obrázku pro ekologická nik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4664" y="3221527"/>
            <a:ext cx="5789230" cy="3308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9878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5831" y="5069500"/>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85848" y="257423"/>
            <a:ext cx="9606612" cy="707886"/>
          </a:xfrm>
          <a:prstGeom prst="rect">
            <a:avLst/>
          </a:prstGeom>
          <a:noFill/>
        </p:spPr>
        <p:txBody>
          <a:bodyPr wrap="square" rtlCol="0">
            <a:spAutoFit/>
          </a:bodyPr>
          <a:lstStyle/>
          <a:p>
            <a:r>
              <a:rPr lang="cs-CZ" sz="4000" dirty="0" smtClean="0">
                <a:solidFill>
                  <a:schemeClr val="accent5">
                    <a:lumMod val="75000"/>
                  </a:schemeClr>
                </a:solidFill>
                <a:latin typeface="+mj-lt"/>
              </a:rPr>
              <a:t>Ekologická nika</a:t>
            </a:r>
            <a:endParaRPr lang="cs-CZ" sz="4000" dirty="0">
              <a:solidFill>
                <a:schemeClr val="accent5">
                  <a:lumMod val="75000"/>
                </a:schemeClr>
              </a:solidFill>
              <a:latin typeface="+mj-lt"/>
            </a:endParaRP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5" name="TextovéPole 14"/>
          <p:cNvSpPr txBox="1"/>
          <p:nvPr/>
        </p:nvSpPr>
        <p:spPr>
          <a:xfrm>
            <a:off x="254473" y="1093215"/>
            <a:ext cx="11473305" cy="3046988"/>
          </a:xfrm>
          <a:prstGeom prst="rect">
            <a:avLst/>
          </a:prstGeom>
          <a:noFill/>
        </p:spPr>
        <p:txBody>
          <a:bodyPr wrap="square" rtlCol="0">
            <a:spAutoFit/>
          </a:bodyPr>
          <a:lstStyle/>
          <a:p>
            <a:r>
              <a:rPr lang="cs-CZ" sz="2400" dirty="0">
                <a:solidFill>
                  <a:schemeClr val="accent1">
                    <a:lumMod val="50000"/>
                  </a:schemeClr>
                </a:solidFill>
              </a:rPr>
              <a:t>Zobecnění konceptu ekologické valence nás může dovést k definování ekologické niky</a:t>
            </a:r>
          </a:p>
          <a:p>
            <a:endParaRPr lang="cs-CZ" sz="2000" dirty="0">
              <a:solidFill>
                <a:schemeClr val="accent1">
                  <a:lumMod val="50000"/>
                </a:schemeClr>
              </a:solidFill>
            </a:endParaRPr>
          </a:p>
          <a:p>
            <a:r>
              <a:rPr lang="cs-CZ" sz="2400" dirty="0" smtClean="0">
                <a:solidFill>
                  <a:schemeClr val="accent1">
                    <a:lumMod val="50000"/>
                  </a:schemeClr>
                </a:solidFill>
              </a:rPr>
              <a:t>Nika představuje rozmezí všech důležitých vlastností prostředí, v nichž mohou jedinci daného druhu přežívat, růst a rozmnožovat se.</a:t>
            </a:r>
          </a:p>
          <a:p>
            <a:endParaRPr lang="cs-CZ" sz="800" dirty="0">
              <a:solidFill>
                <a:schemeClr val="accent1">
                  <a:lumMod val="50000"/>
                </a:schemeClr>
              </a:solidFill>
            </a:endParaRPr>
          </a:p>
          <a:p>
            <a:endParaRPr lang="cs-CZ" sz="800" dirty="0" smtClean="0">
              <a:solidFill>
                <a:schemeClr val="accent1">
                  <a:lumMod val="50000"/>
                </a:schemeClr>
              </a:solidFill>
            </a:endParaRPr>
          </a:p>
          <a:p>
            <a:r>
              <a:rPr lang="cs-CZ" sz="2400" dirty="0" smtClean="0">
                <a:solidFill>
                  <a:schemeClr val="accent1">
                    <a:lumMod val="50000"/>
                  </a:schemeClr>
                </a:solidFill>
              </a:rPr>
              <a:t>Ekologická nika je soubor všech ekologických valencí příslušného druhu.</a:t>
            </a:r>
          </a:p>
          <a:p>
            <a:endParaRPr lang="cs-CZ" sz="2000" dirty="0">
              <a:solidFill>
                <a:schemeClr val="accent1">
                  <a:lumMod val="50000"/>
                </a:schemeClr>
              </a:solidFill>
            </a:endParaRPr>
          </a:p>
          <a:p>
            <a:endParaRPr lang="cs-CZ" sz="2000" dirty="0" smtClean="0">
              <a:solidFill>
                <a:schemeClr val="accent1">
                  <a:lumMod val="50000"/>
                </a:schemeClr>
              </a:solidFill>
            </a:endParaRPr>
          </a:p>
          <a:p>
            <a:endParaRPr lang="cs-CZ" sz="2000" dirty="0">
              <a:solidFill>
                <a:schemeClr val="accent1">
                  <a:lumMod val="50000"/>
                </a:schemeClr>
              </a:solidFill>
            </a:endParaRPr>
          </a:p>
        </p:txBody>
      </p:sp>
      <p:sp>
        <p:nvSpPr>
          <p:cNvPr id="2" name="Obdélník 1"/>
          <p:cNvSpPr/>
          <p:nvPr/>
        </p:nvSpPr>
        <p:spPr>
          <a:xfrm>
            <a:off x="7684864" y="2345347"/>
            <a:ext cx="4215193" cy="307777"/>
          </a:xfrm>
          <a:prstGeom prst="rect">
            <a:avLst/>
          </a:prstGeom>
        </p:spPr>
        <p:txBody>
          <a:bodyPr wrap="none">
            <a:spAutoFit/>
          </a:bodyPr>
          <a:lstStyle/>
          <a:p>
            <a:r>
              <a:rPr lang="cs-CZ" sz="1400" dirty="0" smtClean="0">
                <a:solidFill>
                  <a:schemeClr val="accent1">
                    <a:lumMod val="50000"/>
                  </a:schemeClr>
                </a:solidFill>
              </a:rPr>
              <a:t>Petr Anděl, </a:t>
            </a:r>
            <a:r>
              <a:rPr lang="cs-CZ" sz="1400" i="1" dirty="0" err="1" smtClean="0">
                <a:solidFill>
                  <a:schemeClr val="accent1">
                    <a:lumMod val="50000"/>
                  </a:schemeClr>
                </a:solidFill>
              </a:rPr>
              <a:t>Ekotoxikologie</a:t>
            </a:r>
            <a:r>
              <a:rPr lang="cs-CZ" sz="1400" i="1" dirty="0" smtClean="0">
                <a:solidFill>
                  <a:schemeClr val="accent1">
                    <a:lumMod val="50000"/>
                  </a:schemeClr>
                </a:solidFill>
              </a:rPr>
              <a:t>, </a:t>
            </a:r>
            <a:r>
              <a:rPr lang="cs-CZ" sz="1400" i="1" dirty="0" err="1" smtClean="0">
                <a:solidFill>
                  <a:schemeClr val="accent1">
                    <a:lumMod val="50000"/>
                  </a:schemeClr>
                </a:solidFill>
              </a:rPr>
              <a:t>bioindikace</a:t>
            </a:r>
            <a:r>
              <a:rPr lang="cs-CZ" sz="1400" i="1" dirty="0" smtClean="0">
                <a:solidFill>
                  <a:schemeClr val="accent1">
                    <a:lumMod val="50000"/>
                  </a:schemeClr>
                </a:solidFill>
              </a:rPr>
              <a:t> a biomonitoring</a:t>
            </a:r>
            <a:endParaRPr lang="cs-CZ" sz="1400" i="1" dirty="0">
              <a:solidFill>
                <a:schemeClr val="accent1">
                  <a:lumMod val="50000"/>
                </a:schemeClr>
              </a:solidFill>
            </a:endParaRPr>
          </a:p>
        </p:txBody>
      </p:sp>
      <p:pic>
        <p:nvPicPr>
          <p:cNvPr id="10" name="Picture 2" descr="https://upload.wikimedia.org/wikipedia/commons/d/d1/Ecological_nich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8868" y="3095886"/>
            <a:ext cx="5647039" cy="352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9655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7250" y="5153377"/>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8" y="188179"/>
            <a:ext cx="9606612" cy="707886"/>
          </a:xfrm>
          <a:prstGeom prst="rect">
            <a:avLst/>
          </a:prstGeom>
          <a:noFill/>
        </p:spPr>
        <p:txBody>
          <a:bodyPr wrap="square" rtlCol="0">
            <a:spAutoFit/>
          </a:bodyPr>
          <a:lstStyle/>
          <a:p>
            <a:r>
              <a:rPr lang="cs-CZ" sz="4000" dirty="0">
                <a:solidFill>
                  <a:schemeClr val="accent5">
                    <a:lumMod val="75000"/>
                  </a:schemeClr>
                </a:solidFill>
                <a:latin typeface="+mj-lt"/>
              </a:rPr>
              <a:t>P</a:t>
            </a:r>
            <a:r>
              <a:rPr lang="cs-CZ" sz="4000" dirty="0" smtClean="0">
                <a:solidFill>
                  <a:schemeClr val="accent5">
                    <a:lumMod val="75000"/>
                  </a:schemeClr>
                </a:solidFill>
                <a:latin typeface="+mj-lt"/>
              </a:rPr>
              <a:t>ochopení </a:t>
            </a:r>
            <a:r>
              <a:rPr lang="cs-CZ" sz="4000" dirty="0">
                <a:solidFill>
                  <a:schemeClr val="accent5">
                    <a:lumMod val="75000"/>
                  </a:schemeClr>
                </a:solidFill>
                <a:latin typeface="+mj-lt"/>
              </a:rPr>
              <a:t>evolučních strategií</a:t>
            </a: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2" name="TextovéPole 11"/>
          <p:cNvSpPr txBox="1"/>
          <p:nvPr/>
        </p:nvSpPr>
        <p:spPr>
          <a:xfrm>
            <a:off x="335878" y="896065"/>
            <a:ext cx="10660268" cy="5139869"/>
          </a:xfrm>
          <a:prstGeom prst="rect">
            <a:avLst/>
          </a:prstGeom>
          <a:noFill/>
        </p:spPr>
        <p:txBody>
          <a:bodyPr wrap="square" rtlCol="0">
            <a:spAutoFit/>
          </a:bodyPr>
          <a:lstStyle/>
          <a:p>
            <a:r>
              <a:rPr lang="cs-CZ" sz="2800" dirty="0" smtClean="0">
                <a:solidFill>
                  <a:schemeClr val="accent1">
                    <a:lumMod val="50000"/>
                  </a:schemeClr>
                </a:solidFill>
              </a:rPr>
              <a:t>(potravní) </a:t>
            </a:r>
            <a:r>
              <a:rPr lang="cs-CZ" sz="2800" dirty="0" err="1" smtClean="0">
                <a:solidFill>
                  <a:schemeClr val="accent1">
                    <a:lumMod val="50000"/>
                  </a:schemeClr>
                </a:solidFill>
              </a:rPr>
              <a:t>generalisté</a:t>
            </a:r>
            <a:r>
              <a:rPr lang="cs-CZ" sz="2800" dirty="0" smtClean="0">
                <a:solidFill>
                  <a:schemeClr val="accent1">
                    <a:lumMod val="50000"/>
                  </a:schemeClr>
                </a:solidFill>
              </a:rPr>
              <a:t>, specialisté a překryv ekologických nik</a:t>
            </a:r>
          </a:p>
          <a:p>
            <a:endParaRPr lang="cs-CZ" altLang="cs-CZ" sz="800" dirty="0">
              <a:solidFill>
                <a:schemeClr val="accent1">
                  <a:lumMod val="50000"/>
                </a:schemeClr>
              </a:solidFill>
            </a:endParaRPr>
          </a:p>
          <a:p>
            <a:r>
              <a:rPr lang="cs-CZ" altLang="cs-CZ" sz="2400" dirty="0" err="1" smtClean="0">
                <a:solidFill>
                  <a:schemeClr val="accent1">
                    <a:lumMod val="50000"/>
                  </a:schemeClr>
                </a:solidFill>
              </a:rPr>
              <a:t>Generalisté</a:t>
            </a:r>
            <a:endParaRPr lang="cs-CZ" altLang="cs-CZ" sz="2400" dirty="0" smtClean="0">
              <a:solidFill>
                <a:schemeClr val="accent1">
                  <a:lumMod val="50000"/>
                </a:schemeClr>
              </a:solidFill>
            </a:endParaRPr>
          </a:p>
          <a:p>
            <a:r>
              <a:rPr lang="cs-CZ" altLang="cs-CZ" sz="2400" dirty="0" smtClean="0">
                <a:solidFill>
                  <a:schemeClr val="accent1">
                    <a:lumMod val="50000"/>
                  </a:schemeClr>
                </a:solidFill>
              </a:rPr>
              <a:t> </a:t>
            </a:r>
            <a:r>
              <a:rPr lang="cs-CZ" altLang="cs-CZ" sz="2400" dirty="0">
                <a:solidFill>
                  <a:schemeClr val="accent1">
                    <a:lumMod val="50000"/>
                  </a:schemeClr>
                </a:solidFill>
              </a:rPr>
              <a:t>- široký okruh potravních zdrojů</a:t>
            </a:r>
          </a:p>
          <a:p>
            <a:r>
              <a:rPr lang="cs-CZ" altLang="cs-CZ" sz="2400" dirty="0">
                <a:solidFill>
                  <a:schemeClr val="accent1">
                    <a:lumMod val="50000"/>
                  </a:schemeClr>
                </a:solidFill>
              </a:rPr>
              <a:t> </a:t>
            </a:r>
            <a:r>
              <a:rPr lang="cs-CZ" altLang="cs-CZ" sz="2400" dirty="0" smtClean="0">
                <a:solidFill>
                  <a:schemeClr val="accent1">
                    <a:lumMod val="50000"/>
                  </a:schemeClr>
                </a:solidFill>
              </a:rPr>
              <a:t>- </a:t>
            </a:r>
            <a:r>
              <a:rPr lang="cs-CZ" altLang="cs-CZ" sz="2400" dirty="0">
                <a:solidFill>
                  <a:schemeClr val="accent1">
                    <a:lumMod val="50000"/>
                  </a:schemeClr>
                </a:solidFill>
              </a:rPr>
              <a:t>potrava se lépe vyhledává</a:t>
            </a:r>
          </a:p>
          <a:p>
            <a:r>
              <a:rPr lang="cs-CZ" altLang="cs-CZ" sz="2400" dirty="0" smtClean="0">
                <a:solidFill>
                  <a:schemeClr val="accent1">
                    <a:lumMod val="50000"/>
                  </a:schemeClr>
                </a:solidFill>
              </a:rPr>
              <a:t> </a:t>
            </a:r>
            <a:r>
              <a:rPr lang="cs-CZ" altLang="cs-CZ" sz="2400" dirty="0">
                <a:solidFill>
                  <a:schemeClr val="accent1">
                    <a:lumMod val="50000"/>
                  </a:schemeClr>
                </a:solidFill>
              </a:rPr>
              <a:t>- </a:t>
            </a:r>
            <a:r>
              <a:rPr lang="cs-CZ" altLang="cs-CZ" sz="2400" dirty="0" smtClean="0">
                <a:solidFill>
                  <a:schemeClr val="accent1">
                    <a:lumMod val="50000"/>
                  </a:schemeClr>
                </a:solidFill>
              </a:rPr>
              <a:t>neinvestují do přizpůsobení na </a:t>
            </a:r>
          </a:p>
          <a:p>
            <a:r>
              <a:rPr lang="cs-CZ" altLang="cs-CZ" sz="2400" dirty="0" smtClean="0">
                <a:solidFill>
                  <a:schemeClr val="accent1">
                    <a:lumMod val="50000"/>
                  </a:schemeClr>
                </a:solidFill>
              </a:rPr>
              <a:t>zacházení s potravou</a:t>
            </a:r>
            <a:endParaRPr lang="cs-CZ" altLang="cs-CZ" sz="2400" dirty="0">
              <a:solidFill>
                <a:schemeClr val="accent1">
                  <a:lumMod val="50000"/>
                </a:schemeClr>
              </a:solidFill>
            </a:endParaRPr>
          </a:p>
          <a:p>
            <a:endParaRPr lang="cs-CZ" altLang="cs-CZ" sz="2400" dirty="0">
              <a:solidFill>
                <a:schemeClr val="accent1">
                  <a:lumMod val="50000"/>
                </a:schemeClr>
              </a:solidFill>
            </a:endParaRPr>
          </a:p>
          <a:p>
            <a:r>
              <a:rPr lang="cs-CZ" altLang="cs-CZ" sz="2400" dirty="0" smtClean="0">
                <a:solidFill>
                  <a:schemeClr val="accent1">
                    <a:lumMod val="50000"/>
                  </a:schemeClr>
                </a:solidFill>
              </a:rPr>
              <a:t>Specialisté</a:t>
            </a:r>
          </a:p>
          <a:p>
            <a:r>
              <a:rPr lang="cs-CZ" altLang="cs-CZ" sz="2400" dirty="0" smtClean="0">
                <a:solidFill>
                  <a:schemeClr val="accent1">
                    <a:lumMod val="50000"/>
                  </a:schemeClr>
                </a:solidFill>
              </a:rPr>
              <a:t>- </a:t>
            </a:r>
            <a:r>
              <a:rPr lang="cs-CZ" altLang="cs-CZ" sz="2400" dirty="0">
                <a:solidFill>
                  <a:schemeClr val="accent1">
                    <a:lumMod val="50000"/>
                  </a:schemeClr>
                </a:solidFill>
              </a:rPr>
              <a:t>úzký okruh potravních zdrojů</a:t>
            </a:r>
          </a:p>
          <a:p>
            <a:r>
              <a:rPr lang="cs-CZ" altLang="cs-CZ" sz="2400" dirty="0" smtClean="0">
                <a:solidFill>
                  <a:schemeClr val="accent1">
                    <a:lumMod val="50000"/>
                  </a:schemeClr>
                </a:solidFill>
              </a:rPr>
              <a:t>- </a:t>
            </a:r>
            <a:r>
              <a:rPr lang="cs-CZ" altLang="cs-CZ" sz="2400" dirty="0">
                <a:solidFill>
                  <a:schemeClr val="accent1">
                    <a:lumMod val="50000"/>
                  </a:schemeClr>
                </a:solidFill>
              </a:rPr>
              <a:t>náročnější vyhledávání kořisti</a:t>
            </a:r>
          </a:p>
          <a:p>
            <a:r>
              <a:rPr lang="cs-CZ" altLang="cs-CZ" sz="2400" dirty="0" smtClean="0">
                <a:solidFill>
                  <a:schemeClr val="accent1">
                    <a:lumMod val="50000"/>
                  </a:schemeClr>
                </a:solidFill>
              </a:rPr>
              <a:t>- investice </a:t>
            </a:r>
            <a:r>
              <a:rPr lang="cs-CZ" altLang="cs-CZ" sz="2400" dirty="0">
                <a:solidFill>
                  <a:schemeClr val="accent1">
                    <a:lumMod val="50000"/>
                  </a:schemeClr>
                </a:solidFill>
              </a:rPr>
              <a:t>do </a:t>
            </a:r>
            <a:r>
              <a:rPr lang="cs-CZ" altLang="cs-CZ" sz="2400" dirty="0" smtClean="0">
                <a:solidFill>
                  <a:schemeClr val="accent1">
                    <a:lumMod val="50000"/>
                  </a:schemeClr>
                </a:solidFill>
              </a:rPr>
              <a:t>specializovaných </a:t>
            </a:r>
          </a:p>
          <a:p>
            <a:r>
              <a:rPr lang="cs-CZ" altLang="cs-CZ" sz="2400" dirty="0" smtClean="0">
                <a:solidFill>
                  <a:schemeClr val="accent1">
                    <a:lumMod val="50000"/>
                  </a:schemeClr>
                </a:solidFill>
              </a:rPr>
              <a:t>orgánů </a:t>
            </a:r>
            <a:r>
              <a:rPr lang="cs-CZ" altLang="cs-CZ" sz="2400" dirty="0">
                <a:solidFill>
                  <a:schemeClr val="accent1">
                    <a:lumMod val="50000"/>
                  </a:schemeClr>
                </a:solidFill>
              </a:rPr>
              <a:t>ke </a:t>
            </a:r>
            <a:r>
              <a:rPr lang="cs-CZ" altLang="cs-CZ" sz="2400" dirty="0" smtClean="0">
                <a:solidFill>
                  <a:schemeClr val="accent1">
                    <a:lumMod val="50000"/>
                  </a:schemeClr>
                </a:solidFill>
              </a:rPr>
              <a:t>zpracování </a:t>
            </a:r>
            <a:r>
              <a:rPr lang="cs-CZ" altLang="cs-CZ" sz="2400" dirty="0">
                <a:solidFill>
                  <a:schemeClr val="accent1">
                    <a:lumMod val="50000"/>
                  </a:schemeClr>
                </a:solidFill>
              </a:rPr>
              <a:t>potravy</a:t>
            </a:r>
          </a:p>
          <a:p>
            <a:r>
              <a:rPr lang="cs-CZ" sz="2000" dirty="0" smtClean="0">
                <a:solidFill>
                  <a:schemeClr val="accent1">
                    <a:lumMod val="50000"/>
                  </a:schemeClr>
                </a:solidFill>
              </a:rPr>
              <a:t> </a:t>
            </a:r>
          </a:p>
          <a:p>
            <a:endParaRPr lang="cs-CZ" sz="800" dirty="0" smtClean="0">
              <a:solidFill>
                <a:schemeClr val="accent1">
                  <a:lumMod val="50000"/>
                </a:schemeClr>
              </a:solidFill>
            </a:endParaRPr>
          </a:p>
        </p:txBody>
      </p:sp>
      <p:pic>
        <p:nvPicPr>
          <p:cNvPr id="13" name="Picture 2" descr="Výsledek obrázku pro ecological nic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8894" y="1552630"/>
            <a:ext cx="7332489" cy="4475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0203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901" y="334446"/>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8" y="188179"/>
            <a:ext cx="9606612" cy="707886"/>
          </a:xfrm>
          <a:prstGeom prst="rect">
            <a:avLst/>
          </a:prstGeom>
          <a:noFill/>
        </p:spPr>
        <p:txBody>
          <a:bodyPr wrap="square" rtlCol="0">
            <a:spAutoFit/>
          </a:bodyPr>
          <a:lstStyle/>
          <a:p>
            <a:r>
              <a:rPr lang="cs-CZ" sz="4000" dirty="0">
                <a:solidFill>
                  <a:schemeClr val="accent5">
                    <a:lumMod val="75000"/>
                  </a:schemeClr>
                </a:solidFill>
                <a:latin typeface="+mj-lt"/>
              </a:rPr>
              <a:t>P</a:t>
            </a:r>
            <a:r>
              <a:rPr lang="cs-CZ" sz="4000" dirty="0" smtClean="0">
                <a:solidFill>
                  <a:schemeClr val="accent5">
                    <a:lumMod val="75000"/>
                  </a:schemeClr>
                </a:solidFill>
                <a:latin typeface="+mj-lt"/>
              </a:rPr>
              <a:t>ochopení </a:t>
            </a:r>
            <a:r>
              <a:rPr lang="cs-CZ" sz="4000" dirty="0">
                <a:solidFill>
                  <a:schemeClr val="accent5">
                    <a:lumMod val="75000"/>
                  </a:schemeClr>
                </a:solidFill>
                <a:latin typeface="+mj-lt"/>
              </a:rPr>
              <a:t>evolučních strategií</a:t>
            </a: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2" name="TextovéPole 11"/>
          <p:cNvSpPr txBox="1"/>
          <p:nvPr/>
        </p:nvSpPr>
        <p:spPr>
          <a:xfrm>
            <a:off x="335878" y="1027168"/>
            <a:ext cx="10660268" cy="3785652"/>
          </a:xfrm>
          <a:prstGeom prst="rect">
            <a:avLst/>
          </a:prstGeom>
          <a:noFill/>
        </p:spPr>
        <p:txBody>
          <a:bodyPr wrap="square" rtlCol="0">
            <a:spAutoFit/>
          </a:bodyPr>
          <a:lstStyle/>
          <a:p>
            <a:r>
              <a:rPr lang="cs-CZ" sz="2800" dirty="0">
                <a:solidFill>
                  <a:schemeClr val="accent1">
                    <a:lumMod val="50000"/>
                  </a:schemeClr>
                </a:solidFill>
              </a:rPr>
              <a:t>specializace vede ke zmenšení překryvu ekologických nik, a proto omezuje </a:t>
            </a:r>
            <a:r>
              <a:rPr lang="cs-CZ" sz="2800" dirty="0" smtClean="0">
                <a:solidFill>
                  <a:schemeClr val="accent1">
                    <a:lumMod val="50000"/>
                  </a:schemeClr>
                </a:solidFill>
              </a:rPr>
              <a:t>konkurenci</a:t>
            </a:r>
          </a:p>
          <a:p>
            <a:endParaRPr lang="cs-CZ" sz="800" dirty="0">
              <a:solidFill>
                <a:schemeClr val="accent1">
                  <a:lumMod val="50000"/>
                </a:schemeClr>
              </a:solidFill>
            </a:endParaRPr>
          </a:p>
          <a:p>
            <a:r>
              <a:rPr lang="cs-CZ" sz="2400" dirty="0">
                <a:solidFill>
                  <a:schemeClr val="accent1">
                    <a:lumMod val="50000"/>
                  </a:schemeClr>
                </a:solidFill>
              </a:rPr>
              <a:t>příklady: čáp černý a čáp bílý si potravně nekonkurují, protože mají odlišné potravní niky (čáp bílý loví drobné obratlovce a hmyz v otevřené krajině; čáp černý – lesní, loví převážně vodní živočichy)</a:t>
            </a:r>
          </a:p>
          <a:p>
            <a:endParaRPr lang="cs-CZ" sz="800" dirty="0">
              <a:solidFill>
                <a:schemeClr val="accent1">
                  <a:lumMod val="50000"/>
                </a:schemeClr>
              </a:solidFill>
            </a:endParaRPr>
          </a:p>
          <a:p>
            <a:r>
              <a:rPr lang="cs-CZ" sz="2400" dirty="0">
                <a:solidFill>
                  <a:schemeClr val="accent1">
                    <a:lumMod val="50000"/>
                  </a:schemeClr>
                </a:solidFill>
              </a:rPr>
              <a:t>potravní nika poštolky a lasice se překrývá</a:t>
            </a:r>
            <a:r>
              <a:rPr lang="cs-CZ" sz="2400" dirty="0" smtClean="0">
                <a:solidFill>
                  <a:schemeClr val="accent1">
                    <a:lumMod val="50000"/>
                  </a:schemeClr>
                </a:solidFill>
              </a:rPr>
              <a:t>,</a:t>
            </a:r>
          </a:p>
          <a:p>
            <a:r>
              <a:rPr lang="cs-CZ" sz="2400" dirty="0" smtClean="0">
                <a:solidFill>
                  <a:schemeClr val="accent1">
                    <a:lumMod val="50000"/>
                  </a:schemeClr>
                </a:solidFill>
              </a:rPr>
              <a:t> </a:t>
            </a:r>
            <a:r>
              <a:rPr lang="cs-CZ" sz="2400" dirty="0">
                <a:solidFill>
                  <a:schemeClr val="accent1">
                    <a:lumMod val="50000"/>
                  </a:schemeClr>
                </a:solidFill>
              </a:rPr>
              <a:t>přesto je konkurence nízká</a:t>
            </a:r>
          </a:p>
          <a:p>
            <a:r>
              <a:rPr lang="cs-CZ" sz="2400" dirty="0">
                <a:solidFill>
                  <a:schemeClr val="accent1">
                    <a:lumMod val="50000"/>
                  </a:schemeClr>
                </a:solidFill>
              </a:rPr>
              <a:t>– nika se nepřekrývá časově </a:t>
            </a:r>
            <a:endParaRPr lang="cs-CZ" sz="2400" dirty="0" smtClean="0">
              <a:solidFill>
                <a:schemeClr val="accent1">
                  <a:lumMod val="50000"/>
                </a:schemeClr>
              </a:solidFill>
            </a:endParaRPr>
          </a:p>
          <a:p>
            <a:r>
              <a:rPr lang="cs-CZ" sz="2400" dirty="0" smtClean="0">
                <a:solidFill>
                  <a:schemeClr val="accent1">
                    <a:lumMod val="50000"/>
                  </a:schemeClr>
                </a:solidFill>
              </a:rPr>
              <a:t>ani </a:t>
            </a:r>
            <a:r>
              <a:rPr lang="cs-CZ" sz="2400" dirty="0">
                <a:solidFill>
                  <a:schemeClr val="accent1">
                    <a:lumMod val="50000"/>
                  </a:schemeClr>
                </a:solidFill>
              </a:rPr>
              <a:t>prostorově</a:t>
            </a:r>
          </a:p>
        </p:txBody>
      </p:sp>
      <p:pic>
        <p:nvPicPr>
          <p:cNvPr id="10244" name="Picture 4" descr="Výsledek obrázku pro &amp;ccaron;áp &amp;ccaron;erný"/>
          <p:cNvPicPr>
            <a:picLocks noChangeAspect="1" noChangeArrowheads="1"/>
          </p:cNvPicPr>
          <p:nvPr/>
        </p:nvPicPr>
        <p:blipFill rotWithShape="1">
          <a:blip r:embed="rId6">
            <a:extLst>
              <a:ext uri="{28A0092B-C50C-407E-A947-70E740481C1C}">
                <a14:useLocalDpi xmlns:a14="http://schemas.microsoft.com/office/drawing/2010/main" val="0"/>
              </a:ext>
            </a:extLst>
          </a:blip>
          <a:srcRect t="5958" b="6468"/>
          <a:stretch/>
        </p:blipFill>
        <p:spPr bwMode="auto">
          <a:xfrm>
            <a:off x="5929620" y="2869869"/>
            <a:ext cx="5885229" cy="3435927"/>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p:cNvSpPr txBox="1"/>
          <p:nvPr/>
        </p:nvSpPr>
        <p:spPr>
          <a:xfrm>
            <a:off x="9201613" y="6397576"/>
            <a:ext cx="4860752" cy="738664"/>
          </a:xfrm>
          <a:prstGeom prst="rect">
            <a:avLst/>
          </a:prstGeom>
          <a:noFill/>
        </p:spPr>
        <p:txBody>
          <a:bodyPr wrap="square" rtlCol="0">
            <a:spAutoFit/>
          </a:bodyPr>
          <a:lstStyle/>
          <a:p>
            <a:r>
              <a:rPr lang="cs-CZ" sz="1400" dirty="0"/>
              <a:t>zdroj: http://www.janmiklin.cz/ </a:t>
            </a:r>
            <a:endParaRPr lang="cs-CZ" sz="1400" dirty="0" smtClean="0"/>
          </a:p>
          <a:p>
            <a:endParaRPr lang="cs-CZ" sz="1400" dirty="0" smtClean="0"/>
          </a:p>
          <a:p>
            <a:endParaRPr lang="cs-CZ" sz="1400" dirty="0"/>
          </a:p>
        </p:txBody>
      </p:sp>
    </p:spTree>
    <p:extLst>
      <p:ext uri="{BB962C8B-B14F-4D97-AF65-F5344CB8AC3E}">
        <p14:creationId xmlns:p14="http://schemas.microsoft.com/office/powerpoint/2010/main" val="1017955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7250" y="5153377"/>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8" y="188179"/>
            <a:ext cx="9606612" cy="707886"/>
          </a:xfrm>
          <a:prstGeom prst="rect">
            <a:avLst/>
          </a:prstGeom>
          <a:noFill/>
        </p:spPr>
        <p:txBody>
          <a:bodyPr wrap="square" rtlCol="0">
            <a:spAutoFit/>
          </a:bodyPr>
          <a:lstStyle/>
          <a:p>
            <a:r>
              <a:rPr lang="cs-CZ" sz="4000" dirty="0">
                <a:solidFill>
                  <a:schemeClr val="accent5">
                    <a:lumMod val="75000"/>
                  </a:schemeClr>
                </a:solidFill>
                <a:latin typeface="+mj-lt"/>
              </a:rPr>
              <a:t>P</a:t>
            </a:r>
            <a:r>
              <a:rPr lang="cs-CZ" sz="4000" dirty="0" smtClean="0">
                <a:solidFill>
                  <a:schemeClr val="accent5">
                    <a:lumMod val="75000"/>
                  </a:schemeClr>
                </a:solidFill>
                <a:latin typeface="+mj-lt"/>
              </a:rPr>
              <a:t>ochopení </a:t>
            </a:r>
            <a:r>
              <a:rPr lang="cs-CZ" sz="4000" dirty="0">
                <a:solidFill>
                  <a:schemeClr val="accent5">
                    <a:lumMod val="75000"/>
                  </a:schemeClr>
                </a:solidFill>
                <a:latin typeface="+mj-lt"/>
              </a:rPr>
              <a:t>evolučních strategií</a:t>
            </a: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2" name="TextovéPole 11"/>
          <p:cNvSpPr txBox="1"/>
          <p:nvPr/>
        </p:nvSpPr>
        <p:spPr>
          <a:xfrm>
            <a:off x="335878" y="1027168"/>
            <a:ext cx="10660268" cy="4585871"/>
          </a:xfrm>
          <a:prstGeom prst="rect">
            <a:avLst/>
          </a:prstGeom>
          <a:noFill/>
        </p:spPr>
        <p:txBody>
          <a:bodyPr wrap="square" rtlCol="0">
            <a:spAutoFit/>
          </a:bodyPr>
          <a:lstStyle/>
          <a:p>
            <a:r>
              <a:rPr lang="cs-CZ" sz="2800" dirty="0" smtClean="0">
                <a:solidFill>
                  <a:schemeClr val="accent1">
                    <a:lumMod val="50000"/>
                  </a:schemeClr>
                </a:solidFill>
              </a:rPr>
              <a:t>specializace vede ke zmenšení překryvu ekologických nik, a proto omezuje konkurenci</a:t>
            </a:r>
          </a:p>
          <a:p>
            <a:endParaRPr lang="cs-CZ" sz="800" dirty="0" smtClean="0">
              <a:solidFill>
                <a:schemeClr val="accent1">
                  <a:lumMod val="50000"/>
                </a:schemeClr>
              </a:solidFill>
            </a:endParaRPr>
          </a:p>
          <a:p>
            <a:endParaRPr lang="cs-CZ" sz="2800" dirty="0" smtClean="0">
              <a:solidFill>
                <a:schemeClr val="accent1">
                  <a:lumMod val="50000"/>
                </a:schemeClr>
              </a:solidFill>
            </a:endParaRPr>
          </a:p>
          <a:p>
            <a:endParaRPr lang="cs-CZ" sz="800" dirty="0" smtClean="0">
              <a:solidFill>
                <a:schemeClr val="accent1">
                  <a:lumMod val="50000"/>
                </a:schemeClr>
              </a:solidFill>
            </a:endParaRPr>
          </a:p>
          <a:p>
            <a:pPr marL="457200" indent="-457200">
              <a:buFont typeface="Arial" panose="020B0604020202020204" pitchFamily="34" charset="0"/>
              <a:buChar char="•"/>
            </a:pPr>
            <a:r>
              <a:rPr lang="cs-CZ" sz="2800" dirty="0" smtClean="0">
                <a:solidFill>
                  <a:schemeClr val="accent1">
                    <a:lumMod val="50000"/>
                  </a:schemeClr>
                </a:solidFill>
              </a:rPr>
              <a:t>omezení konkurence zvyšuje stabilitu                                        příslušných trofických sítí</a:t>
            </a:r>
          </a:p>
          <a:p>
            <a:pPr marL="171450" indent="-171450">
              <a:buFont typeface="Arial" panose="020B0604020202020204" pitchFamily="34" charset="0"/>
              <a:buChar char="•"/>
            </a:pPr>
            <a:endParaRPr lang="cs-CZ" sz="800" dirty="0" smtClean="0">
              <a:solidFill>
                <a:schemeClr val="accent1">
                  <a:lumMod val="50000"/>
                </a:schemeClr>
              </a:solidFill>
            </a:endParaRPr>
          </a:p>
          <a:p>
            <a:pPr marL="457200" indent="-457200">
              <a:buFont typeface="Arial" panose="020B0604020202020204" pitchFamily="34" charset="0"/>
              <a:buChar char="•"/>
            </a:pPr>
            <a:r>
              <a:rPr lang="cs-CZ" sz="2800" dirty="0" smtClean="0">
                <a:solidFill>
                  <a:schemeClr val="accent1">
                    <a:lumMod val="50000"/>
                  </a:schemeClr>
                </a:solidFill>
              </a:rPr>
              <a:t>specializace vede ke vzniku nových druhů</a:t>
            </a:r>
          </a:p>
          <a:p>
            <a:endParaRPr lang="cs-CZ" sz="800" dirty="0" smtClean="0">
              <a:solidFill>
                <a:schemeClr val="accent1">
                  <a:lumMod val="50000"/>
                </a:schemeClr>
              </a:solidFill>
            </a:endParaRPr>
          </a:p>
          <a:p>
            <a:endParaRPr lang="cs-CZ" sz="2800" dirty="0" smtClean="0">
              <a:solidFill>
                <a:schemeClr val="accent1">
                  <a:lumMod val="50000"/>
                </a:schemeClr>
              </a:solidFill>
            </a:endParaRPr>
          </a:p>
          <a:p>
            <a:endParaRPr lang="cs-CZ" sz="2800" dirty="0" smtClean="0">
              <a:solidFill>
                <a:schemeClr val="accent1">
                  <a:lumMod val="50000"/>
                </a:schemeClr>
              </a:solidFill>
            </a:endParaRPr>
          </a:p>
          <a:p>
            <a:r>
              <a:rPr lang="cs-CZ" sz="2800" dirty="0" smtClean="0">
                <a:solidFill>
                  <a:schemeClr val="accent1">
                    <a:lumMod val="50000"/>
                  </a:schemeClr>
                </a:solidFill>
              </a:rPr>
              <a:t>proč tedy existuje </a:t>
            </a:r>
            <a:r>
              <a:rPr lang="cs-CZ" sz="2800" dirty="0" err="1" smtClean="0">
                <a:solidFill>
                  <a:schemeClr val="accent1">
                    <a:lumMod val="50000"/>
                  </a:schemeClr>
                </a:solidFill>
              </a:rPr>
              <a:t>generalismus</a:t>
            </a:r>
            <a:r>
              <a:rPr lang="cs-CZ" sz="2800" dirty="0" smtClean="0">
                <a:solidFill>
                  <a:schemeClr val="accent1">
                    <a:lumMod val="50000"/>
                  </a:schemeClr>
                </a:solidFill>
              </a:rPr>
              <a:t>?</a:t>
            </a:r>
            <a:endParaRPr lang="cs-CZ" sz="2800" dirty="0">
              <a:solidFill>
                <a:schemeClr val="accent1">
                  <a:lumMod val="50000"/>
                </a:schemeClr>
              </a:solidFill>
            </a:endParaRPr>
          </a:p>
          <a:p>
            <a:endParaRPr lang="cs-CZ" sz="800" dirty="0" smtClean="0">
              <a:solidFill>
                <a:schemeClr val="accent1">
                  <a:lumMod val="50000"/>
                </a:schemeClr>
              </a:solidFill>
            </a:endParaRPr>
          </a:p>
        </p:txBody>
      </p:sp>
      <p:pic>
        <p:nvPicPr>
          <p:cNvPr id="10242" name="Picture 2" descr="Výsledek obrázku pro darwinovy p&amp;ecaron;nkav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4784" y="1607383"/>
            <a:ext cx="4468440" cy="337179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7209691" y="5294010"/>
            <a:ext cx="3663361" cy="646331"/>
          </a:xfrm>
          <a:prstGeom prst="rect">
            <a:avLst/>
          </a:prstGeom>
          <a:noFill/>
        </p:spPr>
        <p:txBody>
          <a:bodyPr wrap="square" rtlCol="0">
            <a:spAutoFit/>
          </a:bodyPr>
          <a:lstStyle/>
          <a:p>
            <a:r>
              <a:rPr lang="cs-CZ" dirty="0" smtClean="0"/>
              <a:t>Darwinovy pěnkavy a evoluce, viz článek prof. Petra v poznámce</a:t>
            </a:r>
            <a:endParaRPr lang="cs-CZ" dirty="0"/>
          </a:p>
        </p:txBody>
      </p:sp>
      <p:sp>
        <p:nvSpPr>
          <p:cNvPr id="10" name="Šipka dolů 9"/>
          <p:cNvSpPr/>
          <p:nvPr/>
        </p:nvSpPr>
        <p:spPr>
          <a:xfrm rot="16200000">
            <a:off x="840408" y="1647783"/>
            <a:ext cx="457074" cy="1314185"/>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774742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4909" y="5095258"/>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97522" y="238629"/>
            <a:ext cx="9606612" cy="707886"/>
          </a:xfrm>
          <a:prstGeom prst="rect">
            <a:avLst/>
          </a:prstGeom>
          <a:noFill/>
        </p:spPr>
        <p:txBody>
          <a:bodyPr wrap="square" rtlCol="0">
            <a:spAutoFit/>
          </a:bodyPr>
          <a:lstStyle/>
          <a:p>
            <a:r>
              <a:rPr lang="cs-CZ" sz="4000" dirty="0" smtClean="0">
                <a:solidFill>
                  <a:schemeClr val="accent5">
                    <a:lumMod val="75000"/>
                  </a:schemeClr>
                </a:solidFill>
                <a:latin typeface="+mj-lt"/>
              </a:rPr>
              <a:t>Tok energie ekosystémem</a:t>
            </a:r>
          </a:p>
        </p:txBody>
      </p:sp>
      <p:sp>
        <p:nvSpPr>
          <p:cNvPr id="2" name="TextovéPole 1"/>
          <p:cNvSpPr txBox="1"/>
          <p:nvPr/>
        </p:nvSpPr>
        <p:spPr>
          <a:xfrm>
            <a:off x="335878" y="1492960"/>
            <a:ext cx="11159031" cy="461665"/>
          </a:xfrm>
          <a:prstGeom prst="rect">
            <a:avLst/>
          </a:prstGeom>
          <a:noFill/>
        </p:spPr>
        <p:txBody>
          <a:bodyPr wrap="square" rtlCol="0">
            <a:spAutoFit/>
          </a:bodyPr>
          <a:lstStyle/>
          <a:p>
            <a:endParaRPr lang="cs-CZ" sz="2400" dirty="0"/>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7" name="TextovéPole 6"/>
          <p:cNvSpPr txBox="1"/>
          <p:nvPr/>
        </p:nvSpPr>
        <p:spPr>
          <a:xfrm>
            <a:off x="437881" y="1184856"/>
            <a:ext cx="6452316" cy="646331"/>
          </a:xfrm>
          <a:prstGeom prst="rect">
            <a:avLst/>
          </a:prstGeom>
          <a:noFill/>
        </p:spPr>
        <p:txBody>
          <a:bodyPr wrap="square" rtlCol="0">
            <a:spAutoFit/>
          </a:bodyPr>
          <a:lstStyle/>
          <a:p>
            <a:endParaRPr lang="cs-CZ" dirty="0"/>
          </a:p>
          <a:p>
            <a:endParaRPr lang="cs-CZ" dirty="0"/>
          </a:p>
        </p:txBody>
      </p:sp>
      <p:sp>
        <p:nvSpPr>
          <p:cNvPr id="5" name="Obdélník 4"/>
          <p:cNvSpPr/>
          <p:nvPr/>
        </p:nvSpPr>
        <p:spPr>
          <a:xfrm>
            <a:off x="5285282" y="997755"/>
            <a:ext cx="6096000" cy="2862322"/>
          </a:xfrm>
          <a:prstGeom prst="rect">
            <a:avLst/>
          </a:prstGeom>
        </p:spPr>
        <p:txBody>
          <a:bodyPr>
            <a:spAutoFit/>
          </a:bodyPr>
          <a:lstStyle/>
          <a:p>
            <a:r>
              <a:rPr lang="cs-CZ" altLang="cs-CZ" dirty="0" smtClean="0">
                <a:solidFill>
                  <a:srgbClr val="002060"/>
                </a:solidFill>
              </a:rPr>
              <a:t>ekosystém </a:t>
            </a:r>
            <a:r>
              <a:rPr lang="cs-CZ" altLang="cs-CZ" dirty="0">
                <a:solidFill>
                  <a:srgbClr val="002060"/>
                </a:solidFill>
              </a:rPr>
              <a:t>lze z pohledu termodynamiky chápat jako systém konající práci, který odebírá teplo horkému rezervoáru (slunce, sluneční záření) a předává jej chladnému </a:t>
            </a:r>
            <a:r>
              <a:rPr lang="cs-CZ" altLang="cs-CZ" dirty="0" smtClean="0">
                <a:solidFill>
                  <a:srgbClr val="002060"/>
                </a:solidFill>
              </a:rPr>
              <a:t>rezervoáru</a:t>
            </a:r>
            <a:endParaRPr lang="cs-CZ" altLang="cs-CZ" dirty="0">
              <a:solidFill>
                <a:srgbClr val="002060"/>
              </a:solidFill>
            </a:endParaRPr>
          </a:p>
          <a:p>
            <a:endParaRPr lang="cs-CZ" altLang="cs-CZ" dirty="0" smtClean="0"/>
          </a:p>
          <a:p>
            <a:r>
              <a:rPr lang="cs-CZ" altLang="cs-CZ" dirty="0">
                <a:solidFill>
                  <a:srgbClr val="C00000"/>
                </a:solidFill>
              </a:rPr>
              <a:t>p</a:t>
            </a:r>
            <a:r>
              <a:rPr lang="cs-CZ" altLang="cs-CZ" dirty="0" smtClean="0">
                <a:solidFill>
                  <a:srgbClr val="C00000"/>
                </a:solidFill>
              </a:rPr>
              <a:t>ři přechodu mezi trofickými stupni se velká část práceschopné energie přeměňuje v odpadní teplo </a:t>
            </a:r>
          </a:p>
          <a:p>
            <a:endParaRPr lang="cs-CZ" altLang="cs-CZ" dirty="0">
              <a:solidFill>
                <a:srgbClr val="C00000"/>
              </a:solidFill>
            </a:endParaRPr>
          </a:p>
          <a:p>
            <a:r>
              <a:rPr lang="cs-CZ" altLang="cs-CZ" dirty="0" smtClean="0">
                <a:solidFill>
                  <a:srgbClr val="C00000"/>
                </a:solidFill>
              </a:rPr>
              <a:t>ztráty </a:t>
            </a:r>
            <a:r>
              <a:rPr lang="cs-CZ" altLang="cs-CZ" dirty="0">
                <a:solidFill>
                  <a:srgbClr val="C00000"/>
                </a:solidFill>
              </a:rPr>
              <a:t>v rámci </a:t>
            </a:r>
            <a:r>
              <a:rPr lang="cs-CZ" altLang="cs-CZ" dirty="0" smtClean="0">
                <a:solidFill>
                  <a:srgbClr val="C00000"/>
                </a:solidFill>
              </a:rPr>
              <a:t>každé úrovně potravního řetězce 70 </a:t>
            </a:r>
            <a:r>
              <a:rPr lang="cs-CZ" altLang="cs-CZ" dirty="0">
                <a:solidFill>
                  <a:srgbClr val="C00000"/>
                </a:solidFill>
              </a:rPr>
              <a:t>– 80% !!!</a:t>
            </a:r>
          </a:p>
          <a:p>
            <a:endParaRPr lang="cs-CZ" altLang="cs-CZ" dirty="0" smtClean="0"/>
          </a:p>
          <a:p>
            <a:r>
              <a:rPr lang="cs-CZ" altLang="cs-CZ" dirty="0" smtClean="0">
                <a:solidFill>
                  <a:srgbClr val="C00000"/>
                </a:solidFill>
              </a:rPr>
              <a:t>DŮSLEDKY???</a:t>
            </a:r>
            <a:endParaRPr lang="cs-CZ" altLang="cs-CZ" dirty="0">
              <a:solidFill>
                <a:srgbClr val="C00000"/>
              </a:solidFill>
            </a:endParaRPr>
          </a:p>
        </p:txBody>
      </p:sp>
      <p:pic>
        <p:nvPicPr>
          <p:cNvPr id="11" name="Picture 4" descr="http://images.tutorvista.com/content/environment/trophic-levels-food-chain.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522" y="999609"/>
            <a:ext cx="4535590" cy="455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Zakřivená spojovací čára 5"/>
          <p:cNvCxnSpPr>
            <a:cxnSpLocks noChangeShapeType="1"/>
          </p:cNvCxnSpPr>
          <p:nvPr/>
        </p:nvCxnSpPr>
        <p:spPr bwMode="auto">
          <a:xfrm rot="10800000">
            <a:off x="1563798" y="1856111"/>
            <a:ext cx="647700" cy="215900"/>
          </a:xfrm>
          <a:prstGeom prst="curvedConnector3">
            <a:avLst>
              <a:gd name="adj1" fmla="val 48012"/>
            </a:avLst>
          </a:prstGeom>
          <a:noFill/>
          <a:ln w="50800" algn="ctr">
            <a:solidFill>
              <a:srgbClr val="FF0000"/>
            </a:solidFill>
            <a:round/>
            <a:headEnd/>
            <a:tailEnd type="stealth" w="lg" len="lg"/>
          </a:ln>
          <a:extLst>
            <a:ext uri="{909E8E84-426E-40DD-AFC4-6F175D3DCCD1}">
              <a14:hiddenFill xmlns:a14="http://schemas.microsoft.com/office/drawing/2010/main">
                <a:noFill/>
              </a14:hiddenFill>
            </a:ext>
          </a:extLst>
        </p:spPr>
      </p:cxnSp>
      <p:cxnSp>
        <p:nvCxnSpPr>
          <p:cNvPr id="13" name="Zakřivená spojovací čára 5"/>
          <p:cNvCxnSpPr>
            <a:cxnSpLocks noChangeShapeType="1"/>
          </p:cNvCxnSpPr>
          <p:nvPr/>
        </p:nvCxnSpPr>
        <p:spPr bwMode="auto">
          <a:xfrm rot="10800000">
            <a:off x="1117198" y="2692269"/>
            <a:ext cx="647700" cy="142875"/>
          </a:xfrm>
          <a:prstGeom prst="curvedConnector3">
            <a:avLst>
              <a:gd name="adj1" fmla="val 34093"/>
            </a:avLst>
          </a:prstGeom>
          <a:noFill/>
          <a:ln w="50800" algn="ctr">
            <a:solidFill>
              <a:srgbClr val="FF0000"/>
            </a:solidFill>
            <a:round/>
            <a:headEnd/>
            <a:tailEnd type="stealth" w="lg" len="lg"/>
          </a:ln>
          <a:extLst>
            <a:ext uri="{909E8E84-426E-40DD-AFC4-6F175D3DCCD1}">
              <a14:hiddenFill xmlns:a14="http://schemas.microsoft.com/office/drawing/2010/main">
                <a:noFill/>
              </a14:hiddenFill>
            </a:ext>
          </a:extLst>
        </p:spPr>
      </p:cxnSp>
      <p:cxnSp>
        <p:nvCxnSpPr>
          <p:cNvPr id="14" name="Zakřivená spojovací čára 5"/>
          <p:cNvCxnSpPr>
            <a:cxnSpLocks noChangeShapeType="1"/>
          </p:cNvCxnSpPr>
          <p:nvPr/>
        </p:nvCxnSpPr>
        <p:spPr bwMode="auto">
          <a:xfrm rot="10800000">
            <a:off x="701540" y="3511988"/>
            <a:ext cx="720725" cy="144462"/>
          </a:xfrm>
          <a:prstGeom prst="curvedConnector3">
            <a:avLst>
              <a:gd name="adj1" fmla="val 50000"/>
            </a:avLst>
          </a:prstGeom>
          <a:noFill/>
          <a:ln w="50800" algn="ctr">
            <a:solidFill>
              <a:srgbClr val="FF0000"/>
            </a:solidFill>
            <a:round/>
            <a:headEnd/>
            <a:tailEnd type="stealth" w="lg" len="lg"/>
          </a:ln>
          <a:extLst>
            <a:ext uri="{909E8E84-426E-40DD-AFC4-6F175D3DCCD1}">
              <a14:hiddenFill xmlns:a14="http://schemas.microsoft.com/office/drawing/2010/main">
                <a:noFill/>
              </a14:hiddenFill>
            </a:ext>
          </a:extLst>
        </p:spPr>
      </p:cxnSp>
      <p:cxnSp>
        <p:nvCxnSpPr>
          <p:cNvPr id="15" name="Zakřivená spojovací čára 5"/>
          <p:cNvCxnSpPr>
            <a:cxnSpLocks noChangeShapeType="1"/>
          </p:cNvCxnSpPr>
          <p:nvPr/>
        </p:nvCxnSpPr>
        <p:spPr bwMode="auto">
          <a:xfrm rot="10800000">
            <a:off x="485640" y="3945375"/>
            <a:ext cx="719138" cy="142875"/>
          </a:xfrm>
          <a:prstGeom prst="curvedConnector3">
            <a:avLst>
              <a:gd name="adj1" fmla="val 50000"/>
            </a:avLst>
          </a:prstGeom>
          <a:noFill/>
          <a:ln w="50800" algn="ctr">
            <a:solidFill>
              <a:srgbClr val="FF0000"/>
            </a:solidFill>
            <a:round/>
            <a:headEnd/>
            <a:tailEnd type="stealth" w="lg" len="lg"/>
          </a:ln>
          <a:extLst>
            <a:ext uri="{909E8E84-426E-40DD-AFC4-6F175D3DCCD1}">
              <a14:hiddenFill xmlns:a14="http://schemas.microsoft.com/office/drawing/2010/main">
                <a:noFill/>
              </a14:hiddenFill>
            </a:ext>
          </a:extLst>
        </p:spPr>
      </p:cxnSp>
      <p:sp>
        <p:nvSpPr>
          <p:cNvPr id="16" name="TextovéPole 15"/>
          <p:cNvSpPr txBox="1">
            <a:spLocks noChangeArrowheads="1"/>
          </p:cNvSpPr>
          <p:nvPr/>
        </p:nvSpPr>
        <p:spPr bwMode="auto">
          <a:xfrm>
            <a:off x="485640" y="2576950"/>
            <a:ext cx="50323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ltLang="cs-CZ" sz="2800" b="1" i="1">
                <a:solidFill>
                  <a:srgbClr val="FF0000"/>
                </a:solidFill>
              </a:rPr>
              <a:t>Q</a:t>
            </a:r>
          </a:p>
        </p:txBody>
      </p:sp>
    </p:spTree>
    <p:extLst>
      <p:ext uri="{BB962C8B-B14F-4D97-AF65-F5344CB8AC3E}">
        <p14:creationId xmlns:p14="http://schemas.microsoft.com/office/powerpoint/2010/main" val="11846367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7250" y="5153377"/>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8" y="188179"/>
            <a:ext cx="9606612" cy="707886"/>
          </a:xfrm>
          <a:prstGeom prst="rect">
            <a:avLst/>
          </a:prstGeom>
          <a:noFill/>
        </p:spPr>
        <p:txBody>
          <a:bodyPr wrap="square" rtlCol="0">
            <a:spAutoFit/>
          </a:bodyPr>
          <a:lstStyle/>
          <a:p>
            <a:r>
              <a:rPr lang="cs-CZ" sz="4000" dirty="0">
                <a:solidFill>
                  <a:schemeClr val="accent5">
                    <a:lumMod val="75000"/>
                  </a:schemeClr>
                </a:solidFill>
                <a:latin typeface="+mj-lt"/>
              </a:rPr>
              <a:t>P</a:t>
            </a:r>
            <a:r>
              <a:rPr lang="cs-CZ" sz="4000" dirty="0" smtClean="0">
                <a:solidFill>
                  <a:schemeClr val="accent5">
                    <a:lumMod val="75000"/>
                  </a:schemeClr>
                </a:solidFill>
                <a:latin typeface="+mj-lt"/>
              </a:rPr>
              <a:t>ochopení </a:t>
            </a:r>
            <a:r>
              <a:rPr lang="cs-CZ" sz="4000" dirty="0">
                <a:solidFill>
                  <a:schemeClr val="accent5">
                    <a:lumMod val="75000"/>
                  </a:schemeClr>
                </a:solidFill>
                <a:latin typeface="+mj-lt"/>
              </a:rPr>
              <a:t>evolučních strategií</a:t>
            </a: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2" name="TextovéPole 11"/>
          <p:cNvSpPr txBox="1"/>
          <p:nvPr/>
        </p:nvSpPr>
        <p:spPr>
          <a:xfrm>
            <a:off x="335878" y="1027168"/>
            <a:ext cx="11269968" cy="4462760"/>
          </a:xfrm>
          <a:prstGeom prst="rect">
            <a:avLst/>
          </a:prstGeom>
          <a:noFill/>
        </p:spPr>
        <p:txBody>
          <a:bodyPr wrap="square" rtlCol="0">
            <a:spAutoFit/>
          </a:bodyPr>
          <a:lstStyle/>
          <a:p>
            <a:r>
              <a:rPr lang="cs-CZ" sz="2800" dirty="0" smtClean="0">
                <a:solidFill>
                  <a:schemeClr val="accent1">
                    <a:lumMod val="50000"/>
                  </a:schemeClr>
                </a:solidFill>
              </a:rPr>
              <a:t>proč tedy existuje </a:t>
            </a:r>
            <a:r>
              <a:rPr lang="cs-CZ" sz="2800" dirty="0" err="1" smtClean="0">
                <a:solidFill>
                  <a:schemeClr val="accent1">
                    <a:lumMod val="50000"/>
                  </a:schemeClr>
                </a:solidFill>
              </a:rPr>
              <a:t>generalismus</a:t>
            </a:r>
            <a:r>
              <a:rPr lang="cs-CZ" sz="2800" dirty="0" smtClean="0">
                <a:solidFill>
                  <a:schemeClr val="accent1">
                    <a:lumMod val="50000"/>
                  </a:schemeClr>
                </a:solidFill>
              </a:rPr>
              <a:t>?</a:t>
            </a:r>
          </a:p>
          <a:p>
            <a:endParaRPr lang="cs-CZ" sz="800" dirty="0" smtClean="0">
              <a:solidFill>
                <a:schemeClr val="accent1">
                  <a:lumMod val="50000"/>
                </a:schemeClr>
              </a:solidFill>
            </a:endParaRPr>
          </a:p>
          <a:p>
            <a:pPr marL="457200" indent="-457200">
              <a:buFont typeface="Arial" panose="020B0604020202020204" pitchFamily="34" charset="0"/>
              <a:buChar char="•"/>
            </a:pPr>
            <a:r>
              <a:rPr lang="cs-CZ" sz="2800" dirty="0">
                <a:solidFill>
                  <a:schemeClr val="accent1">
                    <a:lumMod val="50000"/>
                  </a:schemeClr>
                </a:solidFill>
              </a:rPr>
              <a:t>j</a:t>
            </a:r>
            <a:r>
              <a:rPr lang="cs-CZ" sz="2800" dirty="0" smtClean="0">
                <a:solidFill>
                  <a:schemeClr val="accent1">
                    <a:lumMod val="50000"/>
                  </a:schemeClr>
                </a:solidFill>
              </a:rPr>
              <a:t>edna z odpovědí může vyplývat z </a:t>
            </a:r>
            <a:r>
              <a:rPr lang="cs-CZ" sz="2800" b="1" dirty="0" err="1" smtClean="0">
                <a:solidFill>
                  <a:schemeClr val="accent1">
                    <a:lumMod val="50000"/>
                  </a:schemeClr>
                </a:solidFill>
              </a:rPr>
              <a:t>Liebigova</a:t>
            </a:r>
            <a:r>
              <a:rPr lang="cs-CZ" sz="2800" b="1" dirty="0" smtClean="0">
                <a:solidFill>
                  <a:schemeClr val="accent1">
                    <a:lumMod val="50000"/>
                  </a:schemeClr>
                </a:solidFill>
              </a:rPr>
              <a:t> zákona minima</a:t>
            </a:r>
            <a:r>
              <a:rPr lang="cs-CZ" sz="2800" dirty="0" smtClean="0">
                <a:solidFill>
                  <a:schemeClr val="accent1">
                    <a:lumMod val="50000"/>
                  </a:schemeClr>
                </a:solidFill>
              </a:rPr>
              <a:t>: nedostatkový (limitující) zdroj určuje další osud organismu/populace/ekosystému</a:t>
            </a:r>
          </a:p>
          <a:p>
            <a:pPr marL="171450" indent="-171450">
              <a:buFont typeface="Arial" panose="020B0604020202020204" pitchFamily="34" charset="0"/>
              <a:buChar char="•"/>
            </a:pPr>
            <a:endParaRPr lang="cs-CZ" sz="800" dirty="0" smtClean="0">
              <a:solidFill>
                <a:schemeClr val="accent1">
                  <a:lumMod val="50000"/>
                </a:schemeClr>
              </a:solidFill>
            </a:endParaRPr>
          </a:p>
          <a:p>
            <a:pPr marL="457200" indent="-457200">
              <a:buFont typeface="Arial" panose="020B0604020202020204" pitchFamily="34" charset="0"/>
              <a:buChar char="•"/>
            </a:pPr>
            <a:r>
              <a:rPr lang="cs-CZ" sz="2800" dirty="0">
                <a:solidFill>
                  <a:schemeClr val="accent1">
                    <a:lumMod val="50000"/>
                  </a:schemeClr>
                </a:solidFill>
              </a:rPr>
              <a:t>p</a:t>
            </a:r>
            <a:r>
              <a:rPr lang="cs-CZ" sz="2800" dirty="0" smtClean="0">
                <a:solidFill>
                  <a:schemeClr val="accent1">
                    <a:lumMod val="50000"/>
                  </a:schemeClr>
                </a:solidFill>
              </a:rPr>
              <a:t>ři změně environmentálních podmínek, což může zahrnovat např. abnormální průběh roku, roste riziko zasažení příslušné populace s mírou její specializace</a:t>
            </a:r>
          </a:p>
          <a:p>
            <a:pPr marL="171450" indent="-171450">
              <a:buFont typeface="Arial" panose="020B0604020202020204" pitchFamily="34" charset="0"/>
              <a:buChar char="•"/>
            </a:pPr>
            <a:endParaRPr lang="cs-CZ" sz="800" dirty="0">
              <a:solidFill>
                <a:schemeClr val="accent1">
                  <a:lumMod val="50000"/>
                </a:schemeClr>
              </a:solidFill>
            </a:endParaRPr>
          </a:p>
          <a:p>
            <a:pPr marL="457200" indent="-457200">
              <a:buFont typeface="Arial" panose="020B0604020202020204" pitchFamily="34" charset="0"/>
              <a:buChar char="•"/>
            </a:pPr>
            <a:r>
              <a:rPr lang="cs-CZ" sz="2800" dirty="0">
                <a:solidFill>
                  <a:schemeClr val="accent1">
                    <a:lumMod val="50000"/>
                  </a:schemeClr>
                </a:solidFill>
              </a:rPr>
              <a:t>h</a:t>
            </a:r>
            <a:r>
              <a:rPr lang="cs-CZ" sz="2800" dirty="0" smtClean="0">
                <a:solidFill>
                  <a:schemeClr val="accent1">
                    <a:lumMod val="50000"/>
                  </a:schemeClr>
                </a:solidFill>
              </a:rPr>
              <a:t>istorie nás rovněž poučuje o tom, že zaměření se na jeden zdroj obživy (či přímo na jednu plodinu) vede dříve, či později ke katastrofě</a:t>
            </a:r>
            <a:endParaRPr lang="cs-CZ" sz="2800" dirty="0">
              <a:solidFill>
                <a:schemeClr val="accent1">
                  <a:lumMod val="50000"/>
                </a:schemeClr>
              </a:solidFill>
            </a:endParaRPr>
          </a:p>
          <a:p>
            <a:endParaRPr lang="cs-CZ" sz="800" dirty="0" smtClean="0">
              <a:solidFill>
                <a:schemeClr val="accent1">
                  <a:lumMod val="50000"/>
                </a:schemeClr>
              </a:solidFill>
            </a:endParaRPr>
          </a:p>
        </p:txBody>
      </p:sp>
    </p:spTree>
    <p:extLst>
      <p:ext uri="{BB962C8B-B14F-4D97-AF65-F5344CB8AC3E}">
        <p14:creationId xmlns:p14="http://schemas.microsoft.com/office/powerpoint/2010/main" val="32752045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7250" y="5153377"/>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8" y="188179"/>
            <a:ext cx="9606612" cy="707886"/>
          </a:xfrm>
          <a:prstGeom prst="rect">
            <a:avLst/>
          </a:prstGeom>
          <a:noFill/>
        </p:spPr>
        <p:txBody>
          <a:bodyPr wrap="square" rtlCol="0">
            <a:spAutoFit/>
          </a:bodyPr>
          <a:lstStyle/>
          <a:p>
            <a:r>
              <a:rPr lang="cs-CZ" sz="4000" dirty="0">
                <a:solidFill>
                  <a:schemeClr val="accent5">
                    <a:lumMod val="75000"/>
                  </a:schemeClr>
                </a:solidFill>
                <a:latin typeface="+mj-lt"/>
              </a:rPr>
              <a:t>P</a:t>
            </a:r>
            <a:r>
              <a:rPr lang="cs-CZ" sz="4000" dirty="0" smtClean="0">
                <a:solidFill>
                  <a:schemeClr val="accent5">
                    <a:lumMod val="75000"/>
                  </a:schemeClr>
                </a:solidFill>
                <a:latin typeface="+mj-lt"/>
              </a:rPr>
              <a:t>ochopení </a:t>
            </a:r>
            <a:r>
              <a:rPr lang="cs-CZ" sz="4000" dirty="0">
                <a:solidFill>
                  <a:schemeClr val="accent5">
                    <a:lumMod val="75000"/>
                  </a:schemeClr>
                </a:solidFill>
                <a:latin typeface="+mj-lt"/>
              </a:rPr>
              <a:t>evolučních strategií</a:t>
            </a: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2" name="TextovéPole 11"/>
          <p:cNvSpPr txBox="1"/>
          <p:nvPr/>
        </p:nvSpPr>
        <p:spPr>
          <a:xfrm>
            <a:off x="335878" y="925063"/>
            <a:ext cx="10660268" cy="646331"/>
          </a:xfrm>
          <a:prstGeom prst="rect">
            <a:avLst/>
          </a:prstGeom>
          <a:noFill/>
        </p:spPr>
        <p:txBody>
          <a:bodyPr wrap="square" rtlCol="0">
            <a:spAutoFit/>
          </a:bodyPr>
          <a:lstStyle/>
          <a:p>
            <a:r>
              <a:rPr lang="cs-CZ" sz="2800" dirty="0" smtClean="0">
                <a:solidFill>
                  <a:schemeClr val="accent1">
                    <a:lumMod val="50000"/>
                  </a:schemeClr>
                </a:solidFill>
              </a:rPr>
              <a:t>Kde může být </a:t>
            </a:r>
            <a:r>
              <a:rPr lang="cs-CZ" sz="2800" dirty="0" err="1" smtClean="0">
                <a:solidFill>
                  <a:schemeClr val="accent1">
                    <a:lumMod val="50000"/>
                  </a:schemeClr>
                </a:solidFill>
              </a:rPr>
              <a:t>generalismus</a:t>
            </a:r>
            <a:r>
              <a:rPr lang="cs-CZ" sz="2800" dirty="0" smtClean="0">
                <a:solidFill>
                  <a:schemeClr val="accent1">
                    <a:lumMod val="50000"/>
                  </a:schemeClr>
                </a:solidFill>
              </a:rPr>
              <a:t> výhodnější strategií?</a:t>
            </a:r>
            <a:endParaRPr lang="cs-CZ" sz="2800" dirty="0">
              <a:solidFill>
                <a:schemeClr val="accent1">
                  <a:lumMod val="50000"/>
                </a:schemeClr>
              </a:solidFill>
            </a:endParaRPr>
          </a:p>
          <a:p>
            <a:endParaRPr lang="cs-CZ" sz="800" dirty="0" smtClean="0">
              <a:solidFill>
                <a:schemeClr val="accent1">
                  <a:lumMod val="50000"/>
                </a:schemeClr>
              </a:solidFill>
            </a:endParaRPr>
          </a:p>
        </p:txBody>
      </p:sp>
      <p:pic>
        <p:nvPicPr>
          <p:cNvPr id="8" name="Picture 2" descr="http://www.komenskeho66.cz/materialy/zemepis/obrazky/krajina_tajga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3066" y="1765687"/>
            <a:ext cx="3267075"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images.nationalgeographic.com/wpf/media-live/photos/000/003/cache/mt-des-voeux_300_600x45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6391" y="2702312"/>
            <a:ext cx="4371975"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ovéPole 3"/>
          <p:cNvSpPr txBox="1">
            <a:spLocks noChangeArrowheads="1"/>
          </p:cNvSpPr>
          <p:nvPr/>
        </p:nvSpPr>
        <p:spPr bwMode="auto">
          <a:xfrm>
            <a:off x="3867028" y="1333887"/>
            <a:ext cx="2735263"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ltLang="cs-CZ" sz="2200" b="1">
                <a:solidFill>
                  <a:srgbClr val="C00000"/>
                </a:solidFill>
              </a:rPr>
              <a:t>tajga</a:t>
            </a:r>
          </a:p>
        </p:txBody>
      </p:sp>
      <p:sp>
        <p:nvSpPr>
          <p:cNvPr id="11" name="TextovéPole 4"/>
          <p:cNvSpPr txBox="1">
            <a:spLocks noChangeArrowheads="1"/>
          </p:cNvSpPr>
          <p:nvPr/>
        </p:nvSpPr>
        <p:spPr bwMode="auto">
          <a:xfrm>
            <a:off x="7178553" y="2126050"/>
            <a:ext cx="273685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ltLang="cs-CZ" sz="2200" b="1">
                <a:solidFill>
                  <a:srgbClr val="C00000"/>
                </a:solidFill>
              </a:rPr>
              <a:t>tropický deštný les</a:t>
            </a:r>
          </a:p>
        </p:txBody>
      </p:sp>
      <p:sp>
        <p:nvSpPr>
          <p:cNvPr id="13" name="TextovéPole 5"/>
          <p:cNvSpPr txBox="1">
            <a:spLocks noChangeArrowheads="1"/>
          </p:cNvSpPr>
          <p:nvPr/>
        </p:nvSpPr>
        <p:spPr bwMode="auto">
          <a:xfrm>
            <a:off x="6386391" y="6194561"/>
            <a:ext cx="50426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cs-CZ" altLang="cs-CZ" sz="2400" b="1" dirty="0">
                <a:solidFill>
                  <a:srgbClr val="C00000"/>
                </a:solidFill>
              </a:rPr>
              <a:t>s</a:t>
            </a:r>
            <a:r>
              <a:rPr lang="cs-CZ" altLang="cs-CZ" sz="2400" b="1" dirty="0" smtClean="0">
                <a:solidFill>
                  <a:srgbClr val="C00000"/>
                </a:solidFill>
              </a:rPr>
              <a:t>ouvislost s </a:t>
            </a:r>
            <a:r>
              <a:rPr lang="cs-CZ" altLang="cs-CZ" sz="2400" b="1" dirty="0" err="1" smtClean="0">
                <a:solidFill>
                  <a:srgbClr val="C00000"/>
                </a:solidFill>
              </a:rPr>
              <a:t>resiliencí</a:t>
            </a:r>
            <a:r>
              <a:rPr lang="cs-CZ" altLang="cs-CZ" sz="2400" b="1" dirty="0" smtClean="0">
                <a:solidFill>
                  <a:srgbClr val="C00000"/>
                </a:solidFill>
              </a:rPr>
              <a:t> </a:t>
            </a:r>
            <a:r>
              <a:rPr lang="cs-CZ" altLang="cs-CZ" sz="2400" b="1" dirty="0">
                <a:solidFill>
                  <a:srgbClr val="C00000"/>
                </a:solidFill>
              </a:rPr>
              <a:t>a </a:t>
            </a:r>
            <a:r>
              <a:rPr lang="cs-CZ" altLang="cs-CZ" sz="2400" b="1" dirty="0" smtClean="0">
                <a:solidFill>
                  <a:srgbClr val="C00000"/>
                </a:solidFill>
              </a:rPr>
              <a:t>rezistencí</a:t>
            </a:r>
            <a:endParaRPr lang="cs-CZ" altLang="cs-CZ" sz="2400" b="1" dirty="0">
              <a:solidFill>
                <a:srgbClr val="C00000"/>
              </a:solidFill>
            </a:endParaRPr>
          </a:p>
        </p:txBody>
      </p:sp>
    </p:spTree>
    <p:extLst>
      <p:ext uri="{BB962C8B-B14F-4D97-AF65-F5344CB8AC3E}">
        <p14:creationId xmlns:p14="http://schemas.microsoft.com/office/powerpoint/2010/main" val="11108375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5831" y="5069500"/>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35877" y="278333"/>
            <a:ext cx="11692991" cy="707886"/>
          </a:xfrm>
          <a:prstGeom prst="rect">
            <a:avLst/>
          </a:prstGeom>
          <a:noFill/>
        </p:spPr>
        <p:txBody>
          <a:bodyPr wrap="square" rtlCol="0">
            <a:spAutoFit/>
          </a:bodyPr>
          <a:lstStyle/>
          <a:p>
            <a:r>
              <a:rPr lang="cs-CZ" sz="4000" dirty="0" smtClean="0">
                <a:solidFill>
                  <a:schemeClr val="accent5">
                    <a:lumMod val="75000"/>
                  </a:schemeClr>
                </a:solidFill>
                <a:latin typeface="+mj-lt"/>
              </a:rPr>
              <a:t>Zranitelnost vyplývající z výstavby trofických struktur</a:t>
            </a:r>
            <a:endParaRPr lang="cs-CZ" sz="4000" dirty="0">
              <a:solidFill>
                <a:schemeClr val="accent5">
                  <a:lumMod val="75000"/>
                </a:schemeClr>
              </a:solidFill>
              <a:latin typeface="+mj-lt"/>
            </a:endParaRPr>
          </a:p>
        </p:txBody>
      </p:sp>
      <p:pic>
        <p:nvPicPr>
          <p:cNvPr id="6146" name="Picture 2" descr="Výsledek obrázku pro trophic structure of temperate forest ecosyst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369" y="3536912"/>
            <a:ext cx="2895958" cy="28273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Výsledek obrázku pro trophic structure of temperate forest ecosyste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369" y="1230863"/>
            <a:ext cx="3030413" cy="196309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714782" y="1078910"/>
            <a:ext cx="8012997" cy="2062103"/>
          </a:xfrm>
          <a:prstGeom prst="rect">
            <a:avLst/>
          </a:prstGeom>
          <a:noFill/>
        </p:spPr>
        <p:txBody>
          <a:bodyPr wrap="square" rtlCol="0">
            <a:spAutoFit/>
          </a:bodyPr>
          <a:lstStyle/>
          <a:p>
            <a:r>
              <a:rPr lang="cs-CZ" sz="2400" dirty="0">
                <a:solidFill>
                  <a:schemeClr val="accent1">
                    <a:lumMod val="50000"/>
                  </a:schemeClr>
                </a:solidFill>
              </a:rPr>
              <a:t>V důsledku </a:t>
            </a:r>
            <a:r>
              <a:rPr lang="cs-CZ" sz="2400" dirty="0" smtClean="0">
                <a:solidFill>
                  <a:schemeClr val="accent1">
                    <a:lumMod val="50000"/>
                  </a:schemeClr>
                </a:solidFill>
              </a:rPr>
              <a:t>akumulace některých </a:t>
            </a:r>
            <a:r>
              <a:rPr lang="cs-CZ" sz="2400" dirty="0" err="1">
                <a:solidFill>
                  <a:schemeClr val="accent1">
                    <a:lumMod val="50000"/>
                  </a:schemeClr>
                </a:solidFill>
              </a:rPr>
              <a:t>POPs</a:t>
            </a:r>
            <a:r>
              <a:rPr lang="cs-CZ" sz="2400" dirty="0">
                <a:solidFill>
                  <a:schemeClr val="accent1">
                    <a:lumMod val="50000"/>
                  </a:schemeClr>
                </a:solidFill>
              </a:rPr>
              <a:t> v tukových tkáních stoupá koncentrace polutantu směrem k vrcholu trofické pyramidy, proces se nazývá </a:t>
            </a:r>
            <a:r>
              <a:rPr lang="cs-CZ" sz="2400" dirty="0" err="1" smtClean="0">
                <a:solidFill>
                  <a:schemeClr val="accent1">
                    <a:lumMod val="50000"/>
                  </a:schemeClr>
                </a:solidFill>
              </a:rPr>
              <a:t>biobohacování</a:t>
            </a:r>
            <a:r>
              <a:rPr lang="cs-CZ" sz="2400" dirty="0" smtClean="0">
                <a:solidFill>
                  <a:schemeClr val="accent1">
                    <a:lumMod val="50000"/>
                  </a:schemeClr>
                </a:solidFill>
              </a:rPr>
              <a:t>.</a:t>
            </a:r>
          </a:p>
          <a:p>
            <a:endParaRPr lang="cs-CZ" sz="800" dirty="0">
              <a:solidFill>
                <a:schemeClr val="accent1">
                  <a:lumMod val="50000"/>
                </a:schemeClr>
              </a:solidFill>
            </a:endParaRPr>
          </a:p>
          <a:p>
            <a:r>
              <a:rPr lang="cs-CZ" sz="2400" dirty="0" smtClean="0">
                <a:solidFill>
                  <a:schemeClr val="accent1">
                    <a:lumMod val="50000"/>
                  </a:schemeClr>
                </a:solidFill>
              </a:rPr>
              <a:t>Nejohroženější skupinou jsou z tohoto pohledu vrcholoví predátoři.</a:t>
            </a:r>
            <a:endParaRPr lang="cs-CZ" sz="2400" dirty="0">
              <a:solidFill>
                <a:schemeClr val="accent1">
                  <a:lumMod val="50000"/>
                </a:schemeClr>
              </a:solidFill>
            </a:endParaRPr>
          </a:p>
        </p:txBody>
      </p:sp>
      <p:pic>
        <p:nvPicPr>
          <p:cNvPr id="3" name="Obrázek 2"/>
          <p:cNvPicPr>
            <a:picLocks noChangeAspect="1"/>
          </p:cNvPicPr>
          <p:nvPr/>
        </p:nvPicPr>
        <p:blipFill>
          <a:blip r:embed="rId6"/>
          <a:stretch>
            <a:fillRect/>
          </a:stretch>
        </p:blipFill>
        <p:spPr>
          <a:xfrm>
            <a:off x="5594161" y="2812788"/>
            <a:ext cx="3717264" cy="3708072"/>
          </a:xfrm>
          <a:prstGeom prst="rect">
            <a:avLst/>
          </a:prstGeom>
        </p:spPr>
      </p:pic>
    </p:spTree>
    <p:extLst>
      <p:ext uri="{BB962C8B-B14F-4D97-AF65-F5344CB8AC3E}">
        <p14:creationId xmlns:p14="http://schemas.microsoft.com/office/powerpoint/2010/main" val="37507092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5831" y="5069500"/>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4"/>
          <a:stretch>
            <a:fillRect/>
          </a:stretch>
        </p:blipFill>
        <p:spPr>
          <a:xfrm>
            <a:off x="3329702" y="1024204"/>
            <a:ext cx="5705341" cy="5691233"/>
          </a:xfrm>
          <a:prstGeom prst="rect">
            <a:avLst/>
          </a:prstGeom>
        </p:spPr>
      </p:pic>
      <p:pic>
        <p:nvPicPr>
          <p:cNvPr id="8" name="Picture 4" descr="logo_m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logo_f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335878" y="213287"/>
            <a:ext cx="11692991" cy="707886"/>
          </a:xfrm>
          <a:prstGeom prst="rect">
            <a:avLst/>
          </a:prstGeom>
          <a:noFill/>
        </p:spPr>
        <p:txBody>
          <a:bodyPr wrap="square" rtlCol="0">
            <a:spAutoFit/>
          </a:bodyPr>
          <a:lstStyle/>
          <a:p>
            <a:r>
              <a:rPr lang="cs-CZ" sz="4000" dirty="0" smtClean="0">
                <a:solidFill>
                  <a:schemeClr val="accent5">
                    <a:lumMod val="75000"/>
                  </a:schemeClr>
                </a:solidFill>
                <a:latin typeface="+mj-lt"/>
              </a:rPr>
              <a:t>Zranitelnost vyplývající z výstavby trofických struktur</a:t>
            </a:r>
            <a:endParaRPr lang="cs-CZ" sz="4000" dirty="0">
              <a:solidFill>
                <a:schemeClr val="accent5">
                  <a:lumMod val="75000"/>
                </a:schemeClr>
              </a:solidFill>
              <a:latin typeface="+mj-lt"/>
            </a:endParaRPr>
          </a:p>
        </p:txBody>
      </p:sp>
    </p:spTree>
    <p:extLst>
      <p:ext uri="{BB962C8B-B14F-4D97-AF65-F5344CB8AC3E}">
        <p14:creationId xmlns:p14="http://schemas.microsoft.com/office/powerpoint/2010/main" val="33625700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650" y="369204"/>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415563" y="954897"/>
            <a:ext cx="10660268" cy="954107"/>
          </a:xfrm>
          <a:prstGeom prst="rect">
            <a:avLst/>
          </a:prstGeom>
          <a:noFill/>
        </p:spPr>
        <p:txBody>
          <a:bodyPr wrap="square" rtlCol="0">
            <a:spAutoFit/>
          </a:bodyPr>
          <a:lstStyle/>
          <a:p>
            <a:r>
              <a:rPr lang="cs-CZ" sz="2400" dirty="0" smtClean="0">
                <a:solidFill>
                  <a:schemeClr val="accent1">
                    <a:lumMod val="50000"/>
                  </a:schemeClr>
                </a:solidFill>
              </a:rPr>
              <a:t>Negativní efekty šířené podél potravních sítí mohou mít značně komplexní a </a:t>
            </a:r>
            <a:r>
              <a:rPr lang="cs-CZ" sz="2400" dirty="0" err="1" smtClean="0">
                <a:solidFill>
                  <a:schemeClr val="accent1">
                    <a:lumMod val="50000"/>
                  </a:schemeClr>
                </a:solidFill>
              </a:rPr>
              <a:t>nepredikovatelné</a:t>
            </a:r>
            <a:r>
              <a:rPr lang="cs-CZ" sz="2400" dirty="0" smtClean="0">
                <a:solidFill>
                  <a:schemeClr val="accent1">
                    <a:lumMod val="50000"/>
                  </a:schemeClr>
                </a:solidFill>
              </a:rPr>
              <a:t> důsledky… kombinace přímých a nepřímých vlivů</a:t>
            </a:r>
            <a:endParaRPr lang="cs-CZ" sz="2400" dirty="0">
              <a:solidFill>
                <a:schemeClr val="accent1">
                  <a:lumMod val="50000"/>
                </a:schemeClr>
              </a:solidFill>
            </a:endParaRPr>
          </a:p>
          <a:p>
            <a:endParaRPr lang="cs-CZ" sz="800" dirty="0" smtClean="0">
              <a:solidFill>
                <a:schemeClr val="accent1">
                  <a:lumMod val="50000"/>
                </a:schemeClr>
              </a:solidFill>
            </a:endParaRPr>
          </a:p>
        </p:txBody>
      </p:sp>
      <p:sp>
        <p:nvSpPr>
          <p:cNvPr id="12" name="TextovéPole 11"/>
          <p:cNvSpPr txBox="1"/>
          <p:nvPr/>
        </p:nvSpPr>
        <p:spPr>
          <a:xfrm>
            <a:off x="335878" y="247011"/>
            <a:ext cx="11692991" cy="707886"/>
          </a:xfrm>
          <a:prstGeom prst="rect">
            <a:avLst/>
          </a:prstGeom>
          <a:noFill/>
        </p:spPr>
        <p:txBody>
          <a:bodyPr wrap="square" rtlCol="0">
            <a:spAutoFit/>
          </a:bodyPr>
          <a:lstStyle/>
          <a:p>
            <a:r>
              <a:rPr lang="cs-CZ" sz="4000" dirty="0" smtClean="0">
                <a:solidFill>
                  <a:schemeClr val="accent5">
                    <a:lumMod val="75000"/>
                  </a:schemeClr>
                </a:solidFill>
                <a:latin typeface="+mj-lt"/>
              </a:rPr>
              <a:t>Zranitelnost vyplývající z výstavby trofických struktur</a:t>
            </a:r>
            <a:endParaRPr lang="cs-CZ" sz="4000" dirty="0">
              <a:solidFill>
                <a:schemeClr val="accent5">
                  <a:lumMod val="75000"/>
                </a:schemeClr>
              </a:solidFill>
              <a:latin typeface="+mj-lt"/>
            </a:endParaRPr>
          </a:p>
        </p:txBody>
      </p:sp>
      <p:sp>
        <p:nvSpPr>
          <p:cNvPr id="2" name="Obdélník 1"/>
          <p:cNvSpPr/>
          <p:nvPr/>
        </p:nvSpPr>
        <p:spPr>
          <a:xfrm>
            <a:off x="7472966" y="1905043"/>
            <a:ext cx="2459865" cy="914400"/>
          </a:xfrm>
          <a:prstGeom prst="rect">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400" dirty="0"/>
              <a:t>herbicidy</a:t>
            </a:r>
          </a:p>
        </p:txBody>
      </p:sp>
      <p:sp>
        <p:nvSpPr>
          <p:cNvPr id="13" name="Obdélník 12"/>
          <p:cNvSpPr/>
          <p:nvPr/>
        </p:nvSpPr>
        <p:spPr>
          <a:xfrm>
            <a:off x="2669144" y="4274534"/>
            <a:ext cx="4861777" cy="1157956"/>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400" dirty="0"/>
              <a:t>v</a:t>
            </a:r>
            <a:r>
              <a:rPr lang="cs-CZ" sz="2400" dirty="0" smtClean="0"/>
              <a:t>yhubení určitých druhů hmyzu – potrava pro mláďata křepelek</a:t>
            </a:r>
            <a:endParaRPr lang="cs-CZ" sz="2400" dirty="0"/>
          </a:p>
        </p:txBody>
      </p:sp>
      <p:sp>
        <p:nvSpPr>
          <p:cNvPr id="14" name="Obdélník 13"/>
          <p:cNvSpPr/>
          <p:nvPr/>
        </p:nvSpPr>
        <p:spPr>
          <a:xfrm>
            <a:off x="3872246" y="3121986"/>
            <a:ext cx="2459865" cy="91440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400" dirty="0"/>
              <a:t>vyhubení plevelů</a:t>
            </a:r>
          </a:p>
        </p:txBody>
      </p:sp>
      <p:sp>
        <p:nvSpPr>
          <p:cNvPr id="15" name="Obdélník 14"/>
          <p:cNvSpPr/>
          <p:nvPr/>
        </p:nvSpPr>
        <p:spPr>
          <a:xfrm>
            <a:off x="3870101" y="1905043"/>
            <a:ext cx="2459865" cy="914400"/>
          </a:xfrm>
          <a:prstGeom prst="rect">
            <a:avLst/>
          </a:prstGeom>
          <a:solidFill>
            <a:schemeClr val="accent6">
              <a:lumMod val="20000"/>
              <a:lumOff val="80000"/>
            </a:schemeClr>
          </a:solid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400" dirty="0"/>
              <a:t>plevele</a:t>
            </a:r>
          </a:p>
        </p:txBody>
      </p:sp>
      <p:sp>
        <p:nvSpPr>
          <p:cNvPr id="16" name="Obdélník 15"/>
          <p:cNvSpPr/>
          <p:nvPr/>
        </p:nvSpPr>
        <p:spPr>
          <a:xfrm>
            <a:off x="2706352" y="5642088"/>
            <a:ext cx="4861777" cy="1157956"/>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400" dirty="0" smtClean="0"/>
              <a:t>Výrazný pokles početnosti křepelek</a:t>
            </a:r>
            <a:endParaRPr lang="cs-CZ" sz="2400" dirty="0"/>
          </a:p>
        </p:txBody>
      </p:sp>
      <p:sp>
        <p:nvSpPr>
          <p:cNvPr id="17" name="Šipka dolů 16"/>
          <p:cNvSpPr/>
          <p:nvPr/>
        </p:nvSpPr>
        <p:spPr>
          <a:xfrm rot="5400000">
            <a:off x="6678183" y="1726946"/>
            <a:ext cx="483771" cy="1296118"/>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Šipka dolů 17"/>
          <p:cNvSpPr/>
          <p:nvPr/>
        </p:nvSpPr>
        <p:spPr>
          <a:xfrm>
            <a:off x="4954743" y="2778678"/>
            <a:ext cx="290575" cy="382399"/>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Šipka dolů 18"/>
          <p:cNvSpPr/>
          <p:nvPr/>
        </p:nvSpPr>
        <p:spPr>
          <a:xfrm>
            <a:off x="4954741" y="3991660"/>
            <a:ext cx="290577" cy="354967"/>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Šipka dolů 19"/>
          <p:cNvSpPr/>
          <p:nvPr/>
        </p:nvSpPr>
        <p:spPr>
          <a:xfrm>
            <a:off x="4954741" y="5395852"/>
            <a:ext cx="290577" cy="354967"/>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Picture 2" descr="Výsledek obrázku pro k&amp;rcaron;epelka polní"/>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77407" y="3497407"/>
            <a:ext cx="2668126" cy="295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4959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5831" y="5043742"/>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415563" y="954897"/>
            <a:ext cx="10660268" cy="954107"/>
          </a:xfrm>
          <a:prstGeom prst="rect">
            <a:avLst/>
          </a:prstGeom>
          <a:noFill/>
        </p:spPr>
        <p:txBody>
          <a:bodyPr wrap="square" rtlCol="0">
            <a:spAutoFit/>
          </a:bodyPr>
          <a:lstStyle/>
          <a:p>
            <a:r>
              <a:rPr lang="cs-CZ" sz="2400" dirty="0" smtClean="0">
                <a:solidFill>
                  <a:schemeClr val="accent1">
                    <a:lumMod val="50000"/>
                  </a:schemeClr>
                </a:solidFill>
              </a:rPr>
              <a:t>Negativní efekty šířené podél potravních sítí mohou mít značně komplexní a </a:t>
            </a:r>
            <a:r>
              <a:rPr lang="cs-CZ" sz="2400" dirty="0" err="1" smtClean="0">
                <a:solidFill>
                  <a:schemeClr val="accent1">
                    <a:lumMod val="50000"/>
                  </a:schemeClr>
                </a:solidFill>
              </a:rPr>
              <a:t>nepredikovatelné</a:t>
            </a:r>
            <a:r>
              <a:rPr lang="cs-CZ" sz="2400" dirty="0" smtClean="0">
                <a:solidFill>
                  <a:schemeClr val="accent1">
                    <a:lumMod val="50000"/>
                  </a:schemeClr>
                </a:solidFill>
              </a:rPr>
              <a:t> důsledky… kombinace přímých a nepřímých vlivů</a:t>
            </a:r>
            <a:endParaRPr lang="cs-CZ" sz="2400" dirty="0">
              <a:solidFill>
                <a:schemeClr val="accent1">
                  <a:lumMod val="50000"/>
                </a:schemeClr>
              </a:solidFill>
            </a:endParaRPr>
          </a:p>
          <a:p>
            <a:endParaRPr lang="cs-CZ" sz="800" dirty="0" smtClean="0">
              <a:solidFill>
                <a:schemeClr val="accent1">
                  <a:lumMod val="50000"/>
                </a:schemeClr>
              </a:solidFill>
            </a:endParaRPr>
          </a:p>
        </p:txBody>
      </p:sp>
      <p:sp>
        <p:nvSpPr>
          <p:cNvPr id="12" name="TextovéPole 11"/>
          <p:cNvSpPr txBox="1"/>
          <p:nvPr/>
        </p:nvSpPr>
        <p:spPr>
          <a:xfrm>
            <a:off x="335878" y="247011"/>
            <a:ext cx="11692991" cy="707886"/>
          </a:xfrm>
          <a:prstGeom prst="rect">
            <a:avLst/>
          </a:prstGeom>
          <a:noFill/>
        </p:spPr>
        <p:txBody>
          <a:bodyPr wrap="square" rtlCol="0">
            <a:spAutoFit/>
          </a:bodyPr>
          <a:lstStyle/>
          <a:p>
            <a:r>
              <a:rPr lang="cs-CZ" sz="4000" dirty="0" smtClean="0">
                <a:solidFill>
                  <a:schemeClr val="accent5">
                    <a:lumMod val="75000"/>
                  </a:schemeClr>
                </a:solidFill>
                <a:latin typeface="+mj-lt"/>
              </a:rPr>
              <a:t>Zranitelnost vyplývající z výstavby trofických struktur</a:t>
            </a:r>
            <a:endParaRPr lang="cs-CZ" sz="4000" dirty="0">
              <a:solidFill>
                <a:schemeClr val="accent5">
                  <a:lumMod val="75000"/>
                </a:schemeClr>
              </a:solidFill>
              <a:latin typeface="+mj-lt"/>
            </a:endParaRPr>
          </a:p>
        </p:txBody>
      </p:sp>
      <p:sp>
        <p:nvSpPr>
          <p:cNvPr id="2" name="Obdélník 1"/>
          <p:cNvSpPr/>
          <p:nvPr/>
        </p:nvSpPr>
        <p:spPr>
          <a:xfrm>
            <a:off x="335878" y="1868884"/>
            <a:ext cx="2459865" cy="914400"/>
          </a:xfrm>
          <a:prstGeom prst="rect">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1200" dirty="0" smtClean="0"/>
              <a:t>Výstavba domů v okolí jezera a intenzifikace zemědělství</a:t>
            </a:r>
            <a:endParaRPr lang="cs-CZ" sz="1200" dirty="0"/>
          </a:p>
        </p:txBody>
      </p:sp>
      <p:sp>
        <p:nvSpPr>
          <p:cNvPr id="15" name="Obdélník 14"/>
          <p:cNvSpPr/>
          <p:nvPr/>
        </p:nvSpPr>
        <p:spPr>
          <a:xfrm>
            <a:off x="3887449" y="2106163"/>
            <a:ext cx="1752424" cy="457200"/>
          </a:xfrm>
          <a:prstGeom prst="rect">
            <a:avLst/>
          </a:prstGeom>
          <a:solidFill>
            <a:schemeClr val="accent6">
              <a:lumMod val="20000"/>
              <a:lumOff val="80000"/>
            </a:schemeClr>
          </a:solid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400" dirty="0" smtClean="0"/>
              <a:t>eutrofizace</a:t>
            </a:r>
            <a:endParaRPr lang="cs-CZ" sz="2400" dirty="0"/>
          </a:p>
        </p:txBody>
      </p:sp>
      <p:sp>
        <p:nvSpPr>
          <p:cNvPr id="17" name="Šipka dolů 16"/>
          <p:cNvSpPr/>
          <p:nvPr/>
        </p:nvSpPr>
        <p:spPr>
          <a:xfrm rot="16200000">
            <a:off x="2997504" y="1673418"/>
            <a:ext cx="483771" cy="1296118"/>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Šipka dolů 18"/>
          <p:cNvSpPr/>
          <p:nvPr/>
        </p:nvSpPr>
        <p:spPr>
          <a:xfrm>
            <a:off x="4629485" y="2972497"/>
            <a:ext cx="276623" cy="333411"/>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p:cNvSpPr/>
          <p:nvPr/>
        </p:nvSpPr>
        <p:spPr>
          <a:xfrm>
            <a:off x="3887449" y="2846992"/>
            <a:ext cx="1752424" cy="628169"/>
          </a:xfrm>
          <a:prstGeom prst="rect">
            <a:avLst/>
          </a:prstGeom>
          <a:solidFill>
            <a:schemeClr val="accent6">
              <a:lumMod val="20000"/>
              <a:lumOff val="80000"/>
            </a:schemeClr>
          </a:solid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a:t>r</a:t>
            </a:r>
            <a:r>
              <a:rPr lang="cs-CZ" dirty="0" smtClean="0"/>
              <a:t>ozvoj sinic -toxiny</a:t>
            </a:r>
            <a:endParaRPr lang="cs-CZ" dirty="0"/>
          </a:p>
        </p:txBody>
      </p:sp>
      <p:sp>
        <p:nvSpPr>
          <p:cNvPr id="18" name="Šipka dolů 17"/>
          <p:cNvSpPr/>
          <p:nvPr/>
        </p:nvSpPr>
        <p:spPr>
          <a:xfrm>
            <a:off x="4618373" y="2518170"/>
            <a:ext cx="290575" cy="382399"/>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bdélník 21"/>
          <p:cNvSpPr/>
          <p:nvPr/>
        </p:nvSpPr>
        <p:spPr>
          <a:xfrm>
            <a:off x="3576410" y="3714888"/>
            <a:ext cx="2368820" cy="541896"/>
          </a:xfrm>
          <a:prstGeom prst="rect">
            <a:avLst/>
          </a:prstGeom>
          <a:solidFill>
            <a:schemeClr val="accent6">
              <a:lumMod val="20000"/>
              <a:lumOff val="80000"/>
            </a:schemeClr>
          </a:solid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a:t>z</a:t>
            </a:r>
            <a:r>
              <a:rPr lang="cs-CZ" dirty="0" smtClean="0"/>
              <a:t>měna ve druhové skladbě ryb</a:t>
            </a:r>
            <a:endParaRPr lang="cs-CZ" dirty="0"/>
          </a:p>
        </p:txBody>
      </p:sp>
      <p:sp>
        <p:nvSpPr>
          <p:cNvPr id="23" name="Šipka dolů 22"/>
          <p:cNvSpPr/>
          <p:nvPr/>
        </p:nvSpPr>
        <p:spPr>
          <a:xfrm>
            <a:off x="4615533" y="3437002"/>
            <a:ext cx="290575" cy="382399"/>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23"/>
          <p:cNvSpPr/>
          <p:nvPr/>
        </p:nvSpPr>
        <p:spPr>
          <a:xfrm>
            <a:off x="3583386" y="4505536"/>
            <a:ext cx="2368820" cy="541896"/>
          </a:xfrm>
          <a:prstGeom prst="rect">
            <a:avLst/>
          </a:prstGeom>
          <a:solidFill>
            <a:schemeClr val="accent6">
              <a:lumMod val="20000"/>
              <a:lumOff val="80000"/>
            </a:schemeClr>
          </a:solid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a:t>v</a:t>
            </a:r>
            <a:r>
              <a:rPr lang="cs-CZ" dirty="0" smtClean="0"/>
              <a:t>ymizení většiny druhů</a:t>
            </a:r>
            <a:endParaRPr lang="cs-CZ" dirty="0"/>
          </a:p>
        </p:txBody>
      </p:sp>
      <p:sp>
        <p:nvSpPr>
          <p:cNvPr id="26" name="Šipka dolů 25"/>
          <p:cNvSpPr/>
          <p:nvPr/>
        </p:nvSpPr>
        <p:spPr>
          <a:xfrm>
            <a:off x="4615532" y="4218211"/>
            <a:ext cx="290575" cy="382399"/>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bdélník 28"/>
          <p:cNvSpPr/>
          <p:nvPr/>
        </p:nvSpPr>
        <p:spPr>
          <a:xfrm>
            <a:off x="6776182" y="3743955"/>
            <a:ext cx="3359492" cy="538587"/>
          </a:xfrm>
          <a:prstGeom prst="rect">
            <a:avLst/>
          </a:prstGeom>
          <a:solidFill>
            <a:schemeClr val="accent6">
              <a:lumMod val="20000"/>
              <a:lumOff val="80000"/>
            </a:schemeClr>
          </a:solid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a:t>p</a:t>
            </a:r>
            <a:r>
              <a:rPr lang="cs-CZ" dirty="0" smtClean="0"/>
              <a:t>řemnožení odolné ryby </a:t>
            </a:r>
            <a:r>
              <a:rPr lang="cs-CZ" dirty="0" err="1" smtClean="0"/>
              <a:t>dorosomy</a:t>
            </a:r>
            <a:r>
              <a:rPr lang="cs-CZ" dirty="0" smtClean="0"/>
              <a:t> dlouhoploutvé</a:t>
            </a:r>
            <a:endParaRPr lang="cs-CZ" dirty="0"/>
          </a:p>
        </p:txBody>
      </p:sp>
      <p:sp>
        <p:nvSpPr>
          <p:cNvPr id="28" name="Šipka dolů 27"/>
          <p:cNvSpPr/>
          <p:nvPr/>
        </p:nvSpPr>
        <p:spPr>
          <a:xfrm rot="16200000">
            <a:off x="6267261" y="3441572"/>
            <a:ext cx="289920" cy="1140044"/>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Obdélník 29"/>
          <p:cNvSpPr/>
          <p:nvPr/>
        </p:nvSpPr>
        <p:spPr>
          <a:xfrm>
            <a:off x="3459715" y="5243032"/>
            <a:ext cx="2616161" cy="654358"/>
          </a:xfrm>
          <a:prstGeom prst="rect">
            <a:avLst/>
          </a:prstGeom>
          <a:solidFill>
            <a:schemeClr val="accent6">
              <a:lumMod val="20000"/>
              <a:lumOff val="80000"/>
            </a:schemeClr>
          </a:solid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a:t>j</a:t>
            </a:r>
            <a:r>
              <a:rPr lang="cs-CZ" dirty="0" smtClean="0"/>
              <a:t>ednostranná dieta avitaminóza vitamínu B1</a:t>
            </a:r>
            <a:endParaRPr lang="cs-CZ" dirty="0"/>
          </a:p>
        </p:txBody>
      </p:sp>
      <p:sp>
        <p:nvSpPr>
          <p:cNvPr id="31" name="Šipka dolů 30"/>
          <p:cNvSpPr/>
          <p:nvPr/>
        </p:nvSpPr>
        <p:spPr>
          <a:xfrm>
            <a:off x="4615530" y="4944419"/>
            <a:ext cx="290575" cy="382399"/>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Obdélník 31"/>
          <p:cNvSpPr/>
          <p:nvPr/>
        </p:nvSpPr>
        <p:spPr>
          <a:xfrm>
            <a:off x="3151557" y="6058738"/>
            <a:ext cx="3218519" cy="723272"/>
          </a:xfrm>
          <a:prstGeom prst="rect">
            <a:avLst/>
          </a:prstGeom>
          <a:solidFill>
            <a:schemeClr val="accent6">
              <a:lumMod val="20000"/>
              <a:lumOff val="80000"/>
            </a:schemeClr>
          </a:solid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a:t>p</a:t>
            </a:r>
            <a:r>
              <a:rPr lang="cs-CZ" dirty="0" smtClean="0"/>
              <a:t>oškození neuronů, ztráta pohybové koordinace, utopení</a:t>
            </a:r>
            <a:endParaRPr lang="cs-CZ" dirty="0"/>
          </a:p>
        </p:txBody>
      </p:sp>
      <p:sp>
        <p:nvSpPr>
          <p:cNvPr id="33" name="Šipka dolů 32"/>
          <p:cNvSpPr/>
          <p:nvPr/>
        </p:nvSpPr>
        <p:spPr>
          <a:xfrm>
            <a:off x="4615528" y="5835220"/>
            <a:ext cx="290575" cy="382399"/>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Obdélník 33"/>
          <p:cNvSpPr/>
          <p:nvPr/>
        </p:nvSpPr>
        <p:spPr>
          <a:xfrm>
            <a:off x="6650215" y="5096588"/>
            <a:ext cx="3632861" cy="877963"/>
          </a:xfrm>
          <a:prstGeom prst="rect">
            <a:avLst/>
          </a:prstGeom>
          <a:solidFill>
            <a:schemeClr val="accent6">
              <a:lumMod val="20000"/>
              <a:lumOff val="80000"/>
            </a:schemeClr>
          </a:solid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a:t>m</a:t>
            </a:r>
            <a:r>
              <a:rPr lang="cs-CZ" dirty="0" smtClean="0"/>
              <a:t>aso obsahuje velké množství enzymu </a:t>
            </a:r>
            <a:r>
              <a:rPr lang="cs-CZ" dirty="0" err="1" smtClean="0"/>
              <a:t>thiaminázy</a:t>
            </a:r>
            <a:r>
              <a:rPr lang="cs-CZ" dirty="0" smtClean="0"/>
              <a:t> – štěpí vitamín B1</a:t>
            </a:r>
            <a:endParaRPr lang="cs-CZ" dirty="0"/>
          </a:p>
        </p:txBody>
      </p:sp>
      <p:sp>
        <p:nvSpPr>
          <p:cNvPr id="35" name="Šipka dolů 34"/>
          <p:cNvSpPr/>
          <p:nvPr/>
        </p:nvSpPr>
        <p:spPr>
          <a:xfrm>
            <a:off x="8269160" y="4256784"/>
            <a:ext cx="398322" cy="965792"/>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Obdélník 35"/>
          <p:cNvSpPr/>
          <p:nvPr/>
        </p:nvSpPr>
        <p:spPr>
          <a:xfrm>
            <a:off x="7615282" y="6257811"/>
            <a:ext cx="1813899" cy="498586"/>
          </a:xfrm>
          <a:prstGeom prst="rect">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1400" b="1" dirty="0"/>
              <a:t>h</a:t>
            </a:r>
            <a:r>
              <a:rPr lang="cs-CZ" sz="1400" b="1" dirty="0" smtClean="0"/>
              <a:t>romadný úhyn aligátorů</a:t>
            </a:r>
            <a:endParaRPr lang="cs-CZ" sz="1400" b="1" dirty="0"/>
          </a:p>
        </p:txBody>
      </p:sp>
      <p:sp>
        <p:nvSpPr>
          <p:cNvPr id="37" name="Šipka dolů 36"/>
          <p:cNvSpPr/>
          <p:nvPr/>
        </p:nvSpPr>
        <p:spPr>
          <a:xfrm rot="16200000" flipV="1">
            <a:off x="6206593" y="5158223"/>
            <a:ext cx="301250" cy="823976"/>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Šipka dolů 37"/>
          <p:cNvSpPr/>
          <p:nvPr/>
        </p:nvSpPr>
        <p:spPr>
          <a:xfrm rot="16200000">
            <a:off x="6848924" y="5752658"/>
            <a:ext cx="313269" cy="1380468"/>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0" name="Šipka dolů 39"/>
          <p:cNvSpPr/>
          <p:nvPr/>
        </p:nvSpPr>
        <p:spPr>
          <a:xfrm>
            <a:off x="8298608" y="5929644"/>
            <a:ext cx="336074" cy="375698"/>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050" name="Picture 2" descr="Výsledek obrázku pro aligátor americk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1261" y="1809474"/>
            <a:ext cx="2686518" cy="1693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4746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4092" y="5149250"/>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539" y="5560608"/>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201" y="4665701"/>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335878" y="247011"/>
            <a:ext cx="11692991" cy="707886"/>
          </a:xfrm>
          <a:prstGeom prst="rect">
            <a:avLst/>
          </a:prstGeom>
          <a:noFill/>
        </p:spPr>
        <p:txBody>
          <a:bodyPr wrap="square" rtlCol="0">
            <a:spAutoFit/>
          </a:bodyPr>
          <a:lstStyle/>
          <a:p>
            <a:r>
              <a:rPr lang="cs-CZ" sz="4000" dirty="0" smtClean="0">
                <a:solidFill>
                  <a:schemeClr val="accent5">
                    <a:lumMod val="75000"/>
                  </a:schemeClr>
                </a:solidFill>
                <a:latin typeface="+mj-lt"/>
              </a:rPr>
              <a:t>Mezidruhové interakce</a:t>
            </a:r>
            <a:endParaRPr lang="cs-CZ" sz="4000" dirty="0">
              <a:solidFill>
                <a:schemeClr val="accent5">
                  <a:lumMod val="75000"/>
                </a:schemeClr>
              </a:solidFill>
              <a:latin typeface="+mj-lt"/>
            </a:endParaRPr>
          </a:p>
        </p:txBody>
      </p:sp>
      <p:pic>
        <p:nvPicPr>
          <p:cNvPr id="5" name="Obrázek 4"/>
          <p:cNvPicPr>
            <a:picLocks noChangeAspect="1"/>
          </p:cNvPicPr>
          <p:nvPr/>
        </p:nvPicPr>
        <p:blipFill>
          <a:blip r:embed="rId6"/>
          <a:stretch>
            <a:fillRect/>
          </a:stretch>
        </p:blipFill>
        <p:spPr>
          <a:xfrm>
            <a:off x="2180492" y="1471690"/>
            <a:ext cx="6580001" cy="4821985"/>
          </a:xfrm>
          <a:prstGeom prst="rect">
            <a:avLst/>
          </a:prstGeom>
        </p:spPr>
      </p:pic>
    </p:spTree>
    <p:extLst>
      <p:ext uri="{BB962C8B-B14F-4D97-AF65-F5344CB8AC3E}">
        <p14:creationId xmlns:p14="http://schemas.microsoft.com/office/powerpoint/2010/main" val="22199383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4092" y="5149250"/>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539" y="5560608"/>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201" y="4665701"/>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335878" y="247011"/>
            <a:ext cx="11692991" cy="707886"/>
          </a:xfrm>
          <a:prstGeom prst="rect">
            <a:avLst/>
          </a:prstGeom>
          <a:noFill/>
        </p:spPr>
        <p:txBody>
          <a:bodyPr wrap="square" rtlCol="0">
            <a:spAutoFit/>
          </a:bodyPr>
          <a:lstStyle/>
          <a:p>
            <a:r>
              <a:rPr lang="cs-CZ" sz="4000" dirty="0" smtClean="0">
                <a:solidFill>
                  <a:schemeClr val="accent5">
                    <a:lumMod val="75000"/>
                  </a:schemeClr>
                </a:solidFill>
                <a:latin typeface="+mj-lt"/>
              </a:rPr>
              <a:t>Mezidruhové interakce</a:t>
            </a:r>
            <a:endParaRPr lang="cs-CZ" sz="4000" dirty="0">
              <a:solidFill>
                <a:schemeClr val="accent5">
                  <a:lumMod val="75000"/>
                </a:schemeClr>
              </a:solidFill>
              <a:latin typeface="+mj-lt"/>
            </a:endParaRPr>
          </a:p>
        </p:txBody>
      </p:sp>
      <p:pic>
        <p:nvPicPr>
          <p:cNvPr id="5" name="Obrázek 4"/>
          <p:cNvPicPr>
            <a:picLocks noChangeAspect="1"/>
          </p:cNvPicPr>
          <p:nvPr/>
        </p:nvPicPr>
        <p:blipFill>
          <a:blip r:embed="rId6"/>
          <a:stretch>
            <a:fillRect/>
          </a:stretch>
        </p:blipFill>
        <p:spPr>
          <a:xfrm>
            <a:off x="1405530" y="1471690"/>
            <a:ext cx="6580001" cy="4821985"/>
          </a:xfrm>
          <a:prstGeom prst="rect">
            <a:avLst/>
          </a:prstGeom>
        </p:spPr>
      </p:pic>
      <p:sp>
        <p:nvSpPr>
          <p:cNvPr id="2" name="TextovéPole 1"/>
          <p:cNvSpPr txBox="1"/>
          <p:nvPr/>
        </p:nvSpPr>
        <p:spPr>
          <a:xfrm>
            <a:off x="928268" y="954897"/>
            <a:ext cx="3004492" cy="523220"/>
          </a:xfrm>
          <a:prstGeom prst="rect">
            <a:avLst/>
          </a:prstGeom>
          <a:noFill/>
        </p:spPr>
        <p:txBody>
          <a:bodyPr wrap="square" rtlCol="0">
            <a:spAutoFit/>
          </a:bodyPr>
          <a:lstStyle/>
          <a:p>
            <a:r>
              <a:rPr lang="cs-CZ" sz="2800" dirty="0">
                <a:solidFill>
                  <a:schemeClr val="accent1">
                    <a:lumMod val="50000"/>
                  </a:schemeClr>
                </a:solidFill>
              </a:rPr>
              <a:t>Vliv na fitness</a:t>
            </a:r>
          </a:p>
        </p:txBody>
      </p:sp>
      <p:sp>
        <p:nvSpPr>
          <p:cNvPr id="3" name="Obdélník 2"/>
          <p:cNvSpPr/>
          <p:nvPr/>
        </p:nvSpPr>
        <p:spPr>
          <a:xfrm>
            <a:off x="8392456" y="954897"/>
            <a:ext cx="2841636" cy="5632311"/>
          </a:xfrm>
          <a:prstGeom prst="rect">
            <a:avLst/>
          </a:prstGeom>
        </p:spPr>
        <p:txBody>
          <a:bodyPr wrap="square">
            <a:spAutoFit/>
          </a:bodyPr>
          <a:lstStyle/>
          <a:p>
            <a:r>
              <a:rPr lang="cs-CZ" sz="2400" dirty="0" smtClean="0">
                <a:solidFill>
                  <a:schemeClr val="accent1">
                    <a:lumMod val="50000"/>
                  </a:schemeClr>
                </a:solidFill>
              </a:rPr>
              <a:t>Stará </a:t>
            </a:r>
            <a:r>
              <a:rPr lang="cs-CZ" sz="2400" dirty="0" err="1">
                <a:solidFill>
                  <a:schemeClr val="accent1">
                    <a:lumMod val="50000"/>
                  </a:schemeClr>
                </a:solidFill>
              </a:rPr>
              <a:t>D</a:t>
            </a:r>
            <a:r>
              <a:rPr lang="cs-CZ" sz="2400" dirty="0" err="1" smtClean="0">
                <a:solidFill>
                  <a:schemeClr val="accent1">
                    <a:lumMod val="50000"/>
                  </a:schemeClr>
                </a:solidFill>
              </a:rPr>
              <a:t>arvinovská</a:t>
            </a:r>
            <a:r>
              <a:rPr lang="cs-CZ" sz="2400" dirty="0" smtClean="0">
                <a:solidFill>
                  <a:schemeClr val="accent1">
                    <a:lumMod val="50000"/>
                  </a:schemeClr>
                </a:solidFill>
              </a:rPr>
              <a:t> idea </a:t>
            </a:r>
            <a:r>
              <a:rPr lang="cs-CZ" sz="2400" b="1" dirty="0" smtClean="0">
                <a:solidFill>
                  <a:schemeClr val="accent1">
                    <a:lumMod val="50000"/>
                  </a:schemeClr>
                </a:solidFill>
              </a:rPr>
              <a:t>fitness</a:t>
            </a:r>
            <a:r>
              <a:rPr lang="cs-CZ" sz="2400" dirty="0" smtClean="0">
                <a:solidFill>
                  <a:schemeClr val="accent1">
                    <a:lumMod val="50000"/>
                  </a:schemeClr>
                </a:solidFill>
              </a:rPr>
              <a:t> </a:t>
            </a:r>
            <a:r>
              <a:rPr lang="en-GB" sz="2400" dirty="0" smtClean="0">
                <a:solidFill>
                  <a:schemeClr val="accent1">
                    <a:lumMod val="50000"/>
                  </a:schemeClr>
                </a:solidFill>
              </a:rPr>
              <a:t>(Spencer</a:t>
            </a:r>
            <a:r>
              <a:rPr lang="en-GB" sz="2400" dirty="0">
                <a:solidFill>
                  <a:schemeClr val="accent1">
                    <a:lumMod val="50000"/>
                  </a:schemeClr>
                </a:solidFill>
              </a:rPr>
              <a:t>, 1852) </a:t>
            </a:r>
            <a:r>
              <a:rPr lang="cs-CZ" sz="2400" dirty="0" smtClean="0">
                <a:solidFill>
                  <a:schemeClr val="accent1">
                    <a:lumMod val="50000"/>
                  </a:schemeClr>
                </a:solidFill>
              </a:rPr>
              <a:t>je schopnost organismu prosadit se v daných podmínkách prostředí a přenést tuto schopnost na potomky díky efektivní reprodukci, fitness je úzce spojena s ideou přirozeného výběru (natural </a:t>
            </a:r>
            <a:r>
              <a:rPr lang="en-GB" sz="2400" dirty="0" smtClean="0">
                <a:solidFill>
                  <a:schemeClr val="accent1">
                    <a:lumMod val="50000"/>
                  </a:schemeClr>
                </a:solidFill>
              </a:rPr>
              <a:t>selection</a:t>
            </a:r>
            <a:r>
              <a:rPr lang="cs-CZ" sz="2400" dirty="0" smtClean="0">
                <a:solidFill>
                  <a:schemeClr val="accent1">
                    <a:lumMod val="50000"/>
                  </a:schemeClr>
                </a:solidFill>
              </a:rPr>
              <a:t>, </a:t>
            </a:r>
            <a:r>
              <a:rPr lang="en-GB" sz="2400" dirty="0" smtClean="0">
                <a:solidFill>
                  <a:schemeClr val="accent1">
                    <a:lumMod val="50000"/>
                  </a:schemeClr>
                </a:solidFill>
              </a:rPr>
              <a:t>NS</a:t>
            </a:r>
            <a:r>
              <a:rPr lang="en-GB" sz="2400" dirty="0">
                <a:solidFill>
                  <a:schemeClr val="accent1">
                    <a:lumMod val="50000"/>
                  </a:schemeClr>
                </a:solidFill>
              </a:rPr>
              <a:t>). </a:t>
            </a:r>
            <a:endParaRPr lang="cs-CZ" sz="2400" dirty="0">
              <a:solidFill>
                <a:schemeClr val="accent1">
                  <a:lumMod val="50000"/>
                </a:schemeClr>
              </a:solidFill>
            </a:endParaRPr>
          </a:p>
        </p:txBody>
      </p:sp>
    </p:spTree>
    <p:extLst>
      <p:ext uri="{BB962C8B-B14F-4D97-AF65-F5344CB8AC3E}">
        <p14:creationId xmlns:p14="http://schemas.microsoft.com/office/powerpoint/2010/main" val="16778732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5831" y="5043742"/>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335878" y="247011"/>
            <a:ext cx="11692991" cy="646331"/>
          </a:xfrm>
          <a:prstGeom prst="rect">
            <a:avLst/>
          </a:prstGeom>
          <a:noFill/>
        </p:spPr>
        <p:txBody>
          <a:bodyPr wrap="square" rtlCol="0">
            <a:spAutoFit/>
          </a:bodyPr>
          <a:lstStyle/>
          <a:p>
            <a:r>
              <a:rPr lang="cs-CZ" sz="3600" dirty="0" smtClean="0">
                <a:solidFill>
                  <a:schemeClr val="accent5">
                    <a:lumMod val="75000"/>
                  </a:schemeClr>
                </a:solidFill>
                <a:latin typeface="+mj-lt"/>
              </a:rPr>
              <a:t>Důležitost vrcholových predátorů při utváření ekosystémů</a:t>
            </a:r>
            <a:endParaRPr lang="cs-CZ" sz="3600" dirty="0">
              <a:solidFill>
                <a:schemeClr val="accent5">
                  <a:lumMod val="75000"/>
                </a:schemeClr>
              </a:solidFill>
              <a:latin typeface="+mj-lt"/>
            </a:endParaRPr>
          </a:p>
        </p:txBody>
      </p:sp>
      <p:pic>
        <p:nvPicPr>
          <p:cNvPr id="39" name="Picture 2" descr="Výsledek obrázku pro trophic structure of temperate forest ecosyste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4211" y="1005444"/>
            <a:ext cx="3030413" cy="1963098"/>
          </a:xfrm>
          <a:prstGeom prst="rect">
            <a:avLst/>
          </a:prstGeom>
          <a:noFill/>
          <a:extLst>
            <a:ext uri="{909E8E84-426E-40DD-AFC4-6F175D3DCCD1}">
              <a14:hiddenFill xmlns:a14="http://schemas.microsoft.com/office/drawing/2010/main">
                <a:solidFill>
                  <a:srgbClr val="FFFFFF"/>
                </a:solidFill>
              </a14:hiddenFill>
            </a:ext>
          </a:extLst>
        </p:spPr>
      </p:pic>
      <p:sp>
        <p:nvSpPr>
          <p:cNvPr id="41" name="TextovéPole 40"/>
          <p:cNvSpPr txBox="1"/>
          <p:nvPr/>
        </p:nvSpPr>
        <p:spPr>
          <a:xfrm>
            <a:off x="448546" y="893342"/>
            <a:ext cx="8012997" cy="830997"/>
          </a:xfrm>
          <a:prstGeom prst="rect">
            <a:avLst/>
          </a:prstGeom>
          <a:noFill/>
        </p:spPr>
        <p:txBody>
          <a:bodyPr wrap="square" rtlCol="0">
            <a:spAutoFit/>
          </a:bodyPr>
          <a:lstStyle/>
          <a:p>
            <a:r>
              <a:rPr lang="cs-CZ" sz="2400" dirty="0">
                <a:solidFill>
                  <a:schemeClr val="accent1">
                    <a:lumMod val="50000"/>
                  </a:schemeClr>
                </a:solidFill>
              </a:rPr>
              <a:t>k</a:t>
            </a:r>
            <a:r>
              <a:rPr lang="cs-CZ" sz="2400" dirty="0" smtClean="0">
                <a:solidFill>
                  <a:schemeClr val="accent1">
                    <a:lumMod val="50000"/>
                  </a:schemeClr>
                </a:solidFill>
              </a:rPr>
              <a:t>aždý článek trofické pyramidy může hrát stěžejní roli: vliv na </a:t>
            </a:r>
          </a:p>
          <a:p>
            <a:r>
              <a:rPr lang="cs-CZ" sz="2400" dirty="0" smtClean="0">
                <a:solidFill>
                  <a:schemeClr val="accent1">
                    <a:lumMod val="50000"/>
                  </a:schemeClr>
                </a:solidFill>
              </a:rPr>
              <a:t>Ekosystém nelze vyjádřit jeho biomasou</a:t>
            </a:r>
            <a:endParaRPr lang="cs-CZ" sz="2400" dirty="0">
              <a:solidFill>
                <a:schemeClr val="accent1">
                  <a:lumMod val="50000"/>
                </a:schemeClr>
              </a:solidFill>
            </a:endParaRPr>
          </a:p>
        </p:txBody>
      </p:sp>
      <p:sp>
        <p:nvSpPr>
          <p:cNvPr id="42" name="TextovéPole 41"/>
          <p:cNvSpPr txBox="1"/>
          <p:nvPr/>
        </p:nvSpPr>
        <p:spPr>
          <a:xfrm>
            <a:off x="649749" y="1724339"/>
            <a:ext cx="10660268" cy="892552"/>
          </a:xfrm>
          <a:prstGeom prst="rect">
            <a:avLst/>
          </a:prstGeom>
          <a:noFill/>
        </p:spPr>
        <p:txBody>
          <a:bodyPr wrap="square" rtlCol="0">
            <a:spAutoFit/>
          </a:bodyPr>
          <a:lstStyle/>
          <a:p>
            <a:r>
              <a:rPr lang="cs-CZ" sz="2400" dirty="0" smtClean="0">
                <a:solidFill>
                  <a:schemeClr val="accent1">
                    <a:lumMod val="50000"/>
                  </a:schemeClr>
                </a:solidFill>
              </a:rPr>
              <a:t>Příklad: vlk jako doktor lesa</a:t>
            </a:r>
          </a:p>
          <a:p>
            <a:r>
              <a:rPr lang="cs-CZ" sz="2000" dirty="0">
                <a:solidFill>
                  <a:schemeClr val="accent1">
                    <a:lumMod val="50000"/>
                  </a:schemeClr>
                </a:solidFill>
              </a:rPr>
              <a:t>http://videacesky.cz/video/jak-vlci-meni-tok-rek</a:t>
            </a:r>
            <a:endParaRPr lang="cs-CZ" sz="2000" dirty="0" smtClean="0">
              <a:solidFill>
                <a:schemeClr val="accent1">
                  <a:lumMod val="50000"/>
                </a:schemeClr>
              </a:solidFill>
            </a:endParaRPr>
          </a:p>
          <a:p>
            <a:endParaRPr lang="cs-CZ" sz="800" dirty="0" smtClean="0">
              <a:solidFill>
                <a:schemeClr val="accent1">
                  <a:lumMod val="50000"/>
                </a:schemeClr>
              </a:solidFill>
            </a:endParaRPr>
          </a:p>
        </p:txBody>
      </p:sp>
      <p:pic>
        <p:nvPicPr>
          <p:cNvPr id="6150" name="Picture 6" descr="Výsledek obrázku pro canis lup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123" y="2566659"/>
            <a:ext cx="6362700" cy="3924301"/>
          </a:xfrm>
          <a:prstGeom prst="rect">
            <a:avLst/>
          </a:prstGeom>
          <a:noFill/>
          <a:extLst>
            <a:ext uri="{909E8E84-426E-40DD-AFC4-6F175D3DCCD1}">
              <a14:hiddenFill xmlns:a14="http://schemas.microsoft.com/office/drawing/2010/main">
                <a:solidFill>
                  <a:srgbClr val="FFFFFF"/>
                </a:solidFill>
              </a14:hiddenFill>
            </a:ext>
          </a:extLst>
        </p:spPr>
      </p:pic>
      <p:sp>
        <p:nvSpPr>
          <p:cNvPr id="43" name="TextovéPole 42"/>
          <p:cNvSpPr txBox="1"/>
          <p:nvPr/>
        </p:nvSpPr>
        <p:spPr>
          <a:xfrm>
            <a:off x="8879641" y="6010595"/>
            <a:ext cx="4860752" cy="738664"/>
          </a:xfrm>
          <a:prstGeom prst="rect">
            <a:avLst/>
          </a:prstGeom>
          <a:noFill/>
        </p:spPr>
        <p:txBody>
          <a:bodyPr wrap="square" rtlCol="0">
            <a:spAutoFit/>
          </a:bodyPr>
          <a:lstStyle/>
          <a:p>
            <a:r>
              <a:rPr lang="cs-CZ" sz="1400" dirty="0"/>
              <a:t>zdroj: </a:t>
            </a:r>
            <a:r>
              <a:rPr lang="cs-CZ" sz="1400" dirty="0">
                <a:hlinkClick r:id="rId7"/>
              </a:rPr>
              <a:t>Fine Art America</a:t>
            </a:r>
            <a:r>
              <a:rPr lang="cs-CZ" sz="1400" dirty="0" smtClean="0"/>
              <a:t> </a:t>
            </a:r>
          </a:p>
          <a:p>
            <a:endParaRPr lang="cs-CZ" sz="1400" dirty="0" smtClean="0"/>
          </a:p>
          <a:p>
            <a:endParaRPr lang="cs-CZ" sz="1400" dirty="0"/>
          </a:p>
        </p:txBody>
      </p:sp>
    </p:spTree>
    <p:extLst>
      <p:ext uri="{BB962C8B-B14F-4D97-AF65-F5344CB8AC3E}">
        <p14:creationId xmlns:p14="http://schemas.microsoft.com/office/powerpoint/2010/main" val="23023961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5831" y="5043742"/>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335878" y="247011"/>
            <a:ext cx="11692991" cy="646331"/>
          </a:xfrm>
          <a:prstGeom prst="rect">
            <a:avLst/>
          </a:prstGeom>
          <a:noFill/>
        </p:spPr>
        <p:txBody>
          <a:bodyPr wrap="square" rtlCol="0">
            <a:spAutoFit/>
          </a:bodyPr>
          <a:lstStyle/>
          <a:p>
            <a:r>
              <a:rPr lang="cs-CZ" sz="3600" dirty="0" smtClean="0">
                <a:solidFill>
                  <a:schemeClr val="accent5">
                    <a:lumMod val="75000"/>
                  </a:schemeClr>
                </a:solidFill>
                <a:latin typeface="+mj-lt"/>
              </a:rPr>
              <a:t>Regulace predátorem: princip zpětné vazby</a:t>
            </a:r>
            <a:endParaRPr lang="cs-CZ" sz="3600" dirty="0">
              <a:solidFill>
                <a:schemeClr val="accent5">
                  <a:lumMod val="75000"/>
                </a:schemeClr>
              </a:solidFill>
              <a:latin typeface="+mj-lt"/>
            </a:endParaRPr>
          </a:p>
        </p:txBody>
      </p:sp>
      <p:sp>
        <p:nvSpPr>
          <p:cNvPr id="10" name="TextovéPole 2"/>
          <p:cNvSpPr txBox="1">
            <a:spLocks noChangeArrowheads="1"/>
          </p:cNvSpPr>
          <p:nvPr/>
        </p:nvSpPr>
        <p:spPr bwMode="auto">
          <a:xfrm>
            <a:off x="488255" y="968738"/>
            <a:ext cx="1068160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cs-CZ" altLang="cs-CZ" sz="2200" dirty="0">
                <a:solidFill>
                  <a:srgbClr val="002060"/>
                </a:solidFill>
              </a:rPr>
              <a:t>Obecně se dá zpětná vazba definovat jako kruhové uspořádání kauzálně spojených prvků, v němž prvotní příčina postupuje podél prvků smyčky, až poslední z nich přenese efekt na počáteční prvek cyklu a zpětná vazba se tak uzavře.</a:t>
            </a:r>
          </a:p>
        </p:txBody>
      </p:sp>
      <p:pic>
        <p:nvPicPr>
          <p:cNvPr id="11" name="Picture 4" descr="http://www.cleanlanguage.co.uk/articles/content_images/%20Feedback-loops-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501" y="2986354"/>
            <a:ext cx="5505450"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C:\Users\Silvamirator\Desktop\Doktorské studium\Moje přednáška\obrázky pro přednášku\3.přednáška\blog april 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9204" y="2370881"/>
            <a:ext cx="2087563"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ovéPole 6"/>
          <p:cNvSpPr txBox="1">
            <a:spLocks noChangeArrowheads="1"/>
          </p:cNvSpPr>
          <p:nvPr/>
        </p:nvSpPr>
        <p:spPr bwMode="auto">
          <a:xfrm>
            <a:off x="896501" y="2014495"/>
            <a:ext cx="6766428"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endParaRPr lang="cs-CZ" altLang="cs-CZ" sz="2000" dirty="0">
              <a:solidFill>
                <a:srgbClr val="002060"/>
              </a:solidFill>
            </a:endParaRPr>
          </a:p>
          <a:p>
            <a:pPr algn="just"/>
            <a:r>
              <a:rPr lang="cs-CZ" altLang="cs-CZ" sz="2400" i="1" dirty="0">
                <a:solidFill>
                  <a:srgbClr val="002060"/>
                </a:solidFill>
              </a:rPr>
              <a:t>pozitivní zpětná vazba je spjatá s </a:t>
            </a:r>
            <a:r>
              <a:rPr lang="cs-CZ" altLang="cs-CZ" sz="2400" i="1" dirty="0">
                <a:solidFill>
                  <a:srgbClr val="FF0000"/>
                </a:solidFill>
              </a:rPr>
              <a:t>divergencí</a:t>
            </a:r>
          </a:p>
          <a:p>
            <a:pPr algn="just"/>
            <a:endParaRPr lang="cs-CZ" altLang="cs-CZ" sz="2000" dirty="0">
              <a:solidFill>
                <a:srgbClr val="002060"/>
              </a:solidFill>
            </a:endParaRPr>
          </a:p>
          <a:p>
            <a:endParaRPr lang="cs-CZ" altLang="cs-CZ" dirty="0"/>
          </a:p>
        </p:txBody>
      </p:sp>
      <p:sp>
        <p:nvSpPr>
          <p:cNvPr id="15" name="Šipka dolů 14"/>
          <p:cNvSpPr/>
          <p:nvPr/>
        </p:nvSpPr>
        <p:spPr bwMode="auto">
          <a:xfrm>
            <a:off x="1795830" y="2817938"/>
            <a:ext cx="431800" cy="431800"/>
          </a:xfrm>
          <a:prstGeom prst="down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buFont typeface="Times New Roman" pitchFamily="16" charset="0"/>
              <a:buNone/>
              <a:defRPr/>
            </a:pPr>
            <a:endParaRPr lang="cs-CZ">
              <a:latin typeface="Arial" charset="0"/>
              <a:ea typeface="Microsoft YaHei" charset="-122"/>
            </a:endParaRPr>
          </a:p>
        </p:txBody>
      </p:sp>
      <p:sp>
        <p:nvSpPr>
          <p:cNvPr id="16" name="Šipka dolů 15"/>
          <p:cNvSpPr/>
          <p:nvPr/>
        </p:nvSpPr>
        <p:spPr bwMode="auto">
          <a:xfrm flipV="1">
            <a:off x="5003945" y="5156293"/>
            <a:ext cx="431800" cy="433388"/>
          </a:xfrm>
          <a:prstGeom prst="down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buFont typeface="Times New Roman" pitchFamily="16" charset="0"/>
              <a:buNone/>
              <a:defRPr/>
            </a:pPr>
            <a:endParaRPr lang="cs-CZ">
              <a:latin typeface="Arial" charset="0"/>
              <a:ea typeface="Microsoft YaHei" charset="-122"/>
            </a:endParaRPr>
          </a:p>
        </p:txBody>
      </p:sp>
      <p:sp>
        <p:nvSpPr>
          <p:cNvPr id="17" name="TextovéPole 7"/>
          <p:cNvSpPr txBox="1">
            <a:spLocks noChangeArrowheads="1"/>
          </p:cNvSpPr>
          <p:nvPr/>
        </p:nvSpPr>
        <p:spPr bwMode="auto">
          <a:xfrm>
            <a:off x="3012515" y="5821634"/>
            <a:ext cx="67788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cs-CZ" altLang="cs-CZ" sz="2400" i="1" dirty="0">
                <a:solidFill>
                  <a:srgbClr val="002060"/>
                </a:solidFill>
              </a:rPr>
              <a:t>negativní zpětná vazba je spjatá s </a:t>
            </a:r>
            <a:r>
              <a:rPr lang="cs-CZ" altLang="cs-CZ" sz="2400" i="1" dirty="0">
                <a:solidFill>
                  <a:srgbClr val="FF0000"/>
                </a:solidFill>
              </a:rPr>
              <a:t>konvergencí</a:t>
            </a:r>
          </a:p>
          <a:p>
            <a:endParaRPr lang="cs-CZ" altLang="cs-CZ" dirty="0"/>
          </a:p>
        </p:txBody>
      </p:sp>
      <p:pic>
        <p:nvPicPr>
          <p:cNvPr id="18" name="Picture 4" descr="logo_m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logo_fs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3842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4909" y="5095258"/>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78" y="5899284"/>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559" y="5899285"/>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97522" y="238629"/>
            <a:ext cx="9606612" cy="707886"/>
          </a:xfrm>
          <a:prstGeom prst="rect">
            <a:avLst/>
          </a:prstGeom>
          <a:noFill/>
        </p:spPr>
        <p:txBody>
          <a:bodyPr wrap="square" rtlCol="0">
            <a:spAutoFit/>
          </a:bodyPr>
          <a:lstStyle/>
          <a:p>
            <a:r>
              <a:rPr lang="cs-CZ" sz="4000" dirty="0" smtClean="0">
                <a:solidFill>
                  <a:schemeClr val="accent5">
                    <a:lumMod val="75000"/>
                  </a:schemeClr>
                </a:solidFill>
                <a:latin typeface="+mj-lt"/>
              </a:rPr>
              <a:t>Tok energie ekosystémem</a:t>
            </a:r>
          </a:p>
        </p:txBody>
      </p:sp>
      <p:sp>
        <p:nvSpPr>
          <p:cNvPr id="2" name="TextovéPole 1"/>
          <p:cNvSpPr txBox="1"/>
          <p:nvPr/>
        </p:nvSpPr>
        <p:spPr>
          <a:xfrm>
            <a:off x="335878" y="1492960"/>
            <a:ext cx="11159031" cy="461665"/>
          </a:xfrm>
          <a:prstGeom prst="rect">
            <a:avLst/>
          </a:prstGeom>
          <a:noFill/>
        </p:spPr>
        <p:txBody>
          <a:bodyPr wrap="square" rtlCol="0">
            <a:spAutoFit/>
          </a:bodyPr>
          <a:lstStyle/>
          <a:p>
            <a:endParaRPr lang="cs-CZ" sz="2400" dirty="0"/>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7" name="TextovéPole 6"/>
          <p:cNvSpPr txBox="1"/>
          <p:nvPr/>
        </p:nvSpPr>
        <p:spPr>
          <a:xfrm>
            <a:off x="1563797" y="3717322"/>
            <a:ext cx="6452316" cy="646331"/>
          </a:xfrm>
          <a:prstGeom prst="rect">
            <a:avLst/>
          </a:prstGeom>
          <a:noFill/>
        </p:spPr>
        <p:txBody>
          <a:bodyPr wrap="square" rtlCol="0">
            <a:spAutoFit/>
          </a:bodyPr>
          <a:lstStyle/>
          <a:p>
            <a:endParaRPr lang="cs-CZ" dirty="0"/>
          </a:p>
          <a:p>
            <a:endParaRPr lang="cs-CZ" dirty="0"/>
          </a:p>
        </p:txBody>
      </p:sp>
      <p:sp>
        <p:nvSpPr>
          <p:cNvPr id="17" name="TextovéPole 1"/>
          <p:cNvSpPr txBox="1">
            <a:spLocks noChangeArrowheads="1"/>
          </p:cNvSpPr>
          <p:nvPr/>
        </p:nvSpPr>
        <p:spPr bwMode="auto">
          <a:xfrm>
            <a:off x="702411" y="973361"/>
            <a:ext cx="1066026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cs-CZ" altLang="cs-CZ" dirty="0" smtClean="0">
                <a:solidFill>
                  <a:srgbClr val="002060"/>
                </a:solidFill>
              </a:rPr>
              <a:t>Ztráty na úrovni každého trofického stupně omezují </a:t>
            </a:r>
            <a:r>
              <a:rPr lang="cs-CZ" altLang="cs-CZ" dirty="0">
                <a:solidFill>
                  <a:srgbClr val="002060"/>
                </a:solidFill>
              </a:rPr>
              <a:t>možnou délku potravních řetězců v daném ekosystému.</a:t>
            </a:r>
          </a:p>
          <a:p>
            <a:endParaRPr lang="cs-CZ" altLang="cs-CZ" sz="800" dirty="0">
              <a:solidFill>
                <a:srgbClr val="002060"/>
              </a:solidFill>
            </a:endParaRPr>
          </a:p>
          <a:p>
            <a:r>
              <a:rPr lang="cs-CZ" altLang="cs-CZ" dirty="0">
                <a:solidFill>
                  <a:srgbClr val="002060"/>
                </a:solidFill>
              </a:rPr>
              <a:t>Obvyklý počet trofický úrovní v ekosystému tak dosahuje 4-5 a je tedy určen energeticky: volná energie se spotřebovává.</a:t>
            </a:r>
          </a:p>
          <a:p>
            <a:endParaRPr lang="cs-CZ" altLang="cs-CZ" dirty="0"/>
          </a:p>
        </p:txBody>
      </p:sp>
      <p:pic>
        <p:nvPicPr>
          <p:cNvPr id="18" name="Picture 2" descr="http://scienceaid.co.uk/biology/ecology/images/pyramid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5293" y="1883833"/>
            <a:ext cx="6408738"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ovéPole 4"/>
          <p:cNvSpPr txBox="1">
            <a:spLocks noChangeArrowheads="1"/>
          </p:cNvSpPr>
          <p:nvPr/>
        </p:nvSpPr>
        <p:spPr bwMode="auto">
          <a:xfrm>
            <a:off x="931952" y="5138208"/>
            <a:ext cx="88566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ltLang="cs-CZ" dirty="0">
                <a:solidFill>
                  <a:srgbClr val="002060"/>
                </a:solidFill>
              </a:rPr>
              <a:t>Pokud dochází v ekosystému ke změnám v přísunu energie ve smyslu jejího růstu, zvyšuje se pravděpodobnost vytvoření nového stupně potravního řetězce.</a:t>
            </a:r>
          </a:p>
          <a:p>
            <a:endParaRPr lang="cs-CZ" altLang="cs-CZ" dirty="0"/>
          </a:p>
        </p:txBody>
      </p:sp>
    </p:spTree>
    <p:extLst>
      <p:ext uri="{BB962C8B-B14F-4D97-AF65-F5344CB8AC3E}">
        <p14:creationId xmlns:p14="http://schemas.microsoft.com/office/powerpoint/2010/main" val="11953710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5831" y="5043742"/>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335878" y="247011"/>
            <a:ext cx="11692991" cy="646331"/>
          </a:xfrm>
          <a:prstGeom prst="rect">
            <a:avLst/>
          </a:prstGeom>
          <a:noFill/>
        </p:spPr>
        <p:txBody>
          <a:bodyPr wrap="square" rtlCol="0">
            <a:spAutoFit/>
          </a:bodyPr>
          <a:lstStyle/>
          <a:p>
            <a:r>
              <a:rPr lang="cs-CZ" sz="3600" dirty="0" smtClean="0">
                <a:solidFill>
                  <a:schemeClr val="accent5">
                    <a:lumMod val="75000"/>
                  </a:schemeClr>
                </a:solidFill>
                <a:latin typeface="+mj-lt"/>
              </a:rPr>
              <a:t>Regulace predátorem: princip zpětné vazby</a:t>
            </a:r>
            <a:endParaRPr lang="cs-CZ" sz="3600" dirty="0">
              <a:solidFill>
                <a:schemeClr val="accent5">
                  <a:lumMod val="75000"/>
                </a:schemeClr>
              </a:solidFill>
              <a:latin typeface="+mj-lt"/>
            </a:endParaRPr>
          </a:p>
        </p:txBody>
      </p:sp>
      <p:pic>
        <p:nvPicPr>
          <p:cNvPr id="1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amrita.vlab.co.in/userfiles/image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208" y="1191876"/>
            <a:ext cx="3013075"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l_fi" descr="pred-pre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9894" y="1589899"/>
            <a:ext cx="5533145" cy="423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ovéPole 4"/>
          <p:cNvSpPr txBox="1">
            <a:spLocks noChangeArrowheads="1"/>
          </p:cNvSpPr>
          <p:nvPr/>
        </p:nvSpPr>
        <p:spPr bwMode="auto">
          <a:xfrm>
            <a:off x="335878" y="4008202"/>
            <a:ext cx="555079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cs-CZ" altLang="cs-CZ" sz="2200" dirty="0">
                <a:solidFill>
                  <a:srgbClr val="002060"/>
                </a:solidFill>
              </a:rPr>
              <a:t>liška působí jako regulátor populace zajíce</a:t>
            </a:r>
          </a:p>
        </p:txBody>
      </p:sp>
    </p:spTree>
    <p:extLst>
      <p:ext uri="{BB962C8B-B14F-4D97-AF65-F5344CB8AC3E}">
        <p14:creationId xmlns:p14="http://schemas.microsoft.com/office/powerpoint/2010/main" val="18807682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5831" y="5043742"/>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335878" y="247011"/>
            <a:ext cx="11692991" cy="646331"/>
          </a:xfrm>
          <a:prstGeom prst="rect">
            <a:avLst/>
          </a:prstGeom>
          <a:noFill/>
        </p:spPr>
        <p:txBody>
          <a:bodyPr wrap="square" rtlCol="0">
            <a:spAutoFit/>
          </a:bodyPr>
          <a:lstStyle/>
          <a:p>
            <a:r>
              <a:rPr lang="cs-CZ" sz="3600" dirty="0" smtClean="0">
                <a:solidFill>
                  <a:schemeClr val="accent5">
                    <a:lumMod val="75000"/>
                  </a:schemeClr>
                </a:solidFill>
                <a:latin typeface="+mj-lt"/>
              </a:rPr>
              <a:t>Regulace predátorem: princip zpětné vazby</a:t>
            </a:r>
            <a:endParaRPr lang="cs-CZ" sz="3600" dirty="0">
              <a:solidFill>
                <a:schemeClr val="accent5">
                  <a:lumMod val="75000"/>
                </a:schemeClr>
              </a:solidFill>
              <a:latin typeface="+mj-lt"/>
            </a:endParaRPr>
          </a:p>
        </p:txBody>
      </p:sp>
      <p:pic>
        <p:nvPicPr>
          <p:cNvPr id="1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1"/>
          <p:cNvSpPr txBox="1">
            <a:spLocks noChangeArrowheads="1"/>
          </p:cNvSpPr>
          <p:nvPr/>
        </p:nvSpPr>
        <p:spPr bwMode="auto">
          <a:xfrm>
            <a:off x="736936" y="893342"/>
            <a:ext cx="10338895" cy="461665"/>
          </a:xfrm>
          <a:prstGeom prst="rect">
            <a:avLst/>
          </a:prstGeom>
          <a:noFill/>
          <a:ln w="9525">
            <a:noFill/>
            <a:miter lim="800000"/>
            <a:headEnd/>
            <a:tailEnd/>
          </a:ln>
        </p:spPr>
        <p:txBody>
          <a:bodyPr wrap="square">
            <a:spAutoFit/>
          </a:bodyPr>
          <a:lstStyle/>
          <a:p>
            <a:r>
              <a:rPr lang="cs-CZ" sz="2400" dirty="0">
                <a:solidFill>
                  <a:srgbClr val="002060"/>
                </a:solidFill>
              </a:rPr>
              <a:t>Vztah kořist-predátor můžeme graficky vyjádřit i jinak, než v závislosti na čase:</a:t>
            </a:r>
          </a:p>
        </p:txBody>
      </p:sp>
      <p:pic>
        <p:nvPicPr>
          <p:cNvPr id="10" name="il_fi" descr="pred-prey"/>
          <p:cNvPicPr>
            <a:picLocks noChangeAspect="1" noChangeArrowheads="1"/>
          </p:cNvPicPr>
          <p:nvPr/>
        </p:nvPicPr>
        <p:blipFill>
          <a:blip r:embed="rId6" cstate="print"/>
          <a:srcRect/>
          <a:stretch>
            <a:fillRect/>
          </a:stretch>
        </p:blipFill>
        <p:spPr bwMode="auto">
          <a:xfrm>
            <a:off x="199309" y="1635578"/>
            <a:ext cx="5299539" cy="3103384"/>
          </a:xfrm>
          <a:prstGeom prst="rect">
            <a:avLst/>
          </a:prstGeom>
          <a:noFill/>
          <a:ln w="9525">
            <a:noFill/>
            <a:miter lim="800000"/>
            <a:headEnd/>
            <a:tailEnd/>
          </a:ln>
        </p:spPr>
      </p:pic>
      <p:pic>
        <p:nvPicPr>
          <p:cNvPr id="11" name="il_fi" descr="diffeq24"/>
          <p:cNvPicPr>
            <a:picLocks noChangeAspect="1" noChangeArrowheads="1"/>
          </p:cNvPicPr>
          <p:nvPr/>
        </p:nvPicPr>
        <p:blipFill>
          <a:blip r:embed="rId7" cstate="print"/>
          <a:srcRect/>
          <a:stretch>
            <a:fillRect/>
          </a:stretch>
        </p:blipFill>
        <p:spPr bwMode="auto">
          <a:xfrm>
            <a:off x="6029195" y="3219718"/>
            <a:ext cx="4896067" cy="2786090"/>
          </a:xfrm>
          <a:prstGeom prst="rect">
            <a:avLst/>
          </a:prstGeom>
          <a:noFill/>
          <a:ln w="9525">
            <a:noFill/>
            <a:miter lim="800000"/>
            <a:headEnd/>
            <a:tailEnd/>
          </a:ln>
        </p:spPr>
      </p:pic>
      <p:sp>
        <p:nvSpPr>
          <p:cNvPr id="13" name="Šipka dolů 12"/>
          <p:cNvSpPr/>
          <p:nvPr/>
        </p:nvSpPr>
        <p:spPr bwMode="auto">
          <a:xfrm rot="17292423">
            <a:off x="5813294" y="2479909"/>
            <a:ext cx="431800" cy="1514576"/>
          </a:xfrm>
          <a:prstGeom prst="down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buFont typeface="Times New Roman" pitchFamily="16" charset="0"/>
              <a:buNone/>
              <a:defRPr/>
            </a:pPr>
            <a:endParaRPr lang="cs-CZ">
              <a:ea typeface="Microsoft YaHei" charset="-122"/>
            </a:endParaRPr>
          </a:p>
        </p:txBody>
      </p:sp>
      <p:sp>
        <p:nvSpPr>
          <p:cNvPr id="14" name="TextovéPole 1"/>
          <p:cNvSpPr txBox="1">
            <a:spLocks noChangeArrowheads="1"/>
          </p:cNvSpPr>
          <p:nvPr/>
        </p:nvSpPr>
        <p:spPr bwMode="auto">
          <a:xfrm>
            <a:off x="4925497" y="6085895"/>
            <a:ext cx="5999765" cy="461665"/>
          </a:xfrm>
          <a:prstGeom prst="rect">
            <a:avLst/>
          </a:prstGeom>
          <a:noFill/>
          <a:ln w="9525">
            <a:noFill/>
            <a:miter lim="800000"/>
            <a:headEnd/>
            <a:tailEnd/>
          </a:ln>
        </p:spPr>
        <p:txBody>
          <a:bodyPr wrap="square">
            <a:spAutoFit/>
          </a:bodyPr>
          <a:lstStyle/>
          <a:p>
            <a:r>
              <a:rPr lang="cs-CZ" sz="2400" dirty="0">
                <a:solidFill>
                  <a:srgbClr val="002060"/>
                </a:solidFill>
              </a:rPr>
              <a:t>d</a:t>
            </a:r>
            <a:r>
              <a:rPr lang="cs-CZ" sz="2400" dirty="0" smtClean="0">
                <a:solidFill>
                  <a:srgbClr val="002060"/>
                </a:solidFill>
              </a:rPr>
              <a:t>ruhý graf lépe vyjadřuje princip zpětné vazby</a:t>
            </a:r>
            <a:endParaRPr lang="cs-CZ" sz="2400" dirty="0">
              <a:solidFill>
                <a:srgbClr val="002060"/>
              </a:solidFill>
            </a:endParaRPr>
          </a:p>
        </p:txBody>
      </p:sp>
    </p:spTree>
    <p:extLst>
      <p:ext uri="{BB962C8B-B14F-4D97-AF65-F5344CB8AC3E}">
        <p14:creationId xmlns:p14="http://schemas.microsoft.com/office/powerpoint/2010/main" val="41503918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5831" y="5043742"/>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335878" y="247011"/>
            <a:ext cx="11692991" cy="646331"/>
          </a:xfrm>
          <a:prstGeom prst="rect">
            <a:avLst/>
          </a:prstGeom>
          <a:noFill/>
        </p:spPr>
        <p:txBody>
          <a:bodyPr wrap="square" rtlCol="0">
            <a:spAutoFit/>
          </a:bodyPr>
          <a:lstStyle/>
          <a:p>
            <a:r>
              <a:rPr lang="cs-CZ" sz="3600" dirty="0" smtClean="0">
                <a:solidFill>
                  <a:schemeClr val="accent5">
                    <a:lumMod val="75000"/>
                  </a:schemeClr>
                </a:solidFill>
                <a:latin typeface="+mj-lt"/>
              </a:rPr>
              <a:t>Regulace predátorem: princip zpětné vazby</a:t>
            </a:r>
            <a:endParaRPr lang="cs-CZ" sz="3600" dirty="0">
              <a:solidFill>
                <a:schemeClr val="accent5">
                  <a:lumMod val="75000"/>
                </a:schemeClr>
              </a:solidFill>
              <a:latin typeface="+mj-lt"/>
            </a:endParaRPr>
          </a:p>
        </p:txBody>
      </p:sp>
      <p:pic>
        <p:nvPicPr>
          <p:cNvPr id="1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
          <p:cNvSpPr txBox="1">
            <a:spLocks noChangeArrowheads="1"/>
          </p:cNvSpPr>
          <p:nvPr/>
        </p:nvSpPr>
        <p:spPr bwMode="auto">
          <a:xfrm>
            <a:off x="540913" y="989091"/>
            <a:ext cx="10676586" cy="1477328"/>
          </a:xfrm>
          <a:prstGeom prst="rect">
            <a:avLst/>
          </a:prstGeom>
          <a:noFill/>
          <a:ln w="9525">
            <a:noFill/>
            <a:miter lim="800000"/>
            <a:headEnd/>
            <a:tailEnd/>
          </a:ln>
        </p:spPr>
        <p:txBody>
          <a:bodyPr wrap="square">
            <a:spAutoFit/>
          </a:bodyPr>
          <a:lstStyle/>
          <a:p>
            <a:pPr algn="just"/>
            <a:r>
              <a:rPr lang="cs-CZ" sz="2400" dirty="0">
                <a:solidFill>
                  <a:srgbClr val="002060"/>
                </a:solidFill>
              </a:rPr>
              <a:t>cyklické kolísání populace zajíce měnivého a jeho predátora, rysa kanadského na obrovských územích od Aljašky po Newfoundland je příkladem interakce predátor-kořist-prostředí</a:t>
            </a:r>
          </a:p>
          <a:p>
            <a:endParaRPr lang="cs-CZ" dirty="0"/>
          </a:p>
        </p:txBody>
      </p:sp>
      <p:pic>
        <p:nvPicPr>
          <p:cNvPr id="16" name="Obrázek 15"/>
          <p:cNvPicPr/>
          <p:nvPr/>
        </p:nvPicPr>
        <p:blipFill>
          <a:blip r:embed="rId6" cstate="print"/>
          <a:srcRect/>
          <a:stretch>
            <a:fillRect/>
          </a:stretch>
        </p:blipFill>
        <p:spPr bwMode="auto">
          <a:xfrm>
            <a:off x="2982558" y="2031639"/>
            <a:ext cx="6547808" cy="4420790"/>
          </a:xfrm>
          <a:prstGeom prst="rect">
            <a:avLst/>
          </a:prstGeom>
          <a:noFill/>
          <a:ln w="9525">
            <a:noFill/>
            <a:miter lim="800000"/>
            <a:headEnd/>
            <a:tailEnd/>
          </a:ln>
        </p:spPr>
      </p:pic>
    </p:spTree>
    <p:extLst>
      <p:ext uri="{BB962C8B-B14F-4D97-AF65-F5344CB8AC3E}">
        <p14:creationId xmlns:p14="http://schemas.microsoft.com/office/powerpoint/2010/main" val="6857447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335878" y="247011"/>
            <a:ext cx="11692991" cy="646331"/>
          </a:xfrm>
          <a:prstGeom prst="rect">
            <a:avLst/>
          </a:prstGeom>
          <a:noFill/>
        </p:spPr>
        <p:txBody>
          <a:bodyPr wrap="square" rtlCol="0">
            <a:spAutoFit/>
          </a:bodyPr>
          <a:lstStyle/>
          <a:p>
            <a:r>
              <a:rPr lang="cs-CZ" sz="3600" dirty="0" smtClean="0">
                <a:solidFill>
                  <a:schemeClr val="accent5">
                    <a:lumMod val="75000"/>
                  </a:schemeClr>
                </a:solidFill>
                <a:latin typeface="+mj-lt"/>
              </a:rPr>
              <a:t>Možný výsledek koevoluce vztahu predátor-kořist</a:t>
            </a:r>
            <a:endParaRPr lang="cs-CZ" sz="3600" dirty="0">
              <a:solidFill>
                <a:schemeClr val="accent5">
                  <a:lumMod val="75000"/>
                </a:schemeClr>
              </a:solidFill>
              <a:latin typeface="+mj-lt"/>
            </a:endParaRPr>
          </a:p>
        </p:txBody>
      </p:sp>
      <p:pic>
        <p:nvPicPr>
          <p:cNvPr id="1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7" y="4611531"/>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ilvamirator\Desktop\Doktorské studium\externí přednášky\přednáška pro AG\obrázky\Zebra_in_the_Serengeti_Wildebeest_Migration.jpg"/>
          <p:cNvPicPr>
            <a:picLocks noChangeAspect="1" noChangeArrowheads="1"/>
          </p:cNvPicPr>
          <p:nvPr/>
        </p:nvPicPr>
        <p:blipFill>
          <a:blip r:embed="rId5" cstate="print"/>
          <a:srcRect/>
          <a:stretch>
            <a:fillRect/>
          </a:stretch>
        </p:blipFill>
        <p:spPr bwMode="auto">
          <a:xfrm>
            <a:off x="1560534" y="1106594"/>
            <a:ext cx="5098618" cy="3641870"/>
          </a:xfrm>
          <a:prstGeom prst="rect">
            <a:avLst/>
          </a:prstGeom>
          <a:noFill/>
        </p:spPr>
      </p:pic>
      <p:sp>
        <p:nvSpPr>
          <p:cNvPr id="9" name="TextovéPole 8"/>
          <p:cNvSpPr txBox="1"/>
          <p:nvPr/>
        </p:nvSpPr>
        <p:spPr>
          <a:xfrm>
            <a:off x="-252273" y="1101272"/>
            <a:ext cx="2160240" cy="1122808"/>
          </a:xfrm>
          <a:prstGeom prst="rect">
            <a:avLst/>
          </a:prstGeom>
          <a:noFill/>
        </p:spPr>
        <p:txBody>
          <a:bodyPr wrap="square" rtlCol="0">
            <a:spAutoFit/>
          </a:bodyPr>
          <a:lstStyle/>
          <a:p>
            <a:pPr algn="ctr"/>
            <a:r>
              <a:rPr lang="cs-CZ" sz="2400" dirty="0">
                <a:solidFill>
                  <a:srgbClr val="002060"/>
                </a:solidFill>
              </a:rPr>
              <a:t>ekosystém savany v </a:t>
            </a:r>
            <a:r>
              <a:rPr lang="cs-CZ" sz="2400" dirty="0" err="1">
                <a:solidFill>
                  <a:srgbClr val="002060"/>
                </a:solidFill>
              </a:rPr>
              <a:t>Serengeti</a:t>
            </a:r>
            <a:endParaRPr lang="cs-CZ" sz="2400" dirty="0">
              <a:solidFill>
                <a:srgbClr val="002060"/>
              </a:solidFill>
            </a:endParaRPr>
          </a:p>
        </p:txBody>
      </p:sp>
      <p:pic>
        <p:nvPicPr>
          <p:cNvPr id="2050" name="Picture 2" descr="Výsledek obrázku pro acceleration of nitrogen cycling serenget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046418"/>
            <a:ext cx="5943600" cy="39243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1207725" y="5070543"/>
            <a:ext cx="5393484" cy="830997"/>
          </a:xfrm>
          <a:prstGeom prst="rect">
            <a:avLst/>
          </a:prstGeom>
          <a:noFill/>
        </p:spPr>
        <p:txBody>
          <a:bodyPr wrap="square" rtlCol="0">
            <a:spAutoFit/>
          </a:bodyPr>
          <a:lstStyle/>
          <a:p>
            <a:pPr algn="ctr"/>
            <a:r>
              <a:rPr lang="cs-CZ" sz="2400" dirty="0">
                <a:solidFill>
                  <a:srgbClr val="002060"/>
                </a:solidFill>
              </a:rPr>
              <a:t>jaký je vztah mezi zebrou a trávou? (</a:t>
            </a:r>
            <a:r>
              <a:rPr lang="cs-CZ" sz="2400" dirty="0" err="1">
                <a:solidFill>
                  <a:srgbClr val="002060"/>
                </a:solidFill>
              </a:rPr>
              <a:t>herbivorem</a:t>
            </a:r>
            <a:r>
              <a:rPr lang="cs-CZ" sz="2400" dirty="0">
                <a:solidFill>
                  <a:srgbClr val="002060"/>
                </a:solidFill>
              </a:rPr>
              <a:t> a primárním producentem)?</a:t>
            </a:r>
          </a:p>
        </p:txBody>
      </p:sp>
    </p:spTree>
    <p:extLst>
      <p:ext uri="{BB962C8B-B14F-4D97-AF65-F5344CB8AC3E}">
        <p14:creationId xmlns:p14="http://schemas.microsoft.com/office/powerpoint/2010/main" val="36603924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335878" y="247011"/>
            <a:ext cx="11692991" cy="646331"/>
          </a:xfrm>
          <a:prstGeom prst="rect">
            <a:avLst/>
          </a:prstGeom>
          <a:noFill/>
        </p:spPr>
        <p:txBody>
          <a:bodyPr wrap="square" rtlCol="0">
            <a:spAutoFit/>
          </a:bodyPr>
          <a:lstStyle/>
          <a:p>
            <a:r>
              <a:rPr lang="cs-CZ" sz="3600" dirty="0" smtClean="0">
                <a:solidFill>
                  <a:schemeClr val="accent5">
                    <a:lumMod val="75000"/>
                  </a:schemeClr>
                </a:solidFill>
                <a:latin typeface="+mj-lt"/>
              </a:rPr>
              <a:t>Možný výsledek koevoluce vztahu predátor-kořist</a:t>
            </a:r>
            <a:endParaRPr lang="cs-CZ" sz="3600" dirty="0">
              <a:solidFill>
                <a:schemeClr val="accent5">
                  <a:lumMod val="75000"/>
                </a:schemeClr>
              </a:solidFill>
              <a:latin typeface="+mj-lt"/>
            </a:endParaRPr>
          </a:p>
        </p:txBody>
      </p:sp>
      <p:pic>
        <p:nvPicPr>
          <p:cNvPr id="1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78" y="5895826"/>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8614" y="5895826"/>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ilvamirator\Desktop\Doktorské studium\externí přednášky\přednáška pro AG\obrázky\Zebra_in_the_Serengeti_Wildebeest_Migration.jpg"/>
          <p:cNvPicPr>
            <a:picLocks noChangeAspect="1" noChangeArrowheads="1"/>
          </p:cNvPicPr>
          <p:nvPr/>
        </p:nvPicPr>
        <p:blipFill>
          <a:blip r:embed="rId5" cstate="print"/>
          <a:srcRect/>
          <a:stretch>
            <a:fillRect/>
          </a:stretch>
        </p:blipFill>
        <p:spPr bwMode="auto">
          <a:xfrm>
            <a:off x="8499435" y="1008239"/>
            <a:ext cx="3529434" cy="2521024"/>
          </a:xfrm>
          <a:prstGeom prst="rect">
            <a:avLst/>
          </a:prstGeom>
          <a:noFill/>
        </p:spPr>
      </p:pic>
      <p:pic>
        <p:nvPicPr>
          <p:cNvPr id="11" name="Picture 2"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9999" y="5117933"/>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7" cstate="print"/>
          <a:srcRect/>
          <a:stretch>
            <a:fillRect/>
          </a:stretch>
        </p:blipFill>
        <p:spPr bwMode="auto">
          <a:xfrm>
            <a:off x="819868" y="893342"/>
            <a:ext cx="5362505" cy="3515421"/>
          </a:xfrm>
          <a:prstGeom prst="rect">
            <a:avLst/>
          </a:prstGeom>
          <a:noFill/>
          <a:ln w="9525">
            <a:noFill/>
            <a:miter lim="800000"/>
            <a:headEnd/>
            <a:tailEnd/>
          </a:ln>
        </p:spPr>
      </p:pic>
      <p:pic>
        <p:nvPicPr>
          <p:cNvPr id="14" name="Picture 2"/>
          <p:cNvPicPr>
            <a:picLocks noChangeAspect="1" noChangeArrowheads="1"/>
          </p:cNvPicPr>
          <p:nvPr/>
        </p:nvPicPr>
        <p:blipFill>
          <a:blip r:embed="rId8" cstate="print"/>
          <a:srcRect/>
          <a:stretch>
            <a:fillRect/>
          </a:stretch>
        </p:blipFill>
        <p:spPr bwMode="auto">
          <a:xfrm>
            <a:off x="5558368" y="3200198"/>
            <a:ext cx="5166646" cy="3657802"/>
          </a:xfrm>
          <a:prstGeom prst="rect">
            <a:avLst/>
          </a:prstGeom>
          <a:noFill/>
          <a:ln w="9525">
            <a:noFill/>
            <a:miter lim="800000"/>
            <a:headEnd/>
            <a:tailEnd/>
          </a:ln>
        </p:spPr>
      </p:pic>
      <p:sp>
        <p:nvSpPr>
          <p:cNvPr id="15" name="TextovéPole 14"/>
          <p:cNvSpPr txBox="1"/>
          <p:nvPr/>
        </p:nvSpPr>
        <p:spPr>
          <a:xfrm>
            <a:off x="2748207" y="1175208"/>
            <a:ext cx="5393484" cy="461665"/>
          </a:xfrm>
          <a:prstGeom prst="rect">
            <a:avLst/>
          </a:prstGeom>
          <a:noFill/>
        </p:spPr>
        <p:txBody>
          <a:bodyPr wrap="square" rtlCol="0">
            <a:spAutoFit/>
          </a:bodyPr>
          <a:lstStyle/>
          <a:p>
            <a:pPr algn="ctr"/>
            <a:r>
              <a:rPr lang="cs-CZ" sz="2400" dirty="0">
                <a:solidFill>
                  <a:srgbClr val="002060"/>
                </a:solidFill>
              </a:rPr>
              <a:t>d</a:t>
            </a:r>
            <a:r>
              <a:rPr lang="cs-CZ" sz="2400" dirty="0" smtClean="0">
                <a:solidFill>
                  <a:srgbClr val="002060"/>
                </a:solidFill>
              </a:rPr>
              <a:t>ůsledky koevoluce predátora a kořisti?</a:t>
            </a:r>
            <a:endParaRPr lang="cs-CZ" sz="2400" dirty="0">
              <a:solidFill>
                <a:srgbClr val="002060"/>
              </a:solidFill>
            </a:endParaRPr>
          </a:p>
        </p:txBody>
      </p:sp>
      <p:sp>
        <p:nvSpPr>
          <p:cNvPr id="16" name="TextovéPole 15"/>
          <p:cNvSpPr txBox="1"/>
          <p:nvPr/>
        </p:nvSpPr>
        <p:spPr>
          <a:xfrm>
            <a:off x="51465" y="4650799"/>
            <a:ext cx="5393484" cy="830997"/>
          </a:xfrm>
          <a:prstGeom prst="rect">
            <a:avLst/>
          </a:prstGeom>
          <a:noFill/>
        </p:spPr>
        <p:txBody>
          <a:bodyPr wrap="square" rtlCol="0">
            <a:spAutoFit/>
          </a:bodyPr>
          <a:lstStyle/>
          <a:p>
            <a:pPr algn="ctr"/>
            <a:r>
              <a:rPr lang="cs-CZ" sz="2400" dirty="0" smtClean="0">
                <a:solidFill>
                  <a:srgbClr val="002060"/>
                </a:solidFill>
              </a:rPr>
              <a:t>Výsledek efektu závisí účinnosti recyklace uvolněného dusíku.</a:t>
            </a:r>
            <a:endParaRPr lang="cs-CZ" sz="2400" dirty="0">
              <a:solidFill>
                <a:srgbClr val="002060"/>
              </a:solidFill>
            </a:endParaRPr>
          </a:p>
        </p:txBody>
      </p:sp>
    </p:spTree>
    <p:extLst>
      <p:ext uri="{BB962C8B-B14F-4D97-AF65-F5344CB8AC3E}">
        <p14:creationId xmlns:p14="http://schemas.microsoft.com/office/powerpoint/2010/main" val="34528927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98956" y="102238"/>
            <a:ext cx="11692991" cy="646331"/>
          </a:xfrm>
          <a:prstGeom prst="rect">
            <a:avLst/>
          </a:prstGeom>
          <a:noFill/>
        </p:spPr>
        <p:txBody>
          <a:bodyPr wrap="square" rtlCol="0">
            <a:spAutoFit/>
          </a:bodyPr>
          <a:lstStyle/>
          <a:p>
            <a:r>
              <a:rPr lang="cs-CZ" sz="3600" dirty="0" smtClean="0">
                <a:solidFill>
                  <a:schemeClr val="accent5">
                    <a:lumMod val="75000"/>
                  </a:schemeClr>
                </a:solidFill>
                <a:latin typeface="+mj-lt"/>
              </a:rPr>
              <a:t>Příklady symbióz, kooperací a facilitací</a:t>
            </a:r>
            <a:endParaRPr lang="cs-CZ" sz="3600" dirty="0">
              <a:solidFill>
                <a:schemeClr val="accent5">
                  <a:lumMod val="75000"/>
                </a:schemeClr>
              </a:solidFill>
              <a:latin typeface="+mj-lt"/>
            </a:endParaRPr>
          </a:p>
        </p:txBody>
      </p:sp>
      <p:pic>
        <p:nvPicPr>
          <p:cNvPr id="1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21" y="5672504"/>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21" y="4831269"/>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9999" y="5117933"/>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ig. 9.15 Fundamental niches of Crops 1 and 2 when sole cropped and their respective realized niches when intercropp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1747" y="1350124"/>
            <a:ext cx="7123642" cy="4956809"/>
          </a:xfrm>
          <a:prstGeom prst="rect">
            <a:avLst/>
          </a:prstGeom>
          <a:noFill/>
          <a:extLst>
            <a:ext uri="{909E8E84-426E-40DD-AFC4-6F175D3DCCD1}">
              <a14:hiddenFill xmlns:a14="http://schemas.microsoft.com/office/drawing/2010/main">
                <a:solidFill>
                  <a:srgbClr val="FFFFFF"/>
                </a:solidFill>
              </a14:hiddenFill>
            </a:ext>
          </a:extLst>
        </p:spPr>
      </p:pic>
      <p:sp>
        <p:nvSpPr>
          <p:cNvPr id="21" name="Obdélník 20"/>
          <p:cNvSpPr/>
          <p:nvPr/>
        </p:nvSpPr>
        <p:spPr>
          <a:xfrm>
            <a:off x="6012615" y="1293741"/>
            <a:ext cx="6096000" cy="1569660"/>
          </a:xfrm>
          <a:prstGeom prst="rect">
            <a:avLst/>
          </a:prstGeom>
        </p:spPr>
        <p:txBody>
          <a:bodyPr>
            <a:spAutoFit/>
          </a:bodyPr>
          <a:lstStyle/>
          <a:p>
            <a:r>
              <a:rPr lang="cs-CZ" sz="2400" dirty="0" smtClean="0">
                <a:solidFill>
                  <a:srgbClr val="002060"/>
                </a:solidFill>
              </a:rPr>
              <a:t>usnadnění (symbióza) vede k jevu, kdy je realizovaná nika větší, než fundamentální, </a:t>
            </a:r>
            <a:r>
              <a:rPr lang="cs-CZ" sz="2400" dirty="0" err="1" smtClean="0">
                <a:solidFill>
                  <a:srgbClr val="002060"/>
                </a:solidFill>
              </a:rPr>
              <a:t>kompetice</a:t>
            </a:r>
            <a:r>
              <a:rPr lang="cs-CZ" sz="2400" dirty="0" smtClean="0">
                <a:solidFill>
                  <a:srgbClr val="002060"/>
                </a:solidFill>
              </a:rPr>
              <a:t> má obrácený efekt </a:t>
            </a:r>
            <a:r>
              <a:rPr lang="en-US" sz="2400" dirty="0" smtClean="0">
                <a:solidFill>
                  <a:srgbClr val="002060"/>
                </a:solidFill>
              </a:rPr>
              <a:t>(</a:t>
            </a:r>
            <a:r>
              <a:rPr lang="en-US" sz="2400" dirty="0" err="1" smtClean="0">
                <a:solidFill>
                  <a:srgbClr val="002060"/>
                </a:solidFill>
              </a:rPr>
              <a:t>Vandermeer</a:t>
            </a:r>
            <a:r>
              <a:rPr lang="en-US" sz="2400" dirty="0">
                <a:solidFill>
                  <a:srgbClr val="002060"/>
                </a:solidFill>
              </a:rPr>
              <a:t>, 1989</a:t>
            </a:r>
            <a:r>
              <a:rPr lang="en-US" sz="2400" dirty="0" smtClean="0">
                <a:solidFill>
                  <a:srgbClr val="002060"/>
                </a:solidFill>
              </a:rPr>
              <a:t>)</a:t>
            </a:r>
            <a:r>
              <a:rPr lang="cs-CZ" sz="2400" dirty="0" smtClean="0">
                <a:solidFill>
                  <a:srgbClr val="002060"/>
                </a:solidFill>
              </a:rPr>
              <a:t>.</a:t>
            </a:r>
            <a:endParaRPr lang="cs-CZ" sz="2400" dirty="0">
              <a:solidFill>
                <a:srgbClr val="002060"/>
              </a:solidFill>
            </a:endParaRPr>
          </a:p>
        </p:txBody>
      </p:sp>
      <p:sp>
        <p:nvSpPr>
          <p:cNvPr id="22" name="TextovéPole 21"/>
          <p:cNvSpPr txBox="1"/>
          <p:nvPr/>
        </p:nvSpPr>
        <p:spPr>
          <a:xfrm>
            <a:off x="237678" y="802653"/>
            <a:ext cx="10902321" cy="646331"/>
          </a:xfrm>
          <a:prstGeom prst="rect">
            <a:avLst/>
          </a:prstGeom>
          <a:noFill/>
        </p:spPr>
        <p:txBody>
          <a:bodyPr wrap="square" rtlCol="0">
            <a:spAutoFit/>
          </a:bodyPr>
          <a:lstStyle/>
          <a:p>
            <a:r>
              <a:rPr lang="cs-CZ" sz="2800" dirty="0" smtClean="0">
                <a:solidFill>
                  <a:schemeClr val="accent1">
                    <a:lumMod val="50000"/>
                  </a:schemeClr>
                </a:solidFill>
              </a:rPr>
              <a:t>Interakce a vliv na vztah mezi fundamentální a realizovanou nikou</a:t>
            </a:r>
            <a:endParaRPr lang="cs-CZ" sz="2800" dirty="0">
              <a:solidFill>
                <a:schemeClr val="accent1">
                  <a:lumMod val="50000"/>
                </a:schemeClr>
              </a:solidFill>
            </a:endParaRPr>
          </a:p>
          <a:p>
            <a:endParaRPr lang="cs-CZ" sz="800" dirty="0" smtClean="0">
              <a:solidFill>
                <a:schemeClr val="accent1">
                  <a:lumMod val="50000"/>
                </a:schemeClr>
              </a:solidFill>
            </a:endParaRPr>
          </a:p>
        </p:txBody>
      </p:sp>
    </p:spTree>
    <p:extLst>
      <p:ext uri="{BB962C8B-B14F-4D97-AF65-F5344CB8AC3E}">
        <p14:creationId xmlns:p14="http://schemas.microsoft.com/office/powerpoint/2010/main" val="33576912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98956" y="102238"/>
            <a:ext cx="11692991" cy="646331"/>
          </a:xfrm>
          <a:prstGeom prst="rect">
            <a:avLst/>
          </a:prstGeom>
          <a:noFill/>
        </p:spPr>
        <p:txBody>
          <a:bodyPr wrap="square" rtlCol="0">
            <a:spAutoFit/>
          </a:bodyPr>
          <a:lstStyle/>
          <a:p>
            <a:r>
              <a:rPr lang="cs-CZ" sz="3600" dirty="0" smtClean="0">
                <a:solidFill>
                  <a:schemeClr val="accent5">
                    <a:lumMod val="75000"/>
                  </a:schemeClr>
                </a:solidFill>
                <a:latin typeface="+mj-lt"/>
              </a:rPr>
              <a:t>Příklady symbióz, kooperací a facilitací</a:t>
            </a:r>
            <a:endParaRPr lang="cs-CZ" sz="3600" dirty="0">
              <a:solidFill>
                <a:schemeClr val="accent5">
                  <a:lumMod val="75000"/>
                </a:schemeClr>
              </a:solidFill>
              <a:latin typeface="+mj-lt"/>
            </a:endParaRPr>
          </a:p>
        </p:txBody>
      </p:sp>
      <p:pic>
        <p:nvPicPr>
          <p:cNvPr id="1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21" y="5833000"/>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21" y="5000991"/>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9999" y="5117933"/>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p:cNvSpPr txBox="1"/>
          <p:nvPr/>
        </p:nvSpPr>
        <p:spPr>
          <a:xfrm>
            <a:off x="350545" y="779080"/>
            <a:ext cx="10902321" cy="646331"/>
          </a:xfrm>
          <a:prstGeom prst="rect">
            <a:avLst/>
          </a:prstGeom>
          <a:noFill/>
        </p:spPr>
        <p:txBody>
          <a:bodyPr wrap="square" rtlCol="0">
            <a:spAutoFit/>
          </a:bodyPr>
          <a:lstStyle/>
          <a:p>
            <a:r>
              <a:rPr lang="cs-CZ" sz="2800" dirty="0" smtClean="0">
                <a:solidFill>
                  <a:schemeClr val="accent1">
                    <a:lumMod val="50000"/>
                  </a:schemeClr>
                </a:solidFill>
              </a:rPr>
              <a:t>Fixace dusíku: probíhá v rámci různých vztahů</a:t>
            </a:r>
            <a:endParaRPr lang="cs-CZ" sz="2800" dirty="0">
              <a:solidFill>
                <a:schemeClr val="accent1">
                  <a:lumMod val="50000"/>
                </a:schemeClr>
              </a:solidFill>
            </a:endParaRPr>
          </a:p>
          <a:p>
            <a:endParaRPr lang="cs-CZ" sz="800" dirty="0" smtClean="0">
              <a:solidFill>
                <a:schemeClr val="accent1">
                  <a:lumMod val="50000"/>
                </a:schemeClr>
              </a:solidFill>
            </a:endParaRPr>
          </a:p>
        </p:txBody>
      </p:sp>
      <p:sp>
        <p:nvSpPr>
          <p:cNvPr id="9" name="TextovéPole 1"/>
          <p:cNvSpPr txBox="1">
            <a:spLocks noChangeArrowheads="1"/>
          </p:cNvSpPr>
          <p:nvPr/>
        </p:nvSpPr>
        <p:spPr bwMode="auto">
          <a:xfrm>
            <a:off x="576280" y="1343502"/>
            <a:ext cx="10676586" cy="4062651"/>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cs-CZ" sz="2400" dirty="0">
                <a:solidFill>
                  <a:srgbClr val="002060"/>
                </a:solidFill>
              </a:rPr>
              <a:t>v</a:t>
            </a:r>
            <a:r>
              <a:rPr lang="cs-CZ" sz="2400" dirty="0" smtClean="0">
                <a:solidFill>
                  <a:srgbClr val="002060"/>
                </a:solidFill>
              </a:rPr>
              <a:t> půdě volně žijící bakterie a sinice: </a:t>
            </a:r>
            <a:r>
              <a:rPr lang="cs-CZ" sz="2400" dirty="0">
                <a:solidFill>
                  <a:srgbClr val="002060"/>
                </a:solidFill>
              </a:rPr>
              <a:t>volně </a:t>
            </a:r>
            <a:r>
              <a:rPr lang="cs-CZ" sz="2400" dirty="0" err="1">
                <a:solidFill>
                  <a:srgbClr val="002060"/>
                </a:solidFill>
              </a:rPr>
              <a:t>žijici</a:t>
            </a:r>
            <a:r>
              <a:rPr lang="cs-CZ" sz="2400" dirty="0">
                <a:solidFill>
                  <a:srgbClr val="002060"/>
                </a:solidFill>
              </a:rPr>
              <a:t> </a:t>
            </a:r>
            <a:r>
              <a:rPr lang="cs-CZ" sz="2400" dirty="0" err="1">
                <a:solidFill>
                  <a:srgbClr val="002060"/>
                </a:solidFill>
              </a:rPr>
              <a:t>fixatoři</a:t>
            </a:r>
            <a:r>
              <a:rPr lang="cs-CZ" sz="2400" dirty="0">
                <a:solidFill>
                  <a:srgbClr val="002060"/>
                </a:solidFill>
              </a:rPr>
              <a:t> </a:t>
            </a:r>
            <a:r>
              <a:rPr lang="cs-CZ" sz="2400" dirty="0" err="1">
                <a:solidFill>
                  <a:srgbClr val="002060"/>
                </a:solidFill>
              </a:rPr>
              <a:t>vzdušneho</a:t>
            </a:r>
            <a:r>
              <a:rPr lang="cs-CZ" sz="2400" dirty="0">
                <a:solidFill>
                  <a:srgbClr val="002060"/>
                </a:solidFill>
              </a:rPr>
              <a:t> </a:t>
            </a:r>
            <a:r>
              <a:rPr lang="cs-CZ" sz="2400" dirty="0" err="1">
                <a:solidFill>
                  <a:srgbClr val="002060"/>
                </a:solidFill>
              </a:rPr>
              <a:t>dusiku</a:t>
            </a:r>
            <a:r>
              <a:rPr lang="cs-CZ" sz="2400" dirty="0">
                <a:solidFill>
                  <a:srgbClr val="002060"/>
                </a:solidFill>
              </a:rPr>
              <a:t> </a:t>
            </a:r>
            <a:r>
              <a:rPr lang="cs-CZ" sz="2400" dirty="0" smtClean="0">
                <a:solidFill>
                  <a:srgbClr val="002060"/>
                </a:solidFill>
              </a:rPr>
              <a:t>jsou </a:t>
            </a:r>
            <a:r>
              <a:rPr lang="pl-PL" sz="2400" dirty="0" smtClean="0">
                <a:solidFill>
                  <a:srgbClr val="002060"/>
                </a:solidFill>
              </a:rPr>
              <a:t>schopni </a:t>
            </a:r>
            <a:r>
              <a:rPr lang="pl-PL" sz="2400" dirty="0">
                <a:solidFill>
                  <a:srgbClr val="002060"/>
                </a:solidFill>
              </a:rPr>
              <a:t>za rok fixovat 8 – 120 kg dusiku/ha (Prochazka a kol., 1998</a:t>
            </a:r>
            <a:r>
              <a:rPr lang="pl-PL" sz="2400" dirty="0" smtClean="0">
                <a:solidFill>
                  <a:srgbClr val="002060"/>
                </a:solidFill>
              </a:rPr>
              <a:t>)</a:t>
            </a:r>
          </a:p>
          <a:p>
            <a:pPr marL="342900" indent="-342900">
              <a:buFont typeface="Arial" panose="020B0604020202020204" pitchFamily="34" charset="0"/>
              <a:buChar char="•"/>
            </a:pPr>
            <a:r>
              <a:rPr lang="cs-CZ" sz="2400" dirty="0">
                <a:solidFill>
                  <a:srgbClr val="002060"/>
                </a:solidFill>
              </a:rPr>
              <a:t>n</a:t>
            </a:r>
            <a:r>
              <a:rPr lang="cs-CZ" sz="2400" dirty="0" smtClean="0">
                <a:solidFill>
                  <a:srgbClr val="002060"/>
                </a:solidFill>
              </a:rPr>
              <a:t>ejčastěji zmiňovaným </a:t>
            </a:r>
            <a:r>
              <a:rPr lang="cs-CZ" sz="2400" dirty="0">
                <a:solidFill>
                  <a:srgbClr val="002060"/>
                </a:solidFill>
              </a:rPr>
              <a:t>organismem v souvislosti s volně </a:t>
            </a:r>
            <a:r>
              <a:rPr lang="cs-CZ" sz="2400" dirty="0" smtClean="0">
                <a:solidFill>
                  <a:srgbClr val="002060"/>
                </a:solidFill>
              </a:rPr>
              <a:t>žijícími fixátory dusíku jsou gramnegativní </a:t>
            </a:r>
            <a:r>
              <a:rPr lang="cs-CZ" sz="2400" dirty="0">
                <a:solidFill>
                  <a:srgbClr val="002060"/>
                </a:solidFill>
              </a:rPr>
              <a:t>bakterie rodu </a:t>
            </a:r>
            <a:r>
              <a:rPr lang="cs-CZ" sz="2400" dirty="0" err="1" smtClean="0">
                <a:solidFill>
                  <a:srgbClr val="002060"/>
                </a:solidFill>
              </a:rPr>
              <a:t>Azotobacter</a:t>
            </a:r>
            <a:r>
              <a:rPr lang="cs-CZ" sz="2400" dirty="0" smtClean="0">
                <a:solidFill>
                  <a:srgbClr val="002060"/>
                </a:solidFill>
              </a:rPr>
              <a:t>, vyskytují se volně v půdě s vyšším obsahem organické hmoty</a:t>
            </a:r>
          </a:p>
          <a:p>
            <a:pPr marL="342900" indent="-342900">
              <a:buFont typeface="Arial" panose="020B0604020202020204" pitchFamily="34" charset="0"/>
              <a:buChar char="•"/>
            </a:pPr>
            <a:r>
              <a:rPr lang="cs-CZ" sz="2400" dirty="0">
                <a:solidFill>
                  <a:srgbClr val="002060"/>
                </a:solidFill>
              </a:rPr>
              <a:t>j</a:t>
            </a:r>
            <a:r>
              <a:rPr lang="cs-CZ" sz="2400" dirty="0" smtClean="0">
                <a:solidFill>
                  <a:srgbClr val="002060"/>
                </a:solidFill>
              </a:rPr>
              <a:t>e </a:t>
            </a:r>
            <a:r>
              <a:rPr lang="cs-CZ" sz="2400" dirty="0">
                <a:solidFill>
                  <a:srgbClr val="002060"/>
                </a:solidFill>
              </a:rPr>
              <a:t>známo, že aplikace průmyslových N hnojiv potlačuje </a:t>
            </a:r>
            <a:r>
              <a:rPr lang="cs-CZ" sz="2400" dirty="0" err="1" smtClean="0">
                <a:solidFill>
                  <a:srgbClr val="002060"/>
                </a:solidFill>
              </a:rPr>
              <a:t>nitrogenásovou</a:t>
            </a:r>
            <a:r>
              <a:rPr lang="cs-CZ" sz="2400" dirty="0" smtClean="0">
                <a:solidFill>
                  <a:srgbClr val="002060"/>
                </a:solidFill>
              </a:rPr>
              <a:t> </a:t>
            </a:r>
            <a:r>
              <a:rPr lang="cs-CZ" sz="2400" dirty="0">
                <a:solidFill>
                  <a:srgbClr val="002060"/>
                </a:solidFill>
              </a:rPr>
              <a:t>aktivitu v půdě a tedy N</a:t>
            </a:r>
            <a:r>
              <a:rPr lang="cs-CZ" sz="2400" baseline="-25000" dirty="0">
                <a:solidFill>
                  <a:srgbClr val="002060"/>
                </a:solidFill>
              </a:rPr>
              <a:t>2</a:t>
            </a:r>
            <a:r>
              <a:rPr lang="cs-CZ" sz="2400" dirty="0">
                <a:solidFill>
                  <a:srgbClr val="002060"/>
                </a:solidFill>
              </a:rPr>
              <a:t> fixační aktivitu těchto </a:t>
            </a:r>
            <a:r>
              <a:rPr lang="cs-CZ" sz="2400" dirty="0" smtClean="0">
                <a:solidFill>
                  <a:srgbClr val="002060"/>
                </a:solidFill>
              </a:rPr>
              <a:t>bakterií, naopak </a:t>
            </a:r>
            <a:r>
              <a:rPr lang="cs-CZ" sz="2400" dirty="0">
                <a:solidFill>
                  <a:srgbClr val="002060"/>
                </a:solidFill>
              </a:rPr>
              <a:t>aplikace organických hnojiv (jako je hnůj, kompost apod.), případně zaorávka slámy, zvyšuje výskyt těchto prospěšných bakterií v půdě a zvyšuje i jejich aktivitu. </a:t>
            </a:r>
          </a:p>
          <a:p>
            <a:pPr marL="342900" indent="-342900">
              <a:buFont typeface="Arial" panose="020B0604020202020204" pitchFamily="34" charset="0"/>
              <a:buChar char="•"/>
            </a:pPr>
            <a:endParaRPr lang="cs-CZ" sz="2400" dirty="0">
              <a:solidFill>
                <a:srgbClr val="002060"/>
              </a:solidFill>
            </a:endParaRPr>
          </a:p>
          <a:p>
            <a:endParaRPr lang="cs-CZ" dirty="0"/>
          </a:p>
        </p:txBody>
      </p:sp>
      <p:pic>
        <p:nvPicPr>
          <p:cNvPr id="1026" name="Picture 2" descr="Výsledek obrázku pro azotobac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8668" y="5062545"/>
            <a:ext cx="2762250" cy="1343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9721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98956" y="102238"/>
            <a:ext cx="11692991" cy="646331"/>
          </a:xfrm>
          <a:prstGeom prst="rect">
            <a:avLst/>
          </a:prstGeom>
          <a:noFill/>
        </p:spPr>
        <p:txBody>
          <a:bodyPr wrap="square" rtlCol="0">
            <a:spAutoFit/>
          </a:bodyPr>
          <a:lstStyle/>
          <a:p>
            <a:r>
              <a:rPr lang="cs-CZ" sz="3600" dirty="0" smtClean="0">
                <a:solidFill>
                  <a:schemeClr val="accent5">
                    <a:lumMod val="75000"/>
                  </a:schemeClr>
                </a:solidFill>
                <a:latin typeface="+mj-lt"/>
              </a:rPr>
              <a:t>Příklady symbióz, kooperací a facilitací</a:t>
            </a:r>
            <a:endParaRPr lang="cs-CZ" sz="3600" dirty="0">
              <a:solidFill>
                <a:schemeClr val="accent5">
                  <a:lumMod val="75000"/>
                </a:schemeClr>
              </a:solidFill>
              <a:latin typeface="+mj-lt"/>
            </a:endParaRPr>
          </a:p>
        </p:txBody>
      </p:sp>
      <p:pic>
        <p:nvPicPr>
          <p:cNvPr id="11"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5973" y="5302215"/>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p:cNvSpPr txBox="1"/>
          <p:nvPr/>
        </p:nvSpPr>
        <p:spPr>
          <a:xfrm>
            <a:off x="237678" y="686116"/>
            <a:ext cx="10902321" cy="646331"/>
          </a:xfrm>
          <a:prstGeom prst="rect">
            <a:avLst/>
          </a:prstGeom>
          <a:noFill/>
        </p:spPr>
        <p:txBody>
          <a:bodyPr wrap="square" rtlCol="0">
            <a:spAutoFit/>
          </a:bodyPr>
          <a:lstStyle/>
          <a:p>
            <a:r>
              <a:rPr lang="cs-CZ" sz="2800" dirty="0" smtClean="0">
                <a:solidFill>
                  <a:schemeClr val="accent1">
                    <a:lumMod val="50000"/>
                  </a:schemeClr>
                </a:solidFill>
              </a:rPr>
              <a:t>Fixace dusíku: probíhá v rámci různých vztahů</a:t>
            </a:r>
            <a:endParaRPr lang="cs-CZ" sz="2800" dirty="0">
              <a:solidFill>
                <a:schemeClr val="accent1">
                  <a:lumMod val="50000"/>
                </a:schemeClr>
              </a:solidFill>
            </a:endParaRPr>
          </a:p>
          <a:p>
            <a:endParaRPr lang="cs-CZ" sz="800" dirty="0" smtClean="0">
              <a:solidFill>
                <a:schemeClr val="accent1">
                  <a:lumMod val="50000"/>
                </a:schemeClr>
              </a:solidFill>
            </a:endParaRPr>
          </a:p>
        </p:txBody>
      </p:sp>
      <p:sp>
        <p:nvSpPr>
          <p:cNvPr id="9" name="TextovéPole 1"/>
          <p:cNvSpPr txBox="1">
            <a:spLocks noChangeArrowheads="1"/>
          </p:cNvSpPr>
          <p:nvPr/>
        </p:nvSpPr>
        <p:spPr bwMode="auto">
          <a:xfrm>
            <a:off x="576280" y="1310879"/>
            <a:ext cx="11215667" cy="5309146"/>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cs-CZ" sz="2400" dirty="0" smtClean="0">
                <a:solidFill>
                  <a:srgbClr val="002060"/>
                </a:solidFill>
              </a:rPr>
              <a:t>organismy </a:t>
            </a:r>
            <a:r>
              <a:rPr lang="cs-CZ" sz="2400" dirty="0">
                <a:solidFill>
                  <a:srgbClr val="002060"/>
                </a:solidFill>
              </a:rPr>
              <a:t>žijící v mutualistickém vztahu s vyššími rostlinami jsou schopni ročně fixovat 45 – 400 kg N/ha </a:t>
            </a:r>
            <a:r>
              <a:rPr lang="pl-PL" sz="2400" dirty="0">
                <a:solidFill>
                  <a:srgbClr val="002060"/>
                </a:solidFill>
              </a:rPr>
              <a:t>(Prochazka a kol., </a:t>
            </a:r>
            <a:r>
              <a:rPr lang="pl-PL" sz="2400" dirty="0" smtClean="0">
                <a:solidFill>
                  <a:srgbClr val="002060"/>
                </a:solidFill>
              </a:rPr>
              <a:t>1998):</a:t>
            </a:r>
          </a:p>
          <a:p>
            <a:endParaRPr lang="pl-PL" sz="1100" dirty="0">
              <a:solidFill>
                <a:srgbClr val="002060"/>
              </a:solidFill>
            </a:endParaRPr>
          </a:p>
          <a:p>
            <a:pPr marL="342900" indent="-342900">
              <a:buFont typeface="Arial" panose="020B0604020202020204" pitchFamily="34" charset="0"/>
              <a:buChar char="•"/>
            </a:pPr>
            <a:r>
              <a:rPr lang="cs-CZ" sz="2400" dirty="0">
                <a:solidFill>
                  <a:srgbClr val="002060"/>
                </a:solidFill>
              </a:rPr>
              <a:t>n</a:t>
            </a:r>
            <a:r>
              <a:rPr lang="cs-CZ" sz="2400" dirty="0" smtClean="0">
                <a:solidFill>
                  <a:srgbClr val="002060"/>
                </a:solidFill>
              </a:rPr>
              <a:t>ěkteré půdní bakterie vytvářejí volný vztah, asociativní symbiózu (př</a:t>
            </a:r>
            <a:r>
              <a:rPr lang="cs-CZ" sz="2400" dirty="0">
                <a:solidFill>
                  <a:srgbClr val="002060"/>
                </a:solidFill>
              </a:rPr>
              <a:t>. bakteriální rody </a:t>
            </a:r>
            <a:r>
              <a:rPr lang="cs-CZ" sz="2400" i="1" dirty="0" err="1">
                <a:solidFill>
                  <a:srgbClr val="002060"/>
                </a:solidFill>
              </a:rPr>
              <a:t>Azotobacter</a:t>
            </a:r>
            <a:r>
              <a:rPr lang="cs-CZ" sz="2400" dirty="0">
                <a:solidFill>
                  <a:srgbClr val="002060"/>
                </a:solidFill>
              </a:rPr>
              <a:t> a </a:t>
            </a:r>
            <a:r>
              <a:rPr lang="cs-CZ" sz="2400" i="1" dirty="0" err="1" smtClean="0">
                <a:solidFill>
                  <a:srgbClr val="002060"/>
                </a:solidFill>
              </a:rPr>
              <a:t>Pseudomonas</a:t>
            </a:r>
            <a:r>
              <a:rPr lang="cs-CZ" sz="2400" dirty="0" smtClean="0">
                <a:solidFill>
                  <a:srgbClr val="002060"/>
                </a:solidFill>
              </a:rPr>
              <a:t>), </a:t>
            </a:r>
            <a:r>
              <a:rPr lang="cs-CZ" sz="2400" dirty="0">
                <a:solidFill>
                  <a:srgbClr val="002060"/>
                </a:solidFill>
              </a:rPr>
              <a:t>kdy osidlují </a:t>
            </a:r>
            <a:r>
              <a:rPr lang="cs-CZ" sz="2400" dirty="0" smtClean="0">
                <a:solidFill>
                  <a:srgbClr val="002060"/>
                </a:solidFill>
              </a:rPr>
              <a:t>kořenové </a:t>
            </a:r>
            <a:r>
              <a:rPr lang="cs-CZ" sz="2400" dirty="0">
                <a:solidFill>
                  <a:srgbClr val="002060"/>
                </a:solidFill>
              </a:rPr>
              <a:t>soustavy </a:t>
            </a:r>
            <a:r>
              <a:rPr lang="cs-CZ" sz="2400" dirty="0" smtClean="0">
                <a:solidFill>
                  <a:srgbClr val="002060"/>
                </a:solidFill>
              </a:rPr>
              <a:t>rostlin (nejčastěji tropických a subtropických)</a:t>
            </a:r>
          </a:p>
          <a:p>
            <a:pPr marL="342900" indent="-342900">
              <a:buFont typeface="Arial" panose="020B0604020202020204" pitchFamily="34" charset="0"/>
              <a:buChar char="•"/>
            </a:pPr>
            <a:endParaRPr lang="cs-CZ" sz="800" dirty="0" smtClean="0">
              <a:solidFill>
                <a:srgbClr val="002060"/>
              </a:solidFill>
            </a:endParaRPr>
          </a:p>
          <a:p>
            <a:pPr marL="342900" indent="-342900">
              <a:buFont typeface="Arial" panose="020B0604020202020204" pitchFamily="34" charset="0"/>
              <a:buChar char="•"/>
            </a:pPr>
            <a:r>
              <a:rPr lang="cs-CZ" sz="2400" dirty="0" smtClean="0">
                <a:solidFill>
                  <a:srgbClr val="002060"/>
                </a:solidFill>
              </a:rPr>
              <a:t>dlouhou </a:t>
            </a:r>
            <a:r>
              <a:rPr lang="cs-CZ" sz="2400" dirty="0">
                <a:solidFill>
                  <a:srgbClr val="002060"/>
                </a:solidFill>
              </a:rPr>
              <a:t>dobu známá a </a:t>
            </a:r>
            <a:r>
              <a:rPr lang="cs-CZ" sz="2400" dirty="0" smtClean="0">
                <a:solidFill>
                  <a:srgbClr val="002060"/>
                </a:solidFill>
              </a:rPr>
              <a:t>dobře prozkoumaná je </a:t>
            </a:r>
            <a:r>
              <a:rPr lang="cs-CZ" sz="2400" dirty="0">
                <a:solidFill>
                  <a:srgbClr val="002060"/>
                </a:solidFill>
              </a:rPr>
              <a:t>symbióza bakterií </a:t>
            </a:r>
            <a:r>
              <a:rPr lang="cs-CZ" sz="2400" dirty="0" smtClean="0">
                <a:solidFill>
                  <a:srgbClr val="002060"/>
                </a:solidFill>
              </a:rPr>
              <a:t>dříve řazených do </a:t>
            </a:r>
            <a:r>
              <a:rPr lang="cs-CZ" sz="2400" dirty="0">
                <a:solidFill>
                  <a:srgbClr val="002060"/>
                </a:solidFill>
              </a:rPr>
              <a:t>r. </a:t>
            </a:r>
            <a:r>
              <a:rPr lang="cs-CZ" sz="2400" i="1" dirty="0" err="1">
                <a:solidFill>
                  <a:srgbClr val="002060"/>
                </a:solidFill>
              </a:rPr>
              <a:t>Rhizobium</a:t>
            </a:r>
            <a:r>
              <a:rPr lang="cs-CZ" sz="2400" dirty="0">
                <a:solidFill>
                  <a:srgbClr val="002060"/>
                </a:solidFill>
              </a:rPr>
              <a:t> </a:t>
            </a:r>
            <a:r>
              <a:rPr lang="cs-CZ" sz="2400" dirty="0" smtClean="0">
                <a:solidFill>
                  <a:srgbClr val="002060"/>
                </a:solidFill>
              </a:rPr>
              <a:t>(</a:t>
            </a:r>
            <a:r>
              <a:rPr lang="cs-CZ" sz="2400" dirty="0">
                <a:solidFill>
                  <a:srgbClr val="002060"/>
                </a:solidFill>
              </a:rPr>
              <a:t>v širším pojetí) s </a:t>
            </a:r>
            <a:r>
              <a:rPr lang="cs-CZ" sz="2400" dirty="0" smtClean="0">
                <a:solidFill>
                  <a:srgbClr val="002060"/>
                </a:solidFill>
              </a:rPr>
              <a:t>rostlinami z </a:t>
            </a:r>
            <a:r>
              <a:rPr lang="cs-CZ" sz="2400" dirty="0">
                <a:solidFill>
                  <a:srgbClr val="002060"/>
                </a:solidFill>
              </a:rPr>
              <a:t>cel. bobovitých (</a:t>
            </a:r>
            <a:r>
              <a:rPr lang="cs-CZ" sz="2400" i="1" dirty="0" err="1">
                <a:solidFill>
                  <a:srgbClr val="002060"/>
                </a:solidFill>
              </a:rPr>
              <a:t>Fabaceae</a:t>
            </a:r>
            <a:r>
              <a:rPr lang="cs-CZ" sz="2400" dirty="0">
                <a:solidFill>
                  <a:srgbClr val="002060"/>
                </a:solidFill>
              </a:rPr>
              <a:t>), </a:t>
            </a:r>
            <a:r>
              <a:rPr lang="cs-CZ" sz="2400" dirty="0" smtClean="0">
                <a:solidFill>
                  <a:srgbClr val="002060"/>
                </a:solidFill>
              </a:rPr>
              <a:t>ale i dalších čeledí U bobovitých má </a:t>
            </a:r>
            <a:r>
              <a:rPr lang="cs-CZ" sz="2400" dirty="0">
                <a:solidFill>
                  <a:srgbClr val="002060"/>
                </a:solidFill>
              </a:rPr>
              <a:t>schopnost takové symbiózy </a:t>
            </a:r>
            <a:r>
              <a:rPr lang="cs-CZ" sz="2400" dirty="0" smtClean="0">
                <a:solidFill>
                  <a:srgbClr val="002060"/>
                </a:solidFill>
              </a:rPr>
              <a:t>asi 90 </a:t>
            </a:r>
            <a:r>
              <a:rPr lang="cs-CZ" sz="2400" dirty="0">
                <a:solidFill>
                  <a:srgbClr val="002060"/>
                </a:solidFill>
              </a:rPr>
              <a:t>% </a:t>
            </a:r>
            <a:r>
              <a:rPr lang="cs-CZ" sz="2400" dirty="0" smtClean="0">
                <a:solidFill>
                  <a:srgbClr val="002060"/>
                </a:solidFill>
              </a:rPr>
              <a:t>druhů, většinou </a:t>
            </a:r>
            <a:r>
              <a:rPr lang="cs-CZ" sz="2400" dirty="0">
                <a:solidFill>
                  <a:srgbClr val="002060"/>
                </a:solidFill>
              </a:rPr>
              <a:t>bylin (</a:t>
            </a:r>
            <a:r>
              <a:rPr lang="cs-CZ" sz="2400" dirty="0" smtClean="0">
                <a:solidFill>
                  <a:srgbClr val="002060"/>
                </a:solidFill>
              </a:rPr>
              <a:t>fixační kapacita u některých </a:t>
            </a:r>
            <a:r>
              <a:rPr lang="cs-CZ" sz="2400" dirty="0">
                <a:solidFill>
                  <a:srgbClr val="002060"/>
                </a:solidFill>
              </a:rPr>
              <a:t>rostlin muže dosáhnout </a:t>
            </a:r>
            <a:r>
              <a:rPr lang="cs-CZ" sz="2400" dirty="0" smtClean="0">
                <a:solidFill>
                  <a:srgbClr val="002060"/>
                </a:solidFill>
              </a:rPr>
              <a:t>až 500–600 </a:t>
            </a:r>
            <a:r>
              <a:rPr lang="cs-CZ" sz="2400" dirty="0">
                <a:solidFill>
                  <a:srgbClr val="002060"/>
                </a:solidFill>
              </a:rPr>
              <a:t>kg </a:t>
            </a:r>
            <a:r>
              <a:rPr lang="cs-CZ" sz="2400" dirty="0" err="1">
                <a:solidFill>
                  <a:srgbClr val="002060"/>
                </a:solidFill>
              </a:rPr>
              <a:t>N.ha</a:t>
            </a:r>
            <a:r>
              <a:rPr lang="cs-CZ" sz="2400" baseline="30000" dirty="0">
                <a:solidFill>
                  <a:srgbClr val="002060"/>
                </a:solidFill>
              </a:rPr>
              <a:t>–1</a:t>
            </a:r>
            <a:r>
              <a:rPr lang="cs-CZ" sz="2400" dirty="0">
                <a:solidFill>
                  <a:srgbClr val="002060"/>
                </a:solidFill>
              </a:rPr>
              <a:t>.rok</a:t>
            </a:r>
            <a:r>
              <a:rPr lang="cs-CZ" sz="2400" baseline="30000" dirty="0">
                <a:solidFill>
                  <a:srgbClr val="002060"/>
                </a:solidFill>
              </a:rPr>
              <a:t>–1</a:t>
            </a:r>
            <a:r>
              <a:rPr lang="cs-CZ" sz="2400" dirty="0" smtClean="0">
                <a:solidFill>
                  <a:srgbClr val="002060"/>
                </a:solidFill>
              </a:rPr>
              <a:t>)</a:t>
            </a:r>
          </a:p>
          <a:p>
            <a:pPr marL="342900" indent="-342900">
              <a:buFont typeface="Arial" panose="020B0604020202020204" pitchFamily="34" charset="0"/>
              <a:buChar char="•"/>
            </a:pPr>
            <a:endParaRPr lang="cs-CZ" sz="800" dirty="0" smtClean="0">
              <a:solidFill>
                <a:srgbClr val="002060"/>
              </a:solidFill>
            </a:endParaRPr>
          </a:p>
          <a:p>
            <a:pPr marL="342900" indent="-342900">
              <a:buFont typeface="Arial" panose="020B0604020202020204" pitchFamily="34" charset="0"/>
              <a:buChar char="•"/>
            </a:pPr>
            <a:r>
              <a:rPr lang="cs-CZ" sz="2400" dirty="0">
                <a:solidFill>
                  <a:srgbClr val="002060"/>
                </a:solidFill>
              </a:rPr>
              <a:t>bakterie rodu </a:t>
            </a:r>
            <a:r>
              <a:rPr lang="cs-CZ" sz="2400" i="1" dirty="0" err="1">
                <a:solidFill>
                  <a:srgbClr val="002060"/>
                </a:solidFill>
              </a:rPr>
              <a:t>Frankia</a:t>
            </a:r>
            <a:r>
              <a:rPr lang="cs-CZ" sz="2400" dirty="0">
                <a:solidFill>
                  <a:srgbClr val="002060"/>
                </a:solidFill>
              </a:rPr>
              <a:t> jsou rovněž dusík fixující </a:t>
            </a:r>
            <a:r>
              <a:rPr lang="cs-CZ" sz="2400" dirty="0" err="1">
                <a:solidFill>
                  <a:srgbClr val="002060"/>
                </a:solidFill>
              </a:rPr>
              <a:t>symbionti</a:t>
            </a:r>
            <a:r>
              <a:rPr lang="cs-CZ" sz="2400" dirty="0">
                <a:solidFill>
                  <a:srgbClr val="002060"/>
                </a:solidFill>
              </a:rPr>
              <a:t>, ale žijí v symbióze s některými dřevinami, např. olšemi, pro olše (</a:t>
            </a:r>
            <a:r>
              <a:rPr lang="cs-CZ" sz="2400" i="1" dirty="0" err="1">
                <a:solidFill>
                  <a:srgbClr val="002060"/>
                </a:solidFill>
              </a:rPr>
              <a:t>Alnus</a:t>
            </a:r>
            <a:r>
              <a:rPr lang="cs-CZ" sz="2400" dirty="0">
                <a:solidFill>
                  <a:srgbClr val="002060"/>
                </a:solidFill>
              </a:rPr>
              <a:t>) se </a:t>
            </a:r>
            <a:r>
              <a:rPr lang="cs-CZ" sz="2400" dirty="0" err="1" smtClean="0">
                <a:solidFill>
                  <a:srgbClr val="002060"/>
                </a:solidFill>
              </a:rPr>
              <a:t>bežně</a:t>
            </a:r>
            <a:r>
              <a:rPr lang="cs-CZ" sz="2400" dirty="0" smtClean="0">
                <a:solidFill>
                  <a:srgbClr val="002060"/>
                </a:solidFill>
              </a:rPr>
              <a:t> </a:t>
            </a:r>
            <a:r>
              <a:rPr lang="cs-CZ" sz="2400" dirty="0">
                <a:solidFill>
                  <a:srgbClr val="002060"/>
                </a:solidFill>
              </a:rPr>
              <a:t>udává 80 kg </a:t>
            </a:r>
            <a:r>
              <a:rPr lang="cs-CZ" sz="2400" dirty="0" err="1">
                <a:solidFill>
                  <a:srgbClr val="002060"/>
                </a:solidFill>
              </a:rPr>
              <a:t>N.ha</a:t>
            </a:r>
            <a:r>
              <a:rPr lang="cs-CZ" sz="2400" baseline="30000" dirty="0">
                <a:solidFill>
                  <a:srgbClr val="002060"/>
                </a:solidFill>
              </a:rPr>
              <a:t>–1</a:t>
            </a:r>
            <a:r>
              <a:rPr lang="cs-CZ" sz="2400" dirty="0">
                <a:solidFill>
                  <a:srgbClr val="002060"/>
                </a:solidFill>
              </a:rPr>
              <a:t>.rok</a:t>
            </a:r>
            <a:r>
              <a:rPr lang="cs-CZ" sz="2400" baseline="30000" dirty="0">
                <a:solidFill>
                  <a:srgbClr val="002060"/>
                </a:solidFill>
              </a:rPr>
              <a:t>–1</a:t>
            </a:r>
            <a:r>
              <a:rPr lang="cs-CZ" sz="2400" dirty="0">
                <a:solidFill>
                  <a:srgbClr val="002060"/>
                </a:solidFill>
              </a:rPr>
              <a:t>, u olše </a:t>
            </a:r>
            <a:r>
              <a:rPr lang="cs-CZ" sz="2400" dirty="0" smtClean="0">
                <a:solidFill>
                  <a:srgbClr val="002060"/>
                </a:solidFill>
              </a:rPr>
              <a:t>červené </a:t>
            </a:r>
            <a:r>
              <a:rPr lang="cs-CZ" sz="2400" dirty="0">
                <a:solidFill>
                  <a:srgbClr val="002060"/>
                </a:solidFill>
              </a:rPr>
              <a:t>(</a:t>
            </a:r>
            <a:r>
              <a:rPr lang="cs-CZ" sz="2400" i="1" dirty="0">
                <a:solidFill>
                  <a:srgbClr val="002060"/>
                </a:solidFill>
              </a:rPr>
              <a:t>A. </a:t>
            </a:r>
            <a:r>
              <a:rPr lang="cs-CZ" sz="2400" i="1" dirty="0" smtClean="0">
                <a:solidFill>
                  <a:srgbClr val="002060"/>
                </a:solidFill>
              </a:rPr>
              <a:t>rubra</a:t>
            </a:r>
            <a:r>
              <a:rPr lang="cs-CZ" sz="2400" dirty="0" smtClean="0">
                <a:solidFill>
                  <a:srgbClr val="002060"/>
                </a:solidFill>
              </a:rPr>
              <a:t>) dosahují </a:t>
            </a:r>
            <a:r>
              <a:rPr lang="cs-CZ" sz="2400" dirty="0">
                <a:solidFill>
                  <a:srgbClr val="002060"/>
                </a:solidFill>
              </a:rPr>
              <a:t>udávané hodnoty za optimálních </a:t>
            </a:r>
            <a:r>
              <a:rPr lang="cs-CZ" sz="2400" dirty="0" smtClean="0">
                <a:solidFill>
                  <a:srgbClr val="002060"/>
                </a:solidFill>
              </a:rPr>
              <a:t>podmínek </a:t>
            </a:r>
            <a:r>
              <a:rPr lang="cs-CZ" sz="2400" dirty="0">
                <a:solidFill>
                  <a:srgbClr val="002060"/>
                </a:solidFill>
              </a:rPr>
              <a:t>200–300 kg </a:t>
            </a:r>
            <a:r>
              <a:rPr lang="cs-CZ" sz="2400" dirty="0" err="1">
                <a:solidFill>
                  <a:srgbClr val="002060"/>
                </a:solidFill>
              </a:rPr>
              <a:t>N.ha</a:t>
            </a:r>
            <a:r>
              <a:rPr lang="cs-CZ" sz="2400" baseline="30000" dirty="0">
                <a:solidFill>
                  <a:srgbClr val="002060"/>
                </a:solidFill>
              </a:rPr>
              <a:t>–1</a:t>
            </a:r>
            <a:r>
              <a:rPr lang="cs-CZ" sz="2400" dirty="0">
                <a:solidFill>
                  <a:srgbClr val="002060"/>
                </a:solidFill>
              </a:rPr>
              <a:t>.rok</a:t>
            </a:r>
            <a:r>
              <a:rPr lang="cs-CZ" sz="2400" baseline="30000" dirty="0">
                <a:solidFill>
                  <a:srgbClr val="002060"/>
                </a:solidFill>
              </a:rPr>
              <a:t>–1</a:t>
            </a:r>
            <a:r>
              <a:rPr lang="cs-CZ" sz="2400" dirty="0">
                <a:solidFill>
                  <a:srgbClr val="002060"/>
                </a:solidFill>
              </a:rPr>
              <a:t>.</a:t>
            </a:r>
          </a:p>
        </p:txBody>
      </p:sp>
    </p:spTree>
    <p:extLst>
      <p:ext uri="{BB962C8B-B14F-4D97-AF65-F5344CB8AC3E}">
        <p14:creationId xmlns:p14="http://schemas.microsoft.com/office/powerpoint/2010/main" val="3819224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98956" y="102238"/>
            <a:ext cx="11692991" cy="646331"/>
          </a:xfrm>
          <a:prstGeom prst="rect">
            <a:avLst/>
          </a:prstGeom>
          <a:noFill/>
        </p:spPr>
        <p:txBody>
          <a:bodyPr wrap="square" rtlCol="0">
            <a:spAutoFit/>
          </a:bodyPr>
          <a:lstStyle/>
          <a:p>
            <a:r>
              <a:rPr lang="cs-CZ" sz="3600" dirty="0" smtClean="0">
                <a:solidFill>
                  <a:schemeClr val="accent5">
                    <a:lumMod val="75000"/>
                  </a:schemeClr>
                </a:solidFill>
                <a:latin typeface="+mj-lt"/>
              </a:rPr>
              <a:t>Příklady symbióz, kooperací a facilitací</a:t>
            </a:r>
            <a:endParaRPr lang="cs-CZ" sz="3600" dirty="0">
              <a:solidFill>
                <a:schemeClr val="accent5">
                  <a:lumMod val="75000"/>
                </a:schemeClr>
              </a:solidFill>
              <a:latin typeface="+mj-lt"/>
            </a:endParaRPr>
          </a:p>
        </p:txBody>
      </p:sp>
      <p:pic>
        <p:nvPicPr>
          <p:cNvPr id="1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46" y="58251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746" y="4781787"/>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9999" y="5117933"/>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ýsledek obrázku pro frankia hlízky na ko&amp;rcaron;enech rostl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7629" y="795748"/>
            <a:ext cx="8855556" cy="529122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8136035" y="6304386"/>
            <a:ext cx="3003964" cy="369332"/>
          </a:xfrm>
          <a:prstGeom prst="rect">
            <a:avLst/>
          </a:prstGeom>
        </p:spPr>
        <p:txBody>
          <a:bodyPr wrap="none">
            <a:spAutoFit/>
          </a:bodyPr>
          <a:lstStyle/>
          <a:p>
            <a:r>
              <a:rPr lang="cs-CZ" dirty="0" smtClean="0"/>
              <a:t>Zdroj: http</a:t>
            </a:r>
            <a:r>
              <a:rPr lang="cs-CZ" dirty="0"/>
              <a:t>://www.ueb.cas.cz/</a:t>
            </a:r>
          </a:p>
        </p:txBody>
      </p:sp>
    </p:spTree>
    <p:extLst>
      <p:ext uri="{BB962C8B-B14F-4D97-AF65-F5344CB8AC3E}">
        <p14:creationId xmlns:p14="http://schemas.microsoft.com/office/powerpoint/2010/main" val="1981742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ure 1 Common mycorrhizal network in a forest 400 x 400 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96" y="198829"/>
            <a:ext cx="6245225" cy="628983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7170820" y="1265811"/>
            <a:ext cx="4026569" cy="4154984"/>
          </a:xfrm>
          <a:prstGeom prst="rect">
            <a:avLst/>
          </a:prstGeom>
          <a:noFill/>
        </p:spPr>
        <p:txBody>
          <a:bodyPr wrap="square" rtlCol="0">
            <a:spAutoFit/>
          </a:bodyPr>
          <a:lstStyle/>
          <a:p>
            <a:pPr marL="342900" indent="-342900">
              <a:buFont typeface="Arial" panose="020B0604020202020204" pitchFamily="34" charset="0"/>
              <a:buChar char="•"/>
            </a:pPr>
            <a:r>
              <a:rPr lang="cs-CZ" sz="2400" dirty="0" smtClean="0">
                <a:solidFill>
                  <a:prstClr val="black"/>
                </a:solidFill>
              </a:rPr>
              <a:t>Vytváří půdní síť</a:t>
            </a:r>
          </a:p>
          <a:p>
            <a:r>
              <a:rPr lang="en-US" sz="800" dirty="0" smtClean="0">
                <a:solidFill>
                  <a:prstClr val="black"/>
                </a:solidFill>
              </a:rPr>
              <a:t> </a:t>
            </a:r>
            <a:endParaRPr lang="cs-CZ" sz="800" dirty="0" smtClean="0">
              <a:solidFill>
                <a:prstClr val="black"/>
              </a:solidFill>
            </a:endParaRPr>
          </a:p>
          <a:p>
            <a:pPr marL="342900" indent="-342900">
              <a:buFont typeface="Arial" panose="020B0604020202020204" pitchFamily="34" charset="0"/>
              <a:buChar char="•"/>
            </a:pPr>
            <a:r>
              <a:rPr lang="cs-CZ" sz="2400" dirty="0" smtClean="0">
                <a:solidFill>
                  <a:prstClr val="black"/>
                </a:solidFill>
              </a:rPr>
              <a:t>Umožňuje </a:t>
            </a:r>
            <a:r>
              <a:rPr lang="cs-CZ" sz="2400" dirty="0">
                <a:solidFill>
                  <a:prstClr val="black"/>
                </a:solidFill>
              </a:rPr>
              <a:t>u</a:t>
            </a:r>
            <a:r>
              <a:rPr lang="cs-CZ" sz="2400" dirty="0" smtClean="0">
                <a:solidFill>
                  <a:prstClr val="black"/>
                </a:solidFill>
              </a:rPr>
              <a:t>volňování prvků z organické i anorganické půdní hmoty</a:t>
            </a:r>
          </a:p>
          <a:p>
            <a:pPr marL="171450" indent="-171450">
              <a:buFont typeface="Arial" panose="020B0604020202020204" pitchFamily="34" charset="0"/>
              <a:buChar char="•"/>
            </a:pPr>
            <a:endParaRPr lang="cs-CZ" sz="800" dirty="0" smtClean="0">
              <a:solidFill>
                <a:prstClr val="black"/>
              </a:solidFill>
            </a:endParaRPr>
          </a:p>
          <a:p>
            <a:pPr marL="342900" indent="-342900">
              <a:buFont typeface="Arial" panose="020B0604020202020204" pitchFamily="34" charset="0"/>
              <a:buChar char="•"/>
            </a:pPr>
            <a:r>
              <a:rPr lang="cs-CZ" sz="2400" dirty="0" smtClean="0">
                <a:solidFill>
                  <a:prstClr val="black"/>
                </a:solidFill>
              </a:rPr>
              <a:t>Rozšiřuje aktivní plochu kořenů pro příjem vody a </a:t>
            </a:r>
            <a:r>
              <a:rPr lang="cs-CZ" sz="2400" dirty="0" err="1" smtClean="0">
                <a:solidFill>
                  <a:prstClr val="black"/>
                </a:solidFill>
              </a:rPr>
              <a:t>nutrientů</a:t>
            </a:r>
            <a:endParaRPr lang="cs-CZ" sz="2400" dirty="0">
              <a:solidFill>
                <a:prstClr val="black"/>
              </a:solidFill>
            </a:endParaRPr>
          </a:p>
          <a:p>
            <a:pPr marL="171450" indent="-171450">
              <a:buFont typeface="Arial" panose="020B0604020202020204" pitchFamily="34" charset="0"/>
              <a:buChar char="•"/>
            </a:pPr>
            <a:endParaRPr lang="cs-CZ" sz="800" dirty="0" smtClean="0">
              <a:solidFill>
                <a:prstClr val="black"/>
              </a:solidFill>
            </a:endParaRPr>
          </a:p>
          <a:p>
            <a:pPr marL="342900" indent="-342900">
              <a:buFont typeface="Arial" panose="020B0604020202020204" pitchFamily="34" charset="0"/>
              <a:buChar char="•"/>
            </a:pPr>
            <a:r>
              <a:rPr lang="cs-CZ" sz="2400" dirty="0" smtClean="0">
                <a:solidFill>
                  <a:prstClr val="black"/>
                </a:solidFill>
              </a:rPr>
              <a:t>Pravděpodobně zprostředkovává část komunikace mezi stromy</a:t>
            </a:r>
            <a:endParaRPr lang="en-US" sz="2400" dirty="0">
              <a:solidFill>
                <a:prstClr val="black"/>
              </a:solidFill>
            </a:endParaRPr>
          </a:p>
        </p:txBody>
      </p:sp>
      <p:sp>
        <p:nvSpPr>
          <p:cNvPr id="6" name="Obdélník 5"/>
          <p:cNvSpPr/>
          <p:nvPr/>
        </p:nvSpPr>
        <p:spPr>
          <a:xfrm>
            <a:off x="315996" y="6488668"/>
            <a:ext cx="2941831" cy="369332"/>
          </a:xfrm>
          <a:prstGeom prst="rect">
            <a:avLst/>
          </a:prstGeom>
        </p:spPr>
        <p:txBody>
          <a:bodyPr wrap="none">
            <a:spAutoFit/>
          </a:bodyPr>
          <a:lstStyle/>
          <a:p>
            <a:r>
              <a:rPr lang="nl-NL" dirty="0">
                <a:solidFill>
                  <a:srgbClr val="2D2D2D"/>
                </a:solidFill>
                <a:latin typeface="Karla"/>
              </a:rPr>
              <a:t>van der Heijden et al, </a:t>
            </a:r>
            <a:r>
              <a:rPr lang="nl-NL" dirty="0" smtClean="0">
                <a:solidFill>
                  <a:srgbClr val="2D2D2D"/>
                </a:solidFill>
                <a:latin typeface="Karla"/>
              </a:rPr>
              <a:t>201</a:t>
            </a:r>
            <a:r>
              <a:rPr lang="cs-CZ" dirty="0" smtClean="0">
                <a:solidFill>
                  <a:srgbClr val="2D2D2D"/>
                </a:solidFill>
                <a:latin typeface="Karla"/>
              </a:rPr>
              <a:t>5</a:t>
            </a:r>
            <a:endParaRPr lang="cs-CZ" dirty="0">
              <a:solidFill>
                <a:prstClr val="black"/>
              </a:solidFill>
            </a:endParaRPr>
          </a:p>
        </p:txBody>
      </p:sp>
      <p:sp>
        <p:nvSpPr>
          <p:cNvPr id="7" name="Obdélník 6"/>
          <p:cNvSpPr/>
          <p:nvPr/>
        </p:nvSpPr>
        <p:spPr>
          <a:xfrm>
            <a:off x="6833935" y="198829"/>
            <a:ext cx="4940969" cy="858435"/>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4400" dirty="0">
              <a:solidFill>
                <a:prstClr val="black"/>
              </a:solidFill>
            </a:endParaRPr>
          </a:p>
        </p:txBody>
      </p:sp>
      <p:sp>
        <p:nvSpPr>
          <p:cNvPr id="4" name="TextovéPole 3"/>
          <p:cNvSpPr txBox="1"/>
          <p:nvPr/>
        </p:nvSpPr>
        <p:spPr>
          <a:xfrm>
            <a:off x="6994357" y="248842"/>
            <a:ext cx="5053261" cy="984885"/>
          </a:xfrm>
          <a:prstGeom prst="rect">
            <a:avLst/>
          </a:prstGeom>
          <a:noFill/>
        </p:spPr>
        <p:txBody>
          <a:bodyPr wrap="square" rtlCol="0">
            <a:spAutoFit/>
          </a:bodyPr>
          <a:lstStyle/>
          <a:p>
            <a:r>
              <a:rPr lang="cs-CZ" sz="4000" dirty="0">
                <a:solidFill>
                  <a:schemeClr val="tx2"/>
                </a:solidFill>
              </a:rPr>
              <a:t>Mykorrhizní symbióza</a:t>
            </a:r>
            <a:endParaRPr lang="en-US" sz="4000" dirty="0">
              <a:solidFill>
                <a:schemeClr val="tx2"/>
              </a:solidFill>
            </a:endParaRPr>
          </a:p>
          <a:p>
            <a:endParaRPr lang="cs-CZ" dirty="0">
              <a:solidFill>
                <a:prstClr val="black"/>
              </a:solidFill>
            </a:endParaRPr>
          </a:p>
        </p:txBody>
      </p:sp>
    </p:spTree>
    <p:extLst>
      <p:ext uri="{BB962C8B-B14F-4D97-AF65-F5344CB8AC3E}">
        <p14:creationId xmlns:p14="http://schemas.microsoft.com/office/powerpoint/2010/main" val="37333678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4909" y="5095258"/>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97522" y="238629"/>
            <a:ext cx="9606612" cy="707886"/>
          </a:xfrm>
          <a:prstGeom prst="rect">
            <a:avLst/>
          </a:prstGeom>
          <a:noFill/>
        </p:spPr>
        <p:txBody>
          <a:bodyPr wrap="square" rtlCol="0">
            <a:spAutoFit/>
          </a:bodyPr>
          <a:lstStyle/>
          <a:p>
            <a:r>
              <a:rPr lang="cs-CZ" sz="4000" dirty="0" smtClean="0">
                <a:solidFill>
                  <a:schemeClr val="accent5">
                    <a:lumMod val="75000"/>
                  </a:schemeClr>
                </a:solidFill>
                <a:latin typeface="+mj-lt"/>
              </a:rPr>
              <a:t>Tok energie ekosystémem</a:t>
            </a:r>
          </a:p>
        </p:txBody>
      </p:sp>
      <p:sp>
        <p:nvSpPr>
          <p:cNvPr id="2" name="TextovéPole 1"/>
          <p:cNvSpPr txBox="1"/>
          <p:nvPr/>
        </p:nvSpPr>
        <p:spPr>
          <a:xfrm>
            <a:off x="597456" y="1164134"/>
            <a:ext cx="11159031" cy="5693866"/>
          </a:xfrm>
          <a:prstGeom prst="rect">
            <a:avLst/>
          </a:prstGeom>
          <a:noFill/>
        </p:spPr>
        <p:txBody>
          <a:bodyPr wrap="square" rtlCol="0">
            <a:spAutoFit/>
          </a:bodyPr>
          <a:lstStyle/>
          <a:p>
            <a:r>
              <a:rPr lang="cs-CZ" sz="2000" dirty="0">
                <a:solidFill>
                  <a:schemeClr val="accent1">
                    <a:lumMod val="50000"/>
                  </a:schemeClr>
                </a:solidFill>
              </a:rPr>
              <a:t>d</a:t>
            </a:r>
            <a:r>
              <a:rPr lang="cs-CZ" sz="2000" dirty="0" smtClean="0">
                <a:solidFill>
                  <a:schemeClr val="accent1">
                    <a:lumMod val="50000"/>
                  </a:schemeClr>
                </a:solidFill>
              </a:rPr>
              <a:t>ůsledky ztrát energie…</a:t>
            </a:r>
          </a:p>
          <a:p>
            <a:endParaRPr lang="cs-CZ" sz="2000" dirty="0">
              <a:solidFill>
                <a:schemeClr val="accent1">
                  <a:lumMod val="50000"/>
                </a:schemeClr>
              </a:solidFill>
            </a:endParaRPr>
          </a:p>
          <a:p>
            <a:r>
              <a:rPr lang="cs-CZ" sz="2000" dirty="0">
                <a:solidFill>
                  <a:schemeClr val="accent1">
                    <a:lumMod val="50000"/>
                  </a:schemeClr>
                </a:solidFill>
              </a:rPr>
              <a:t>g</a:t>
            </a:r>
            <a:r>
              <a:rPr lang="cs-CZ" sz="2000" dirty="0" smtClean="0">
                <a:solidFill>
                  <a:schemeClr val="accent1">
                    <a:lumMod val="50000"/>
                  </a:schemeClr>
                </a:solidFill>
              </a:rPr>
              <a:t>lobální trendy</a:t>
            </a:r>
          </a:p>
          <a:p>
            <a:endParaRPr lang="cs-CZ" sz="2000" dirty="0">
              <a:solidFill>
                <a:schemeClr val="accent1">
                  <a:lumMod val="50000"/>
                </a:schemeClr>
              </a:solidFill>
            </a:endParaRPr>
          </a:p>
          <a:p>
            <a:r>
              <a:rPr lang="cs-CZ" sz="2000" dirty="0">
                <a:solidFill>
                  <a:schemeClr val="accent1">
                    <a:lumMod val="50000"/>
                  </a:schemeClr>
                </a:solidFill>
              </a:rPr>
              <a:t>…z každých 100 kalorií poživatelných plodin zkrmených zvířatům získáme pouze 30 kalorií ve formě </a:t>
            </a:r>
          </a:p>
          <a:p>
            <a:r>
              <a:rPr lang="cs-CZ" sz="2000" dirty="0">
                <a:solidFill>
                  <a:schemeClr val="accent1">
                    <a:lumMod val="50000"/>
                  </a:schemeClr>
                </a:solidFill>
              </a:rPr>
              <a:t>masa a mléka, což je 70 % ztráta…</a:t>
            </a:r>
          </a:p>
          <a:p>
            <a:endParaRPr lang="cs-CZ" sz="800" dirty="0">
              <a:solidFill>
                <a:schemeClr val="accent1">
                  <a:lumMod val="50000"/>
                </a:schemeClr>
              </a:solidFill>
            </a:endParaRPr>
          </a:p>
          <a:p>
            <a:r>
              <a:rPr lang="cs-CZ" sz="2000" dirty="0">
                <a:solidFill>
                  <a:schemeClr val="accent1">
                    <a:lumMod val="50000"/>
                  </a:schemeClr>
                </a:solidFill>
              </a:rPr>
              <a:t>…celá třetina světového úlovku ryb se nikdy nedostane lidem na talíř, většina se </a:t>
            </a:r>
          </a:p>
          <a:p>
            <a:r>
              <a:rPr lang="cs-CZ" sz="2000" dirty="0">
                <a:solidFill>
                  <a:schemeClr val="accent1">
                    <a:lumMod val="50000"/>
                  </a:schemeClr>
                </a:solidFill>
              </a:rPr>
              <a:t>promění v krmivo pro ryby, prasata a drůbež ve velkochovech…</a:t>
            </a:r>
          </a:p>
          <a:p>
            <a:endParaRPr lang="cs-CZ" sz="800" dirty="0">
              <a:solidFill>
                <a:schemeClr val="accent1">
                  <a:lumMod val="50000"/>
                </a:schemeClr>
              </a:solidFill>
            </a:endParaRPr>
          </a:p>
          <a:p>
            <a:r>
              <a:rPr lang="cs-CZ" sz="2000" dirty="0">
                <a:solidFill>
                  <a:schemeClr val="accent1">
                    <a:lumMod val="50000"/>
                  </a:schemeClr>
                </a:solidFill>
              </a:rPr>
              <a:t>…chov hospodářských zvířat využívá až 70 % veškeré zemědělské půdy a 30 procent suchozemského povrchu, skoro dvě třetiny úrody potravin v Severní Americe a západní Evropě se spotřebují na výrobu masa…</a:t>
            </a:r>
          </a:p>
          <a:p>
            <a:endParaRPr lang="cs-CZ" sz="800" dirty="0">
              <a:solidFill>
                <a:schemeClr val="accent1">
                  <a:lumMod val="50000"/>
                </a:schemeClr>
              </a:solidFill>
            </a:endParaRPr>
          </a:p>
          <a:p>
            <a:r>
              <a:rPr lang="cs-CZ" sz="2000" dirty="0">
                <a:solidFill>
                  <a:schemeClr val="accent1">
                    <a:lumMod val="50000"/>
                  </a:schemeClr>
                </a:solidFill>
              </a:rPr>
              <a:t>…dva hektary půdy uživí jednoho člověka konzumujícího maso, čtrnáct vegetariánů a padesát veganů...</a:t>
            </a:r>
          </a:p>
          <a:p>
            <a:endParaRPr lang="cs-CZ" sz="800" dirty="0" smtClean="0"/>
          </a:p>
          <a:p>
            <a:endParaRPr lang="cs-CZ" sz="2000" dirty="0"/>
          </a:p>
          <a:p>
            <a:endParaRPr lang="cs-CZ" sz="2000" dirty="0"/>
          </a:p>
          <a:p>
            <a:endParaRPr lang="cs-CZ" sz="2000" dirty="0"/>
          </a:p>
          <a:p>
            <a:endParaRPr lang="cs-CZ" sz="2000" dirty="0">
              <a:solidFill>
                <a:schemeClr val="accent1">
                  <a:lumMod val="50000"/>
                </a:schemeClr>
              </a:solidFill>
            </a:endParaRP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7" name="TextovéPole 16"/>
          <p:cNvSpPr txBox="1"/>
          <p:nvPr/>
        </p:nvSpPr>
        <p:spPr>
          <a:xfrm>
            <a:off x="3760629" y="5850310"/>
            <a:ext cx="7511897" cy="584775"/>
          </a:xfrm>
          <a:prstGeom prst="rect">
            <a:avLst/>
          </a:prstGeom>
          <a:noFill/>
        </p:spPr>
        <p:txBody>
          <a:bodyPr wrap="square" rtlCol="0">
            <a:spAutoFit/>
          </a:bodyPr>
          <a:lstStyle/>
          <a:p>
            <a:r>
              <a:rPr lang="cs-CZ" sz="1600" dirty="0"/>
              <a:t>Zdroje: Philip </a:t>
            </a:r>
            <a:r>
              <a:rPr lang="cs-CZ" sz="1600" dirty="0" err="1" smtClean="0"/>
              <a:t>Lymbery</a:t>
            </a:r>
            <a:r>
              <a:rPr lang="cs-CZ" sz="1600" dirty="0" smtClean="0"/>
              <a:t>, </a:t>
            </a:r>
            <a:r>
              <a:rPr lang="cs-CZ" sz="1600" dirty="0" err="1" smtClean="0"/>
              <a:t>Farmageddon</a:t>
            </a:r>
            <a:r>
              <a:rPr lang="cs-CZ" sz="1600" dirty="0" smtClean="0"/>
              <a:t>, </a:t>
            </a:r>
            <a:r>
              <a:rPr lang="cs-CZ" sz="1600" dirty="0" err="1" smtClean="0"/>
              <a:t>Slutečná</a:t>
            </a:r>
            <a:r>
              <a:rPr lang="cs-CZ" sz="1600" dirty="0" smtClean="0"/>
              <a:t> cena levného masa; zpráva FAO (</a:t>
            </a:r>
            <a:r>
              <a:rPr lang="cs-CZ" sz="1600" dirty="0"/>
              <a:t>zpráva vydaná mezinárodní Organizací pro výživu a </a:t>
            </a:r>
            <a:r>
              <a:rPr lang="cs-CZ" sz="1600" dirty="0" smtClean="0"/>
              <a:t>zemědělství)</a:t>
            </a:r>
            <a:endParaRPr lang="cs-CZ" sz="1600" dirty="0"/>
          </a:p>
        </p:txBody>
      </p:sp>
    </p:spTree>
    <p:extLst>
      <p:ext uri="{BB962C8B-B14F-4D97-AF65-F5344CB8AC3E}">
        <p14:creationId xmlns:p14="http://schemas.microsoft.com/office/powerpoint/2010/main" val="10335472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9962487" y="5181702"/>
            <a:ext cx="2110450" cy="276999"/>
          </a:xfrm>
          <a:prstGeom prst="rect">
            <a:avLst/>
          </a:prstGeom>
        </p:spPr>
        <p:txBody>
          <a:bodyPr wrap="none">
            <a:spAutoFit/>
          </a:bodyPr>
          <a:lstStyle/>
          <a:p>
            <a:r>
              <a:rPr lang="cs-CZ" sz="1200" dirty="0" smtClean="0">
                <a:solidFill>
                  <a:schemeClr val="bg1"/>
                </a:solidFill>
              </a:rPr>
              <a:t>Michal Jirouš | PhotoNature.cz</a:t>
            </a:r>
            <a:endParaRPr lang="cs-CZ" sz="1200" dirty="0">
              <a:solidFill>
                <a:schemeClr val="bg1"/>
              </a:solidFill>
            </a:endParaRPr>
          </a:p>
        </p:txBody>
      </p:sp>
      <p:sp>
        <p:nvSpPr>
          <p:cNvPr id="25" name="Obdélník 24"/>
          <p:cNvSpPr/>
          <p:nvPr/>
        </p:nvSpPr>
        <p:spPr>
          <a:xfrm>
            <a:off x="2137701" y="5263817"/>
            <a:ext cx="2016356" cy="276999"/>
          </a:xfrm>
          <a:prstGeom prst="rect">
            <a:avLst/>
          </a:prstGeom>
        </p:spPr>
        <p:txBody>
          <a:bodyPr wrap="square">
            <a:spAutoFit/>
          </a:bodyPr>
          <a:lstStyle/>
          <a:p>
            <a:r>
              <a:rPr lang="cs-CZ" sz="1200" dirty="0" smtClean="0">
                <a:solidFill>
                  <a:schemeClr val="bg1"/>
                </a:solidFill>
              </a:rPr>
              <a:t>http://informationss.blog.cz</a:t>
            </a:r>
            <a:endParaRPr lang="cs-CZ" sz="1200" dirty="0">
              <a:solidFill>
                <a:schemeClr val="bg1"/>
              </a:solidFill>
            </a:endParaRPr>
          </a:p>
        </p:txBody>
      </p:sp>
      <p:sp>
        <p:nvSpPr>
          <p:cNvPr id="10" name="TextovéPole 9"/>
          <p:cNvSpPr txBox="1"/>
          <p:nvPr/>
        </p:nvSpPr>
        <p:spPr>
          <a:xfrm>
            <a:off x="202425" y="-9447"/>
            <a:ext cx="10547798" cy="707886"/>
          </a:xfrm>
          <a:prstGeom prst="rect">
            <a:avLst/>
          </a:prstGeom>
          <a:noFill/>
        </p:spPr>
        <p:txBody>
          <a:bodyPr wrap="square" rtlCol="0">
            <a:spAutoFit/>
          </a:bodyPr>
          <a:lstStyle/>
          <a:p>
            <a:r>
              <a:rPr lang="cs-CZ" sz="4000" dirty="0" err="1" smtClean="0">
                <a:solidFill>
                  <a:schemeClr val="tx2"/>
                </a:solidFill>
                <a:latin typeface="+mj-lt"/>
              </a:rPr>
              <a:t>Mykorhizní</a:t>
            </a:r>
            <a:r>
              <a:rPr lang="cs-CZ" sz="4000" dirty="0" smtClean="0">
                <a:solidFill>
                  <a:schemeClr val="tx2"/>
                </a:solidFill>
                <a:latin typeface="+mj-lt"/>
              </a:rPr>
              <a:t> symbióza</a:t>
            </a:r>
            <a:endParaRPr lang="en-US" sz="4000" dirty="0">
              <a:solidFill>
                <a:schemeClr val="tx2"/>
              </a:solidFill>
              <a:latin typeface="+mj-lt"/>
            </a:endParaRPr>
          </a:p>
        </p:txBody>
      </p:sp>
      <p:pic>
        <p:nvPicPr>
          <p:cNvPr id="11"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46" y="58251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746" y="4781787"/>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9999" y="5117933"/>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cheme summarizing the main nutrient exchange processes in EM and AM symbios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3146" y="1612098"/>
            <a:ext cx="5523450" cy="3742635"/>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19" name="TextovéPole 18"/>
          <p:cNvSpPr txBox="1"/>
          <p:nvPr/>
        </p:nvSpPr>
        <p:spPr>
          <a:xfrm>
            <a:off x="1274842" y="5585031"/>
            <a:ext cx="8463236" cy="430887"/>
          </a:xfrm>
          <a:prstGeom prst="rect">
            <a:avLst/>
          </a:prstGeom>
          <a:noFill/>
        </p:spPr>
        <p:txBody>
          <a:bodyPr wrap="square" rtlCol="0">
            <a:spAutoFit/>
          </a:bodyPr>
          <a:lstStyle/>
          <a:p>
            <a:r>
              <a:rPr lang="cs-CZ" sz="1100" i="1" dirty="0" smtClean="0"/>
              <a:t>zdroj: </a:t>
            </a:r>
            <a:r>
              <a:rPr lang="cs-CZ" sz="1100" dirty="0" err="1" smtClean="0"/>
              <a:t>Bonfante</a:t>
            </a:r>
            <a:r>
              <a:rPr lang="cs-CZ" sz="1100" dirty="0"/>
              <a:t>, P. &amp; </a:t>
            </a:r>
            <a:r>
              <a:rPr lang="cs-CZ" sz="1100" dirty="0" err="1"/>
              <a:t>Genre</a:t>
            </a:r>
            <a:r>
              <a:rPr lang="cs-CZ" sz="1100" dirty="0"/>
              <a:t>, A. </a:t>
            </a:r>
            <a:r>
              <a:rPr lang="cs-CZ" sz="1100" dirty="0" err="1"/>
              <a:t>Mechanisms</a:t>
            </a:r>
            <a:r>
              <a:rPr lang="cs-CZ" sz="1100" dirty="0"/>
              <a:t> </a:t>
            </a:r>
            <a:r>
              <a:rPr lang="cs-CZ" sz="1100" dirty="0" err="1"/>
              <a:t>underlying</a:t>
            </a:r>
            <a:r>
              <a:rPr lang="cs-CZ" sz="1100" dirty="0"/>
              <a:t> </a:t>
            </a:r>
            <a:r>
              <a:rPr lang="cs-CZ" sz="1100" dirty="0" err="1" smtClean="0"/>
              <a:t>beneficial</a:t>
            </a:r>
            <a:r>
              <a:rPr lang="cs-CZ" sz="1100" dirty="0" smtClean="0"/>
              <a:t> </a:t>
            </a:r>
            <a:r>
              <a:rPr lang="cs-CZ" sz="1100" dirty="0"/>
              <a:t> </a:t>
            </a:r>
            <a:r>
              <a:rPr lang="cs-CZ" sz="1100" dirty="0" smtClean="0"/>
              <a:t>plant </a:t>
            </a:r>
            <a:r>
              <a:rPr lang="cs-CZ" sz="1100" dirty="0"/>
              <a:t>– </a:t>
            </a:r>
            <a:r>
              <a:rPr lang="cs-CZ" sz="1100" dirty="0" err="1" smtClean="0"/>
              <a:t>fungus</a:t>
            </a:r>
            <a:r>
              <a:rPr lang="cs-CZ" sz="1100" dirty="0" smtClean="0"/>
              <a:t> </a:t>
            </a:r>
            <a:r>
              <a:rPr lang="cs-CZ" sz="1100" dirty="0" err="1"/>
              <a:t>interactions</a:t>
            </a:r>
            <a:r>
              <a:rPr lang="cs-CZ" sz="1100" dirty="0"/>
              <a:t> </a:t>
            </a:r>
            <a:endParaRPr lang="cs-CZ" sz="1100" dirty="0" smtClean="0"/>
          </a:p>
          <a:p>
            <a:r>
              <a:rPr lang="cs-CZ" sz="1100" dirty="0" smtClean="0"/>
              <a:t>in </a:t>
            </a:r>
            <a:r>
              <a:rPr lang="cs-CZ" sz="1100" dirty="0" err="1"/>
              <a:t>mycorrhizal</a:t>
            </a:r>
            <a:r>
              <a:rPr lang="cs-CZ" sz="1100" dirty="0"/>
              <a:t> </a:t>
            </a:r>
            <a:r>
              <a:rPr lang="cs-CZ" sz="1100" dirty="0" err="1"/>
              <a:t>symbiosis</a:t>
            </a:r>
            <a:r>
              <a:rPr lang="cs-CZ" sz="1100" dirty="0"/>
              <a:t>. </a:t>
            </a:r>
            <a:r>
              <a:rPr lang="cs-CZ" sz="1100" dirty="0" smtClean="0"/>
              <a:t> </a:t>
            </a:r>
            <a:r>
              <a:rPr lang="cs-CZ" sz="1100" dirty="0" err="1" smtClean="0"/>
              <a:t>Nat</a:t>
            </a:r>
            <a:r>
              <a:rPr lang="cs-CZ" sz="1100" dirty="0"/>
              <a:t>. </a:t>
            </a:r>
            <a:r>
              <a:rPr lang="cs-CZ" sz="1100" dirty="0" err="1" smtClean="0"/>
              <a:t>Commun</a:t>
            </a:r>
            <a:r>
              <a:rPr lang="cs-CZ" sz="1100" dirty="0" smtClean="0"/>
              <a:t>. 1:48 </a:t>
            </a:r>
            <a:r>
              <a:rPr lang="cs-CZ" sz="1100" dirty="0" err="1"/>
              <a:t>doi</a:t>
            </a:r>
            <a:r>
              <a:rPr lang="cs-CZ" sz="1100" dirty="0"/>
              <a:t>: 10.1038 </a:t>
            </a:r>
            <a:r>
              <a:rPr lang="cs-CZ" sz="1100" dirty="0" smtClean="0"/>
              <a:t>/ncomms1046 </a:t>
            </a:r>
            <a:r>
              <a:rPr lang="cs-CZ" sz="1100" dirty="0"/>
              <a:t>(2010). </a:t>
            </a:r>
          </a:p>
        </p:txBody>
      </p:sp>
      <p:sp>
        <p:nvSpPr>
          <p:cNvPr id="20" name="TextovéPole 19"/>
          <p:cNvSpPr txBox="1"/>
          <p:nvPr/>
        </p:nvSpPr>
        <p:spPr>
          <a:xfrm>
            <a:off x="393527" y="808060"/>
            <a:ext cx="7704856" cy="523220"/>
          </a:xfrm>
          <a:prstGeom prst="rect">
            <a:avLst/>
          </a:prstGeom>
          <a:noFill/>
        </p:spPr>
        <p:txBody>
          <a:bodyPr wrap="square" rtlCol="0">
            <a:spAutoFit/>
          </a:bodyPr>
          <a:lstStyle/>
          <a:p>
            <a:pPr marL="285750" indent="-285750">
              <a:buFont typeface="Arial" panose="020B0604020202020204" pitchFamily="34" charset="0"/>
              <a:buChar char="•"/>
            </a:pPr>
            <a:r>
              <a:rPr lang="cs-CZ" sz="2800" dirty="0" smtClean="0">
                <a:solidFill>
                  <a:schemeClr val="accent1">
                    <a:lumMod val="50000"/>
                  </a:schemeClr>
                </a:solidFill>
              </a:rPr>
              <a:t>mobilita dusíku v půdě a mykorhiza</a:t>
            </a:r>
            <a:endParaRPr lang="en-GB" dirty="0">
              <a:solidFill>
                <a:schemeClr val="accent1">
                  <a:lumMod val="75000"/>
                </a:schemeClr>
              </a:solidFill>
            </a:endParaRPr>
          </a:p>
        </p:txBody>
      </p:sp>
      <p:sp>
        <p:nvSpPr>
          <p:cNvPr id="22" name="Ovál 21"/>
          <p:cNvSpPr/>
          <p:nvPr/>
        </p:nvSpPr>
        <p:spPr>
          <a:xfrm>
            <a:off x="5227033" y="3625009"/>
            <a:ext cx="1498983" cy="84548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ál 22"/>
          <p:cNvSpPr/>
          <p:nvPr/>
        </p:nvSpPr>
        <p:spPr>
          <a:xfrm>
            <a:off x="5227033" y="2806174"/>
            <a:ext cx="1639563" cy="780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4" descr="Výsledek obrázku pro spruce forests"/>
          <p:cNvPicPr>
            <a:picLocks noChangeAspect="1" noChangeArrowheads="1"/>
          </p:cNvPicPr>
          <p:nvPr/>
        </p:nvPicPr>
        <p:blipFill rotWithShape="1">
          <a:blip r:embed="rId7">
            <a:extLst>
              <a:ext uri="{28A0092B-C50C-407E-A947-70E740481C1C}">
                <a14:useLocalDpi xmlns:a14="http://schemas.microsoft.com/office/drawing/2010/main" val="0"/>
              </a:ext>
            </a:extLst>
          </a:blip>
          <a:srcRect r="8801"/>
          <a:stretch/>
        </p:blipFill>
        <p:spPr bwMode="auto">
          <a:xfrm>
            <a:off x="7452144" y="4160502"/>
            <a:ext cx="3348538" cy="18649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Zobrazit p&amp;uring;vodní obrázek"/>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5025"/>
          <a:stretch/>
        </p:blipFill>
        <p:spPr bwMode="auto">
          <a:xfrm>
            <a:off x="7453304" y="1240147"/>
            <a:ext cx="3296919" cy="2101186"/>
          </a:xfrm>
          <a:prstGeom prst="rect">
            <a:avLst/>
          </a:prstGeom>
          <a:noFill/>
          <a:extLst>
            <a:ext uri="{909E8E84-426E-40DD-AFC4-6F175D3DCCD1}">
              <a14:hiddenFill xmlns:a14="http://schemas.microsoft.com/office/drawing/2010/main">
                <a:solidFill>
                  <a:srgbClr val="FFFFFF"/>
                </a:solidFill>
              </a14:hiddenFill>
            </a:ext>
          </a:extLst>
        </p:spPr>
      </p:pic>
      <p:sp>
        <p:nvSpPr>
          <p:cNvPr id="27" name="Šipka doprava 26"/>
          <p:cNvSpPr/>
          <p:nvPr/>
        </p:nvSpPr>
        <p:spPr>
          <a:xfrm rot="20260685">
            <a:off x="6786920" y="2865928"/>
            <a:ext cx="992041" cy="21555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Šipka doprava 27"/>
          <p:cNvSpPr/>
          <p:nvPr/>
        </p:nvSpPr>
        <p:spPr>
          <a:xfrm rot="1141120">
            <a:off x="6704704" y="4172356"/>
            <a:ext cx="992041" cy="215556"/>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ovéPole 28"/>
          <p:cNvSpPr txBox="1"/>
          <p:nvPr/>
        </p:nvSpPr>
        <p:spPr>
          <a:xfrm>
            <a:off x="8921909" y="3540966"/>
            <a:ext cx="750101" cy="369332"/>
          </a:xfrm>
          <a:prstGeom prst="rect">
            <a:avLst/>
          </a:prstGeom>
          <a:noFill/>
        </p:spPr>
        <p:txBody>
          <a:bodyPr wrap="square" rtlCol="0">
            <a:spAutoFit/>
          </a:bodyPr>
          <a:lstStyle/>
          <a:p>
            <a:r>
              <a:rPr lang="en-US" dirty="0" smtClean="0"/>
              <a:t>AM</a:t>
            </a:r>
            <a:endParaRPr lang="en-GB" dirty="0"/>
          </a:p>
        </p:txBody>
      </p:sp>
      <p:sp>
        <p:nvSpPr>
          <p:cNvPr id="30" name="TextovéPole 29"/>
          <p:cNvSpPr txBox="1"/>
          <p:nvPr/>
        </p:nvSpPr>
        <p:spPr>
          <a:xfrm>
            <a:off x="8921909" y="6169395"/>
            <a:ext cx="1125150" cy="369332"/>
          </a:xfrm>
          <a:prstGeom prst="rect">
            <a:avLst/>
          </a:prstGeom>
          <a:noFill/>
        </p:spPr>
        <p:txBody>
          <a:bodyPr wrap="square" rtlCol="0">
            <a:spAutoFit/>
          </a:bodyPr>
          <a:lstStyle/>
          <a:p>
            <a:r>
              <a:rPr lang="en-US" dirty="0" smtClean="0"/>
              <a:t>ECM</a:t>
            </a:r>
            <a:endParaRPr lang="en-GB" dirty="0"/>
          </a:p>
        </p:txBody>
      </p:sp>
    </p:spTree>
    <p:extLst>
      <p:ext uri="{BB962C8B-B14F-4D97-AF65-F5344CB8AC3E}">
        <p14:creationId xmlns:p14="http://schemas.microsoft.com/office/powerpoint/2010/main" val="15773551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9962487" y="5181702"/>
            <a:ext cx="2110450" cy="276999"/>
          </a:xfrm>
          <a:prstGeom prst="rect">
            <a:avLst/>
          </a:prstGeom>
        </p:spPr>
        <p:txBody>
          <a:bodyPr wrap="none">
            <a:spAutoFit/>
          </a:bodyPr>
          <a:lstStyle/>
          <a:p>
            <a:r>
              <a:rPr lang="cs-CZ" sz="1200" dirty="0" smtClean="0">
                <a:solidFill>
                  <a:schemeClr val="bg1"/>
                </a:solidFill>
              </a:rPr>
              <a:t>Michal Jirouš | PhotoNature.cz</a:t>
            </a:r>
            <a:endParaRPr lang="cs-CZ" sz="1200" dirty="0">
              <a:solidFill>
                <a:schemeClr val="bg1"/>
              </a:solidFill>
            </a:endParaRPr>
          </a:p>
        </p:txBody>
      </p:sp>
      <p:sp>
        <p:nvSpPr>
          <p:cNvPr id="25" name="Obdélník 24"/>
          <p:cNvSpPr/>
          <p:nvPr/>
        </p:nvSpPr>
        <p:spPr>
          <a:xfrm>
            <a:off x="350638" y="5168468"/>
            <a:ext cx="1935658" cy="276999"/>
          </a:xfrm>
          <a:prstGeom prst="rect">
            <a:avLst/>
          </a:prstGeom>
        </p:spPr>
        <p:txBody>
          <a:bodyPr wrap="none">
            <a:spAutoFit/>
          </a:bodyPr>
          <a:lstStyle/>
          <a:p>
            <a:r>
              <a:rPr lang="cs-CZ" sz="1200" dirty="0" smtClean="0">
                <a:solidFill>
                  <a:schemeClr val="bg1"/>
                </a:solidFill>
              </a:rPr>
              <a:t>http://informationss.blog.cz</a:t>
            </a:r>
            <a:endParaRPr lang="cs-CZ" sz="1200" dirty="0">
              <a:solidFill>
                <a:schemeClr val="bg1"/>
              </a:solidFill>
            </a:endParaRPr>
          </a:p>
        </p:txBody>
      </p:sp>
      <p:sp>
        <p:nvSpPr>
          <p:cNvPr id="12" name="Obdélník 11"/>
          <p:cNvSpPr/>
          <p:nvPr/>
        </p:nvSpPr>
        <p:spPr>
          <a:xfrm>
            <a:off x="7369388" y="1347468"/>
            <a:ext cx="5116800" cy="892552"/>
          </a:xfrm>
          <a:prstGeom prst="rect">
            <a:avLst/>
          </a:prstGeom>
        </p:spPr>
        <p:txBody>
          <a:bodyPr wrap="square">
            <a:spAutoFit/>
          </a:bodyPr>
          <a:lstStyle/>
          <a:p>
            <a:r>
              <a:rPr lang="cs-CZ" sz="2800" dirty="0" smtClean="0">
                <a:solidFill>
                  <a:schemeClr val="accent1">
                    <a:lumMod val="50000"/>
                  </a:schemeClr>
                </a:solidFill>
              </a:rPr>
              <a:t>Efekt chůvy</a:t>
            </a:r>
            <a:endParaRPr lang="en-US" sz="2800" dirty="0" smtClean="0">
              <a:solidFill>
                <a:schemeClr val="accent1">
                  <a:lumMod val="50000"/>
                </a:schemeClr>
              </a:solidFill>
            </a:endParaRPr>
          </a:p>
          <a:p>
            <a:r>
              <a:rPr lang="cs-CZ" sz="2400" dirty="0" smtClean="0">
                <a:solidFill>
                  <a:schemeClr val="accent1">
                    <a:lumMod val="50000"/>
                  </a:schemeClr>
                </a:solidFill>
              </a:rPr>
              <a:t>(</a:t>
            </a:r>
            <a:r>
              <a:rPr lang="cs-CZ" sz="2400" dirty="0" err="1" smtClean="0">
                <a:solidFill>
                  <a:schemeClr val="accent1">
                    <a:lumMod val="50000"/>
                  </a:schemeClr>
                </a:solidFill>
              </a:rPr>
              <a:t>Simard</a:t>
            </a:r>
            <a:r>
              <a:rPr lang="cs-CZ" sz="2400" dirty="0" smtClean="0">
                <a:solidFill>
                  <a:schemeClr val="accent1">
                    <a:lumMod val="50000"/>
                  </a:schemeClr>
                </a:solidFill>
              </a:rPr>
              <a:t> et al., 1997) </a:t>
            </a:r>
            <a:endParaRPr lang="cs-CZ" sz="2400" dirty="0">
              <a:solidFill>
                <a:schemeClr val="accent1">
                  <a:lumMod val="50000"/>
                </a:schemeClr>
              </a:solidFill>
            </a:endParaRPr>
          </a:p>
        </p:txBody>
      </p:sp>
      <p:pic>
        <p:nvPicPr>
          <p:cNvPr id="10" name="Picture 2"/>
          <p:cNvPicPr>
            <a:picLocks noChangeAspect="1" noChangeArrowheads="1"/>
          </p:cNvPicPr>
          <p:nvPr/>
        </p:nvPicPr>
        <p:blipFill>
          <a:blip r:embed="rId3" cstate="print"/>
          <a:srcRect/>
          <a:stretch>
            <a:fillRect/>
          </a:stretch>
        </p:blipFill>
        <p:spPr bwMode="auto">
          <a:xfrm>
            <a:off x="1060155" y="1347468"/>
            <a:ext cx="6065900" cy="4537394"/>
          </a:xfrm>
          <a:prstGeom prst="rect">
            <a:avLst/>
          </a:prstGeom>
          <a:noFill/>
          <a:ln w="9525">
            <a:noFill/>
            <a:miter lim="800000"/>
            <a:headEnd/>
            <a:tailEnd/>
          </a:ln>
        </p:spPr>
      </p:pic>
      <p:sp>
        <p:nvSpPr>
          <p:cNvPr id="14" name="TextovéPole 13"/>
          <p:cNvSpPr txBox="1"/>
          <p:nvPr/>
        </p:nvSpPr>
        <p:spPr>
          <a:xfrm>
            <a:off x="878920" y="824248"/>
            <a:ext cx="8370587" cy="523220"/>
          </a:xfrm>
          <a:prstGeom prst="rect">
            <a:avLst/>
          </a:prstGeom>
          <a:noFill/>
        </p:spPr>
        <p:txBody>
          <a:bodyPr wrap="square" rtlCol="0">
            <a:spAutoFit/>
          </a:bodyPr>
          <a:lstStyle/>
          <a:p>
            <a:r>
              <a:rPr lang="cs-CZ" sz="2800" dirty="0" smtClean="0">
                <a:solidFill>
                  <a:schemeClr val="accent1">
                    <a:lumMod val="50000"/>
                  </a:schemeClr>
                </a:solidFill>
              </a:rPr>
              <a:t>Funkční význam mykorhizy a posun k </a:t>
            </a:r>
            <a:r>
              <a:rPr lang="cs-CZ" sz="2800" dirty="0" err="1" smtClean="0">
                <a:solidFill>
                  <a:schemeClr val="accent1">
                    <a:lumMod val="50000"/>
                  </a:schemeClr>
                </a:solidFill>
              </a:rPr>
              <a:t>superorganismu</a:t>
            </a:r>
            <a:r>
              <a:rPr lang="cs-CZ" sz="2800" dirty="0" smtClean="0">
                <a:solidFill>
                  <a:schemeClr val="accent1">
                    <a:lumMod val="50000"/>
                  </a:schemeClr>
                </a:solidFill>
              </a:rPr>
              <a:t>…</a:t>
            </a:r>
            <a:endParaRPr lang="en-US" sz="2800" dirty="0">
              <a:solidFill>
                <a:schemeClr val="accent1">
                  <a:lumMod val="50000"/>
                </a:schemeClr>
              </a:solidFill>
            </a:endParaRPr>
          </a:p>
        </p:txBody>
      </p:sp>
      <p:sp>
        <p:nvSpPr>
          <p:cNvPr id="15" name="Obdélník 14"/>
          <p:cNvSpPr/>
          <p:nvPr/>
        </p:nvSpPr>
        <p:spPr>
          <a:xfrm>
            <a:off x="7126055" y="2619595"/>
            <a:ext cx="4946882" cy="3293209"/>
          </a:xfrm>
          <a:prstGeom prst="rect">
            <a:avLst/>
          </a:prstGeom>
        </p:spPr>
        <p:txBody>
          <a:bodyPr wrap="square">
            <a:spAutoFit/>
          </a:bodyPr>
          <a:lstStyle/>
          <a:p>
            <a:pPr marL="342900" indent="-342900">
              <a:buFont typeface="Arial" panose="020B0604020202020204" pitchFamily="34" charset="0"/>
              <a:buChar char="•"/>
            </a:pPr>
            <a:r>
              <a:rPr lang="cs-CZ" sz="2400" dirty="0">
                <a:solidFill>
                  <a:schemeClr val="accent1">
                    <a:lumMod val="50000"/>
                  </a:schemeClr>
                </a:solidFill>
              </a:rPr>
              <a:t>t</a:t>
            </a:r>
            <a:r>
              <a:rPr lang="cs-CZ" sz="2400" dirty="0" smtClean="0">
                <a:solidFill>
                  <a:schemeClr val="accent1">
                    <a:lumMod val="50000"/>
                  </a:schemeClr>
                </a:solidFill>
              </a:rPr>
              <a:t>ransport energií bohatých organických látek skrze mycelium do následující generace stromků v zástinu </a:t>
            </a:r>
            <a:endParaRPr lang="cs-CZ" sz="2400" dirty="0">
              <a:solidFill>
                <a:schemeClr val="accent1">
                  <a:lumMod val="50000"/>
                </a:schemeClr>
              </a:solidFill>
            </a:endParaRPr>
          </a:p>
          <a:p>
            <a:pPr marL="171450" indent="-171450">
              <a:buFont typeface="Arial" panose="020B0604020202020204" pitchFamily="34" charset="0"/>
              <a:buChar char="•"/>
            </a:pPr>
            <a:endParaRPr lang="cs-CZ" sz="800" dirty="0">
              <a:solidFill>
                <a:schemeClr val="accent1">
                  <a:lumMod val="50000"/>
                </a:schemeClr>
              </a:solidFill>
            </a:endParaRPr>
          </a:p>
          <a:p>
            <a:pPr marL="342900" indent="-342900">
              <a:buFont typeface="Arial" panose="020B0604020202020204" pitchFamily="34" charset="0"/>
              <a:buChar char="•"/>
            </a:pPr>
            <a:r>
              <a:rPr lang="cs-CZ" sz="2400" dirty="0">
                <a:solidFill>
                  <a:schemeClr val="accent1">
                    <a:lumMod val="50000"/>
                  </a:schemeClr>
                </a:solidFill>
              </a:rPr>
              <a:t>m</a:t>
            </a:r>
            <a:r>
              <a:rPr lang="cs-CZ" sz="2400" dirty="0" smtClean="0">
                <a:solidFill>
                  <a:schemeClr val="accent1">
                    <a:lumMod val="50000"/>
                  </a:schemeClr>
                </a:solidFill>
              </a:rPr>
              <a:t>ůže fungovat i mezidruhově</a:t>
            </a:r>
          </a:p>
          <a:p>
            <a:pPr marL="342900" indent="-342900">
              <a:buFont typeface="Arial" panose="020B0604020202020204" pitchFamily="34" charset="0"/>
              <a:buChar char="•"/>
            </a:pPr>
            <a:endParaRPr lang="cs-CZ" sz="800" dirty="0">
              <a:solidFill>
                <a:schemeClr val="accent1">
                  <a:lumMod val="50000"/>
                </a:schemeClr>
              </a:solidFill>
            </a:endParaRPr>
          </a:p>
          <a:p>
            <a:pPr marL="342900" indent="-342900">
              <a:buFont typeface="Arial" panose="020B0604020202020204" pitchFamily="34" charset="0"/>
              <a:buChar char="•"/>
            </a:pPr>
            <a:r>
              <a:rPr lang="cs-CZ" sz="2400" dirty="0" smtClean="0">
                <a:solidFill>
                  <a:schemeClr val="accent1">
                    <a:lumMod val="50000"/>
                  </a:schemeClr>
                </a:solidFill>
              </a:rPr>
              <a:t>mycelium představuje jakousi síť v rámci lesního ekosystému</a:t>
            </a:r>
            <a:endParaRPr lang="cs-CZ" sz="2400" dirty="0">
              <a:solidFill>
                <a:schemeClr val="accent1">
                  <a:lumMod val="50000"/>
                </a:schemeClr>
              </a:solidFill>
            </a:endParaRPr>
          </a:p>
          <a:p>
            <a:pPr marL="342900" indent="-342900">
              <a:buFont typeface="Arial" panose="020B0604020202020204" pitchFamily="34" charset="0"/>
              <a:buChar char="•"/>
            </a:pPr>
            <a:endParaRPr lang="cs-CZ" sz="2400" dirty="0">
              <a:solidFill>
                <a:schemeClr val="accent1">
                  <a:lumMod val="50000"/>
                </a:schemeClr>
              </a:solidFill>
            </a:endParaRPr>
          </a:p>
        </p:txBody>
      </p:sp>
      <p:sp>
        <p:nvSpPr>
          <p:cNvPr id="13" name="TextovéPole 12"/>
          <p:cNvSpPr txBox="1"/>
          <p:nvPr/>
        </p:nvSpPr>
        <p:spPr>
          <a:xfrm>
            <a:off x="202425" y="-9447"/>
            <a:ext cx="10547798" cy="707886"/>
          </a:xfrm>
          <a:prstGeom prst="rect">
            <a:avLst/>
          </a:prstGeom>
          <a:noFill/>
        </p:spPr>
        <p:txBody>
          <a:bodyPr wrap="square" rtlCol="0">
            <a:spAutoFit/>
          </a:bodyPr>
          <a:lstStyle/>
          <a:p>
            <a:r>
              <a:rPr lang="cs-CZ" sz="4000" dirty="0" err="1" smtClean="0">
                <a:solidFill>
                  <a:schemeClr val="tx2"/>
                </a:solidFill>
                <a:latin typeface="+mj-lt"/>
              </a:rPr>
              <a:t>Mykorhizní</a:t>
            </a:r>
            <a:r>
              <a:rPr lang="cs-CZ" sz="4000" dirty="0" smtClean="0">
                <a:solidFill>
                  <a:schemeClr val="tx2"/>
                </a:solidFill>
                <a:latin typeface="+mj-lt"/>
              </a:rPr>
              <a:t> symbióza</a:t>
            </a:r>
            <a:endParaRPr lang="en-US" sz="4000" dirty="0">
              <a:solidFill>
                <a:schemeClr val="tx2"/>
              </a:solidFill>
              <a:latin typeface="+mj-lt"/>
            </a:endParaRPr>
          </a:p>
        </p:txBody>
      </p:sp>
      <p:pic>
        <p:nvPicPr>
          <p:cNvPr id="16"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746" y="58251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746" y="4781787"/>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9999" y="5117933"/>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21" name="Obdélník 20"/>
          <p:cNvSpPr/>
          <p:nvPr/>
        </p:nvSpPr>
        <p:spPr>
          <a:xfrm>
            <a:off x="8136035" y="6304386"/>
            <a:ext cx="2148793" cy="369332"/>
          </a:xfrm>
          <a:prstGeom prst="rect">
            <a:avLst/>
          </a:prstGeom>
        </p:spPr>
        <p:txBody>
          <a:bodyPr wrap="none">
            <a:spAutoFit/>
          </a:bodyPr>
          <a:lstStyle/>
          <a:p>
            <a:r>
              <a:rPr lang="cs-CZ" dirty="0" smtClean="0"/>
              <a:t>Zdroj: </a:t>
            </a:r>
            <a:r>
              <a:rPr lang="cs-CZ" dirty="0" err="1" smtClean="0"/>
              <a:t>Gryndler</a:t>
            </a:r>
            <a:r>
              <a:rPr lang="cs-CZ" dirty="0" smtClean="0"/>
              <a:t> a kol.</a:t>
            </a:r>
            <a:endParaRPr lang="cs-CZ" dirty="0"/>
          </a:p>
        </p:txBody>
      </p:sp>
    </p:spTree>
    <p:extLst>
      <p:ext uri="{BB962C8B-B14F-4D97-AF65-F5344CB8AC3E}">
        <p14:creationId xmlns:p14="http://schemas.microsoft.com/office/powerpoint/2010/main" val="3754245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9962487" y="5181702"/>
            <a:ext cx="2110450" cy="276999"/>
          </a:xfrm>
          <a:prstGeom prst="rect">
            <a:avLst/>
          </a:prstGeom>
        </p:spPr>
        <p:txBody>
          <a:bodyPr wrap="none">
            <a:spAutoFit/>
          </a:bodyPr>
          <a:lstStyle/>
          <a:p>
            <a:r>
              <a:rPr lang="cs-CZ" sz="1200" dirty="0" smtClean="0">
                <a:solidFill>
                  <a:schemeClr val="bg1"/>
                </a:solidFill>
              </a:rPr>
              <a:t>Michal Jirouš | PhotoNature.cz</a:t>
            </a:r>
            <a:endParaRPr lang="cs-CZ" sz="1200" dirty="0">
              <a:solidFill>
                <a:schemeClr val="bg1"/>
              </a:solidFill>
            </a:endParaRPr>
          </a:p>
        </p:txBody>
      </p:sp>
      <p:sp>
        <p:nvSpPr>
          <p:cNvPr id="25" name="Obdélník 24"/>
          <p:cNvSpPr/>
          <p:nvPr/>
        </p:nvSpPr>
        <p:spPr>
          <a:xfrm>
            <a:off x="350638" y="5168468"/>
            <a:ext cx="1935658" cy="276999"/>
          </a:xfrm>
          <a:prstGeom prst="rect">
            <a:avLst/>
          </a:prstGeom>
        </p:spPr>
        <p:txBody>
          <a:bodyPr wrap="none">
            <a:spAutoFit/>
          </a:bodyPr>
          <a:lstStyle/>
          <a:p>
            <a:r>
              <a:rPr lang="cs-CZ" sz="1200" dirty="0" smtClean="0">
                <a:solidFill>
                  <a:schemeClr val="bg1"/>
                </a:solidFill>
              </a:rPr>
              <a:t>http://informationss.blog.cz</a:t>
            </a:r>
            <a:endParaRPr lang="cs-CZ" sz="1200" dirty="0">
              <a:solidFill>
                <a:schemeClr val="bg1"/>
              </a:solidFill>
            </a:endParaRPr>
          </a:p>
        </p:txBody>
      </p:sp>
      <p:sp>
        <p:nvSpPr>
          <p:cNvPr id="13" name="TextovéPole 12"/>
          <p:cNvSpPr txBox="1"/>
          <p:nvPr/>
        </p:nvSpPr>
        <p:spPr>
          <a:xfrm>
            <a:off x="202425" y="-9447"/>
            <a:ext cx="10547798" cy="707886"/>
          </a:xfrm>
          <a:prstGeom prst="rect">
            <a:avLst/>
          </a:prstGeom>
          <a:noFill/>
        </p:spPr>
        <p:txBody>
          <a:bodyPr wrap="square" rtlCol="0">
            <a:spAutoFit/>
          </a:bodyPr>
          <a:lstStyle/>
          <a:p>
            <a:r>
              <a:rPr lang="cs-CZ" sz="4000" dirty="0" smtClean="0">
                <a:solidFill>
                  <a:schemeClr val="tx2"/>
                </a:solidFill>
                <a:latin typeface="+mj-lt"/>
              </a:rPr>
              <a:t>Cyklus dusíku</a:t>
            </a:r>
            <a:endParaRPr lang="en-US" sz="4000" dirty="0">
              <a:solidFill>
                <a:schemeClr val="tx2"/>
              </a:solidFill>
              <a:latin typeface="+mj-lt"/>
            </a:endParaRPr>
          </a:p>
        </p:txBody>
      </p:sp>
      <p:pic>
        <p:nvPicPr>
          <p:cNvPr id="16"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46" y="58251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746" y="4781787"/>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9999" y="5117933"/>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20" name="Obdélník 19"/>
          <p:cNvSpPr/>
          <p:nvPr/>
        </p:nvSpPr>
        <p:spPr>
          <a:xfrm>
            <a:off x="1229263" y="6450887"/>
            <a:ext cx="9788449" cy="369332"/>
          </a:xfrm>
          <a:prstGeom prst="rect">
            <a:avLst/>
          </a:prstGeom>
        </p:spPr>
        <p:txBody>
          <a:bodyPr wrap="none">
            <a:spAutoFit/>
          </a:bodyPr>
          <a:lstStyle/>
          <a:p>
            <a:r>
              <a:rPr lang="cs-CZ" dirty="0" smtClean="0"/>
              <a:t>Zdroj: </a:t>
            </a:r>
            <a:r>
              <a:rPr lang="cs-CZ" dirty="0"/>
              <a:t>Záhora, 2012; http://web2.mendelu.cz/af_291_projekty2/vseo/print.php?page=4007&amp;typ=html</a:t>
            </a:r>
          </a:p>
        </p:txBody>
      </p:sp>
      <p:pic>
        <p:nvPicPr>
          <p:cNvPr id="1026" name="Picture 2" descr="http://web2.mendelu.cz/af_291_projekty2/vseo/files/150/1200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0325" y="698439"/>
            <a:ext cx="7693084" cy="558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0300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2679" y="5053671"/>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522" y="5765780"/>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2759" y="5765779"/>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97522" y="238629"/>
            <a:ext cx="9606612" cy="707886"/>
          </a:xfrm>
          <a:prstGeom prst="rect">
            <a:avLst/>
          </a:prstGeom>
          <a:noFill/>
        </p:spPr>
        <p:txBody>
          <a:bodyPr wrap="square" rtlCol="0">
            <a:spAutoFit/>
          </a:bodyPr>
          <a:lstStyle/>
          <a:p>
            <a:r>
              <a:rPr lang="cs-CZ" sz="4000" dirty="0" smtClean="0">
                <a:solidFill>
                  <a:schemeClr val="accent5">
                    <a:lumMod val="75000"/>
                  </a:schemeClr>
                </a:solidFill>
                <a:latin typeface="+mj-lt"/>
              </a:rPr>
              <a:t>Obecná struktura ekosystému a potravních sítí</a:t>
            </a:r>
          </a:p>
        </p:txBody>
      </p:sp>
      <p:sp>
        <p:nvSpPr>
          <p:cNvPr id="2" name="TextovéPole 1"/>
          <p:cNvSpPr txBox="1"/>
          <p:nvPr/>
        </p:nvSpPr>
        <p:spPr>
          <a:xfrm>
            <a:off x="335878" y="1492960"/>
            <a:ext cx="11159031" cy="461665"/>
          </a:xfrm>
          <a:prstGeom prst="rect">
            <a:avLst/>
          </a:prstGeom>
          <a:noFill/>
        </p:spPr>
        <p:txBody>
          <a:bodyPr wrap="square" rtlCol="0">
            <a:spAutoFit/>
          </a:bodyPr>
          <a:lstStyle/>
          <a:p>
            <a:endParaRPr lang="cs-CZ" sz="2400" dirty="0"/>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12" name="Picture 2" descr="http://cemca.org/easynow/images/tropi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7935" y="1221775"/>
            <a:ext cx="3922555" cy="4110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Šipka dolů 2"/>
          <p:cNvSpPr/>
          <p:nvPr/>
        </p:nvSpPr>
        <p:spPr>
          <a:xfrm rot="10800000">
            <a:off x="5906934" y="1221775"/>
            <a:ext cx="601317" cy="3983368"/>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rot="16200000">
            <a:off x="5293192" y="2807178"/>
            <a:ext cx="1828800" cy="369332"/>
          </a:xfrm>
          <a:prstGeom prst="rect">
            <a:avLst/>
          </a:prstGeom>
          <a:noFill/>
        </p:spPr>
        <p:txBody>
          <a:bodyPr wrap="square" rtlCol="0">
            <a:spAutoFit/>
          </a:bodyPr>
          <a:lstStyle/>
          <a:p>
            <a:r>
              <a:rPr lang="cs-CZ" dirty="0"/>
              <a:t>t</a:t>
            </a:r>
            <a:r>
              <a:rPr lang="cs-CZ" dirty="0" smtClean="0"/>
              <a:t>ok energie </a:t>
            </a:r>
            <a:endParaRPr lang="cs-CZ" dirty="0"/>
          </a:p>
        </p:txBody>
      </p:sp>
      <p:sp>
        <p:nvSpPr>
          <p:cNvPr id="7" name="TextovéPole 6"/>
          <p:cNvSpPr txBox="1"/>
          <p:nvPr/>
        </p:nvSpPr>
        <p:spPr>
          <a:xfrm>
            <a:off x="6723445" y="4835811"/>
            <a:ext cx="1674254" cy="369332"/>
          </a:xfrm>
          <a:prstGeom prst="rect">
            <a:avLst/>
          </a:prstGeom>
          <a:noFill/>
        </p:spPr>
        <p:txBody>
          <a:bodyPr wrap="square" rtlCol="0">
            <a:spAutoFit/>
          </a:bodyPr>
          <a:lstStyle/>
          <a:p>
            <a:r>
              <a:rPr lang="cs-CZ" dirty="0" smtClean="0"/>
              <a:t>producenti</a:t>
            </a:r>
            <a:endParaRPr lang="cs-CZ" dirty="0"/>
          </a:p>
        </p:txBody>
      </p:sp>
      <p:sp>
        <p:nvSpPr>
          <p:cNvPr id="16" name="TextovéPole 15"/>
          <p:cNvSpPr txBox="1"/>
          <p:nvPr/>
        </p:nvSpPr>
        <p:spPr>
          <a:xfrm>
            <a:off x="6734176" y="1214698"/>
            <a:ext cx="1674254" cy="369332"/>
          </a:xfrm>
          <a:prstGeom prst="rect">
            <a:avLst/>
          </a:prstGeom>
          <a:noFill/>
        </p:spPr>
        <p:txBody>
          <a:bodyPr wrap="square" rtlCol="0">
            <a:spAutoFit/>
          </a:bodyPr>
          <a:lstStyle/>
          <a:p>
            <a:r>
              <a:rPr lang="cs-CZ" dirty="0" smtClean="0"/>
              <a:t>konzumenti</a:t>
            </a:r>
            <a:endParaRPr lang="cs-CZ" dirty="0"/>
          </a:p>
        </p:txBody>
      </p:sp>
    </p:spTree>
    <p:extLst>
      <p:ext uri="{BB962C8B-B14F-4D97-AF65-F5344CB8AC3E}">
        <p14:creationId xmlns:p14="http://schemas.microsoft.com/office/powerpoint/2010/main" val="35371254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5831" y="5069500"/>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35878" y="278333"/>
            <a:ext cx="9606612" cy="707886"/>
          </a:xfrm>
          <a:prstGeom prst="rect">
            <a:avLst/>
          </a:prstGeom>
          <a:noFill/>
        </p:spPr>
        <p:txBody>
          <a:bodyPr wrap="square" rtlCol="0">
            <a:spAutoFit/>
          </a:bodyPr>
          <a:lstStyle/>
          <a:p>
            <a:r>
              <a:rPr lang="cs-CZ" sz="4000" dirty="0" smtClean="0">
                <a:solidFill>
                  <a:schemeClr val="accent5">
                    <a:lumMod val="75000"/>
                  </a:schemeClr>
                </a:solidFill>
                <a:latin typeface="+mj-lt"/>
              </a:rPr>
              <a:t>Z pyramidy kruh?</a:t>
            </a:r>
            <a:endParaRPr lang="cs-CZ" sz="4000" dirty="0">
              <a:solidFill>
                <a:schemeClr val="accent5">
                  <a:lumMod val="75000"/>
                </a:schemeClr>
              </a:solidFill>
              <a:latin typeface="+mj-lt"/>
            </a:endParaRPr>
          </a:p>
        </p:txBody>
      </p:sp>
      <p:sp>
        <p:nvSpPr>
          <p:cNvPr id="2" name="TextovéPole 1"/>
          <p:cNvSpPr txBox="1"/>
          <p:nvPr/>
        </p:nvSpPr>
        <p:spPr>
          <a:xfrm>
            <a:off x="335878" y="1492960"/>
            <a:ext cx="11159031" cy="461665"/>
          </a:xfrm>
          <a:prstGeom prst="rect">
            <a:avLst/>
          </a:prstGeom>
          <a:noFill/>
        </p:spPr>
        <p:txBody>
          <a:bodyPr wrap="square" rtlCol="0">
            <a:spAutoFit/>
          </a:bodyPr>
          <a:lstStyle/>
          <a:p>
            <a:endParaRPr lang="cs-CZ" sz="2400" dirty="0"/>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9" name="Picture 2" descr="http://cemca.org/easynow/images/tropi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687" y="1247533"/>
            <a:ext cx="3922555" cy="4110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www.learner.org/courses/envsci/visual/img_med/energy_transf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1299" y="1206801"/>
            <a:ext cx="5386066" cy="386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Šipka dolů 10"/>
          <p:cNvSpPr/>
          <p:nvPr/>
        </p:nvSpPr>
        <p:spPr>
          <a:xfrm rot="16200000">
            <a:off x="4696093" y="2341145"/>
            <a:ext cx="601317" cy="1594008"/>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802589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Šipka doprava 7"/>
          <p:cNvSpPr/>
          <p:nvPr/>
        </p:nvSpPr>
        <p:spPr>
          <a:xfrm rot="2186782">
            <a:off x="4362451" y="5251450"/>
            <a:ext cx="2749550" cy="269875"/>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 name="Šipka doprava 8"/>
          <p:cNvSpPr/>
          <p:nvPr/>
        </p:nvSpPr>
        <p:spPr>
          <a:xfrm rot="16200000">
            <a:off x="6654801" y="4546600"/>
            <a:ext cx="3095625" cy="288925"/>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0" name="Elipsa 3"/>
          <p:cNvSpPr/>
          <p:nvPr/>
        </p:nvSpPr>
        <p:spPr>
          <a:xfrm>
            <a:off x="4314826" y="838200"/>
            <a:ext cx="1008062" cy="100806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 name="Zaoblený obdélník 10"/>
          <p:cNvSpPr/>
          <p:nvPr/>
        </p:nvSpPr>
        <p:spPr>
          <a:xfrm>
            <a:off x="6762751" y="1990725"/>
            <a:ext cx="2232025" cy="100806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2" name="Zaoblený obdélník 11"/>
          <p:cNvSpPr/>
          <p:nvPr/>
        </p:nvSpPr>
        <p:spPr>
          <a:xfrm>
            <a:off x="6762751" y="4943475"/>
            <a:ext cx="2232025" cy="100806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3" name="Zaoblený obdélník 12"/>
          <p:cNvSpPr/>
          <p:nvPr/>
        </p:nvSpPr>
        <p:spPr>
          <a:xfrm>
            <a:off x="3883026" y="3430588"/>
            <a:ext cx="2232025" cy="100806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4" name="Zaoblený obdélník 13"/>
          <p:cNvSpPr/>
          <p:nvPr/>
        </p:nvSpPr>
        <p:spPr>
          <a:xfrm>
            <a:off x="9642476" y="3430588"/>
            <a:ext cx="2232025" cy="100806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5" name="Šipka doprava 14"/>
          <p:cNvSpPr/>
          <p:nvPr/>
        </p:nvSpPr>
        <p:spPr>
          <a:xfrm rot="19685570">
            <a:off x="5456238" y="2705100"/>
            <a:ext cx="1150938" cy="288925"/>
          </a:xfrm>
          <a:prstGeom prst="righ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6" name="Šipka doprava 15"/>
          <p:cNvSpPr/>
          <p:nvPr/>
        </p:nvSpPr>
        <p:spPr>
          <a:xfrm rot="1997585">
            <a:off x="9123363" y="2716213"/>
            <a:ext cx="1152525" cy="287337"/>
          </a:xfrm>
          <a:prstGeom prst="righ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7" name="Šipka doprava 16"/>
          <p:cNvSpPr/>
          <p:nvPr/>
        </p:nvSpPr>
        <p:spPr>
          <a:xfrm rot="8702657">
            <a:off x="9131301" y="4857750"/>
            <a:ext cx="1152525" cy="287338"/>
          </a:xfrm>
          <a:prstGeom prst="righ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8" name="Šipka doprava 17"/>
          <p:cNvSpPr/>
          <p:nvPr/>
        </p:nvSpPr>
        <p:spPr>
          <a:xfrm rot="12905788">
            <a:off x="5378451" y="4875213"/>
            <a:ext cx="1152525" cy="288925"/>
          </a:xfrm>
          <a:prstGeom prst="righ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9" name="Přímá spojovací šipka 17"/>
          <p:cNvCxnSpPr/>
          <p:nvPr/>
        </p:nvCxnSpPr>
        <p:spPr>
          <a:xfrm>
            <a:off x="5394326" y="1271588"/>
            <a:ext cx="1223962" cy="431800"/>
          </a:xfrm>
          <a:prstGeom prst="straightConnector1">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0" name="Přímá spojovací šipka 18"/>
          <p:cNvCxnSpPr/>
          <p:nvPr/>
        </p:nvCxnSpPr>
        <p:spPr>
          <a:xfrm>
            <a:off x="5465763" y="1487488"/>
            <a:ext cx="1225550" cy="431800"/>
          </a:xfrm>
          <a:prstGeom prst="straightConnector1">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1" name="Přímá spojovací šipka 19"/>
          <p:cNvCxnSpPr/>
          <p:nvPr/>
        </p:nvCxnSpPr>
        <p:spPr>
          <a:xfrm>
            <a:off x="5538788" y="1703388"/>
            <a:ext cx="1223963" cy="431800"/>
          </a:xfrm>
          <a:prstGeom prst="straightConnector1">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2" name="Přímá spojovací šipka 23"/>
          <p:cNvCxnSpPr/>
          <p:nvPr/>
        </p:nvCxnSpPr>
        <p:spPr>
          <a:xfrm flipV="1">
            <a:off x="9786938" y="1919288"/>
            <a:ext cx="503238" cy="719137"/>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Přímá spojovací šipka 24"/>
          <p:cNvCxnSpPr/>
          <p:nvPr/>
        </p:nvCxnSpPr>
        <p:spPr>
          <a:xfrm flipH="1">
            <a:off x="5322888" y="5159375"/>
            <a:ext cx="503238" cy="6477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Přímá spojovací šipka 31"/>
          <p:cNvCxnSpPr/>
          <p:nvPr/>
        </p:nvCxnSpPr>
        <p:spPr>
          <a:xfrm>
            <a:off x="9858376" y="5159375"/>
            <a:ext cx="504825" cy="576263"/>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Šipka doprava 24"/>
          <p:cNvSpPr/>
          <p:nvPr/>
        </p:nvSpPr>
        <p:spPr>
          <a:xfrm rot="5400000">
            <a:off x="6834188" y="3790950"/>
            <a:ext cx="1728788" cy="287338"/>
          </a:xfrm>
          <a:prstGeom prst="righ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6" name="TextovéPole 39"/>
          <p:cNvSpPr txBox="1">
            <a:spLocks noChangeArrowheads="1"/>
          </p:cNvSpPr>
          <p:nvPr/>
        </p:nvSpPr>
        <p:spPr bwMode="auto">
          <a:xfrm>
            <a:off x="9972198" y="2078780"/>
            <a:ext cx="1871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cs-CZ" altLang="cs-CZ" dirty="0">
                <a:solidFill>
                  <a:srgbClr val="FF0000"/>
                </a:solidFill>
              </a:rPr>
              <a:t>d</a:t>
            </a:r>
            <a:r>
              <a:rPr lang="cs-CZ" altLang="cs-CZ" dirty="0" smtClean="0">
                <a:solidFill>
                  <a:srgbClr val="FF0000"/>
                </a:solidFill>
              </a:rPr>
              <a:t>isipace energie</a:t>
            </a:r>
            <a:endParaRPr lang="en-US" altLang="cs-CZ" dirty="0">
              <a:solidFill>
                <a:srgbClr val="FF0000"/>
              </a:solidFill>
            </a:endParaRPr>
          </a:p>
        </p:txBody>
      </p:sp>
      <p:sp>
        <p:nvSpPr>
          <p:cNvPr id="29" name="Mínus 43"/>
          <p:cNvSpPr/>
          <p:nvPr/>
        </p:nvSpPr>
        <p:spPr>
          <a:xfrm>
            <a:off x="4674394" y="459839"/>
            <a:ext cx="6840538" cy="936625"/>
          </a:xfrm>
          <a:prstGeom prst="mathMinu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0" name="Mínus 44"/>
          <p:cNvSpPr/>
          <p:nvPr/>
        </p:nvSpPr>
        <p:spPr>
          <a:xfrm>
            <a:off x="4602163" y="6438393"/>
            <a:ext cx="6840538" cy="431800"/>
          </a:xfrm>
          <a:prstGeom prst="mathMinu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1" name="Mínus 45"/>
          <p:cNvSpPr/>
          <p:nvPr/>
        </p:nvSpPr>
        <p:spPr>
          <a:xfrm>
            <a:off x="4602163" y="6238875"/>
            <a:ext cx="6840538" cy="431800"/>
          </a:xfrm>
          <a:prstGeom prst="mathMinus">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2" name="TextovéPole 46"/>
          <p:cNvSpPr txBox="1">
            <a:spLocks noChangeArrowheads="1"/>
          </p:cNvSpPr>
          <p:nvPr/>
        </p:nvSpPr>
        <p:spPr bwMode="auto">
          <a:xfrm>
            <a:off x="7123113" y="1025526"/>
            <a:ext cx="2519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ltLang="cs-CZ" sz="2400" b="1" dirty="0" smtClean="0"/>
              <a:t>atmosféra</a:t>
            </a:r>
            <a:endParaRPr lang="en-US" altLang="cs-CZ" sz="2400" b="1" dirty="0"/>
          </a:p>
        </p:txBody>
      </p:sp>
      <p:sp>
        <p:nvSpPr>
          <p:cNvPr id="33" name="TextovéPole 52"/>
          <p:cNvSpPr txBox="1">
            <a:spLocks noChangeArrowheads="1"/>
          </p:cNvSpPr>
          <p:nvPr/>
        </p:nvSpPr>
        <p:spPr bwMode="auto">
          <a:xfrm>
            <a:off x="6967718" y="2096709"/>
            <a:ext cx="18002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cs-CZ" altLang="cs-CZ" sz="2000" b="1" dirty="0"/>
              <a:t>p</a:t>
            </a:r>
            <a:r>
              <a:rPr lang="cs-CZ" altLang="cs-CZ" sz="2000" b="1" dirty="0" smtClean="0"/>
              <a:t>rimární producenti</a:t>
            </a:r>
            <a:endParaRPr lang="en-US" altLang="cs-CZ" sz="2000" b="1" dirty="0"/>
          </a:p>
        </p:txBody>
      </p:sp>
      <p:sp>
        <p:nvSpPr>
          <p:cNvPr id="34" name="TextovéPole 53"/>
          <p:cNvSpPr txBox="1">
            <a:spLocks noChangeArrowheads="1"/>
          </p:cNvSpPr>
          <p:nvPr/>
        </p:nvSpPr>
        <p:spPr bwMode="auto">
          <a:xfrm>
            <a:off x="10043635" y="3702142"/>
            <a:ext cx="1800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ltLang="cs-CZ" sz="2000" b="1" dirty="0" smtClean="0"/>
              <a:t>konzumenti</a:t>
            </a:r>
            <a:endParaRPr lang="en-US" altLang="cs-CZ" sz="2000" b="1" dirty="0"/>
          </a:p>
        </p:txBody>
      </p:sp>
      <p:sp>
        <p:nvSpPr>
          <p:cNvPr id="35" name="TextovéPole 54"/>
          <p:cNvSpPr txBox="1">
            <a:spLocks noChangeArrowheads="1"/>
          </p:cNvSpPr>
          <p:nvPr/>
        </p:nvSpPr>
        <p:spPr bwMode="auto">
          <a:xfrm>
            <a:off x="7554913" y="5244030"/>
            <a:ext cx="1800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ltLang="cs-CZ" sz="2000" b="1" dirty="0" smtClean="0"/>
              <a:t>opad</a:t>
            </a:r>
            <a:endParaRPr lang="cs-CZ" altLang="cs-CZ" sz="2000" b="1" dirty="0"/>
          </a:p>
        </p:txBody>
      </p:sp>
      <p:sp>
        <p:nvSpPr>
          <p:cNvPr id="36" name="TextovéPole 55"/>
          <p:cNvSpPr txBox="1">
            <a:spLocks noChangeArrowheads="1"/>
          </p:cNvSpPr>
          <p:nvPr/>
        </p:nvSpPr>
        <p:spPr bwMode="auto">
          <a:xfrm>
            <a:off x="3955257" y="3599469"/>
            <a:ext cx="20875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cs-CZ" altLang="cs-CZ" sz="2000" b="1" dirty="0"/>
              <a:t>z</a:t>
            </a:r>
            <a:r>
              <a:rPr lang="cs-CZ" altLang="cs-CZ" sz="2000" b="1" dirty="0" smtClean="0"/>
              <a:t>ásoba dostupných živin</a:t>
            </a:r>
            <a:endParaRPr lang="en-US" altLang="cs-CZ" sz="2000" b="1" dirty="0"/>
          </a:p>
        </p:txBody>
      </p:sp>
      <p:sp>
        <p:nvSpPr>
          <p:cNvPr id="37" name="TextovéPole 46"/>
          <p:cNvSpPr txBox="1">
            <a:spLocks noChangeArrowheads="1"/>
          </p:cNvSpPr>
          <p:nvPr/>
        </p:nvSpPr>
        <p:spPr bwMode="auto">
          <a:xfrm>
            <a:off x="7180262" y="6279115"/>
            <a:ext cx="2519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ltLang="cs-CZ" sz="2400" b="1" dirty="0" err="1" smtClean="0"/>
              <a:t>pedosféra</a:t>
            </a:r>
            <a:endParaRPr lang="en-US" altLang="cs-CZ" sz="2400" b="1" dirty="0"/>
          </a:p>
        </p:txBody>
      </p:sp>
      <p:sp>
        <p:nvSpPr>
          <p:cNvPr id="38" name="TextovéPole 39"/>
          <p:cNvSpPr txBox="1">
            <a:spLocks noChangeArrowheads="1"/>
          </p:cNvSpPr>
          <p:nvPr/>
        </p:nvSpPr>
        <p:spPr bwMode="auto">
          <a:xfrm>
            <a:off x="9975373" y="5115410"/>
            <a:ext cx="1871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cs-CZ" altLang="cs-CZ" dirty="0">
                <a:solidFill>
                  <a:srgbClr val="FF0000"/>
                </a:solidFill>
              </a:rPr>
              <a:t>d</a:t>
            </a:r>
            <a:r>
              <a:rPr lang="cs-CZ" altLang="cs-CZ" dirty="0" smtClean="0">
                <a:solidFill>
                  <a:srgbClr val="FF0000"/>
                </a:solidFill>
              </a:rPr>
              <a:t>isipace energie</a:t>
            </a:r>
            <a:endParaRPr lang="en-US" altLang="cs-CZ" dirty="0">
              <a:solidFill>
                <a:srgbClr val="FF0000"/>
              </a:solidFill>
            </a:endParaRPr>
          </a:p>
        </p:txBody>
      </p:sp>
      <p:sp>
        <p:nvSpPr>
          <p:cNvPr id="39" name="TextovéPole 39"/>
          <p:cNvSpPr txBox="1">
            <a:spLocks noChangeArrowheads="1"/>
          </p:cNvSpPr>
          <p:nvPr/>
        </p:nvSpPr>
        <p:spPr bwMode="auto">
          <a:xfrm>
            <a:off x="3638064" y="5156080"/>
            <a:ext cx="1871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cs-CZ" altLang="cs-CZ" dirty="0">
                <a:solidFill>
                  <a:srgbClr val="FF0000"/>
                </a:solidFill>
              </a:rPr>
              <a:t>d</a:t>
            </a:r>
            <a:r>
              <a:rPr lang="cs-CZ" altLang="cs-CZ" dirty="0" smtClean="0">
                <a:solidFill>
                  <a:srgbClr val="FF0000"/>
                </a:solidFill>
              </a:rPr>
              <a:t>isipace energie</a:t>
            </a:r>
            <a:endParaRPr lang="en-US" altLang="cs-CZ" dirty="0">
              <a:solidFill>
                <a:srgbClr val="FF0000"/>
              </a:solidFill>
            </a:endParaRPr>
          </a:p>
        </p:txBody>
      </p:sp>
      <p:sp>
        <p:nvSpPr>
          <p:cNvPr id="40" name="TextovéPole 1"/>
          <p:cNvSpPr txBox="1">
            <a:spLocks noChangeArrowheads="1"/>
          </p:cNvSpPr>
          <p:nvPr/>
        </p:nvSpPr>
        <p:spPr bwMode="auto">
          <a:xfrm>
            <a:off x="540913" y="1025054"/>
            <a:ext cx="2579797" cy="4308872"/>
          </a:xfrm>
          <a:prstGeom prst="rect">
            <a:avLst/>
          </a:prstGeom>
          <a:noFill/>
          <a:ln w="9525">
            <a:noFill/>
            <a:miter lim="800000"/>
            <a:headEnd/>
            <a:tailEnd/>
          </a:ln>
        </p:spPr>
        <p:txBody>
          <a:bodyPr wrap="square">
            <a:spAutoFit/>
          </a:bodyPr>
          <a:lstStyle/>
          <a:p>
            <a:pPr algn="just"/>
            <a:r>
              <a:rPr lang="cs-CZ" sz="2400" dirty="0">
                <a:solidFill>
                  <a:srgbClr val="002060"/>
                </a:solidFill>
              </a:rPr>
              <a:t>d</a:t>
            </a:r>
            <a:r>
              <a:rPr lang="cs-CZ" sz="2400" dirty="0" smtClean="0">
                <a:solidFill>
                  <a:srgbClr val="002060"/>
                </a:solidFill>
              </a:rPr>
              <a:t>va fundamentální principy utváření ekosystémů:</a:t>
            </a:r>
          </a:p>
          <a:p>
            <a:pPr algn="just"/>
            <a:endParaRPr lang="cs-CZ" sz="800" dirty="0" smtClean="0">
              <a:solidFill>
                <a:srgbClr val="002060"/>
              </a:solidFill>
            </a:endParaRPr>
          </a:p>
          <a:p>
            <a:pPr marL="342900" indent="-342900" algn="just">
              <a:buFont typeface="Arial" panose="020B0604020202020204" pitchFamily="34" charset="0"/>
              <a:buChar char="•"/>
            </a:pPr>
            <a:r>
              <a:rPr lang="cs-CZ" sz="2400" dirty="0" smtClean="0">
                <a:solidFill>
                  <a:srgbClr val="002060"/>
                </a:solidFill>
              </a:rPr>
              <a:t>využití volných zdrojů práceschopné energie</a:t>
            </a:r>
          </a:p>
          <a:p>
            <a:pPr marL="171450" indent="-171450" algn="just">
              <a:buFont typeface="Arial" panose="020B0604020202020204" pitchFamily="34" charset="0"/>
              <a:buChar char="•"/>
            </a:pPr>
            <a:endParaRPr lang="cs-CZ" sz="800" dirty="0" smtClean="0">
              <a:solidFill>
                <a:srgbClr val="002060"/>
              </a:solidFill>
            </a:endParaRPr>
          </a:p>
          <a:p>
            <a:pPr marL="342900" indent="-342900" algn="just">
              <a:buFont typeface="Arial" panose="020B0604020202020204" pitchFamily="34" charset="0"/>
              <a:buChar char="•"/>
            </a:pPr>
            <a:r>
              <a:rPr lang="cs-CZ" sz="2400" dirty="0">
                <a:solidFill>
                  <a:srgbClr val="002060"/>
                </a:solidFill>
              </a:rPr>
              <a:t>r</a:t>
            </a:r>
            <a:r>
              <a:rPr lang="cs-CZ" sz="2400" dirty="0" smtClean="0">
                <a:solidFill>
                  <a:srgbClr val="002060"/>
                </a:solidFill>
              </a:rPr>
              <a:t>ecyklace důležitých prvků v rámci systému</a:t>
            </a:r>
            <a:endParaRPr lang="cs-CZ" sz="2400" dirty="0">
              <a:solidFill>
                <a:srgbClr val="002060"/>
              </a:solidFill>
            </a:endParaRPr>
          </a:p>
          <a:p>
            <a:endParaRPr lang="cs-CZ" dirty="0"/>
          </a:p>
        </p:txBody>
      </p:sp>
      <p:sp>
        <p:nvSpPr>
          <p:cNvPr id="42" name="TextovéPole 41"/>
          <p:cNvSpPr txBox="1"/>
          <p:nvPr/>
        </p:nvSpPr>
        <p:spPr>
          <a:xfrm>
            <a:off x="335878" y="278333"/>
            <a:ext cx="9606612" cy="707886"/>
          </a:xfrm>
          <a:prstGeom prst="rect">
            <a:avLst/>
          </a:prstGeom>
          <a:noFill/>
        </p:spPr>
        <p:txBody>
          <a:bodyPr wrap="square" rtlCol="0">
            <a:spAutoFit/>
          </a:bodyPr>
          <a:lstStyle/>
          <a:p>
            <a:r>
              <a:rPr lang="cs-CZ" sz="4000" dirty="0" smtClean="0">
                <a:solidFill>
                  <a:schemeClr val="accent5">
                    <a:lumMod val="75000"/>
                  </a:schemeClr>
                </a:solidFill>
                <a:latin typeface="+mj-lt"/>
              </a:rPr>
              <a:t>Z pyramidy kruh?</a:t>
            </a:r>
            <a:endParaRPr lang="cs-CZ" sz="4000" dirty="0">
              <a:solidFill>
                <a:schemeClr val="accent5">
                  <a:lumMod val="75000"/>
                </a:schemeClr>
              </a:solidFill>
              <a:latin typeface="+mj-lt"/>
            </a:endParaRPr>
          </a:p>
        </p:txBody>
      </p:sp>
      <p:pic>
        <p:nvPicPr>
          <p:cNvPr id="43"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3688" y="5569751"/>
            <a:ext cx="497180" cy="118645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338" y="5735638"/>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5552" y="5747654"/>
            <a:ext cx="733067" cy="73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3086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811368" y="708837"/>
            <a:ext cx="11261569" cy="1107996"/>
          </a:xfrm>
          <a:prstGeom prst="rect">
            <a:avLst/>
          </a:prstGeom>
          <a:noFill/>
        </p:spPr>
        <p:txBody>
          <a:bodyPr wrap="square" rtlCol="0">
            <a:spAutoFit/>
          </a:bodyPr>
          <a:lstStyle/>
          <a:p>
            <a:pPr marL="342900" indent="-342900">
              <a:buFont typeface="Arial" panose="020B0604020202020204" pitchFamily="34" charset="0"/>
              <a:buChar char="•"/>
            </a:pPr>
            <a:r>
              <a:rPr lang="cs-CZ" sz="2400" dirty="0">
                <a:solidFill>
                  <a:srgbClr val="002060"/>
                </a:solidFill>
              </a:rPr>
              <a:t>p</a:t>
            </a:r>
            <a:r>
              <a:rPr lang="cs-CZ" sz="2400" dirty="0" smtClean="0">
                <a:solidFill>
                  <a:srgbClr val="002060"/>
                </a:solidFill>
              </a:rPr>
              <a:t>odmínky prostředí se na různých místech světa podstatně liší</a:t>
            </a:r>
            <a:endParaRPr lang="en-US" sz="2400" dirty="0" smtClean="0">
              <a:solidFill>
                <a:srgbClr val="002060"/>
              </a:solidFill>
            </a:endParaRPr>
          </a:p>
          <a:p>
            <a:pPr marL="342900" indent="-342900">
              <a:buFont typeface="Arial" panose="020B0604020202020204" pitchFamily="34" charset="0"/>
              <a:buChar char="•"/>
            </a:pPr>
            <a:r>
              <a:rPr lang="cs-CZ" sz="2400" dirty="0">
                <a:solidFill>
                  <a:srgbClr val="002060"/>
                </a:solidFill>
              </a:rPr>
              <a:t>p</a:t>
            </a:r>
            <a:r>
              <a:rPr lang="cs-CZ" sz="2400" dirty="0" smtClean="0">
                <a:solidFill>
                  <a:srgbClr val="002060"/>
                </a:solidFill>
              </a:rPr>
              <a:t>rostředí se liší mimo jiné v počtu a síle disturbancí</a:t>
            </a:r>
            <a:endParaRPr lang="en-US" sz="2400" dirty="0" smtClean="0">
              <a:solidFill>
                <a:srgbClr val="002060"/>
              </a:solidFill>
            </a:endParaRPr>
          </a:p>
          <a:p>
            <a:endParaRPr lang="cs-CZ" dirty="0"/>
          </a:p>
        </p:txBody>
      </p:sp>
      <p:pic>
        <p:nvPicPr>
          <p:cNvPr id="2050" name="Picture 2" descr="Výsledek obrázku pro taj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5853" y="1693722"/>
            <a:ext cx="5657084" cy="3771390"/>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9962487" y="5181702"/>
            <a:ext cx="2110450" cy="276999"/>
          </a:xfrm>
          <a:prstGeom prst="rect">
            <a:avLst/>
          </a:prstGeom>
        </p:spPr>
        <p:txBody>
          <a:bodyPr wrap="none">
            <a:spAutoFit/>
          </a:bodyPr>
          <a:lstStyle/>
          <a:p>
            <a:r>
              <a:rPr lang="cs-CZ" sz="1200" dirty="0" smtClean="0">
                <a:solidFill>
                  <a:schemeClr val="bg1"/>
                </a:solidFill>
              </a:rPr>
              <a:t>Michal Jirouš | PhotoNature.cz</a:t>
            </a:r>
            <a:endParaRPr lang="cs-CZ" sz="1200" dirty="0">
              <a:solidFill>
                <a:schemeClr val="bg1"/>
              </a:solidFill>
            </a:endParaRPr>
          </a:p>
        </p:txBody>
      </p:sp>
      <p:pic>
        <p:nvPicPr>
          <p:cNvPr id="2052" name="Picture 4" descr="Výsledek obrázku pro tropický deštný les"/>
          <p:cNvPicPr>
            <a:picLocks noChangeAspect="1" noChangeArrowheads="1"/>
          </p:cNvPicPr>
          <p:nvPr/>
        </p:nvPicPr>
        <p:blipFill rotWithShape="1">
          <a:blip r:embed="rId3">
            <a:extLst>
              <a:ext uri="{28A0092B-C50C-407E-A947-70E740481C1C}">
                <a14:useLocalDpi xmlns:a14="http://schemas.microsoft.com/office/drawing/2010/main" val="0"/>
              </a:ext>
            </a:extLst>
          </a:blip>
          <a:srcRect r="15331"/>
          <a:stretch/>
        </p:blipFill>
        <p:spPr bwMode="auto">
          <a:xfrm>
            <a:off x="315532" y="1693722"/>
            <a:ext cx="5685220" cy="3771390"/>
          </a:xfrm>
          <a:prstGeom prst="rect">
            <a:avLst/>
          </a:prstGeom>
          <a:noFill/>
          <a:extLst>
            <a:ext uri="{909E8E84-426E-40DD-AFC4-6F175D3DCCD1}">
              <a14:hiddenFill xmlns:a14="http://schemas.microsoft.com/office/drawing/2010/main">
                <a:solidFill>
                  <a:srgbClr val="FFFFFF"/>
                </a:solidFill>
              </a14:hiddenFill>
            </a:ext>
          </a:extLst>
        </p:spPr>
      </p:pic>
      <p:sp>
        <p:nvSpPr>
          <p:cNvPr id="25" name="Obdélník 24"/>
          <p:cNvSpPr/>
          <p:nvPr/>
        </p:nvSpPr>
        <p:spPr>
          <a:xfrm>
            <a:off x="350638" y="5168468"/>
            <a:ext cx="1935658" cy="276999"/>
          </a:xfrm>
          <a:prstGeom prst="rect">
            <a:avLst/>
          </a:prstGeom>
        </p:spPr>
        <p:txBody>
          <a:bodyPr wrap="none">
            <a:spAutoFit/>
          </a:bodyPr>
          <a:lstStyle/>
          <a:p>
            <a:r>
              <a:rPr lang="cs-CZ" sz="1200" dirty="0" smtClean="0">
                <a:solidFill>
                  <a:schemeClr val="bg1"/>
                </a:solidFill>
              </a:rPr>
              <a:t>http://informationss.blog.cz</a:t>
            </a:r>
            <a:endParaRPr lang="cs-CZ" sz="1200" dirty="0">
              <a:solidFill>
                <a:schemeClr val="bg1"/>
              </a:solidFill>
            </a:endParaRPr>
          </a:p>
        </p:txBody>
      </p:sp>
      <p:sp>
        <p:nvSpPr>
          <p:cNvPr id="10" name="TextovéPole 9"/>
          <p:cNvSpPr txBox="1"/>
          <p:nvPr/>
        </p:nvSpPr>
        <p:spPr>
          <a:xfrm>
            <a:off x="469914" y="951"/>
            <a:ext cx="10547798" cy="707886"/>
          </a:xfrm>
          <a:prstGeom prst="rect">
            <a:avLst/>
          </a:prstGeom>
          <a:noFill/>
        </p:spPr>
        <p:txBody>
          <a:bodyPr wrap="square" rtlCol="0">
            <a:spAutoFit/>
          </a:bodyPr>
          <a:lstStyle/>
          <a:p>
            <a:r>
              <a:rPr lang="cs-CZ" sz="4000" dirty="0" smtClean="0">
                <a:solidFill>
                  <a:schemeClr val="tx2"/>
                </a:solidFill>
                <a:latin typeface="+mj-lt"/>
              </a:rPr>
              <a:t>Cesta k pochopení stability ekosystémů</a:t>
            </a:r>
            <a:r>
              <a:rPr lang="en-US" sz="4000" dirty="0" smtClean="0">
                <a:solidFill>
                  <a:schemeClr val="tx2"/>
                </a:solidFill>
                <a:latin typeface="+mj-lt"/>
              </a:rPr>
              <a:t>…</a:t>
            </a:r>
            <a:endParaRPr lang="en-US" sz="4000" dirty="0">
              <a:solidFill>
                <a:schemeClr val="tx2"/>
              </a:solidFill>
              <a:latin typeface="+mj-lt"/>
            </a:endParaRPr>
          </a:p>
        </p:txBody>
      </p:sp>
      <p:pic>
        <p:nvPicPr>
          <p:cNvPr id="11"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2679" y="5765779"/>
            <a:ext cx="353541" cy="8436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logo_m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522" y="5765780"/>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logo_f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9329" y="5765780"/>
            <a:ext cx="733067" cy="73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5579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délník 24"/>
          <p:cNvSpPr/>
          <p:nvPr/>
        </p:nvSpPr>
        <p:spPr>
          <a:xfrm>
            <a:off x="350638" y="5168468"/>
            <a:ext cx="1935658" cy="276999"/>
          </a:xfrm>
          <a:prstGeom prst="rect">
            <a:avLst/>
          </a:prstGeom>
        </p:spPr>
        <p:txBody>
          <a:bodyPr wrap="none">
            <a:spAutoFit/>
          </a:bodyPr>
          <a:lstStyle/>
          <a:p>
            <a:r>
              <a:rPr lang="cs-CZ" sz="1200" dirty="0" smtClean="0">
                <a:solidFill>
                  <a:schemeClr val="bg1"/>
                </a:solidFill>
              </a:rPr>
              <a:t>http://informationss.blog.cz</a:t>
            </a:r>
            <a:endParaRPr lang="cs-CZ" sz="1200" dirty="0">
              <a:solidFill>
                <a:schemeClr val="bg1"/>
              </a:solidFill>
            </a:endParaRPr>
          </a:p>
        </p:txBody>
      </p:sp>
      <p:pic>
        <p:nvPicPr>
          <p:cNvPr id="10" name="Picture 2"/>
          <p:cNvPicPr>
            <a:picLocks noChangeAspect="1" noChangeArrowheads="1"/>
          </p:cNvPicPr>
          <p:nvPr/>
        </p:nvPicPr>
        <p:blipFill>
          <a:blip r:embed="rId2" cstate="print"/>
          <a:srcRect/>
          <a:stretch>
            <a:fillRect/>
          </a:stretch>
        </p:blipFill>
        <p:spPr bwMode="auto">
          <a:xfrm>
            <a:off x="3099745" y="1538536"/>
            <a:ext cx="6049293" cy="5279383"/>
          </a:xfrm>
          <a:prstGeom prst="rect">
            <a:avLst/>
          </a:prstGeom>
          <a:noFill/>
          <a:ln w="9525">
            <a:noFill/>
            <a:miter lim="800000"/>
            <a:headEnd/>
            <a:tailEnd/>
          </a:ln>
        </p:spPr>
      </p:pic>
      <p:sp>
        <p:nvSpPr>
          <p:cNvPr id="4" name="TextovéPole 3"/>
          <p:cNvSpPr txBox="1"/>
          <p:nvPr/>
        </p:nvSpPr>
        <p:spPr>
          <a:xfrm>
            <a:off x="3945263" y="5891701"/>
            <a:ext cx="4774730" cy="523220"/>
          </a:xfrm>
          <a:prstGeom prst="rect">
            <a:avLst/>
          </a:prstGeom>
          <a:solidFill>
            <a:schemeClr val="bg1"/>
          </a:solidFill>
        </p:spPr>
        <p:txBody>
          <a:bodyPr wrap="square" rtlCol="0">
            <a:spAutoFit/>
          </a:bodyPr>
          <a:lstStyle/>
          <a:p>
            <a:r>
              <a:rPr lang="cs-CZ" sz="2800" b="1" i="1" dirty="0"/>
              <a:t>f</a:t>
            </a:r>
            <a:r>
              <a:rPr lang="cs-CZ" sz="2800" b="1" i="1" dirty="0" smtClean="0"/>
              <a:t>rekvence disturbancí</a:t>
            </a:r>
            <a:endParaRPr lang="en-US" sz="2800" b="1" i="1" dirty="0"/>
          </a:p>
        </p:txBody>
      </p:sp>
      <p:sp>
        <p:nvSpPr>
          <p:cNvPr id="12" name="TextovéPole 11"/>
          <p:cNvSpPr txBox="1"/>
          <p:nvPr/>
        </p:nvSpPr>
        <p:spPr>
          <a:xfrm rot="16200000">
            <a:off x="2513950" y="3455632"/>
            <a:ext cx="2122123" cy="523220"/>
          </a:xfrm>
          <a:prstGeom prst="rect">
            <a:avLst/>
          </a:prstGeom>
          <a:solidFill>
            <a:schemeClr val="bg1"/>
          </a:solidFill>
        </p:spPr>
        <p:txBody>
          <a:bodyPr wrap="square" rtlCol="0">
            <a:spAutoFit/>
          </a:bodyPr>
          <a:lstStyle/>
          <a:p>
            <a:r>
              <a:rPr lang="cs-CZ" sz="2800" b="1" i="1" dirty="0" smtClean="0"/>
              <a:t>stabilita</a:t>
            </a:r>
            <a:endParaRPr lang="cs-CZ" sz="2800" b="1" i="1" dirty="0"/>
          </a:p>
        </p:txBody>
      </p:sp>
      <p:sp>
        <p:nvSpPr>
          <p:cNvPr id="8" name="TextovéPole 7"/>
          <p:cNvSpPr txBox="1"/>
          <p:nvPr/>
        </p:nvSpPr>
        <p:spPr>
          <a:xfrm>
            <a:off x="561830" y="850863"/>
            <a:ext cx="1030150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002060"/>
                </a:solidFill>
              </a:rPr>
              <a:t>persistence: </a:t>
            </a:r>
            <a:r>
              <a:rPr lang="cs-CZ" sz="2400" dirty="0" smtClean="0">
                <a:solidFill>
                  <a:srgbClr val="002060"/>
                </a:solidFill>
              </a:rPr>
              <a:t>obecná schopnost systému udržet se v daném prostředí (přežít) v průběhu času</a:t>
            </a:r>
            <a:endParaRPr lang="en-US" sz="2400" dirty="0">
              <a:solidFill>
                <a:srgbClr val="002060"/>
              </a:solidFill>
            </a:endParaRPr>
          </a:p>
        </p:txBody>
      </p:sp>
      <p:sp>
        <p:nvSpPr>
          <p:cNvPr id="11" name="Obdélník 10"/>
          <p:cNvSpPr/>
          <p:nvPr/>
        </p:nvSpPr>
        <p:spPr>
          <a:xfrm>
            <a:off x="8654482" y="6093200"/>
            <a:ext cx="2533656" cy="523220"/>
          </a:xfrm>
          <a:prstGeom prst="rect">
            <a:avLst/>
          </a:prstGeom>
        </p:spPr>
        <p:txBody>
          <a:bodyPr wrap="square">
            <a:spAutoFit/>
          </a:bodyPr>
          <a:lstStyle/>
          <a:p>
            <a:r>
              <a:rPr lang="en-US" sz="1400" i="1" dirty="0" smtClean="0"/>
              <a:t>modified from Hobbs and </a:t>
            </a:r>
            <a:r>
              <a:rPr lang="en-US" sz="1400" i="1" dirty="0" err="1" smtClean="0"/>
              <a:t>Suding</a:t>
            </a:r>
            <a:r>
              <a:rPr lang="en-US" sz="1400" i="1" dirty="0" smtClean="0"/>
              <a:t>, 2009</a:t>
            </a:r>
            <a:endParaRPr lang="en-US" sz="1400" i="1" dirty="0"/>
          </a:p>
        </p:txBody>
      </p:sp>
      <p:sp>
        <p:nvSpPr>
          <p:cNvPr id="13" name="TextovéPole 12"/>
          <p:cNvSpPr txBox="1"/>
          <p:nvPr/>
        </p:nvSpPr>
        <p:spPr>
          <a:xfrm>
            <a:off x="469914" y="951"/>
            <a:ext cx="10547798" cy="707886"/>
          </a:xfrm>
          <a:prstGeom prst="rect">
            <a:avLst/>
          </a:prstGeom>
          <a:noFill/>
        </p:spPr>
        <p:txBody>
          <a:bodyPr wrap="square" rtlCol="0">
            <a:spAutoFit/>
          </a:bodyPr>
          <a:lstStyle/>
          <a:p>
            <a:r>
              <a:rPr lang="cs-CZ" sz="4000" dirty="0" smtClean="0">
                <a:solidFill>
                  <a:schemeClr val="tx2"/>
                </a:solidFill>
                <a:latin typeface="+mj-lt"/>
              </a:rPr>
              <a:t>Cesta k pochopení stability ekosystémů</a:t>
            </a:r>
            <a:r>
              <a:rPr lang="en-US" sz="4000" dirty="0" smtClean="0">
                <a:solidFill>
                  <a:schemeClr val="tx2"/>
                </a:solidFill>
                <a:latin typeface="+mj-lt"/>
              </a:rPr>
              <a:t>…</a:t>
            </a:r>
            <a:endParaRPr lang="en-US" sz="4000" dirty="0">
              <a:solidFill>
                <a:schemeClr val="tx2"/>
              </a:solidFill>
              <a:latin typeface="+mj-lt"/>
            </a:endParaRPr>
          </a:p>
        </p:txBody>
      </p:sp>
      <p:pic>
        <p:nvPicPr>
          <p:cNvPr id="14"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2679" y="5765779"/>
            <a:ext cx="353541" cy="8436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522" y="5765780"/>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9329" y="5765780"/>
            <a:ext cx="733067" cy="73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4202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délník 24"/>
          <p:cNvSpPr/>
          <p:nvPr/>
        </p:nvSpPr>
        <p:spPr>
          <a:xfrm>
            <a:off x="350638" y="5168468"/>
            <a:ext cx="1935658" cy="276999"/>
          </a:xfrm>
          <a:prstGeom prst="rect">
            <a:avLst/>
          </a:prstGeom>
        </p:spPr>
        <p:txBody>
          <a:bodyPr wrap="none">
            <a:spAutoFit/>
          </a:bodyPr>
          <a:lstStyle/>
          <a:p>
            <a:r>
              <a:rPr lang="cs-CZ" sz="1200" dirty="0" smtClean="0">
                <a:solidFill>
                  <a:schemeClr val="bg1"/>
                </a:solidFill>
              </a:rPr>
              <a:t>http://informationss.blog.cz</a:t>
            </a:r>
            <a:endParaRPr lang="cs-CZ" sz="1200" dirty="0">
              <a:solidFill>
                <a:schemeClr val="bg1"/>
              </a:solidFill>
            </a:endParaRPr>
          </a:p>
        </p:txBody>
      </p:sp>
      <p:pic>
        <p:nvPicPr>
          <p:cNvPr id="10" name="Picture 2"/>
          <p:cNvPicPr>
            <a:picLocks noChangeAspect="1" noChangeArrowheads="1"/>
          </p:cNvPicPr>
          <p:nvPr/>
        </p:nvPicPr>
        <p:blipFill>
          <a:blip r:embed="rId2" cstate="print"/>
          <a:srcRect/>
          <a:stretch>
            <a:fillRect/>
          </a:stretch>
        </p:blipFill>
        <p:spPr bwMode="auto">
          <a:xfrm>
            <a:off x="3099745" y="1538536"/>
            <a:ext cx="6049293" cy="5279383"/>
          </a:xfrm>
          <a:prstGeom prst="rect">
            <a:avLst/>
          </a:prstGeom>
          <a:noFill/>
          <a:ln w="9525">
            <a:noFill/>
            <a:miter lim="800000"/>
            <a:headEnd/>
            <a:tailEnd/>
          </a:ln>
        </p:spPr>
      </p:pic>
      <p:sp>
        <p:nvSpPr>
          <p:cNvPr id="4" name="TextovéPole 3"/>
          <p:cNvSpPr txBox="1"/>
          <p:nvPr/>
        </p:nvSpPr>
        <p:spPr>
          <a:xfrm>
            <a:off x="3945263" y="5891701"/>
            <a:ext cx="4774730" cy="523220"/>
          </a:xfrm>
          <a:prstGeom prst="rect">
            <a:avLst/>
          </a:prstGeom>
          <a:solidFill>
            <a:schemeClr val="bg1"/>
          </a:solidFill>
        </p:spPr>
        <p:txBody>
          <a:bodyPr wrap="square" rtlCol="0">
            <a:spAutoFit/>
          </a:bodyPr>
          <a:lstStyle/>
          <a:p>
            <a:r>
              <a:rPr lang="en-US" sz="2800" b="1" i="1" dirty="0"/>
              <a:t>frequency of </a:t>
            </a:r>
            <a:r>
              <a:rPr lang="en-US" sz="2800" b="1" i="1" dirty="0" smtClean="0"/>
              <a:t>perturbations</a:t>
            </a:r>
            <a:endParaRPr lang="en-US" sz="2800" b="1" i="1" dirty="0"/>
          </a:p>
        </p:txBody>
      </p:sp>
      <p:sp>
        <p:nvSpPr>
          <p:cNvPr id="12" name="TextovéPole 11"/>
          <p:cNvSpPr txBox="1"/>
          <p:nvPr/>
        </p:nvSpPr>
        <p:spPr>
          <a:xfrm rot="16200000">
            <a:off x="2513950" y="3455632"/>
            <a:ext cx="2122123" cy="523220"/>
          </a:xfrm>
          <a:prstGeom prst="rect">
            <a:avLst/>
          </a:prstGeom>
          <a:solidFill>
            <a:schemeClr val="bg1"/>
          </a:solidFill>
        </p:spPr>
        <p:txBody>
          <a:bodyPr wrap="square" rtlCol="0">
            <a:spAutoFit/>
          </a:bodyPr>
          <a:lstStyle/>
          <a:p>
            <a:r>
              <a:rPr lang="cs-CZ" sz="2800" b="1" i="1" dirty="0" smtClean="0"/>
              <a:t>stability</a:t>
            </a:r>
            <a:endParaRPr lang="cs-CZ" sz="2800" b="1" i="1" dirty="0"/>
          </a:p>
        </p:txBody>
      </p:sp>
      <p:pic>
        <p:nvPicPr>
          <p:cNvPr id="19" name="Picture 4" descr="Výsledek obrázku pro tropický deštný les"/>
          <p:cNvPicPr>
            <a:picLocks noChangeAspect="1" noChangeArrowheads="1"/>
          </p:cNvPicPr>
          <p:nvPr/>
        </p:nvPicPr>
        <p:blipFill rotWithShape="1">
          <a:blip r:embed="rId3">
            <a:extLst>
              <a:ext uri="{28A0092B-C50C-407E-A947-70E740481C1C}">
                <a14:useLocalDpi xmlns:a14="http://schemas.microsoft.com/office/drawing/2010/main" val="0"/>
              </a:ext>
            </a:extLst>
          </a:blip>
          <a:srcRect r="15331"/>
          <a:stretch/>
        </p:blipFill>
        <p:spPr bwMode="auto">
          <a:xfrm>
            <a:off x="267086" y="2084210"/>
            <a:ext cx="3003543" cy="19924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Výsledek obrázku pro tajg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7657" y="2084210"/>
            <a:ext cx="3066461" cy="2044308"/>
          </a:xfrm>
          <a:prstGeom prst="rect">
            <a:avLst/>
          </a:prstGeom>
          <a:noFill/>
          <a:extLst>
            <a:ext uri="{909E8E84-426E-40DD-AFC4-6F175D3DCCD1}">
              <a14:hiddenFill xmlns:a14="http://schemas.microsoft.com/office/drawing/2010/main">
                <a:solidFill>
                  <a:srgbClr val="FFFFFF"/>
                </a:solidFill>
              </a14:hiddenFill>
            </a:ext>
          </a:extLst>
        </p:spPr>
      </p:pic>
      <p:sp>
        <p:nvSpPr>
          <p:cNvPr id="23" name="Šipka doprava 22"/>
          <p:cNvSpPr/>
          <p:nvPr/>
        </p:nvSpPr>
        <p:spPr>
          <a:xfrm rot="19685570">
            <a:off x="3089150" y="2650793"/>
            <a:ext cx="1150938" cy="288925"/>
          </a:xfrm>
          <a:prstGeom prst="righ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6" name="Šipka doprava 25"/>
          <p:cNvSpPr/>
          <p:nvPr/>
        </p:nvSpPr>
        <p:spPr>
          <a:xfrm rot="13148345">
            <a:off x="7918381" y="2571171"/>
            <a:ext cx="1152525" cy="287337"/>
          </a:xfrm>
          <a:prstGeom prst="righ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 name="TextovéPole 2"/>
          <p:cNvSpPr txBox="1"/>
          <p:nvPr/>
        </p:nvSpPr>
        <p:spPr>
          <a:xfrm>
            <a:off x="254189" y="4113661"/>
            <a:ext cx="3013181" cy="2031325"/>
          </a:xfrm>
          <a:prstGeom prst="rect">
            <a:avLst/>
          </a:prstGeom>
          <a:noFill/>
        </p:spPr>
        <p:txBody>
          <a:bodyPr wrap="square" rtlCol="0">
            <a:spAutoFit/>
          </a:bodyPr>
          <a:lstStyle/>
          <a:p>
            <a:pPr algn="ctr"/>
            <a:r>
              <a:rPr lang="cs-CZ" dirty="0">
                <a:solidFill>
                  <a:srgbClr val="002060"/>
                </a:solidFill>
              </a:rPr>
              <a:t>s</a:t>
            </a:r>
            <a:r>
              <a:rPr lang="cs-CZ" dirty="0" smtClean="0">
                <a:solidFill>
                  <a:srgbClr val="002060"/>
                </a:solidFill>
              </a:rPr>
              <a:t>tabilní podmínky, bohatý vstup energie:</a:t>
            </a:r>
            <a:r>
              <a:rPr lang="cs-CZ" dirty="0">
                <a:solidFill>
                  <a:srgbClr val="002060"/>
                </a:solidFill>
              </a:rPr>
              <a:t> </a:t>
            </a:r>
            <a:r>
              <a:rPr lang="cs-CZ" dirty="0" smtClean="0">
                <a:solidFill>
                  <a:srgbClr val="002060"/>
                </a:solidFill>
              </a:rPr>
              <a:t>komplexní systém, komplikovaná struktura, bohatá potravní síť, diferenciace nik, potravní </a:t>
            </a:r>
            <a:r>
              <a:rPr lang="cs-CZ" dirty="0" err="1" smtClean="0">
                <a:solidFill>
                  <a:srgbClr val="002060"/>
                </a:solidFill>
              </a:rPr>
              <a:t>specialismus</a:t>
            </a:r>
            <a:r>
              <a:rPr lang="cs-CZ" dirty="0" smtClean="0">
                <a:solidFill>
                  <a:srgbClr val="002060"/>
                </a:solidFill>
              </a:rPr>
              <a:t>, optimalizace toků</a:t>
            </a:r>
            <a:endParaRPr lang="en-US" dirty="0">
              <a:solidFill>
                <a:srgbClr val="002060"/>
              </a:solidFill>
            </a:endParaRPr>
          </a:p>
        </p:txBody>
      </p:sp>
      <p:sp>
        <p:nvSpPr>
          <p:cNvPr id="6" name="TextovéPole 5"/>
          <p:cNvSpPr txBox="1"/>
          <p:nvPr/>
        </p:nvSpPr>
        <p:spPr>
          <a:xfrm>
            <a:off x="581352" y="1669075"/>
            <a:ext cx="2993659" cy="461665"/>
          </a:xfrm>
          <a:prstGeom prst="rect">
            <a:avLst/>
          </a:prstGeom>
          <a:noFill/>
        </p:spPr>
        <p:txBody>
          <a:bodyPr wrap="square" rtlCol="0">
            <a:spAutoFit/>
          </a:bodyPr>
          <a:lstStyle/>
          <a:p>
            <a:r>
              <a:rPr lang="cs-CZ" sz="2400" i="1" dirty="0">
                <a:solidFill>
                  <a:srgbClr val="002060"/>
                </a:solidFill>
              </a:rPr>
              <a:t>t</a:t>
            </a:r>
            <a:r>
              <a:rPr lang="cs-CZ" sz="2400" i="1" dirty="0" smtClean="0">
                <a:solidFill>
                  <a:srgbClr val="002060"/>
                </a:solidFill>
              </a:rPr>
              <a:t>ropický deštný les</a:t>
            </a:r>
            <a:endParaRPr lang="en-US" sz="2400" i="1" dirty="0">
              <a:solidFill>
                <a:srgbClr val="002060"/>
              </a:solidFill>
            </a:endParaRPr>
          </a:p>
        </p:txBody>
      </p:sp>
      <p:sp>
        <p:nvSpPr>
          <p:cNvPr id="16" name="TextovéPole 15"/>
          <p:cNvSpPr txBox="1"/>
          <p:nvPr/>
        </p:nvSpPr>
        <p:spPr>
          <a:xfrm>
            <a:off x="9560650" y="1643148"/>
            <a:ext cx="2993659" cy="461665"/>
          </a:xfrm>
          <a:prstGeom prst="rect">
            <a:avLst/>
          </a:prstGeom>
          <a:noFill/>
        </p:spPr>
        <p:txBody>
          <a:bodyPr wrap="square" rtlCol="0">
            <a:spAutoFit/>
          </a:bodyPr>
          <a:lstStyle/>
          <a:p>
            <a:r>
              <a:rPr lang="cs-CZ" sz="2400" i="1" dirty="0">
                <a:solidFill>
                  <a:srgbClr val="002060"/>
                </a:solidFill>
              </a:rPr>
              <a:t>b</a:t>
            </a:r>
            <a:r>
              <a:rPr lang="cs-CZ" sz="2400" i="1" dirty="0" smtClean="0">
                <a:solidFill>
                  <a:srgbClr val="002060"/>
                </a:solidFill>
              </a:rPr>
              <a:t>oreální les</a:t>
            </a:r>
            <a:endParaRPr lang="en-US" sz="2400" i="1" dirty="0">
              <a:solidFill>
                <a:srgbClr val="002060"/>
              </a:solidFill>
            </a:endParaRPr>
          </a:p>
        </p:txBody>
      </p:sp>
      <p:sp>
        <p:nvSpPr>
          <p:cNvPr id="17" name="TextovéPole 16"/>
          <p:cNvSpPr txBox="1"/>
          <p:nvPr/>
        </p:nvSpPr>
        <p:spPr>
          <a:xfrm>
            <a:off x="8850937" y="4166571"/>
            <a:ext cx="3013181" cy="2585323"/>
          </a:xfrm>
          <a:prstGeom prst="rect">
            <a:avLst/>
          </a:prstGeom>
          <a:noFill/>
        </p:spPr>
        <p:txBody>
          <a:bodyPr wrap="square" rtlCol="0">
            <a:spAutoFit/>
          </a:bodyPr>
          <a:lstStyle/>
          <a:p>
            <a:r>
              <a:rPr lang="cs-CZ" dirty="0">
                <a:solidFill>
                  <a:srgbClr val="002060"/>
                </a:solidFill>
              </a:rPr>
              <a:t>v</a:t>
            </a:r>
            <a:r>
              <a:rPr lang="cs-CZ" dirty="0" smtClean="0">
                <a:solidFill>
                  <a:srgbClr val="002060"/>
                </a:solidFill>
              </a:rPr>
              <a:t>ýrazná </a:t>
            </a:r>
            <a:r>
              <a:rPr lang="cs-CZ" dirty="0" err="1" smtClean="0">
                <a:solidFill>
                  <a:srgbClr val="002060"/>
                </a:solidFill>
              </a:rPr>
              <a:t>sezonalita</a:t>
            </a:r>
            <a:r>
              <a:rPr lang="cs-CZ" dirty="0" smtClean="0">
                <a:solidFill>
                  <a:srgbClr val="002060"/>
                </a:solidFill>
              </a:rPr>
              <a:t>, variabilní vstup energie, extrémnost klimatu: jednoduchá struktura, jednoduchá potravní síť, potravní </a:t>
            </a:r>
            <a:r>
              <a:rPr lang="cs-CZ" dirty="0" err="1" smtClean="0">
                <a:solidFill>
                  <a:srgbClr val="002060"/>
                </a:solidFill>
              </a:rPr>
              <a:t>generalismus</a:t>
            </a:r>
            <a:r>
              <a:rPr lang="cs-CZ" dirty="0" smtClean="0">
                <a:solidFill>
                  <a:srgbClr val="002060"/>
                </a:solidFill>
              </a:rPr>
              <a:t> </a:t>
            </a:r>
            <a:r>
              <a:rPr lang="en-US" dirty="0" smtClean="0">
                <a:solidFill>
                  <a:srgbClr val="002060"/>
                </a:solidFill>
              </a:rPr>
              <a:t>simple structure, </a:t>
            </a:r>
            <a:r>
              <a:rPr lang="cs-CZ" dirty="0" smtClean="0">
                <a:solidFill>
                  <a:srgbClr val="002060"/>
                </a:solidFill>
              </a:rPr>
              <a:t>disturbance zahrnuty ve vývojovém </a:t>
            </a:r>
          </a:p>
          <a:p>
            <a:r>
              <a:rPr lang="cs-CZ" dirty="0" smtClean="0">
                <a:solidFill>
                  <a:srgbClr val="002060"/>
                </a:solidFill>
              </a:rPr>
              <a:t>cyklu ekosystému</a:t>
            </a:r>
            <a:endParaRPr lang="cs-CZ" dirty="0"/>
          </a:p>
        </p:txBody>
      </p:sp>
      <p:sp>
        <p:nvSpPr>
          <p:cNvPr id="18" name="TextovéPole 17"/>
          <p:cNvSpPr txBox="1"/>
          <p:nvPr/>
        </p:nvSpPr>
        <p:spPr>
          <a:xfrm>
            <a:off x="469914" y="951"/>
            <a:ext cx="10547798" cy="707886"/>
          </a:xfrm>
          <a:prstGeom prst="rect">
            <a:avLst/>
          </a:prstGeom>
          <a:noFill/>
        </p:spPr>
        <p:txBody>
          <a:bodyPr wrap="square" rtlCol="0">
            <a:spAutoFit/>
          </a:bodyPr>
          <a:lstStyle/>
          <a:p>
            <a:r>
              <a:rPr lang="cs-CZ" sz="4000" dirty="0" smtClean="0">
                <a:solidFill>
                  <a:schemeClr val="tx2"/>
                </a:solidFill>
                <a:latin typeface="+mj-lt"/>
              </a:rPr>
              <a:t>Cesta k pochopení stability ekosystémů</a:t>
            </a:r>
            <a:r>
              <a:rPr lang="en-US" sz="4000" dirty="0" smtClean="0">
                <a:solidFill>
                  <a:schemeClr val="tx2"/>
                </a:solidFill>
                <a:latin typeface="+mj-lt"/>
              </a:rPr>
              <a:t>…</a:t>
            </a:r>
            <a:endParaRPr lang="en-US" sz="4000" dirty="0">
              <a:solidFill>
                <a:schemeClr val="tx2"/>
              </a:solidFill>
              <a:latin typeface="+mj-lt"/>
            </a:endParaRPr>
          </a:p>
        </p:txBody>
      </p:sp>
      <p:sp>
        <p:nvSpPr>
          <p:cNvPr id="21" name="TextovéPole 20"/>
          <p:cNvSpPr txBox="1"/>
          <p:nvPr/>
        </p:nvSpPr>
        <p:spPr>
          <a:xfrm>
            <a:off x="561830" y="850863"/>
            <a:ext cx="1030150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002060"/>
                </a:solidFill>
              </a:rPr>
              <a:t>persistence: </a:t>
            </a:r>
            <a:r>
              <a:rPr lang="cs-CZ" sz="2400" dirty="0" smtClean="0">
                <a:solidFill>
                  <a:srgbClr val="002060"/>
                </a:solidFill>
              </a:rPr>
              <a:t>obecná schopnost systému udržet se v daném prostředí (přežít) v průběhu času</a:t>
            </a:r>
            <a:endParaRPr lang="en-US" sz="2400" dirty="0">
              <a:solidFill>
                <a:srgbClr val="002060"/>
              </a:solidFill>
            </a:endParaRPr>
          </a:p>
        </p:txBody>
      </p:sp>
    </p:spTree>
    <p:extLst>
      <p:ext uri="{BB962C8B-B14F-4D97-AF65-F5344CB8AC3E}">
        <p14:creationId xmlns:p14="http://schemas.microsoft.com/office/powerpoint/2010/main" val="5164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9962487" y="5181702"/>
            <a:ext cx="2110450" cy="276999"/>
          </a:xfrm>
          <a:prstGeom prst="rect">
            <a:avLst/>
          </a:prstGeom>
        </p:spPr>
        <p:txBody>
          <a:bodyPr wrap="none">
            <a:spAutoFit/>
          </a:bodyPr>
          <a:lstStyle/>
          <a:p>
            <a:r>
              <a:rPr lang="cs-CZ" sz="1200" dirty="0" smtClean="0">
                <a:solidFill>
                  <a:schemeClr val="bg1"/>
                </a:solidFill>
              </a:rPr>
              <a:t>Michal Jirouš | PhotoNature.cz</a:t>
            </a:r>
            <a:endParaRPr lang="cs-CZ" sz="1200" dirty="0">
              <a:solidFill>
                <a:schemeClr val="bg1"/>
              </a:solidFill>
            </a:endParaRPr>
          </a:p>
        </p:txBody>
      </p:sp>
      <p:sp>
        <p:nvSpPr>
          <p:cNvPr id="25" name="Obdélník 24"/>
          <p:cNvSpPr/>
          <p:nvPr/>
        </p:nvSpPr>
        <p:spPr>
          <a:xfrm>
            <a:off x="350638" y="5168468"/>
            <a:ext cx="1935658" cy="276999"/>
          </a:xfrm>
          <a:prstGeom prst="rect">
            <a:avLst/>
          </a:prstGeom>
        </p:spPr>
        <p:txBody>
          <a:bodyPr wrap="none">
            <a:spAutoFit/>
          </a:bodyPr>
          <a:lstStyle/>
          <a:p>
            <a:r>
              <a:rPr lang="cs-CZ" sz="1200" dirty="0" smtClean="0">
                <a:solidFill>
                  <a:schemeClr val="bg1"/>
                </a:solidFill>
              </a:rPr>
              <a:t>http://informationss.blog.cz</a:t>
            </a:r>
            <a:endParaRPr lang="cs-CZ" sz="1200" dirty="0">
              <a:solidFill>
                <a:schemeClr val="bg1"/>
              </a:solidFill>
            </a:endParaRPr>
          </a:p>
        </p:txBody>
      </p:sp>
      <p:pic>
        <p:nvPicPr>
          <p:cNvPr id="10" name="Picture 2"/>
          <p:cNvPicPr>
            <a:picLocks noChangeAspect="1" noChangeArrowheads="1"/>
          </p:cNvPicPr>
          <p:nvPr/>
        </p:nvPicPr>
        <p:blipFill>
          <a:blip r:embed="rId2" cstate="print"/>
          <a:srcRect/>
          <a:stretch>
            <a:fillRect/>
          </a:stretch>
        </p:blipFill>
        <p:spPr bwMode="auto">
          <a:xfrm>
            <a:off x="3155511" y="1015426"/>
            <a:ext cx="6049293" cy="5279383"/>
          </a:xfrm>
          <a:prstGeom prst="rect">
            <a:avLst/>
          </a:prstGeom>
          <a:noFill/>
          <a:ln w="9525">
            <a:noFill/>
            <a:miter lim="800000"/>
            <a:headEnd/>
            <a:tailEnd/>
          </a:ln>
        </p:spPr>
      </p:pic>
      <p:sp>
        <p:nvSpPr>
          <p:cNvPr id="4" name="TextovéPole 3"/>
          <p:cNvSpPr txBox="1"/>
          <p:nvPr/>
        </p:nvSpPr>
        <p:spPr>
          <a:xfrm>
            <a:off x="4239644" y="5306967"/>
            <a:ext cx="4774730" cy="523220"/>
          </a:xfrm>
          <a:prstGeom prst="rect">
            <a:avLst/>
          </a:prstGeom>
          <a:solidFill>
            <a:schemeClr val="bg1"/>
          </a:solidFill>
        </p:spPr>
        <p:txBody>
          <a:bodyPr wrap="square" rtlCol="0">
            <a:spAutoFit/>
          </a:bodyPr>
          <a:lstStyle/>
          <a:p>
            <a:r>
              <a:rPr lang="en-US" sz="2800" b="1" i="1" dirty="0"/>
              <a:t>frequency of </a:t>
            </a:r>
            <a:r>
              <a:rPr lang="en-US" sz="2800" b="1" i="1" dirty="0" smtClean="0"/>
              <a:t>perturbations</a:t>
            </a:r>
            <a:endParaRPr lang="en-US" sz="2800" b="1" i="1" dirty="0"/>
          </a:p>
        </p:txBody>
      </p:sp>
      <p:sp>
        <p:nvSpPr>
          <p:cNvPr id="12" name="TextovéPole 11"/>
          <p:cNvSpPr txBox="1"/>
          <p:nvPr/>
        </p:nvSpPr>
        <p:spPr>
          <a:xfrm rot="16200000">
            <a:off x="2582252" y="3034517"/>
            <a:ext cx="2122123" cy="523220"/>
          </a:xfrm>
          <a:prstGeom prst="rect">
            <a:avLst/>
          </a:prstGeom>
          <a:solidFill>
            <a:schemeClr val="bg1"/>
          </a:solidFill>
        </p:spPr>
        <p:txBody>
          <a:bodyPr wrap="square" rtlCol="0">
            <a:spAutoFit/>
          </a:bodyPr>
          <a:lstStyle/>
          <a:p>
            <a:r>
              <a:rPr lang="cs-CZ" sz="2800" b="1" i="1" dirty="0" smtClean="0"/>
              <a:t>stability</a:t>
            </a:r>
            <a:endParaRPr lang="cs-CZ" sz="2800" b="1" i="1" dirty="0"/>
          </a:p>
        </p:txBody>
      </p:sp>
      <p:sp>
        <p:nvSpPr>
          <p:cNvPr id="14" name="TextovéPole 7"/>
          <p:cNvSpPr txBox="1">
            <a:spLocks noChangeArrowheads="1"/>
          </p:cNvSpPr>
          <p:nvPr/>
        </p:nvSpPr>
        <p:spPr bwMode="auto">
          <a:xfrm>
            <a:off x="667739" y="1058326"/>
            <a:ext cx="4031927" cy="584775"/>
          </a:xfrm>
          <a:prstGeom prst="rect">
            <a:avLst/>
          </a:prstGeom>
          <a:noFill/>
          <a:ln w="9525">
            <a:noFill/>
            <a:miter lim="800000"/>
            <a:headEnd/>
            <a:tailEnd/>
          </a:ln>
        </p:spPr>
        <p:txBody>
          <a:bodyPr wrap="square">
            <a:spAutoFit/>
          </a:bodyPr>
          <a:lstStyle/>
          <a:p>
            <a:r>
              <a:rPr lang="cs-CZ" sz="3200" dirty="0" smtClean="0">
                <a:solidFill>
                  <a:srgbClr val="002060"/>
                </a:solidFill>
              </a:rPr>
              <a:t>rezistence</a:t>
            </a:r>
            <a:endParaRPr lang="en-US" sz="3200" dirty="0" smtClean="0">
              <a:solidFill>
                <a:srgbClr val="002060"/>
              </a:solidFill>
            </a:endParaRPr>
          </a:p>
        </p:txBody>
      </p:sp>
      <p:pic>
        <p:nvPicPr>
          <p:cNvPr id="15" name="Picture 5"/>
          <p:cNvPicPr>
            <a:picLocks noChangeAspect="1" noChangeArrowheads="1"/>
          </p:cNvPicPr>
          <p:nvPr/>
        </p:nvPicPr>
        <p:blipFill>
          <a:blip r:embed="rId3" cstate="print"/>
          <a:srcRect/>
          <a:stretch>
            <a:fillRect/>
          </a:stretch>
        </p:blipFill>
        <p:spPr bwMode="auto">
          <a:xfrm>
            <a:off x="779748" y="1861544"/>
            <a:ext cx="1618557" cy="1212926"/>
          </a:xfrm>
          <a:prstGeom prst="rect">
            <a:avLst/>
          </a:prstGeom>
          <a:noFill/>
          <a:ln w="9525">
            <a:noFill/>
            <a:miter lim="800000"/>
            <a:headEnd/>
            <a:tailEnd/>
          </a:ln>
        </p:spPr>
      </p:pic>
      <p:pic>
        <p:nvPicPr>
          <p:cNvPr id="16" name="Picture 4"/>
          <p:cNvPicPr>
            <a:picLocks noChangeAspect="1" noChangeArrowheads="1"/>
          </p:cNvPicPr>
          <p:nvPr/>
        </p:nvPicPr>
        <p:blipFill>
          <a:blip r:embed="rId4" cstate="print"/>
          <a:srcRect/>
          <a:stretch>
            <a:fillRect/>
          </a:stretch>
        </p:blipFill>
        <p:spPr bwMode="auto">
          <a:xfrm>
            <a:off x="9217487" y="1781834"/>
            <a:ext cx="1800225" cy="1143000"/>
          </a:xfrm>
          <a:prstGeom prst="rect">
            <a:avLst/>
          </a:prstGeom>
          <a:noFill/>
          <a:ln w="9525">
            <a:noFill/>
            <a:miter lim="800000"/>
            <a:headEnd/>
            <a:tailEnd/>
          </a:ln>
        </p:spPr>
      </p:pic>
      <p:sp>
        <p:nvSpPr>
          <p:cNvPr id="17" name="TextovéPole 7"/>
          <p:cNvSpPr txBox="1">
            <a:spLocks noChangeArrowheads="1"/>
          </p:cNvSpPr>
          <p:nvPr/>
        </p:nvSpPr>
        <p:spPr bwMode="auto">
          <a:xfrm>
            <a:off x="9289141" y="1058326"/>
            <a:ext cx="4031927" cy="584775"/>
          </a:xfrm>
          <a:prstGeom prst="rect">
            <a:avLst/>
          </a:prstGeom>
          <a:noFill/>
          <a:ln w="9525">
            <a:noFill/>
            <a:miter lim="800000"/>
            <a:headEnd/>
            <a:tailEnd/>
          </a:ln>
        </p:spPr>
        <p:txBody>
          <a:bodyPr wrap="square">
            <a:spAutoFit/>
          </a:bodyPr>
          <a:lstStyle/>
          <a:p>
            <a:r>
              <a:rPr lang="cs-CZ" sz="3200" dirty="0" err="1" smtClean="0">
                <a:solidFill>
                  <a:srgbClr val="002060"/>
                </a:solidFill>
              </a:rPr>
              <a:t>resilience</a:t>
            </a:r>
            <a:endParaRPr lang="en-US" sz="3200" dirty="0" smtClean="0">
              <a:solidFill>
                <a:srgbClr val="002060"/>
              </a:solidFill>
            </a:endParaRPr>
          </a:p>
        </p:txBody>
      </p:sp>
      <p:sp>
        <p:nvSpPr>
          <p:cNvPr id="18" name="Šipka doprava 17"/>
          <p:cNvSpPr/>
          <p:nvPr/>
        </p:nvSpPr>
        <p:spPr>
          <a:xfrm rot="20953396">
            <a:off x="2652940" y="1924420"/>
            <a:ext cx="1383468" cy="351752"/>
          </a:xfrm>
          <a:prstGeom prst="righ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0" name="Šipka doprava 19"/>
          <p:cNvSpPr/>
          <p:nvPr/>
        </p:nvSpPr>
        <p:spPr>
          <a:xfrm rot="11313810">
            <a:off x="8170896" y="1839444"/>
            <a:ext cx="1383468" cy="351752"/>
          </a:xfrm>
          <a:prstGeom prst="righ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 name="TextovéPole 6"/>
          <p:cNvSpPr txBox="1"/>
          <p:nvPr/>
        </p:nvSpPr>
        <p:spPr>
          <a:xfrm>
            <a:off x="350638" y="3255407"/>
            <a:ext cx="2652703" cy="2308324"/>
          </a:xfrm>
          <a:prstGeom prst="rect">
            <a:avLst/>
          </a:prstGeom>
          <a:noFill/>
        </p:spPr>
        <p:txBody>
          <a:bodyPr wrap="square" rtlCol="0">
            <a:spAutoFit/>
          </a:bodyPr>
          <a:lstStyle/>
          <a:p>
            <a:r>
              <a:rPr lang="cs-CZ" dirty="0" smtClean="0"/>
              <a:t>Míra změny, které nastanou v systému po disturbanci, problém s měřením síly disturbance; často používaná jako měřítko schopnosti komunity vzdorovat invazivnímu druhu.</a:t>
            </a:r>
            <a:endParaRPr lang="en-US" dirty="0"/>
          </a:p>
        </p:txBody>
      </p:sp>
      <p:sp>
        <p:nvSpPr>
          <p:cNvPr id="21" name="TextovéPole 20"/>
          <p:cNvSpPr txBox="1"/>
          <p:nvPr/>
        </p:nvSpPr>
        <p:spPr>
          <a:xfrm>
            <a:off x="9019425" y="3255407"/>
            <a:ext cx="2652703" cy="2585323"/>
          </a:xfrm>
          <a:prstGeom prst="rect">
            <a:avLst/>
          </a:prstGeom>
          <a:noFill/>
        </p:spPr>
        <p:txBody>
          <a:bodyPr wrap="square" rtlCol="0">
            <a:spAutoFit/>
          </a:bodyPr>
          <a:lstStyle/>
          <a:p>
            <a:r>
              <a:rPr lang="cs-CZ" dirty="0" smtClean="0"/>
              <a:t>Měřítko stability využívající čas, jaký systém potřebuje po disturbanci k návratu do původního stavu. Rychlá odpověď systému znamená, že systém se rychle navrátí do svého rovnovážného stavu. </a:t>
            </a:r>
            <a:endParaRPr lang="cs-CZ" dirty="0"/>
          </a:p>
        </p:txBody>
      </p:sp>
      <p:sp>
        <p:nvSpPr>
          <p:cNvPr id="8" name="Obdélník 7"/>
          <p:cNvSpPr/>
          <p:nvPr/>
        </p:nvSpPr>
        <p:spPr>
          <a:xfrm>
            <a:off x="9072624" y="5852705"/>
            <a:ext cx="1192955" cy="307777"/>
          </a:xfrm>
          <a:prstGeom prst="rect">
            <a:avLst/>
          </a:prstGeom>
        </p:spPr>
        <p:txBody>
          <a:bodyPr wrap="none">
            <a:spAutoFit/>
          </a:bodyPr>
          <a:lstStyle/>
          <a:p>
            <a:r>
              <a:rPr lang="cs-CZ" sz="1400" i="1" dirty="0" err="1"/>
              <a:t>McCann</a:t>
            </a:r>
            <a:r>
              <a:rPr lang="cs-CZ" sz="1400" i="1" dirty="0"/>
              <a:t> 2000</a:t>
            </a:r>
          </a:p>
        </p:txBody>
      </p:sp>
      <p:sp>
        <p:nvSpPr>
          <p:cNvPr id="19" name="TextovéPole 18"/>
          <p:cNvSpPr txBox="1"/>
          <p:nvPr/>
        </p:nvSpPr>
        <p:spPr>
          <a:xfrm>
            <a:off x="469914" y="951"/>
            <a:ext cx="10547798" cy="707886"/>
          </a:xfrm>
          <a:prstGeom prst="rect">
            <a:avLst/>
          </a:prstGeom>
          <a:noFill/>
        </p:spPr>
        <p:txBody>
          <a:bodyPr wrap="square" rtlCol="0">
            <a:spAutoFit/>
          </a:bodyPr>
          <a:lstStyle/>
          <a:p>
            <a:r>
              <a:rPr lang="cs-CZ" sz="4000" dirty="0" smtClean="0">
                <a:solidFill>
                  <a:schemeClr val="tx2"/>
                </a:solidFill>
                <a:latin typeface="+mj-lt"/>
              </a:rPr>
              <a:t>Cesta k pochopení stability ekosystémů</a:t>
            </a:r>
            <a:r>
              <a:rPr lang="en-US" sz="4000" dirty="0" smtClean="0">
                <a:solidFill>
                  <a:schemeClr val="tx2"/>
                </a:solidFill>
                <a:latin typeface="+mj-lt"/>
              </a:rPr>
              <a:t>…</a:t>
            </a:r>
            <a:endParaRPr lang="en-US" sz="4000" dirty="0">
              <a:solidFill>
                <a:schemeClr val="tx2"/>
              </a:solidFill>
              <a:latin typeface="+mj-lt"/>
            </a:endParaRPr>
          </a:p>
        </p:txBody>
      </p:sp>
      <p:pic>
        <p:nvPicPr>
          <p:cNvPr id="22" name="Picture 2"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62679" y="5765779"/>
            <a:ext cx="353541" cy="84367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logo_m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522" y="5765780"/>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logo_fs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9329" y="5765780"/>
            <a:ext cx="733067" cy="73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8048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4909" y="5095258"/>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9281373" y="267186"/>
            <a:ext cx="2910627" cy="2062103"/>
          </a:xfrm>
          <a:prstGeom prst="rect">
            <a:avLst/>
          </a:prstGeom>
          <a:noFill/>
        </p:spPr>
        <p:txBody>
          <a:bodyPr wrap="square" rtlCol="0">
            <a:spAutoFit/>
          </a:bodyPr>
          <a:lstStyle/>
          <a:p>
            <a:r>
              <a:rPr lang="cs-CZ" sz="2000" dirty="0">
                <a:solidFill>
                  <a:schemeClr val="accent1">
                    <a:lumMod val="50000"/>
                  </a:schemeClr>
                </a:solidFill>
              </a:rPr>
              <a:t>d</a:t>
            </a:r>
            <a:r>
              <a:rPr lang="cs-CZ" sz="2000" dirty="0" smtClean="0">
                <a:solidFill>
                  <a:schemeClr val="accent1">
                    <a:lumMod val="50000"/>
                  </a:schemeClr>
                </a:solidFill>
              </a:rPr>
              <a:t>ůsledky ztrát energie… </a:t>
            </a:r>
            <a:r>
              <a:rPr lang="cs-CZ" sz="2000" dirty="0">
                <a:solidFill>
                  <a:schemeClr val="accent1">
                    <a:lumMod val="50000"/>
                  </a:schemeClr>
                </a:solidFill>
              </a:rPr>
              <a:t>l</a:t>
            </a:r>
            <a:r>
              <a:rPr lang="cs-CZ" sz="2000" dirty="0" smtClean="0">
                <a:solidFill>
                  <a:schemeClr val="accent1">
                    <a:lumMod val="50000"/>
                  </a:schemeClr>
                </a:solidFill>
              </a:rPr>
              <a:t>okální specifika</a:t>
            </a:r>
          </a:p>
          <a:p>
            <a:endParaRPr lang="cs-CZ" sz="800" dirty="0" smtClean="0"/>
          </a:p>
          <a:p>
            <a:endParaRPr lang="cs-CZ" sz="2000" dirty="0"/>
          </a:p>
          <a:p>
            <a:endParaRPr lang="cs-CZ" sz="2000" dirty="0"/>
          </a:p>
          <a:p>
            <a:endParaRPr lang="cs-CZ" sz="2000" dirty="0"/>
          </a:p>
          <a:p>
            <a:endParaRPr lang="cs-CZ" sz="2000" dirty="0">
              <a:solidFill>
                <a:schemeClr val="accent1">
                  <a:lumMod val="50000"/>
                </a:schemeClr>
              </a:solidFill>
            </a:endParaRP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3" name="Obráze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11" name="TextovéPole 10"/>
          <p:cNvSpPr txBox="1"/>
          <p:nvPr/>
        </p:nvSpPr>
        <p:spPr>
          <a:xfrm>
            <a:off x="9641727" y="6321490"/>
            <a:ext cx="2505130" cy="369332"/>
          </a:xfrm>
          <a:prstGeom prst="rect">
            <a:avLst/>
          </a:prstGeom>
          <a:noFill/>
        </p:spPr>
        <p:txBody>
          <a:bodyPr wrap="square" rtlCol="0">
            <a:spAutoFit/>
          </a:bodyPr>
          <a:lstStyle/>
          <a:p>
            <a:r>
              <a:rPr lang="cs-CZ" dirty="0" smtClean="0"/>
              <a:t>Foto: Pavel Rotter</a:t>
            </a:r>
            <a:endParaRPr lang="cs-CZ" dirty="0"/>
          </a:p>
        </p:txBody>
      </p:sp>
    </p:spTree>
    <p:extLst>
      <p:ext uri="{BB962C8B-B14F-4D97-AF65-F5344CB8AC3E}">
        <p14:creationId xmlns:p14="http://schemas.microsoft.com/office/powerpoint/2010/main" val="935054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ál 22"/>
          <p:cNvSpPr/>
          <p:nvPr/>
        </p:nvSpPr>
        <p:spPr>
          <a:xfrm>
            <a:off x="330487" y="708837"/>
            <a:ext cx="3291219" cy="2988570"/>
          </a:xfrm>
          <a:prstGeom prst="ellipse">
            <a:avLst/>
          </a:prstGeom>
          <a:solidFill>
            <a:schemeClr val="bg1">
              <a:lumMod val="95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9962487" y="5181702"/>
            <a:ext cx="2110450" cy="276999"/>
          </a:xfrm>
          <a:prstGeom prst="rect">
            <a:avLst/>
          </a:prstGeom>
        </p:spPr>
        <p:txBody>
          <a:bodyPr wrap="none">
            <a:spAutoFit/>
          </a:bodyPr>
          <a:lstStyle/>
          <a:p>
            <a:r>
              <a:rPr lang="cs-CZ" sz="1200" dirty="0" smtClean="0">
                <a:solidFill>
                  <a:schemeClr val="bg1"/>
                </a:solidFill>
              </a:rPr>
              <a:t>Michal Jirouš | PhotoNature.cz</a:t>
            </a:r>
            <a:endParaRPr lang="cs-CZ" sz="1200" dirty="0">
              <a:solidFill>
                <a:schemeClr val="bg1"/>
              </a:solidFill>
            </a:endParaRPr>
          </a:p>
        </p:txBody>
      </p:sp>
      <p:pic>
        <p:nvPicPr>
          <p:cNvPr id="9" name="Obrázek 8"/>
          <p:cNvPicPr>
            <a:picLocks noChangeAspect="1"/>
          </p:cNvPicPr>
          <p:nvPr/>
        </p:nvPicPr>
        <p:blipFill>
          <a:blip r:embed="rId2"/>
          <a:stretch>
            <a:fillRect/>
          </a:stretch>
        </p:blipFill>
        <p:spPr>
          <a:xfrm>
            <a:off x="4140380" y="1249833"/>
            <a:ext cx="6211564" cy="5231725"/>
          </a:xfrm>
          <a:prstGeom prst="rect">
            <a:avLst/>
          </a:prstGeom>
        </p:spPr>
      </p:pic>
      <p:sp>
        <p:nvSpPr>
          <p:cNvPr id="11" name="TextovéPole 10"/>
          <p:cNvSpPr txBox="1"/>
          <p:nvPr/>
        </p:nvSpPr>
        <p:spPr>
          <a:xfrm>
            <a:off x="458145" y="1227876"/>
            <a:ext cx="2878932" cy="2031325"/>
          </a:xfrm>
          <a:prstGeom prst="rect">
            <a:avLst/>
          </a:prstGeom>
          <a:noFill/>
        </p:spPr>
        <p:txBody>
          <a:bodyPr wrap="square" rtlCol="0">
            <a:spAutoFit/>
          </a:bodyPr>
          <a:lstStyle/>
          <a:p>
            <a:pPr algn="ctr"/>
            <a:r>
              <a:rPr lang="cs-CZ" dirty="0"/>
              <a:t>e</a:t>
            </a:r>
            <a:r>
              <a:rPr lang="cs-CZ" dirty="0" smtClean="0"/>
              <a:t>kosystémová proměnná, popisující stav, nebo proces v ekosystému </a:t>
            </a:r>
            <a:r>
              <a:rPr lang="en-US" dirty="0" smtClean="0"/>
              <a:t>(</a:t>
            </a:r>
            <a:r>
              <a:rPr lang="cs-CZ" dirty="0" err="1" smtClean="0"/>
              <a:t>např</a:t>
            </a:r>
            <a:r>
              <a:rPr lang="en-US" dirty="0" smtClean="0"/>
              <a:t>. </a:t>
            </a:r>
            <a:r>
              <a:rPr lang="cs-CZ" dirty="0" smtClean="0"/>
              <a:t>biomasa</a:t>
            </a:r>
            <a:r>
              <a:rPr lang="en-US" dirty="0" smtClean="0"/>
              <a:t>, </a:t>
            </a:r>
            <a:r>
              <a:rPr lang="cs-CZ" dirty="0" smtClean="0"/>
              <a:t>početnost populace</a:t>
            </a:r>
            <a:r>
              <a:rPr lang="en-US" dirty="0" smtClean="0"/>
              <a:t>, </a:t>
            </a:r>
            <a:r>
              <a:rPr lang="cs-CZ" dirty="0" smtClean="0"/>
              <a:t>produktivita</a:t>
            </a:r>
            <a:r>
              <a:rPr lang="en-US" dirty="0" smtClean="0"/>
              <a:t>, </a:t>
            </a:r>
            <a:r>
              <a:rPr lang="cs-CZ" dirty="0" smtClean="0"/>
              <a:t>účinnost využití světla</a:t>
            </a:r>
            <a:r>
              <a:rPr lang="en-US" dirty="0" smtClean="0"/>
              <a:t>, </a:t>
            </a:r>
            <a:r>
              <a:rPr lang="cs-CZ" dirty="0" smtClean="0"/>
              <a:t>efektivita recyklace</a:t>
            </a:r>
            <a:r>
              <a:rPr lang="en-US" dirty="0" smtClean="0"/>
              <a:t>, </a:t>
            </a:r>
            <a:r>
              <a:rPr lang="cs-CZ" dirty="0" smtClean="0"/>
              <a:t>biodiversita</a:t>
            </a:r>
            <a:r>
              <a:rPr lang="en-US" dirty="0" smtClean="0"/>
              <a:t>)</a:t>
            </a:r>
            <a:endParaRPr lang="en-US" dirty="0"/>
          </a:p>
        </p:txBody>
      </p:sp>
      <p:sp>
        <p:nvSpPr>
          <p:cNvPr id="13" name="TextovéPole 12"/>
          <p:cNvSpPr txBox="1"/>
          <p:nvPr/>
        </p:nvSpPr>
        <p:spPr>
          <a:xfrm rot="16200000">
            <a:off x="2321321" y="3303243"/>
            <a:ext cx="3176451" cy="830997"/>
          </a:xfrm>
          <a:prstGeom prst="rect">
            <a:avLst/>
          </a:prstGeom>
          <a:noFill/>
        </p:spPr>
        <p:txBody>
          <a:bodyPr wrap="square" rtlCol="0">
            <a:spAutoFit/>
          </a:bodyPr>
          <a:lstStyle/>
          <a:p>
            <a:pPr algn="ctr"/>
            <a:r>
              <a:rPr lang="cs-CZ" sz="2400" dirty="0" smtClean="0">
                <a:latin typeface="Arial" panose="020B0604020202020204" pitchFamily="34" charset="0"/>
                <a:cs typeface="Arial" panose="020B0604020202020204" pitchFamily="34" charset="0"/>
              </a:rPr>
              <a:t>Ekosystémová proměnná</a:t>
            </a:r>
            <a:endParaRPr lang="en-US" sz="2400" dirty="0">
              <a:latin typeface="Arial" panose="020B0604020202020204" pitchFamily="34" charset="0"/>
              <a:cs typeface="Arial" panose="020B0604020202020204" pitchFamily="34" charset="0"/>
            </a:endParaRPr>
          </a:p>
        </p:txBody>
      </p:sp>
      <p:sp>
        <p:nvSpPr>
          <p:cNvPr id="24" name="Šipka doprava 23"/>
          <p:cNvSpPr/>
          <p:nvPr/>
        </p:nvSpPr>
        <p:spPr>
          <a:xfrm rot="1267388">
            <a:off x="2911695" y="3370055"/>
            <a:ext cx="674956" cy="320392"/>
          </a:xfrm>
          <a:prstGeom prst="righ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4" name="TextovéPole 13"/>
          <p:cNvSpPr txBox="1"/>
          <p:nvPr/>
        </p:nvSpPr>
        <p:spPr>
          <a:xfrm>
            <a:off x="469914" y="951"/>
            <a:ext cx="10547798" cy="707886"/>
          </a:xfrm>
          <a:prstGeom prst="rect">
            <a:avLst/>
          </a:prstGeom>
          <a:noFill/>
        </p:spPr>
        <p:txBody>
          <a:bodyPr wrap="square" rtlCol="0">
            <a:spAutoFit/>
          </a:bodyPr>
          <a:lstStyle/>
          <a:p>
            <a:r>
              <a:rPr lang="cs-CZ" sz="4000" dirty="0" smtClean="0">
                <a:solidFill>
                  <a:schemeClr val="tx2"/>
                </a:solidFill>
                <a:latin typeface="+mj-lt"/>
              </a:rPr>
              <a:t>Cesta k pochopení stability ekosystémů</a:t>
            </a:r>
            <a:r>
              <a:rPr lang="en-US" sz="4000" dirty="0" smtClean="0">
                <a:solidFill>
                  <a:schemeClr val="tx2"/>
                </a:solidFill>
                <a:latin typeface="+mj-lt"/>
              </a:rPr>
              <a:t>…</a:t>
            </a:r>
            <a:endParaRPr lang="en-US" sz="4000" dirty="0">
              <a:solidFill>
                <a:schemeClr val="tx2"/>
              </a:solidFill>
              <a:latin typeface="+mj-lt"/>
            </a:endParaRPr>
          </a:p>
        </p:txBody>
      </p:sp>
      <p:pic>
        <p:nvPicPr>
          <p:cNvPr id="12"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2679" y="5765779"/>
            <a:ext cx="353541" cy="8436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522" y="5765780"/>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9329" y="5765780"/>
            <a:ext cx="733067" cy="73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3804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ál 19"/>
          <p:cNvSpPr/>
          <p:nvPr/>
        </p:nvSpPr>
        <p:spPr>
          <a:xfrm>
            <a:off x="330487" y="708837"/>
            <a:ext cx="3291219" cy="2988570"/>
          </a:xfrm>
          <a:prstGeom prst="ellipse">
            <a:avLst/>
          </a:prstGeom>
          <a:solidFill>
            <a:schemeClr val="bg1">
              <a:lumMod val="95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9962487" y="5181702"/>
            <a:ext cx="2110450" cy="276999"/>
          </a:xfrm>
          <a:prstGeom prst="rect">
            <a:avLst/>
          </a:prstGeom>
        </p:spPr>
        <p:txBody>
          <a:bodyPr wrap="none">
            <a:spAutoFit/>
          </a:bodyPr>
          <a:lstStyle/>
          <a:p>
            <a:r>
              <a:rPr lang="cs-CZ" sz="1200" dirty="0" smtClean="0">
                <a:solidFill>
                  <a:schemeClr val="bg1"/>
                </a:solidFill>
              </a:rPr>
              <a:t>Michal Jirouš | PhotoNature.cz</a:t>
            </a:r>
            <a:endParaRPr lang="cs-CZ" sz="1200" dirty="0">
              <a:solidFill>
                <a:schemeClr val="bg1"/>
              </a:solidFill>
            </a:endParaRPr>
          </a:p>
        </p:txBody>
      </p:sp>
      <p:sp>
        <p:nvSpPr>
          <p:cNvPr id="25" name="Obdélník 24"/>
          <p:cNvSpPr/>
          <p:nvPr/>
        </p:nvSpPr>
        <p:spPr>
          <a:xfrm>
            <a:off x="350638" y="5168468"/>
            <a:ext cx="1935658" cy="276999"/>
          </a:xfrm>
          <a:prstGeom prst="rect">
            <a:avLst/>
          </a:prstGeom>
        </p:spPr>
        <p:txBody>
          <a:bodyPr wrap="none">
            <a:spAutoFit/>
          </a:bodyPr>
          <a:lstStyle/>
          <a:p>
            <a:r>
              <a:rPr lang="cs-CZ" sz="1200" dirty="0" smtClean="0">
                <a:solidFill>
                  <a:schemeClr val="bg1"/>
                </a:solidFill>
              </a:rPr>
              <a:t>http://informationss.blog.cz</a:t>
            </a:r>
            <a:endParaRPr lang="cs-CZ" sz="1200" dirty="0">
              <a:solidFill>
                <a:schemeClr val="bg1"/>
              </a:solidFill>
            </a:endParaRPr>
          </a:p>
        </p:txBody>
      </p:sp>
      <p:sp>
        <p:nvSpPr>
          <p:cNvPr id="13" name="TextovéPole 12"/>
          <p:cNvSpPr txBox="1"/>
          <p:nvPr/>
        </p:nvSpPr>
        <p:spPr>
          <a:xfrm rot="16200000">
            <a:off x="2321321" y="3487909"/>
            <a:ext cx="3176451"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Ecosystem variable</a:t>
            </a:r>
            <a:endParaRPr lang="en-US" sz="2400" dirty="0">
              <a:latin typeface="Arial" panose="020B0604020202020204" pitchFamily="34" charset="0"/>
              <a:cs typeface="Arial" panose="020B0604020202020204" pitchFamily="34" charset="0"/>
            </a:endParaRPr>
          </a:p>
        </p:txBody>
      </p:sp>
      <p:sp>
        <p:nvSpPr>
          <p:cNvPr id="24" name="Šipka doprava 23"/>
          <p:cNvSpPr/>
          <p:nvPr/>
        </p:nvSpPr>
        <p:spPr>
          <a:xfrm rot="1267388">
            <a:off x="3025845" y="3318107"/>
            <a:ext cx="674956" cy="320392"/>
          </a:xfrm>
          <a:prstGeom prst="righ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4" name="Obrázek 3"/>
          <p:cNvPicPr>
            <a:picLocks noChangeAspect="1"/>
          </p:cNvPicPr>
          <p:nvPr/>
        </p:nvPicPr>
        <p:blipFill rotWithShape="1">
          <a:blip r:embed="rId2"/>
          <a:srcRect t="7106" b="2639"/>
          <a:stretch/>
        </p:blipFill>
        <p:spPr>
          <a:xfrm>
            <a:off x="4140380" y="1436309"/>
            <a:ext cx="5822107" cy="5035930"/>
          </a:xfrm>
          <a:prstGeom prst="rect">
            <a:avLst/>
          </a:prstGeom>
        </p:spPr>
      </p:pic>
      <p:sp>
        <p:nvSpPr>
          <p:cNvPr id="14" name="TextovéPole 13"/>
          <p:cNvSpPr txBox="1"/>
          <p:nvPr/>
        </p:nvSpPr>
        <p:spPr>
          <a:xfrm>
            <a:off x="9275104" y="2307015"/>
            <a:ext cx="3176451" cy="830997"/>
          </a:xfrm>
          <a:prstGeom prst="rect">
            <a:avLst/>
          </a:prstGeom>
          <a:noFill/>
        </p:spPr>
        <p:txBody>
          <a:bodyPr wrap="square" rtlCol="0">
            <a:spAutoFit/>
          </a:bodyPr>
          <a:lstStyle/>
          <a:p>
            <a:pPr algn="ctr"/>
            <a:r>
              <a:rPr lang="en-US" sz="2400" dirty="0" smtClean="0">
                <a:solidFill>
                  <a:srgbClr val="7030A0"/>
                </a:solidFill>
                <a:latin typeface="Arial" panose="020B0604020202020204" pitchFamily="34" charset="0"/>
                <a:cs typeface="Arial" panose="020B0604020202020204" pitchFamily="34" charset="0"/>
              </a:rPr>
              <a:t>Ecosystem</a:t>
            </a:r>
            <a:endParaRPr lang="cs-CZ" sz="2400" dirty="0" smtClean="0">
              <a:solidFill>
                <a:srgbClr val="7030A0"/>
              </a:solidFill>
              <a:latin typeface="Arial" panose="020B0604020202020204" pitchFamily="34" charset="0"/>
              <a:cs typeface="Arial" panose="020B0604020202020204" pitchFamily="34" charset="0"/>
            </a:endParaRPr>
          </a:p>
          <a:p>
            <a:pPr algn="ctr"/>
            <a:r>
              <a:rPr lang="en-US" sz="2400" dirty="0" smtClean="0">
                <a:solidFill>
                  <a:srgbClr val="7030A0"/>
                </a:solidFill>
                <a:latin typeface="Arial" panose="020B0604020202020204" pitchFamily="34" charset="0"/>
                <a:cs typeface="Arial" panose="020B0604020202020204" pitchFamily="34" charset="0"/>
              </a:rPr>
              <a:t>variability</a:t>
            </a:r>
            <a:endParaRPr lang="en-US" sz="2400" dirty="0">
              <a:solidFill>
                <a:srgbClr val="7030A0"/>
              </a:solidFill>
              <a:latin typeface="Arial" panose="020B0604020202020204" pitchFamily="34" charset="0"/>
              <a:cs typeface="Arial" panose="020B0604020202020204" pitchFamily="34" charset="0"/>
            </a:endParaRPr>
          </a:p>
        </p:txBody>
      </p:sp>
      <p:sp>
        <p:nvSpPr>
          <p:cNvPr id="3" name="TextovéPole 2"/>
          <p:cNvSpPr txBox="1"/>
          <p:nvPr/>
        </p:nvSpPr>
        <p:spPr>
          <a:xfrm>
            <a:off x="2483390" y="6382480"/>
            <a:ext cx="9136086" cy="369332"/>
          </a:xfrm>
          <a:prstGeom prst="rect">
            <a:avLst/>
          </a:prstGeom>
          <a:noFill/>
        </p:spPr>
        <p:txBody>
          <a:bodyPr wrap="square" rtlCol="0">
            <a:spAutoFit/>
          </a:bodyPr>
          <a:lstStyle/>
          <a:p>
            <a:r>
              <a:rPr lang="cs-CZ" dirty="0">
                <a:solidFill>
                  <a:srgbClr val="002060"/>
                </a:solidFill>
              </a:rPr>
              <a:t>v</a:t>
            </a:r>
            <a:r>
              <a:rPr lang="cs-CZ" dirty="0" smtClean="0">
                <a:solidFill>
                  <a:srgbClr val="002060"/>
                </a:solidFill>
              </a:rPr>
              <a:t> empirických studiích může být problém s určením síly disturbance</a:t>
            </a:r>
            <a:endParaRPr lang="en-US" dirty="0">
              <a:solidFill>
                <a:srgbClr val="002060"/>
              </a:solidFill>
            </a:endParaRPr>
          </a:p>
        </p:txBody>
      </p:sp>
      <p:sp>
        <p:nvSpPr>
          <p:cNvPr id="17" name="TextovéPole 16"/>
          <p:cNvSpPr txBox="1"/>
          <p:nvPr/>
        </p:nvSpPr>
        <p:spPr>
          <a:xfrm>
            <a:off x="469914" y="951"/>
            <a:ext cx="10547798" cy="707886"/>
          </a:xfrm>
          <a:prstGeom prst="rect">
            <a:avLst/>
          </a:prstGeom>
          <a:noFill/>
        </p:spPr>
        <p:txBody>
          <a:bodyPr wrap="square" rtlCol="0">
            <a:spAutoFit/>
          </a:bodyPr>
          <a:lstStyle/>
          <a:p>
            <a:r>
              <a:rPr lang="cs-CZ" sz="4000" dirty="0" smtClean="0">
                <a:solidFill>
                  <a:schemeClr val="tx2"/>
                </a:solidFill>
                <a:latin typeface="+mj-lt"/>
              </a:rPr>
              <a:t>Cesta k pochopení stability ekosystémů</a:t>
            </a:r>
            <a:r>
              <a:rPr lang="en-US" sz="4000" dirty="0" smtClean="0">
                <a:solidFill>
                  <a:schemeClr val="tx2"/>
                </a:solidFill>
                <a:latin typeface="+mj-lt"/>
              </a:rPr>
              <a:t>…</a:t>
            </a:r>
            <a:endParaRPr lang="en-US" sz="4000" dirty="0">
              <a:solidFill>
                <a:schemeClr val="tx2"/>
              </a:solidFill>
              <a:latin typeface="+mj-lt"/>
            </a:endParaRPr>
          </a:p>
        </p:txBody>
      </p:sp>
      <p:sp>
        <p:nvSpPr>
          <p:cNvPr id="19" name="TextovéPole 18"/>
          <p:cNvSpPr txBox="1"/>
          <p:nvPr/>
        </p:nvSpPr>
        <p:spPr>
          <a:xfrm>
            <a:off x="458145" y="1227876"/>
            <a:ext cx="2878932" cy="2031325"/>
          </a:xfrm>
          <a:prstGeom prst="rect">
            <a:avLst/>
          </a:prstGeom>
          <a:noFill/>
        </p:spPr>
        <p:txBody>
          <a:bodyPr wrap="square" rtlCol="0">
            <a:spAutoFit/>
          </a:bodyPr>
          <a:lstStyle/>
          <a:p>
            <a:pPr algn="ctr"/>
            <a:r>
              <a:rPr lang="cs-CZ" dirty="0"/>
              <a:t>e</a:t>
            </a:r>
            <a:r>
              <a:rPr lang="cs-CZ" dirty="0" smtClean="0"/>
              <a:t>kosystémová proměnná, popisující stav, nebo proces v ekosystému </a:t>
            </a:r>
            <a:r>
              <a:rPr lang="en-US" dirty="0" smtClean="0"/>
              <a:t>(</a:t>
            </a:r>
            <a:r>
              <a:rPr lang="cs-CZ" dirty="0" err="1" smtClean="0"/>
              <a:t>např</a:t>
            </a:r>
            <a:r>
              <a:rPr lang="en-US" dirty="0" smtClean="0"/>
              <a:t>. </a:t>
            </a:r>
            <a:r>
              <a:rPr lang="cs-CZ" dirty="0" smtClean="0"/>
              <a:t>biomasa</a:t>
            </a:r>
            <a:r>
              <a:rPr lang="en-US" dirty="0" smtClean="0"/>
              <a:t>, </a:t>
            </a:r>
            <a:r>
              <a:rPr lang="cs-CZ" dirty="0" smtClean="0"/>
              <a:t>početnost populace</a:t>
            </a:r>
            <a:r>
              <a:rPr lang="en-US" dirty="0" smtClean="0"/>
              <a:t>, </a:t>
            </a:r>
            <a:r>
              <a:rPr lang="cs-CZ" dirty="0" smtClean="0"/>
              <a:t>produktivita</a:t>
            </a:r>
            <a:r>
              <a:rPr lang="en-US" dirty="0" smtClean="0"/>
              <a:t>, </a:t>
            </a:r>
            <a:r>
              <a:rPr lang="cs-CZ" dirty="0" smtClean="0"/>
              <a:t>účinnost využití světla</a:t>
            </a:r>
            <a:r>
              <a:rPr lang="en-US" dirty="0" smtClean="0"/>
              <a:t>, </a:t>
            </a:r>
            <a:r>
              <a:rPr lang="cs-CZ" dirty="0" smtClean="0"/>
              <a:t>efektivita recyklace</a:t>
            </a:r>
            <a:r>
              <a:rPr lang="en-US" dirty="0" smtClean="0"/>
              <a:t>, </a:t>
            </a:r>
            <a:r>
              <a:rPr lang="cs-CZ" dirty="0" smtClean="0"/>
              <a:t>biodiversita</a:t>
            </a:r>
            <a:r>
              <a:rPr lang="en-US" dirty="0" smtClean="0"/>
              <a:t>)</a:t>
            </a:r>
            <a:endParaRPr lang="en-US" dirty="0"/>
          </a:p>
        </p:txBody>
      </p:sp>
      <p:pic>
        <p:nvPicPr>
          <p:cNvPr id="15"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2679" y="5765779"/>
            <a:ext cx="353541" cy="8436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522" y="5765780"/>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9329" y="5765780"/>
            <a:ext cx="733067" cy="73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6628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98367" y="751744"/>
            <a:ext cx="10547798" cy="523220"/>
          </a:xfrm>
          <a:prstGeom prst="rect">
            <a:avLst/>
          </a:prstGeom>
          <a:noFill/>
        </p:spPr>
        <p:txBody>
          <a:bodyPr wrap="square" rtlCol="0">
            <a:spAutoFit/>
          </a:bodyPr>
          <a:lstStyle/>
          <a:p>
            <a:pPr marL="457200" indent="-457200">
              <a:buFont typeface="Arial" panose="020B0604020202020204" pitchFamily="34" charset="0"/>
              <a:buChar char="•"/>
            </a:pPr>
            <a:r>
              <a:rPr lang="cs-CZ" sz="2800" dirty="0" smtClean="0">
                <a:solidFill>
                  <a:schemeClr val="tx2"/>
                </a:solidFill>
              </a:rPr>
              <a:t>Stabilita v prostoru a čase</a:t>
            </a:r>
            <a:endParaRPr lang="en-US" sz="2800" dirty="0" smtClean="0">
              <a:solidFill>
                <a:schemeClr val="tx2"/>
              </a:solidFill>
            </a:endParaRPr>
          </a:p>
        </p:txBody>
      </p:sp>
      <p:sp>
        <p:nvSpPr>
          <p:cNvPr id="6" name="Obdélník 5"/>
          <p:cNvSpPr/>
          <p:nvPr/>
        </p:nvSpPr>
        <p:spPr>
          <a:xfrm>
            <a:off x="9962487" y="5181702"/>
            <a:ext cx="2110450" cy="276999"/>
          </a:xfrm>
          <a:prstGeom prst="rect">
            <a:avLst/>
          </a:prstGeom>
        </p:spPr>
        <p:txBody>
          <a:bodyPr wrap="none">
            <a:spAutoFit/>
          </a:bodyPr>
          <a:lstStyle/>
          <a:p>
            <a:r>
              <a:rPr lang="cs-CZ" sz="1200" dirty="0" smtClean="0">
                <a:solidFill>
                  <a:schemeClr val="bg1"/>
                </a:solidFill>
              </a:rPr>
              <a:t>Michal Jirouš | PhotoNature.cz</a:t>
            </a:r>
            <a:endParaRPr lang="cs-CZ" sz="1200" dirty="0">
              <a:solidFill>
                <a:schemeClr val="bg1"/>
              </a:solidFill>
            </a:endParaRPr>
          </a:p>
        </p:txBody>
      </p:sp>
      <p:sp>
        <p:nvSpPr>
          <p:cNvPr id="25" name="Obdélník 24"/>
          <p:cNvSpPr/>
          <p:nvPr/>
        </p:nvSpPr>
        <p:spPr>
          <a:xfrm>
            <a:off x="350638" y="5168468"/>
            <a:ext cx="1935658" cy="276999"/>
          </a:xfrm>
          <a:prstGeom prst="rect">
            <a:avLst/>
          </a:prstGeom>
        </p:spPr>
        <p:txBody>
          <a:bodyPr wrap="none">
            <a:spAutoFit/>
          </a:bodyPr>
          <a:lstStyle/>
          <a:p>
            <a:r>
              <a:rPr lang="cs-CZ" sz="1200" dirty="0" smtClean="0">
                <a:solidFill>
                  <a:schemeClr val="bg1"/>
                </a:solidFill>
              </a:rPr>
              <a:t>http://informationss.blog.cz</a:t>
            </a:r>
            <a:endParaRPr lang="cs-CZ" sz="1200" dirty="0">
              <a:solidFill>
                <a:schemeClr val="bg1"/>
              </a:solidFill>
            </a:endParaRPr>
          </a:p>
        </p:txBody>
      </p:sp>
      <p:pic>
        <p:nvPicPr>
          <p:cNvPr id="1026" name="Picture 2" descr="Výsledek obrázku pro boreal forest succ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522" y="1496356"/>
            <a:ext cx="7302266" cy="2963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Výsledek obrázku pro fire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2078" y="4459596"/>
            <a:ext cx="977060" cy="1021697"/>
          </a:xfrm>
          <a:prstGeom prst="rect">
            <a:avLst/>
          </a:prstGeom>
          <a:noFill/>
          <a:extLst>
            <a:ext uri="{909E8E84-426E-40DD-AFC4-6F175D3DCCD1}">
              <a14:hiddenFill xmlns:a14="http://schemas.microsoft.com/office/drawing/2010/main">
                <a:solidFill>
                  <a:srgbClr val="FFFFFF"/>
                </a:solidFill>
              </a14:hiddenFill>
            </a:ext>
          </a:extLst>
        </p:spPr>
      </p:pic>
      <p:sp>
        <p:nvSpPr>
          <p:cNvPr id="12" name="Zahnutá šipka nahoru 11"/>
          <p:cNvSpPr/>
          <p:nvPr/>
        </p:nvSpPr>
        <p:spPr>
          <a:xfrm flipH="1">
            <a:off x="698367" y="4468342"/>
            <a:ext cx="6444206" cy="109289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cxnSp>
        <p:nvCxnSpPr>
          <p:cNvPr id="20" name="Přímá spojnice se šipkou 19"/>
          <p:cNvCxnSpPr/>
          <p:nvPr/>
        </p:nvCxnSpPr>
        <p:spPr>
          <a:xfrm>
            <a:off x="8299226" y="4468342"/>
            <a:ext cx="3343275"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8299226" y="1524741"/>
            <a:ext cx="0" cy="2934856"/>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9" name="Volný tvar 1028"/>
          <p:cNvSpPr/>
          <p:nvPr/>
        </p:nvSpPr>
        <p:spPr>
          <a:xfrm>
            <a:off x="8296275" y="2216943"/>
            <a:ext cx="3486150" cy="2050372"/>
          </a:xfrm>
          <a:custGeom>
            <a:avLst/>
            <a:gdLst>
              <a:gd name="connsiteX0" fmla="*/ 0 w 3486150"/>
              <a:gd name="connsiteY0" fmla="*/ 421482 h 2050372"/>
              <a:gd name="connsiteX1" fmla="*/ 171450 w 3486150"/>
              <a:gd name="connsiteY1" fmla="*/ 202407 h 2050372"/>
              <a:gd name="connsiteX2" fmla="*/ 276225 w 3486150"/>
              <a:gd name="connsiteY2" fmla="*/ 450057 h 2050372"/>
              <a:gd name="connsiteX3" fmla="*/ 409575 w 3486150"/>
              <a:gd name="connsiteY3" fmla="*/ 211932 h 2050372"/>
              <a:gd name="connsiteX4" fmla="*/ 514350 w 3486150"/>
              <a:gd name="connsiteY4" fmla="*/ 592932 h 2050372"/>
              <a:gd name="connsiteX5" fmla="*/ 638175 w 3486150"/>
              <a:gd name="connsiteY5" fmla="*/ 21432 h 2050372"/>
              <a:gd name="connsiteX6" fmla="*/ 714375 w 3486150"/>
              <a:gd name="connsiteY6" fmla="*/ 345282 h 2050372"/>
              <a:gd name="connsiteX7" fmla="*/ 809625 w 3486150"/>
              <a:gd name="connsiteY7" fmla="*/ 183357 h 2050372"/>
              <a:gd name="connsiteX8" fmla="*/ 876300 w 3486150"/>
              <a:gd name="connsiteY8" fmla="*/ 1840707 h 2050372"/>
              <a:gd name="connsiteX9" fmla="*/ 1114425 w 3486150"/>
              <a:gd name="connsiteY9" fmla="*/ 154782 h 2050372"/>
              <a:gd name="connsiteX10" fmla="*/ 1247775 w 3486150"/>
              <a:gd name="connsiteY10" fmla="*/ 288132 h 2050372"/>
              <a:gd name="connsiteX11" fmla="*/ 1304925 w 3486150"/>
              <a:gd name="connsiteY11" fmla="*/ 192882 h 2050372"/>
              <a:gd name="connsiteX12" fmla="*/ 1400175 w 3486150"/>
              <a:gd name="connsiteY12" fmla="*/ 88107 h 2050372"/>
              <a:gd name="connsiteX13" fmla="*/ 1485900 w 3486150"/>
              <a:gd name="connsiteY13" fmla="*/ 488157 h 2050372"/>
              <a:gd name="connsiteX14" fmla="*/ 1628775 w 3486150"/>
              <a:gd name="connsiteY14" fmla="*/ 250032 h 2050372"/>
              <a:gd name="connsiteX15" fmla="*/ 1762125 w 3486150"/>
              <a:gd name="connsiteY15" fmla="*/ 469107 h 2050372"/>
              <a:gd name="connsiteX16" fmla="*/ 1924050 w 3486150"/>
              <a:gd name="connsiteY16" fmla="*/ 154782 h 2050372"/>
              <a:gd name="connsiteX17" fmla="*/ 2019300 w 3486150"/>
              <a:gd name="connsiteY17" fmla="*/ 450057 h 2050372"/>
              <a:gd name="connsiteX18" fmla="*/ 2124075 w 3486150"/>
              <a:gd name="connsiteY18" fmla="*/ 240507 h 2050372"/>
              <a:gd name="connsiteX19" fmla="*/ 2219325 w 3486150"/>
              <a:gd name="connsiteY19" fmla="*/ 497682 h 2050372"/>
              <a:gd name="connsiteX20" fmla="*/ 2390775 w 3486150"/>
              <a:gd name="connsiteY20" fmla="*/ 59532 h 2050372"/>
              <a:gd name="connsiteX21" fmla="*/ 2457450 w 3486150"/>
              <a:gd name="connsiteY21" fmla="*/ 2050257 h 2050372"/>
              <a:gd name="connsiteX22" fmla="*/ 2943225 w 3486150"/>
              <a:gd name="connsiteY22" fmla="*/ 154782 h 2050372"/>
              <a:gd name="connsiteX23" fmla="*/ 3076575 w 3486150"/>
              <a:gd name="connsiteY23" fmla="*/ 373857 h 2050372"/>
              <a:gd name="connsiteX24" fmla="*/ 3190875 w 3486150"/>
              <a:gd name="connsiteY24" fmla="*/ 240507 h 2050372"/>
              <a:gd name="connsiteX25" fmla="*/ 3267075 w 3486150"/>
              <a:gd name="connsiteY25" fmla="*/ 383382 h 2050372"/>
              <a:gd name="connsiteX26" fmla="*/ 3362325 w 3486150"/>
              <a:gd name="connsiteY26" fmla="*/ 316707 h 2050372"/>
              <a:gd name="connsiteX27" fmla="*/ 3476625 w 3486150"/>
              <a:gd name="connsiteY27" fmla="*/ 211932 h 2050372"/>
              <a:gd name="connsiteX28" fmla="*/ 3476625 w 3486150"/>
              <a:gd name="connsiteY28" fmla="*/ 211932 h 2050372"/>
              <a:gd name="connsiteX29" fmla="*/ 3476625 w 3486150"/>
              <a:gd name="connsiteY29" fmla="*/ 211932 h 2050372"/>
              <a:gd name="connsiteX30" fmla="*/ 3486150 w 3486150"/>
              <a:gd name="connsiteY30" fmla="*/ 230982 h 205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86150" h="2050372">
                <a:moveTo>
                  <a:pt x="0" y="421482"/>
                </a:moveTo>
                <a:cubicBezTo>
                  <a:pt x="62706" y="309563"/>
                  <a:pt x="125413" y="197644"/>
                  <a:pt x="171450" y="202407"/>
                </a:cubicBezTo>
                <a:cubicBezTo>
                  <a:pt x="217488" y="207169"/>
                  <a:pt x="236538" y="448470"/>
                  <a:pt x="276225" y="450057"/>
                </a:cubicBezTo>
                <a:cubicBezTo>
                  <a:pt x="315912" y="451644"/>
                  <a:pt x="369888" y="188119"/>
                  <a:pt x="409575" y="211932"/>
                </a:cubicBezTo>
                <a:cubicBezTo>
                  <a:pt x="449263" y="235744"/>
                  <a:pt x="476250" y="624682"/>
                  <a:pt x="514350" y="592932"/>
                </a:cubicBezTo>
                <a:cubicBezTo>
                  <a:pt x="552450" y="561182"/>
                  <a:pt x="604838" y="62707"/>
                  <a:pt x="638175" y="21432"/>
                </a:cubicBezTo>
                <a:cubicBezTo>
                  <a:pt x="671512" y="-19843"/>
                  <a:pt x="685800" y="318294"/>
                  <a:pt x="714375" y="345282"/>
                </a:cubicBezTo>
                <a:cubicBezTo>
                  <a:pt x="742950" y="372269"/>
                  <a:pt x="782638" y="-65880"/>
                  <a:pt x="809625" y="183357"/>
                </a:cubicBezTo>
                <a:cubicBezTo>
                  <a:pt x="836612" y="432594"/>
                  <a:pt x="825500" y="1845469"/>
                  <a:pt x="876300" y="1840707"/>
                </a:cubicBezTo>
                <a:cubicBezTo>
                  <a:pt x="927100" y="1835945"/>
                  <a:pt x="1052513" y="413544"/>
                  <a:pt x="1114425" y="154782"/>
                </a:cubicBezTo>
                <a:cubicBezTo>
                  <a:pt x="1176337" y="-103980"/>
                  <a:pt x="1216025" y="281782"/>
                  <a:pt x="1247775" y="288132"/>
                </a:cubicBezTo>
                <a:cubicBezTo>
                  <a:pt x="1279525" y="294482"/>
                  <a:pt x="1279525" y="226219"/>
                  <a:pt x="1304925" y="192882"/>
                </a:cubicBezTo>
                <a:cubicBezTo>
                  <a:pt x="1330325" y="159545"/>
                  <a:pt x="1370013" y="38895"/>
                  <a:pt x="1400175" y="88107"/>
                </a:cubicBezTo>
                <a:cubicBezTo>
                  <a:pt x="1430337" y="137319"/>
                  <a:pt x="1447800" y="461170"/>
                  <a:pt x="1485900" y="488157"/>
                </a:cubicBezTo>
                <a:cubicBezTo>
                  <a:pt x="1524000" y="515144"/>
                  <a:pt x="1582738" y="253207"/>
                  <a:pt x="1628775" y="250032"/>
                </a:cubicBezTo>
                <a:cubicBezTo>
                  <a:pt x="1674812" y="246857"/>
                  <a:pt x="1712913" y="484982"/>
                  <a:pt x="1762125" y="469107"/>
                </a:cubicBezTo>
                <a:cubicBezTo>
                  <a:pt x="1811337" y="453232"/>
                  <a:pt x="1881188" y="157957"/>
                  <a:pt x="1924050" y="154782"/>
                </a:cubicBezTo>
                <a:cubicBezTo>
                  <a:pt x="1966912" y="151607"/>
                  <a:pt x="1985963" y="435770"/>
                  <a:pt x="2019300" y="450057"/>
                </a:cubicBezTo>
                <a:cubicBezTo>
                  <a:pt x="2052637" y="464344"/>
                  <a:pt x="2090738" y="232570"/>
                  <a:pt x="2124075" y="240507"/>
                </a:cubicBezTo>
                <a:cubicBezTo>
                  <a:pt x="2157412" y="248444"/>
                  <a:pt x="2174875" y="527844"/>
                  <a:pt x="2219325" y="497682"/>
                </a:cubicBezTo>
                <a:cubicBezTo>
                  <a:pt x="2263775" y="467520"/>
                  <a:pt x="2351088" y="-199230"/>
                  <a:pt x="2390775" y="59532"/>
                </a:cubicBezTo>
                <a:cubicBezTo>
                  <a:pt x="2430462" y="318294"/>
                  <a:pt x="2365375" y="2034382"/>
                  <a:pt x="2457450" y="2050257"/>
                </a:cubicBezTo>
                <a:cubicBezTo>
                  <a:pt x="2549525" y="2066132"/>
                  <a:pt x="2840038" y="434182"/>
                  <a:pt x="2943225" y="154782"/>
                </a:cubicBezTo>
                <a:cubicBezTo>
                  <a:pt x="3046412" y="-124618"/>
                  <a:pt x="3035300" y="359569"/>
                  <a:pt x="3076575" y="373857"/>
                </a:cubicBezTo>
                <a:cubicBezTo>
                  <a:pt x="3117850" y="388144"/>
                  <a:pt x="3159125" y="238919"/>
                  <a:pt x="3190875" y="240507"/>
                </a:cubicBezTo>
                <a:cubicBezTo>
                  <a:pt x="3222625" y="242095"/>
                  <a:pt x="3238500" y="370682"/>
                  <a:pt x="3267075" y="383382"/>
                </a:cubicBezTo>
                <a:cubicBezTo>
                  <a:pt x="3295650" y="396082"/>
                  <a:pt x="3327400" y="345282"/>
                  <a:pt x="3362325" y="316707"/>
                </a:cubicBezTo>
                <a:cubicBezTo>
                  <a:pt x="3397250" y="288132"/>
                  <a:pt x="3476625" y="211932"/>
                  <a:pt x="3476625" y="211932"/>
                </a:cubicBezTo>
                <a:lnTo>
                  <a:pt x="3476625" y="211932"/>
                </a:lnTo>
                <a:lnTo>
                  <a:pt x="3476625" y="211932"/>
                </a:lnTo>
                <a:lnTo>
                  <a:pt x="3486150" y="23098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0" name="TextovéPole 39"/>
          <p:cNvSpPr txBox="1"/>
          <p:nvPr/>
        </p:nvSpPr>
        <p:spPr>
          <a:xfrm rot="16200000">
            <a:off x="6453395" y="2831153"/>
            <a:ext cx="3176451" cy="523220"/>
          </a:xfrm>
          <a:prstGeom prst="rect">
            <a:avLst/>
          </a:prstGeom>
          <a:noFill/>
        </p:spPr>
        <p:txBody>
          <a:bodyPr wrap="square" rtlCol="0">
            <a:spAutoFit/>
          </a:bodyPr>
          <a:lstStyle/>
          <a:p>
            <a:pPr algn="ctr"/>
            <a:r>
              <a:rPr lang="cs-CZ" sz="2800" dirty="0" smtClean="0">
                <a:solidFill>
                  <a:schemeClr val="tx2"/>
                </a:solidFill>
              </a:rPr>
              <a:t>biomas</a:t>
            </a:r>
            <a:endParaRPr lang="en-US" sz="2800" dirty="0">
              <a:solidFill>
                <a:schemeClr val="tx2"/>
              </a:solidFill>
            </a:endParaRPr>
          </a:p>
        </p:txBody>
      </p:sp>
      <p:sp>
        <p:nvSpPr>
          <p:cNvPr id="41" name="TextovéPole 40"/>
          <p:cNvSpPr txBox="1"/>
          <p:nvPr/>
        </p:nvSpPr>
        <p:spPr>
          <a:xfrm>
            <a:off x="8408355" y="4516091"/>
            <a:ext cx="3176451" cy="523220"/>
          </a:xfrm>
          <a:prstGeom prst="rect">
            <a:avLst/>
          </a:prstGeom>
          <a:noFill/>
        </p:spPr>
        <p:txBody>
          <a:bodyPr wrap="square" rtlCol="0">
            <a:spAutoFit/>
          </a:bodyPr>
          <a:lstStyle/>
          <a:p>
            <a:pPr algn="ctr"/>
            <a:r>
              <a:rPr lang="cs-CZ" sz="2800" dirty="0" smtClean="0">
                <a:solidFill>
                  <a:schemeClr val="tx2"/>
                </a:solidFill>
              </a:rPr>
              <a:t>čas</a:t>
            </a:r>
            <a:endParaRPr lang="en-US" sz="2800" dirty="0">
              <a:solidFill>
                <a:schemeClr val="tx2"/>
              </a:solidFill>
            </a:endParaRPr>
          </a:p>
        </p:txBody>
      </p:sp>
      <p:sp>
        <p:nvSpPr>
          <p:cNvPr id="42" name="Šipka doprava 41"/>
          <p:cNvSpPr/>
          <p:nvPr/>
        </p:nvSpPr>
        <p:spPr>
          <a:xfrm rot="5400000">
            <a:off x="8913600" y="1695726"/>
            <a:ext cx="712099" cy="2045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rgbClr val="FF0000"/>
              </a:solidFill>
            </a:endParaRPr>
          </a:p>
        </p:txBody>
      </p:sp>
      <p:sp>
        <p:nvSpPr>
          <p:cNvPr id="44" name="Šipka doprava 43"/>
          <p:cNvSpPr/>
          <p:nvPr/>
        </p:nvSpPr>
        <p:spPr>
          <a:xfrm rot="5400000">
            <a:off x="10559412" y="1696877"/>
            <a:ext cx="712099" cy="2045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030" name="TextovéPole 1029"/>
          <p:cNvSpPr txBox="1"/>
          <p:nvPr/>
        </p:nvSpPr>
        <p:spPr>
          <a:xfrm>
            <a:off x="8923760" y="933393"/>
            <a:ext cx="1115590" cy="523220"/>
          </a:xfrm>
          <a:prstGeom prst="rect">
            <a:avLst/>
          </a:prstGeom>
          <a:noFill/>
        </p:spPr>
        <p:txBody>
          <a:bodyPr wrap="square" rtlCol="0">
            <a:spAutoFit/>
          </a:bodyPr>
          <a:lstStyle/>
          <a:p>
            <a:r>
              <a:rPr lang="cs-CZ" sz="2800" dirty="0" smtClean="0">
                <a:solidFill>
                  <a:schemeClr val="tx2"/>
                </a:solidFill>
              </a:rPr>
              <a:t>oheň</a:t>
            </a:r>
            <a:endParaRPr lang="en-US" sz="2800" dirty="0">
              <a:solidFill>
                <a:schemeClr val="tx2"/>
              </a:solidFill>
            </a:endParaRPr>
          </a:p>
        </p:txBody>
      </p:sp>
      <p:sp>
        <p:nvSpPr>
          <p:cNvPr id="46" name="TextovéPole 45"/>
          <p:cNvSpPr txBox="1"/>
          <p:nvPr/>
        </p:nvSpPr>
        <p:spPr>
          <a:xfrm>
            <a:off x="10589935" y="910880"/>
            <a:ext cx="1115590" cy="523220"/>
          </a:xfrm>
          <a:prstGeom prst="rect">
            <a:avLst/>
          </a:prstGeom>
          <a:noFill/>
        </p:spPr>
        <p:txBody>
          <a:bodyPr wrap="square" rtlCol="0">
            <a:spAutoFit/>
          </a:bodyPr>
          <a:lstStyle/>
          <a:p>
            <a:r>
              <a:rPr lang="cs-CZ" sz="2800" dirty="0" smtClean="0">
                <a:solidFill>
                  <a:schemeClr val="tx2"/>
                </a:solidFill>
              </a:rPr>
              <a:t>oheň</a:t>
            </a:r>
            <a:endParaRPr lang="en-US" sz="2800" dirty="0">
              <a:solidFill>
                <a:schemeClr val="tx2"/>
              </a:solidFill>
            </a:endParaRPr>
          </a:p>
        </p:txBody>
      </p:sp>
      <p:sp>
        <p:nvSpPr>
          <p:cNvPr id="1031" name="TextovéPole 1030"/>
          <p:cNvSpPr txBox="1"/>
          <p:nvPr/>
        </p:nvSpPr>
        <p:spPr>
          <a:xfrm>
            <a:off x="2354901" y="5674430"/>
            <a:ext cx="8338680" cy="1200329"/>
          </a:xfrm>
          <a:prstGeom prst="rect">
            <a:avLst/>
          </a:prstGeom>
          <a:noFill/>
        </p:spPr>
        <p:txBody>
          <a:bodyPr wrap="square" rtlCol="0">
            <a:spAutoFit/>
          </a:bodyPr>
          <a:lstStyle/>
          <a:p>
            <a:r>
              <a:rPr lang="cs-CZ" dirty="0" smtClean="0">
                <a:solidFill>
                  <a:srgbClr val="002060"/>
                </a:solidFill>
              </a:rPr>
              <a:t>Dramatické změny v některých systémových proměnných mohou být součástí dynamiky systému, jako odpověď na povahu prostředí. Pokud bychom takový systém pozorovali po dostatečně dlouhý čas, mohli bychom vysledovat specifické opakující se rysy v dynamice systému. </a:t>
            </a:r>
            <a:endParaRPr lang="en-US" dirty="0">
              <a:solidFill>
                <a:srgbClr val="002060"/>
              </a:solidFill>
            </a:endParaRPr>
          </a:p>
        </p:txBody>
      </p:sp>
      <p:sp>
        <p:nvSpPr>
          <p:cNvPr id="21" name="TextovéPole 20"/>
          <p:cNvSpPr txBox="1"/>
          <p:nvPr/>
        </p:nvSpPr>
        <p:spPr>
          <a:xfrm>
            <a:off x="469914" y="951"/>
            <a:ext cx="10547798" cy="707886"/>
          </a:xfrm>
          <a:prstGeom prst="rect">
            <a:avLst/>
          </a:prstGeom>
          <a:noFill/>
        </p:spPr>
        <p:txBody>
          <a:bodyPr wrap="square" rtlCol="0">
            <a:spAutoFit/>
          </a:bodyPr>
          <a:lstStyle/>
          <a:p>
            <a:r>
              <a:rPr lang="cs-CZ" sz="4000" dirty="0" smtClean="0">
                <a:solidFill>
                  <a:schemeClr val="tx2"/>
                </a:solidFill>
                <a:latin typeface="+mj-lt"/>
              </a:rPr>
              <a:t>Cesta k pochopení stability ekosystémů</a:t>
            </a:r>
            <a:r>
              <a:rPr lang="en-US" sz="4000" dirty="0" smtClean="0">
                <a:solidFill>
                  <a:schemeClr val="tx2"/>
                </a:solidFill>
                <a:latin typeface="+mj-lt"/>
              </a:rPr>
              <a:t>…</a:t>
            </a:r>
            <a:endParaRPr lang="en-US" sz="4000" dirty="0">
              <a:solidFill>
                <a:schemeClr val="tx2"/>
              </a:solidFill>
              <a:latin typeface="+mj-lt"/>
            </a:endParaRPr>
          </a:p>
        </p:txBody>
      </p:sp>
      <p:pic>
        <p:nvPicPr>
          <p:cNvPr id="23" name="Picture 2"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62679" y="5765779"/>
            <a:ext cx="353541" cy="8436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logo_m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522" y="5765780"/>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logo_fs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9329" y="5765780"/>
            <a:ext cx="733067" cy="73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4606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98367" y="751744"/>
            <a:ext cx="10547798" cy="523220"/>
          </a:xfrm>
          <a:prstGeom prst="rect">
            <a:avLst/>
          </a:prstGeom>
          <a:noFill/>
        </p:spPr>
        <p:txBody>
          <a:bodyPr wrap="square" rtlCol="0">
            <a:spAutoFit/>
          </a:bodyPr>
          <a:lstStyle/>
          <a:p>
            <a:r>
              <a:rPr lang="cs-CZ" sz="2800" dirty="0">
                <a:solidFill>
                  <a:schemeClr val="tx2"/>
                </a:solidFill>
              </a:rPr>
              <a:t>m</a:t>
            </a:r>
            <a:r>
              <a:rPr lang="cs-CZ" sz="2800" dirty="0" smtClean="0">
                <a:solidFill>
                  <a:schemeClr val="tx2"/>
                </a:solidFill>
              </a:rPr>
              <a:t>ozaika a dynamika boreálních lesů </a:t>
            </a:r>
            <a:endParaRPr lang="en-US" sz="2800" dirty="0" smtClean="0">
              <a:solidFill>
                <a:schemeClr val="tx2"/>
              </a:solidFill>
            </a:endParaRPr>
          </a:p>
        </p:txBody>
      </p:sp>
      <p:sp>
        <p:nvSpPr>
          <p:cNvPr id="6" name="Obdélník 5"/>
          <p:cNvSpPr/>
          <p:nvPr/>
        </p:nvSpPr>
        <p:spPr>
          <a:xfrm>
            <a:off x="9962487" y="5181702"/>
            <a:ext cx="2110450" cy="276999"/>
          </a:xfrm>
          <a:prstGeom prst="rect">
            <a:avLst/>
          </a:prstGeom>
        </p:spPr>
        <p:txBody>
          <a:bodyPr wrap="none">
            <a:spAutoFit/>
          </a:bodyPr>
          <a:lstStyle/>
          <a:p>
            <a:r>
              <a:rPr lang="cs-CZ" sz="1200" dirty="0" smtClean="0">
                <a:solidFill>
                  <a:schemeClr val="bg1"/>
                </a:solidFill>
              </a:rPr>
              <a:t>Michal Jirouš | PhotoNature.cz</a:t>
            </a:r>
            <a:endParaRPr lang="cs-CZ" sz="1200" dirty="0">
              <a:solidFill>
                <a:schemeClr val="bg1"/>
              </a:solidFill>
            </a:endParaRPr>
          </a:p>
        </p:txBody>
      </p:sp>
      <p:sp>
        <p:nvSpPr>
          <p:cNvPr id="25" name="Obdélník 24"/>
          <p:cNvSpPr/>
          <p:nvPr/>
        </p:nvSpPr>
        <p:spPr>
          <a:xfrm>
            <a:off x="350638" y="5168468"/>
            <a:ext cx="1935658" cy="276999"/>
          </a:xfrm>
          <a:prstGeom prst="rect">
            <a:avLst/>
          </a:prstGeom>
        </p:spPr>
        <p:txBody>
          <a:bodyPr wrap="none">
            <a:spAutoFit/>
          </a:bodyPr>
          <a:lstStyle/>
          <a:p>
            <a:r>
              <a:rPr lang="cs-CZ" sz="1200" dirty="0" smtClean="0">
                <a:solidFill>
                  <a:schemeClr val="bg1"/>
                </a:solidFill>
              </a:rPr>
              <a:t>http://informationss.blog.cz</a:t>
            </a:r>
            <a:endParaRPr lang="cs-CZ" sz="1200" dirty="0">
              <a:solidFill>
                <a:schemeClr val="bg1"/>
              </a:solidFill>
            </a:endParaRPr>
          </a:p>
        </p:txBody>
      </p:sp>
      <p:pic>
        <p:nvPicPr>
          <p:cNvPr id="11" name="Picture 4" descr="Full-size image (80 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1636" y="4022683"/>
            <a:ext cx="5974943" cy="265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ovéPole 5"/>
          <p:cNvSpPr txBox="1">
            <a:spLocks noChangeArrowheads="1"/>
          </p:cNvSpPr>
          <p:nvPr/>
        </p:nvSpPr>
        <p:spPr bwMode="auto">
          <a:xfrm>
            <a:off x="5947533" y="1296667"/>
            <a:ext cx="5070179"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anose="020B0604020202020204" pitchFamily="34" charset="0"/>
              <a:buChar char="•"/>
            </a:pPr>
            <a:r>
              <a:rPr lang="cs-CZ" altLang="cs-CZ" sz="2000" dirty="0">
                <a:solidFill>
                  <a:srgbClr val="002060"/>
                </a:solidFill>
              </a:rPr>
              <a:t>p</a:t>
            </a:r>
            <a:r>
              <a:rPr lang="cs-CZ" altLang="cs-CZ" sz="2000" dirty="0" smtClean="0">
                <a:solidFill>
                  <a:srgbClr val="002060"/>
                </a:solidFill>
              </a:rPr>
              <a:t>řirozená struktura boreálního lesa sestává z vývojových zrn různého stáří</a:t>
            </a:r>
            <a:endParaRPr lang="en-US" altLang="cs-CZ" sz="2000" dirty="0" smtClean="0">
              <a:solidFill>
                <a:srgbClr val="002060"/>
              </a:solidFill>
            </a:endParaRPr>
          </a:p>
          <a:p>
            <a:pPr marL="342900" indent="-342900">
              <a:buFont typeface="Arial" panose="020B0604020202020204" pitchFamily="34" charset="0"/>
              <a:buChar char="•"/>
            </a:pPr>
            <a:r>
              <a:rPr lang="cs-CZ" altLang="cs-CZ" sz="2000" dirty="0" smtClean="0">
                <a:solidFill>
                  <a:srgbClr val="002060"/>
                </a:solidFill>
              </a:rPr>
              <a:t>k propuknutí požáru jsou nejvíce náchylná zrna s největší zásobou </a:t>
            </a:r>
            <a:r>
              <a:rPr lang="cs-CZ" altLang="cs-CZ" sz="2000" dirty="0" err="1" smtClean="0">
                <a:solidFill>
                  <a:srgbClr val="002060"/>
                </a:solidFill>
              </a:rPr>
              <a:t>nekromasy</a:t>
            </a:r>
            <a:endParaRPr lang="en-US" altLang="cs-CZ" sz="2000" dirty="0" smtClean="0">
              <a:solidFill>
                <a:srgbClr val="002060"/>
              </a:solidFill>
            </a:endParaRPr>
          </a:p>
          <a:p>
            <a:pPr marL="342900" indent="-342900">
              <a:buFont typeface="Arial" panose="020B0604020202020204" pitchFamily="34" charset="0"/>
              <a:buChar char="•"/>
            </a:pPr>
            <a:r>
              <a:rPr lang="cs-CZ" altLang="cs-CZ" sz="2000" dirty="0">
                <a:solidFill>
                  <a:srgbClr val="002060"/>
                </a:solidFill>
              </a:rPr>
              <a:t>p</a:t>
            </a:r>
            <a:r>
              <a:rPr lang="cs-CZ" altLang="cs-CZ" sz="2000" dirty="0" smtClean="0">
                <a:solidFill>
                  <a:srgbClr val="002060"/>
                </a:solidFill>
              </a:rPr>
              <a:t>ožár iniciuje fázi obnovy v přestárlých zrnech s velkým množstvím </a:t>
            </a:r>
            <a:r>
              <a:rPr lang="cs-CZ" altLang="cs-CZ" sz="2000" dirty="0" err="1" smtClean="0">
                <a:solidFill>
                  <a:srgbClr val="002060"/>
                </a:solidFill>
              </a:rPr>
              <a:t>nekromasy</a:t>
            </a:r>
            <a:endParaRPr lang="en-US" altLang="cs-CZ" sz="2000" dirty="0" smtClean="0">
              <a:solidFill>
                <a:srgbClr val="002060"/>
              </a:solidFill>
            </a:endParaRPr>
          </a:p>
          <a:p>
            <a:pPr marL="342900" indent="-342900">
              <a:buFont typeface="Arial" panose="020B0604020202020204" pitchFamily="34" charset="0"/>
              <a:buChar char="•"/>
            </a:pPr>
            <a:r>
              <a:rPr lang="cs-CZ" altLang="cs-CZ" sz="2000" dirty="0">
                <a:solidFill>
                  <a:srgbClr val="002060"/>
                </a:solidFill>
              </a:rPr>
              <a:t>m</a:t>
            </a:r>
            <a:r>
              <a:rPr lang="cs-CZ" altLang="cs-CZ" sz="2000" dirty="0" smtClean="0">
                <a:solidFill>
                  <a:srgbClr val="002060"/>
                </a:solidFill>
              </a:rPr>
              <a:t>ozaikovitá struktura ekosystému zaručuje, že požár nezasáhne velké území</a:t>
            </a:r>
            <a:endParaRPr lang="en-US" altLang="cs-CZ" sz="2000" dirty="0" smtClean="0">
              <a:solidFill>
                <a:srgbClr val="002060"/>
              </a:solidFill>
            </a:endParaRPr>
          </a:p>
          <a:p>
            <a:endParaRPr lang="cs-CZ" altLang="cs-CZ" dirty="0"/>
          </a:p>
        </p:txBody>
      </p:sp>
      <p:pic>
        <p:nvPicPr>
          <p:cNvPr id="14" name="Picture 6" descr="http://www.nationalparkstraveler.com/files/storyphotos/YELL-88_Fires_GV.jpg?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662" y="1296667"/>
            <a:ext cx="4442792" cy="294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ovéPole 5"/>
          <p:cNvSpPr txBox="1">
            <a:spLocks noChangeArrowheads="1"/>
          </p:cNvSpPr>
          <p:nvPr/>
        </p:nvSpPr>
        <p:spPr bwMode="auto">
          <a:xfrm>
            <a:off x="1191662" y="4504593"/>
            <a:ext cx="42846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ltLang="cs-CZ" sz="2000" dirty="0">
                <a:solidFill>
                  <a:srgbClr val="002060"/>
                </a:solidFill>
              </a:rPr>
              <a:t>v</a:t>
            </a:r>
            <a:r>
              <a:rPr lang="cs-CZ" altLang="cs-CZ" sz="2000" dirty="0" smtClean="0">
                <a:solidFill>
                  <a:srgbClr val="002060"/>
                </a:solidFill>
              </a:rPr>
              <a:t>elké požáry jsou méně pravděpodobné, než malé (požáry individuálních zrn) s ohledem na mozaikovitou strukturu lesa</a:t>
            </a:r>
            <a:endParaRPr lang="cs-CZ" altLang="cs-CZ" dirty="0"/>
          </a:p>
        </p:txBody>
      </p:sp>
      <p:sp>
        <p:nvSpPr>
          <p:cNvPr id="13" name="TextovéPole 12"/>
          <p:cNvSpPr txBox="1"/>
          <p:nvPr/>
        </p:nvSpPr>
        <p:spPr>
          <a:xfrm>
            <a:off x="202425" y="-9447"/>
            <a:ext cx="10547798" cy="707886"/>
          </a:xfrm>
          <a:prstGeom prst="rect">
            <a:avLst/>
          </a:prstGeom>
          <a:noFill/>
        </p:spPr>
        <p:txBody>
          <a:bodyPr wrap="square" rtlCol="0">
            <a:spAutoFit/>
          </a:bodyPr>
          <a:lstStyle/>
          <a:p>
            <a:r>
              <a:rPr lang="cs-CZ" sz="4000" dirty="0" smtClean="0">
                <a:solidFill>
                  <a:schemeClr val="tx2"/>
                </a:solidFill>
                <a:latin typeface="+mj-lt"/>
              </a:rPr>
              <a:t>Cesta k pochopení stability ekosystémů</a:t>
            </a:r>
            <a:r>
              <a:rPr lang="en-US" sz="4000" dirty="0" smtClean="0">
                <a:solidFill>
                  <a:schemeClr val="tx2"/>
                </a:solidFill>
                <a:latin typeface="+mj-lt"/>
              </a:rPr>
              <a:t>…</a:t>
            </a:r>
            <a:endParaRPr lang="en-US" sz="4000" dirty="0">
              <a:solidFill>
                <a:schemeClr val="tx2"/>
              </a:solidFill>
              <a:latin typeface="+mj-lt"/>
            </a:endParaRPr>
          </a:p>
        </p:txBody>
      </p:sp>
    </p:spTree>
    <p:extLst>
      <p:ext uri="{BB962C8B-B14F-4D97-AF65-F5344CB8AC3E}">
        <p14:creationId xmlns:p14="http://schemas.microsoft.com/office/powerpoint/2010/main" val="26700847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délník 24"/>
          <p:cNvSpPr/>
          <p:nvPr/>
        </p:nvSpPr>
        <p:spPr>
          <a:xfrm>
            <a:off x="350638" y="5168468"/>
            <a:ext cx="1935658" cy="276999"/>
          </a:xfrm>
          <a:prstGeom prst="rect">
            <a:avLst/>
          </a:prstGeom>
        </p:spPr>
        <p:txBody>
          <a:bodyPr wrap="none">
            <a:spAutoFit/>
          </a:bodyPr>
          <a:lstStyle/>
          <a:p>
            <a:r>
              <a:rPr lang="cs-CZ" sz="1200" dirty="0" smtClean="0">
                <a:solidFill>
                  <a:schemeClr val="bg1"/>
                </a:solidFill>
              </a:rPr>
              <a:t>http://informationss.blog.cz</a:t>
            </a:r>
            <a:endParaRPr lang="cs-CZ" sz="1200" dirty="0">
              <a:solidFill>
                <a:schemeClr val="bg1"/>
              </a:solidFill>
            </a:endParaRPr>
          </a:p>
        </p:txBody>
      </p:sp>
      <p:pic>
        <p:nvPicPr>
          <p:cNvPr id="5122" name="Picture 2" descr="Výsledek obrázk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296" y="1321979"/>
            <a:ext cx="7950883" cy="531005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7445004" y="6213330"/>
            <a:ext cx="2792175" cy="369332"/>
          </a:xfrm>
          <a:prstGeom prst="rect">
            <a:avLst/>
          </a:prstGeom>
        </p:spPr>
        <p:txBody>
          <a:bodyPr wrap="none">
            <a:spAutoFit/>
          </a:bodyPr>
          <a:lstStyle/>
          <a:p>
            <a:r>
              <a:rPr lang="cs-CZ" dirty="0">
                <a:solidFill>
                  <a:schemeClr val="bg1"/>
                </a:solidFill>
              </a:rPr>
              <a:t>http://www.pacificbirds.org</a:t>
            </a:r>
          </a:p>
        </p:txBody>
      </p:sp>
      <p:sp>
        <p:nvSpPr>
          <p:cNvPr id="10" name="TextovéPole 9"/>
          <p:cNvSpPr txBox="1"/>
          <p:nvPr/>
        </p:nvSpPr>
        <p:spPr>
          <a:xfrm>
            <a:off x="202425" y="-9447"/>
            <a:ext cx="10547798" cy="707886"/>
          </a:xfrm>
          <a:prstGeom prst="rect">
            <a:avLst/>
          </a:prstGeom>
          <a:noFill/>
        </p:spPr>
        <p:txBody>
          <a:bodyPr wrap="square" rtlCol="0">
            <a:spAutoFit/>
          </a:bodyPr>
          <a:lstStyle/>
          <a:p>
            <a:r>
              <a:rPr lang="cs-CZ" sz="4000" dirty="0" smtClean="0">
                <a:solidFill>
                  <a:schemeClr val="tx2"/>
                </a:solidFill>
                <a:latin typeface="+mj-lt"/>
              </a:rPr>
              <a:t>Cesta k pochopení stability ekosystémů</a:t>
            </a:r>
            <a:r>
              <a:rPr lang="en-US" sz="4000" dirty="0" smtClean="0">
                <a:solidFill>
                  <a:schemeClr val="tx2"/>
                </a:solidFill>
                <a:latin typeface="+mj-lt"/>
              </a:rPr>
              <a:t>…</a:t>
            </a:r>
            <a:endParaRPr lang="en-US" sz="4000" dirty="0">
              <a:solidFill>
                <a:schemeClr val="tx2"/>
              </a:solidFill>
              <a:latin typeface="+mj-lt"/>
            </a:endParaRPr>
          </a:p>
        </p:txBody>
      </p:sp>
      <p:sp>
        <p:nvSpPr>
          <p:cNvPr id="15" name="TextovéPole 14"/>
          <p:cNvSpPr txBox="1"/>
          <p:nvPr/>
        </p:nvSpPr>
        <p:spPr>
          <a:xfrm>
            <a:off x="698367" y="751744"/>
            <a:ext cx="10547798" cy="523220"/>
          </a:xfrm>
          <a:prstGeom prst="rect">
            <a:avLst/>
          </a:prstGeom>
          <a:noFill/>
        </p:spPr>
        <p:txBody>
          <a:bodyPr wrap="square" rtlCol="0">
            <a:spAutoFit/>
          </a:bodyPr>
          <a:lstStyle/>
          <a:p>
            <a:r>
              <a:rPr lang="cs-CZ" sz="2800" dirty="0">
                <a:solidFill>
                  <a:schemeClr val="tx2"/>
                </a:solidFill>
              </a:rPr>
              <a:t>m</a:t>
            </a:r>
            <a:r>
              <a:rPr lang="cs-CZ" sz="2800" dirty="0" smtClean="0">
                <a:solidFill>
                  <a:schemeClr val="tx2"/>
                </a:solidFill>
              </a:rPr>
              <a:t>ozaika a dynamika boreálních lesů </a:t>
            </a:r>
            <a:endParaRPr lang="en-US" sz="2800" dirty="0" smtClean="0">
              <a:solidFill>
                <a:schemeClr val="tx2"/>
              </a:solidFill>
            </a:endParaRPr>
          </a:p>
        </p:txBody>
      </p:sp>
      <p:pic>
        <p:nvPicPr>
          <p:cNvPr id="1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6165" y="5487735"/>
            <a:ext cx="470055" cy="11217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522" y="5800949"/>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9329" y="5765780"/>
            <a:ext cx="733067" cy="73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8330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9962487" y="5181702"/>
            <a:ext cx="2110450" cy="276999"/>
          </a:xfrm>
          <a:prstGeom prst="rect">
            <a:avLst/>
          </a:prstGeom>
        </p:spPr>
        <p:txBody>
          <a:bodyPr wrap="none">
            <a:spAutoFit/>
          </a:bodyPr>
          <a:lstStyle/>
          <a:p>
            <a:r>
              <a:rPr lang="cs-CZ" sz="1200" dirty="0" smtClean="0">
                <a:solidFill>
                  <a:schemeClr val="bg1"/>
                </a:solidFill>
              </a:rPr>
              <a:t>Michal Jirouš | PhotoNature.cz</a:t>
            </a:r>
            <a:endParaRPr lang="cs-CZ" sz="1200" dirty="0">
              <a:solidFill>
                <a:schemeClr val="bg1"/>
              </a:solidFill>
            </a:endParaRPr>
          </a:p>
        </p:txBody>
      </p:sp>
      <p:sp>
        <p:nvSpPr>
          <p:cNvPr id="25" name="Obdélník 24"/>
          <p:cNvSpPr/>
          <p:nvPr/>
        </p:nvSpPr>
        <p:spPr>
          <a:xfrm>
            <a:off x="350638" y="5168468"/>
            <a:ext cx="1935658" cy="276999"/>
          </a:xfrm>
          <a:prstGeom prst="rect">
            <a:avLst/>
          </a:prstGeom>
        </p:spPr>
        <p:txBody>
          <a:bodyPr wrap="none">
            <a:spAutoFit/>
          </a:bodyPr>
          <a:lstStyle/>
          <a:p>
            <a:r>
              <a:rPr lang="cs-CZ" sz="1200" dirty="0" smtClean="0">
                <a:solidFill>
                  <a:schemeClr val="bg1"/>
                </a:solidFill>
              </a:rPr>
              <a:t>http://informationss.blog.cz</a:t>
            </a:r>
            <a:endParaRPr lang="cs-CZ" sz="1200" dirty="0">
              <a:solidFill>
                <a:schemeClr val="bg1"/>
              </a:solidFill>
            </a:endParaRPr>
          </a:p>
        </p:txBody>
      </p:sp>
      <p:sp>
        <p:nvSpPr>
          <p:cNvPr id="4" name="TextovéPole 3"/>
          <p:cNvSpPr txBox="1"/>
          <p:nvPr/>
        </p:nvSpPr>
        <p:spPr>
          <a:xfrm>
            <a:off x="698367" y="1513634"/>
            <a:ext cx="6014434" cy="4770537"/>
          </a:xfrm>
          <a:prstGeom prst="rect">
            <a:avLst/>
          </a:prstGeom>
          <a:noFill/>
        </p:spPr>
        <p:txBody>
          <a:bodyPr wrap="square" rtlCol="0">
            <a:spAutoFit/>
          </a:bodyPr>
          <a:lstStyle/>
          <a:p>
            <a:pPr marL="342900" indent="-342900">
              <a:buFont typeface="Arial" panose="020B0604020202020204" pitchFamily="34" charset="0"/>
              <a:buChar char="•"/>
            </a:pPr>
            <a:r>
              <a:rPr lang="cs-CZ" sz="2000" dirty="0">
                <a:solidFill>
                  <a:srgbClr val="002060"/>
                </a:solidFill>
              </a:rPr>
              <a:t>m</a:t>
            </a:r>
            <a:r>
              <a:rPr lang="cs-CZ" sz="2000" dirty="0" smtClean="0">
                <a:solidFill>
                  <a:srgbClr val="002060"/>
                </a:solidFill>
              </a:rPr>
              <a:t>ozaikovitá dynamika udržuje systém stabilní na větším měřítku a zamezuje příchodu velkoplošného kolapsu (velkého požáru)</a:t>
            </a:r>
            <a:endParaRPr lang="en-US" sz="2000" dirty="0" smtClean="0">
              <a:solidFill>
                <a:srgbClr val="002060"/>
              </a:solidFill>
            </a:endParaRPr>
          </a:p>
          <a:p>
            <a:pPr marL="171450" indent="-171450">
              <a:buFont typeface="Arial" panose="020B0604020202020204" pitchFamily="34" charset="0"/>
              <a:buChar char="•"/>
            </a:pPr>
            <a:endParaRPr lang="en-US" sz="800" dirty="0" smtClean="0">
              <a:solidFill>
                <a:srgbClr val="002060"/>
              </a:solidFill>
            </a:endParaRPr>
          </a:p>
          <a:p>
            <a:pPr marL="342900" indent="-342900">
              <a:buFont typeface="Arial" panose="020B0604020202020204" pitchFamily="34" charset="0"/>
              <a:buChar char="•"/>
            </a:pPr>
            <a:r>
              <a:rPr lang="cs-CZ" sz="2000" dirty="0">
                <a:solidFill>
                  <a:srgbClr val="002060"/>
                </a:solidFill>
              </a:rPr>
              <a:t>h</a:t>
            </a:r>
            <a:r>
              <a:rPr lang="cs-CZ" sz="2000" dirty="0" smtClean="0">
                <a:solidFill>
                  <a:srgbClr val="002060"/>
                </a:solidFill>
              </a:rPr>
              <a:t>omogenizace struktury narušuje stabilitu a vede k možnosti propuknutí velkého požáru schopného hluboce změnit strukturu systému na větším měřítku </a:t>
            </a:r>
            <a:endParaRPr lang="en-US" sz="2000" dirty="0" smtClean="0">
              <a:solidFill>
                <a:srgbClr val="002060"/>
              </a:solidFill>
            </a:endParaRPr>
          </a:p>
          <a:p>
            <a:pPr marL="171450" indent="-171450">
              <a:buFont typeface="Arial" panose="020B0604020202020204" pitchFamily="34" charset="0"/>
              <a:buChar char="•"/>
            </a:pPr>
            <a:endParaRPr lang="en-US" sz="800" dirty="0" smtClean="0">
              <a:solidFill>
                <a:srgbClr val="002060"/>
              </a:solidFill>
            </a:endParaRPr>
          </a:p>
          <a:p>
            <a:pPr marL="342900" indent="-342900">
              <a:buFont typeface="Arial" panose="020B0604020202020204" pitchFamily="34" charset="0"/>
              <a:buChar char="•"/>
            </a:pPr>
            <a:r>
              <a:rPr lang="cs-CZ" sz="2000" dirty="0">
                <a:solidFill>
                  <a:srgbClr val="002060"/>
                </a:solidFill>
              </a:rPr>
              <a:t>p</a:t>
            </a:r>
            <a:r>
              <a:rPr lang="cs-CZ" sz="2000" dirty="0" smtClean="0">
                <a:solidFill>
                  <a:srgbClr val="002060"/>
                </a:solidFill>
              </a:rPr>
              <a:t>říklad poskytuje situace v </a:t>
            </a:r>
            <a:r>
              <a:rPr lang="en-US" sz="2000" dirty="0" smtClean="0">
                <a:solidFill>
                  <a:srgbClr val="002060"/>
                </a:solidFill>
              </a:rPr>
              <a:t>Yellowstone national park USA, </a:t>
            </a:r>
            <a:r>
              <a:rPr lang="cs-CZ" sz="2000" dirty="0" smtClean="0">
                <a:solidFill>
                  <a:srgbClr val="002060"/>
                </a:solidFill>
              </a:rPr>
              <a:t>kde správa parku dlouhodobě hasila malé požáry ve víře, že tím prospívá ekosystému, což však vedlo k tomu, že došlo k homogenizaci struktury, kdy převládla zrna s velkým množství </a:t>
            </a:r>
            <a:r>
              <a:rPr lang="cs-CZ" sz="2000" dirty="0" err="1" smtClean="0">
                <a:solidFill>
                  <a:srgbClr val="002060"/>
                </a:solidFill>
              </a:rPr>
              <a:t>nekromasy</a:t>
            </a:r>
            <a:r>
              <a:rPr lang="en-US" sz="2000" dirty="0" smtClean="0">
                <a:solidFill>
                  <a:srgbClr val="002060"/>
                </a:solidFill>
              </a:rPr>
              <a:t> (Pickett, 1985)</a:t>
            </a:r>
          </a:p>
          <a:p>
            <a:pPr marL="171450" indent="-171450">
              <a:buFont typeface="Arial" panose="020B0604020202020204" pitchFamily="34" charset="0"/>
              <a:buChar char="•"/>
            </a:pPr>
            <a:endParaRPr lang="en-US" sz="800" dirty="0" smtClean="0">
              <a:solidFill>
                <a:srgbClr val="002060"/>
              </a:solidFill>
            </a:endParaRPr>
          </a:p>
          <a:p>
            <a:pPr marL="342900" indent="-342900">
              <a:buFont typeface="Arial" panose="020B0604020202020204" pitchFamily="34" charset="0"/>
              <a:buChar char="•"/>
            </a:pPr>
            <a:r>
              <a:rPr lang="cs-CZ" sz="2000" dirty="0">
                <a:solidFill>
                  <a:srgbClr val="002060"/>
                </a:solidFill>
              </a:rPr>
              <a:t>d</a:t>
            </a:r>
            <a:r>
              <a:rPr lang="cs-CZ" sz="2000" dirty="0" smtClean="0">
                <a:solidFill>
                  <a:srgbClr val="002060"/>
                </a:solidFill>
              </a:rPr>
              <a:t>ůsledkem  byl obrovský požár, který </a:t>
            </a:r>
            <a:r>
              <a:rPr lang="cs-CZ" sz="2000" dirty="0">
                <a:solidFill>
                  <a:srgbClr val="002060"/>
                </a:solidFill>
              </a:rPr>
              <a:t>ú</a:t>
            </a:r>
            <a:r>
              <a:rPr lang="cs-CZ" sz="2000" dirty="0" smtClean="0">
                <a:solidFill>
                  <a:srgbClr val="002060"/>
                </a:solidFill>
              </a:rPr>
              <a:t>zemí zachvátil v roce </a:t>
            </a:r>
            <a:r>
              <a:rPr lang="en-US" sz="2000" dirty="0" smtClean="0">
                <a:solidFill>
                  <a:srgbClr val="002060"/>
                </a:solidFill>
              </a:rPr>
              <a:t>1988</a:t>
            </a:r>
            <a:endParaRPr lang="en-US" sz="2000" dirty="0">
              <a:solidFill>
                <a:srgbClr val="002060"/>
              </a:solidFill>
            </a:endParaRPr>
          </a:p>
        </p:txBody>
      </p:sp>
      <p:pic>
        <p:nvPicPr>
          <p:cNvPr id="10" name="Picture 3" descr="C:\Users\Silvamirator\Desktop\Doktorské studium\Moje přednáška\obrázky pro přednášku\2.přednáška\Crown Fire Elk.jpg"/>
          <p:cNvPicPr>
            <a:picLocks noChangeAspect="1" noChangeArrowheads="1"/>
          </p:cNvPicPr>
          <p:nvPr/>
        </p:nvPicPr>
        <p:blipFill rotWithShape="1">
          <a:blip r:embed="rId2">
            <a:extLst>
              <a:ext uri="{28A0092B-C50C-407E-A947-70E740481C1C}">
                <a14:useLocalDpi xmlns:a14="http://schemas.microsoft.com/office/drawing/2010/main" val="0"/>
              </a:ext>
            </a:extLst>
          </a:blip>
          <a:srcRect l="38399"/>
          <a:stretch/>
        </p:blipFill>
        <p:spPr bwMode="auto">
          <a:xfrm>
            <a:off x="6787166" y="1346997"/>
            <a:ext cx="5083160" cy="51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p:nvPr/>
        </p:nvSpPr>
        <p:spPr>
          <a:xfrm>
            <a:off x="202425" y="-9447"/>
            <a:ext cx="10547798" cy="707886"/>
          </a:xfrm>
          <a:prstGeom prst="rect">
            <a:avLst/>
          </a:prstGeom>
          <a:noFill/>
        </p:spPr>
        <p:txBody>
          <a:bodyPr wrap="square" rtlCol="0">
            <a:spAutoFit/>
          </a:bodyPr>
          <a:lstStyle/>
          <a:p>
            <a:r>
              <a:rPr lang="cs-CZ" sz="4000" dirty="0" smtClean="0">
                <a:solidFill>
                  <a:schemeClr val="tx2"/>
                </a:solidFill>
                <a:latin typeface="+mj-lt"/>
              </a:rPr>
              <a:t>Cesta k pochopení stability ekosystémů</a:t>
            </a:r>
            <a:r>
              <a:rPr lang="en-US" sz="4000" dirty="0" smtClean="0">
                <a:solidFill>
                  <a:schemeClr val="tx2"/>
                </a:solidFill>
                <a:latin typeface="+mj-lt"/>
              </a:rPr>
              <a:t>…</a:t>
            </a:r>
            <a:endParaRPr lang="en-US" sz="4000" dirty="0">
              <a:solidFill>
                <a:schemeClr val="tx2"/>
              </a:solidFill>
              <a:latin typeface="+mj-lt"/>
            </a:endParaRPr>
          </a:p>
        </p:txBody>
      </p:sp>
      <p:sp>
        <p:nvSpPr>
          <p:cNvPr id="11" name="TextovéPole 10"/>
          <p:cNvSpPr txBox="1"/>
          <p:nvPr/>
        </p:nvSpPr>
        <p:spPr>
          <a:xfrm>
            <a:off x="698367" y="751744"/>
            <a:ext cx="10547798" cy="523220"/>
          </a:xfrm>
          <a:prstGeom prst="rect">
            <a:avLst/>
          </a:prstGeom>
          <a:noFill/>
        </p:spPr>
        <p:txBody>
          <a:bodyPr wrap="square" rtlCol="0">
            <a:spAutoFit/>
          </a:bodyPr>
          <a:lstStyle/>
          <a:p>
            <a:r>
              <a:rPr lang="cs-CZ" sz="2800" dirty="0">
                <a:solidFill>
                  <a:schemeClr val="tx2"/>
                </a:solidFill>
              </a:rPr>
              <a:t>m</a:t>
            </a:r>
            <a:r>
              <a:rPr lang="cs-CZ" sz="2800" dirty="0" smtClean="0">
                <a:solidFill>
                  <a:schemeClr val="tx2"/>
                </a:solidFill>
              </a:rPr>
              <a:t>ozaika a dynamika boreálních lesů </a:t>
            </a:r>
            <a:endParaRPr lang="en-US" sz="2800" dirty="0" smtClean="0">
              <a:solidFill>
                <a:schemeClr val="tx2"/>
              </a:solidFill>
            </a:endParaRPr>
          </a:p>
        </p:txBody>
      </p:sp>
    </p:spTree>
    <p:extLst>
      <p:ext uri="{BB962C8B-B14F-4D97-AF65-F5344CB8AC3E}">
        <p14:creationId xmlns:p14="http://schemas.microsoft.com/office/powerpoint/2010/main" val="24072641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98367" y="751744"/>
            <a:ext cx="10547798" cy="523220"/>
          </a:xfrm>
          <a:prstGeom prst="rect">
            <a:avLst/>
          </a:prstGeom>
          <a:noFill/>
        </p:spPr>
        <p:txBody>
          <a:bodyPr wrap="square" rtlCol="0">
            <a:spAutoFit/>
          </a:bodyPr>
          <a:lstStyle/>
          <a:p>
            <a:r>
              <a:rPr lang="cs-CZ" sz="2800" dirty="0">
                <a:solidFill>
                  <a:schemeClr val="tx2"/>
                </a:solidFill>
              </a:rPr>
              <a:t>n</a:t>
            </a:r>
            <a:r>
              <a:rPr lang="cs-CZ" sz="2800" dirty="0" smtClean="0">
                <a:solidFill>
                  <a:schemeClr val="tx2"/>
                </a:solidFill>
              </a:rPr>
              <a:t>ejen boreální lesy mají mozaikovitou strukturu</a:t>
            </a:r>
            <a:endParaRPr lang="en-US" sz="2800" dirty="0" smtClean="0">
              <a:solidFill>
                <a:schemeClr val="tx2"/>
              </a:solidFill>
            </a:endParaRPr>
          </a:p>
        </p:txBody>
      </p:sp>
      <p:sp>
        <p:nvSpPr>
          <p:cNvPr id="6" name="Obdélník 5"/>
          <p:cNvSpPr/>
          <p:nvPr/>
        </p:nvSpPr>
        <p:spPr>
          <a:xfrm>
            <a:off x="9962487" y="5181702"/>
            <a:ext cx="2110450" cy="276999"/>
          </a:xfrm>
          <a:prstGeom prst="rect">
            <a:avLst/>
          </a:prstGeom>
        </p:spPr>
        <p:txBody>
          <a:bodyPr wrap="none">
            <a:spAutoFit/>
          </a:bodyPr>
          <a:lstStyle/>
          <a:p>
            <a:r>
              <a:rPr lang="cs-CZ" sz="1200" dirty="0" smtClean="0">
                <a:solidFill>
                  <a:schemeClr val="bg1"/>
                </a:solidFill>
              </a:rPr>
              <a:t>Michal Jirouš | PhotoNature.cz</a:t>
            </a:r>
            <a:endParaRPr lang="cs-CZ" sz="1200" dirty="0">
              <a:solidFill>
                <a:schemeClr val="bg1"/>
              </a:solidFill>
            </a:endParaRPr>
          </a:p>
        </p:txBody>
      </p:sp>
      <p:sp>
        <p:nvSpPr>
          <p:cNvPr id="25" name="Obdélník 24"/>
          <p:cNvSpPr/>
          <p:nvPr/>
        </p:nvSpPr>
        <p:spPr>
          <a:xfrm>
            <a:off x="350638" y="5168468"/>
            <a:ext cx="1935658" cy="276999"/>
          </a:xfrm>
          <a:prstGeom prst="rect">
            <a:avLst/>
          </a:prstGeom>
        </p:spPr>
        <p:txBody>
          <a:bodyPr wrap="none">
            <a:spAutoFit/>
          </a:bodyPr>
          <a:lstStyle/>
          <a:p>
            <a:r>
              <a:rPr lang="cs-CZ" sz="1200" dirty="0" smtClean="0">
                <a:solidFill>
                  <a:schemeClr val="bg1"/>
                </a:solidFill>
              </a:rPr>
              <a:t>http://informationss.blog.cz</a:t>
            </a:r>
            <a:endParaRPr lang="cs-CZ" sz="1200" dirty="0">
              <a:solidFill>
                <a:schemeClr val="bg1"/>
              </a:solidFill>
            </a:endParaRPr>
          </a:p>
        </p:txBody>
      </p:sp>
      <p:sp>
        <p:nvSpPr>
          <p:cNvPr id="4" name="TextovéPole 3"/>
          <p:cNvSpPr txBox="1"/>
          <p:nvPr/>
        </p:nvSpPr>
        <p:spPr>
          <a:xfrm>
            <a:off x="493649" y="1463147"/>
            <a:ext cx="6852547" cy="5386090"/>
          </a:xfrm>
          <a:prstGeom prst="rect">
            <a:avLst/>
          </a:prstGeom>
          <a:noFill/>
        </p:spPr>
        <p:txBody>
          <a:bodyPr wrap="square" rtlCol="0">
            <a:spAutoFit/>
          </a:bodyPr>
          <a:lstStyle/>
          <a:p>
            <a:pPr marL="342900" indent="-342900">
              <a:buFont typeface="Arial" panose="020B0604020202020204" pitchFamily="34" charset="0"/>
              <a:buChar char="•"/>
            </a:pPr>
            <a:r>
              <a:rPr lang="cs-CZ" sz="2000" dirty="0">
                <a:solidFill>
                  <a:srgbClr val="002060"/>
                </a:solidFill>
              </a:rPr>
              <a:t>m</a:t>
            </a:r>
            <a:r>
              <a:rPr lang="cs-CZ" sz="2000" dirty="0" smtClean="0">
                <a:solidFill>
                  <a:srgbClr val="002060"/>
                </a:solidFill>
              </a:rPr>
              <a:t>aximální plocha stejného vývojového stádia je pro přirozené horské lesy v ČR 0,5 ha a pro smíšené lesy nižších vegetačních stupňů je ještě menší </a:t>
            </a:r>
            <a:r>
              <a:rPr lang="en-US" sz="2000" dirty="0" smtClean="0">
                <a:solidFill>
                  <a:srgbClr val="002060"/>
                </a:solidFill>
              </a:rPr>
              <a:t>(</a:t>
            </a:r>
            <a:r>
              <a:rPr lang="en-US" sz="2000" dirty="0" err="1" smtClean="0">
                <a:solidFill>
                  <a:srgbClr val="002060"/>
                </a:solidFill>
              </a:rPr>
              <a:t>Košulič</a:t>
            </a:r>
            <a:r>
              <a:rPr lang="en-US" sz="2000" dirty="0" smtClean="0">
                <a:solidFill>
                  <a:srgbClr val="002060"/>
                </a:solidFill>
              </a:rPr>
              <a:t>, 2010)</a:t>
            </a:r>
          </a:p>
          <a:p>
            <a:pPr marL="342900" indent="-342900">
              <a:buFont typeface="Arial" panose="020B0604020202020204" pitchFamily="34" charset="0"/>
              <a:buChar char="•"/>
            </a:pPr>
            <a:r>
              <a:rPr lang="cs-CZ" sz="2000" dirty="0">
                <a:solidFill>
                  <a:srgbClr val="002060"/>
                </a:solidFill>
              </a:rPr>
              <a:t>m</a:t>
            </a:r>
            <a:r>
              <a:rPr lang="cs-CZ" sz="2000" dirty="0" smtClean="0">
                <a:solidFill>
                  <a:srgbClr val="002060"/>
                </a:solidFill>
              </a:rPr>
              <a:t>ozaikovitá struktura obecně umožňuje koexistenci</a:t>
            </a:r>
            <a:r>
              <a:rPr lang="en-US" sz="2000" dirty="0" smtClean="0">
                <a:solidFill>
                  <a:srgbClr val="002060"/>
                </a:solidFill>
              </a:rPr>
              <a:t> r a K </a:t>
            </a:r>
            <a:r>
              <a:rPr lang="cs-CZ" sz="2000" dirty="0" smtClean="0">
                <a:solidFill>
                  <a:srgbClr val="002060"/>
                </a:solidFill>
              </a:rPr>
              <a:t>stratégů</a:t>
            </a:r>
            <a:endParaRPr lang="en-US" sz="2000" dirty="0" smtClean="0">
              <a:solidFill>
                <a:srgbClr val="002060"/>
              </a:solidFill>
            </a:endParaRPr>
          </a:p>
          <a:p>
            <a:pPr marL="342900" indent="-342900">
              <a:buFont typeface="Arial" panose="020B0604020202020204" pitchFamily="34" charset="0"/>
              <a:buChar char="•"/>
            </a:pPr>
            <a:r>
              <a:rPr lang="cs-CZ" sz="2000" dirty="0">
                <a:solidFill>
                  <a:srgbClr val="002060"/>
                </a:solidFill>
              </a:rPr>
              <a:t>m</a:t>
            </a:r>
            <a:r>
              <a:rPr lang="cs-CZ" sz="2000" dirty="0" smtClean="0">
                <a:solidFill>
                  <a:srgbClr val="002060"/>
                </a:solidFill>
              </a:rPr>
              <a:t>ozaikovitá struktura tak poskytuje možnost pro </a:t>
            </a:r>
            <a:r>
              <a:rPr lang="cs-CZ" sz="2000" dirty="0" err="1" smtClean="0">
                <a:solidFill>
                  <a:srgbClr val="002060"/>
                </a:solidFill>
              </a:rPr>
              <a:t>ko</a:t>
            </a:r>
            <a:r>
              <a:rPr lang="cs-CZ" sz="2000" dirty="0" smtClean="0">
                <a:solidFill>
                  <a:srgbClr val="002060"/>
                </a:solidFill>
              </a:rPr>
              <a:t>-existenci raně </a:t>
            </a:r>
            <a:r>
              <a:rPr lang="cs-CZ" sz="2000" dirty="0" err="1" smtClean="0">
                <a:solidFill>
                  <a:srgbClr val="002060"/>
                </a:solidFill>
              </a:rPr>
              <a:t>sukcesních</a:t>
            </a:r>
            <a:r>
              <a:rPr lang="cs-CZ" sz="2000" dirty="0" smtClean="0">
                <a:solidFill>
                  <a:srgbClr val="002060"/>
                </a:solidFill>
              </a:rPr>
              <a:t> a pozdně </a:t>
            </a:r>
            <a:r>
              <a:rPr lang="cs-CZ" sz="2000" dirty="0" err="1" smtClean="0">
                <a:solidFill>
                  <a:srgbClr val="002060"/>
                </a:solidFill>
              </a:rPr>
              <a:t>sukcesních</a:t>
            </a:r>
            <a:r>
              <a:rPr lang="cs-CZ" sz="2000" dirty="0" smtClean="0">
                <a:solidFill>
                  <a:srgbClr val="002060"/>
                </a:solidFill>
              </a:rPr>
              <a:t> druhů, a proto mění časovou osu sukcese zahrnutím prostorové heterogenity </a:t>
            </a:r>
          </a:p>
          <a:p>
            <a:pPr marL="342900" indent="-342900">
              <a:buFont typeface="Arial" panose="020B0604020202020204" pitchFamily="34" charset="0"/>
              <a:buChar char="•"/>
            </a:pPr>
            <a:r>
              <a:rPr lang="cs-CZ" sz="2000" dirty="0">
                <a:solidFill>
                  <a:srgbClr val="002060"/>
                </a:solidFill>
              </a:rPr>
              <a:t>l</a:t>
            </a:r>
            <a:r>
              <a:rPr lang="cs-CZ" sz="2000" dirty="0" smtClean="0">
                <a:solidFill>
                  <a:srgbClr val="002060"/>
                </a:solidFill>
              </a:rPr>
              <a:t>esy napříč kontinenty se však liší velikostí vývojových zrn v prostorové mozaice, obecně boreální lesy mají zrna větší, </a:t>
            </a:r>
            <a:r>
              <a:rPr lang="cs-CZ" sz="2000" dirty="0" err="1" smtClean="0">
                <a:solidFill>
                  <a:srgbClr val="002060"/>
                </a:solidFill>
              </a:rPr>
              <a:t>temperátní</a:t>
            </a:r>
            <a:r>
              <a:rPr lang="cs-CZ" sz="2000" dirty="0" smtClean="0">
                <a:solidFill>
                  <a:srgbClr val="002060"/>
                </a:solidFill>
              </a:rPr>
              <a:t> a tropické pak vykazují jemnější strukturu mozaiky</a:t>
            </a:r>
            <a:endParaRPr lang="en-US" sz="2000" dirty="0" smtClean="0">
              <a:solidFill>
                <a:srgbClr val="002060"/>
              </a:solidFill>
            </a:endParaRPr>
          </a:p>
          <a:p>
            <a:pPr marL="342900" indent="-342900">
              <a:buFont typeface="Arial" panose="020B0604020202020204" pitchFamily="34" charset="0"/>
              <a:buChar char="•"/>
            </a:pPr>
            <a:r>
              <a:rPr lang="cs-CZ" sz="2000" dirty="0" smtClean="0">
                <a:solidFill>
                  <a:srgbClr val="002060"/>
                </a:solidFill>
              </a:rPr>
              <a:t>V literatuře se často uvádí výraz ploška (</a:t>
            </a:r>
            <a:r>
              <a:rPr lang="en-US" sz="2000" dirty="0" smtClean="0">
                <a:solidFill>
                  <a:srgbClr val="002060"/>
                </a:solidFill>
              </a:rPr>
              <a:t>patches</a:t>
            </a:r>
            <a:r>
              <a:rPr lang="cs-CZ" sz="2000" dirty="0" smtClean="0">
                <a:solidFill>
                  <a:srgbClr val="002060"/>
                </a:solidFill>
              </a:rPr>
              <a:t>)</a:t>
            </a:r>
            <a:r>
              <a:rPr lang="en-US" sz="2000" dirty="0" smtClean="0">
                <a:solidFill>
                  <a:srgbClr val="002060"/>
                </a:solidFill>
              </a:rPr>
              <a:t> </a:t>
            </a:r>
            <a:r>
              <a:rPr lang="cs-CZ" sz="2000" dirty="0" smtClean="0">
                <a:solidFill>
                  <a:srgbClr val="002060"/>
                </a:solidFill>
              </a:rPr>
              <a:t>místo výrazu zrno</a:t>
            </a:r>
            <a:endParaRPr lang="en-US" sz="2000" dirty="0" smtClean="0">
              <a:solidFill>
                <a:srgbClr val="002060"/>
              </a:solidFill>
            </a:endParaRPr>
          </a:p>
          <a:p>
            <a:pPr marL="342900" indent="-342900">
              <a:buFont typeface="Arial" panose="020B0604020202020204" pitchFamily="34" charset="0"/>
              <a:buChar char="•"/>
            </a:pPr>
            <a:endParaRPr lang="en-US" sz="2000" dirty="0" smtClean="0">
              <a:solidFill>
                <a:srgbClr val="002060"/>
              </a:solidFill>
            </a:endParaRPr>
          </a:p>
          <a:p>
            <a:pPr marL="171450" indent="-171450">
              <a:buFont typeface="Arial" panose="020B0604020202020204" pitchFamily="34" charset="0"/>
              <a:buChar char="•"/>
            </a:pPr>
            <a:endParaRPr lang="en-US" sz="800" dirty="0">
              <a:solidFill>
                <a:srgbClr val="002060"/>
              </a:solidFill>
            </a:endParaRPr>
          </a:p>
          <a:p>
            <a:pPr marL="342900" indent="-342900">
              <a:buFont typeface="Arial" panose="020B0604020202020204" pitchFamily="34" charset="0"/>
              <a:buChar char="•"/>
            </a:pPr>
            <a:endParaRPr lang="cs-CZ" sz="800" dirty="0">
              <a:solidFill>
                <a:srgbClr val="002060"/>
              </a:solidFill>
            </a:endParaRPr>
          </a:p>
          <a:p>
            <a:pPr marL="342900" indent="-342900">
              <a:buFont typeface="Arial" panose="020B0604020202020204" pitchFamily="34" charset="0"/>
              <a:buChar char="•"/>
            </a:pPr>
            <a:endParaRPr lang="en-US" sz="2000" dirty="0" smtClean="0">
              <a:solidFill>
                <a:srgbClr val="002060"/>
              </a:solidFill>
            </a:endParaRPr>
          </a:p>
          <a:p>
            <a:pPr marL="171450" indent="-171450">
              <a:buFont typeface="Arial" panose="020B0604020202020204" pitchFamily="34" charset="0"/>
              <a:buChar char="•"/>
            </a:pPr>
            <a:r>
              <a:rPr lang="cs-CZ" sz="800" dirty="0" smtClean="0">
                <a:solidFill>
                  <a:srgbClr val="002060"/>
                </a:solidFill>
              </a:rPr>
              <a:t>                       </a:t>
            </a:r>
            <a:endParaRPr lang="en-US" sz="800" dirty="0" smtClean="0">
              <a:solidFill>
                <a:srgbClr val="002060"/>
              </a:solidFill>
            </a:endParaRPr>
          </a:p>
        </p:txBody>
      </p:sp>
      <p:pic>
        <p:nvPicPr>
          <p:cNvPr id="8" name="Picture 4" descr="Full-size image (80 K)"/>
          <p:cNvPicPr>
            <a:picLocks noChangeAspect="1" noChangeArrowheads="1"/>
          </p:cNvPicPr>
          <p:nvPr/>
        </p:nvPicPr>
        <p:blipFill rotWithShape="1">
          <a:blip r:embed="rId3">
            <a:extLst>
              <a:ext uri="{28A0092B-C50C-407E-A947-70E740481C1C}">
                <a14:useLocalDpi xmlns:a14="http://schemas.microsoft.com/office/drawing/2010/main" val="0"/>
              </a:ext>
            </a:extLst>
          </a:blip>
          <a:srcRect l="32668"/>
          <a:stretch/>
        </p:blipFill>
        <p:spPr bwMode="auto">
          <a:xfrm>
            <a:off x="7584386" y="1392303"/>
            <a:ext cx="3914730" cy="258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Full-size image (80 K)"/>
          <p:cNvPicPr>
            <a:picLocks noChangeAspect="1" noChangeArrowheads="1"/>
          </p:cNvPicPr>
          <p:nvPr/>
        </p:nvPicPr>
        <p:blipFill rotWithShape="1">
          <a:blip r:embed="rId3">
            <a:extLst>
              <a:ext uri="{28A0092B-C50C-407E-A947-70E740481C1C}">
                <a14:useLocalDpi xmlns:a14="http://schemas.microsoft.com/office/drawing/2010/main" val="0"/>
              </a:ext>
            </a:extLst>
          </a:blip>
          <a:srcRect t="83469" r="67606"/>
          <a:stretch/>
        </p:blipFill>
        <p:spPr bwMode="auto">
          <a:xfrm>
            <a:off x="7007412" y="3974517"/>
            <a:ext cx="1883459" cy="42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ovéPole 11"/>
          <p:cNvSpPr txBox="1"/>
          <p:nvPr/>
        </p:nvSpPr>
        <p:spPr>
          <a:xfrm>
            <a:off x="202425" y="-9447"/>
            <a:ext cx="10547798" cy="707886"/>
          </a:xfrm>
          <a:prstGeom prst="rect">
            <a:avLst/>
          </a:prstGeom>
          <a:noFill/>
        </p:spPr>
        <p:txBody>
          <a:bodyPr wrap="square" rtlCol="0">
            <a:spAutoFit/>
          </a:bodyPr>
          <a:lstStyle/>
          <a:p>
            <a:r>
              <a:rPr lang="cs-CZ" sz="4000" dirty="0" smtClean="0">
                <a:solidFill>
                  <a:schemeClr val="tx2"/>
                </a:solidFill>
                <a:latin typeface="+mj-lt"/>
              </a:rPr>
              <a:t>Cesta k pochopení stability ekosystémů</a:t>
            </a:r>
            <a:r>
              <a:rPr lang="en-US" sz="4000" dirty="0" smtClean="0">
                <a:solidFill>
                  <a:schemeClr val="tx2"/>
                </a:solidFill>
                <a:latin typeface="+mj-lt"/>
              </a:rPr>
              <a:t>…</a:t>
            </a:r>
            <a:endParaRPr lang="en-US" sz="4000" dirty="0">
              <a:solidFill>
                <a:schemeClr val="tx2"/>
              </a:solidFill>
              <a:latin typeface="+mj-lt"/>
            </a:endParaRPr>
          </a:p>
        </p:txBody>
      </p:sp>
      <p:pic>
        <p:nvPicPr>
          <p:cNvPr id="13"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0476" y="5584946"/>
            <a:ext cx="470055" cy="11217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logo_m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833" y="5898160"/>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logo_f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3445" y="5898160"/>
            <a:ext cx="733067" cy="73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0795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98367" y="664660"/>
            <a:ext cx="10547798" cy="830997"/>
          </a:xfrm>
          <a:prstGeom prst="rect">
            <a:avLst/>
          </a:prstGeom>
          <a:noFill/>
        </p:spPr>
        <p:txBody>
          <a:bodyPr wrap="square" rtlCol="0">
            <a:spAutoFit/>
          </a:bodyPr>
          <a:lstStyle/>
          <a:p>
            <a:pPr marL="457200" indent="-457200">
              <a:buFont typeface="Arial" panose="020B0604020202020204" pitchFamily="34" charset="0"/>
              <a:buChar char="•"/>
            </a:pPr>
            <a:r>
              <a:rPr lang="cs-CZ" sz="2400" dirty="0">
                <a:solidFill>
                  <a:schemeClr val="tx2"/>
                </a:solidFill>
              </a:rPr>
              <a:t>m</a:t>
            </a:r>
            <a:r>
              <a:rPr lang="cs-CZ" sz="2400" dirty="0" smtClean="0">
                <a:solidFill>
                  <a:schemeClr val="tx2"/>
                </a:solidFill>
              </a:rPr>
              <a:t>ozaikovitá struktura je také většinou spojena s větší biodiverzitou v porovnání s homogenní strukturou</a:t>
            </a:r>
            <a:endParaRPr lang="en-US" sz="2400" dirty="0" smtClean="0">
              <a:solidFill>
                <a:schemeClr val="tx2"/>
              </a:solidFill>
            </a:endParaRPr>
          </a:p>
        </p:txBody>
      </p:sp>
      <p:sp>
        <p:nvSpPr>
          <p:cNvPr id="6" name="Obdélník 5"/>
          <p:cNvSpPr/>
          <p:nvPr/>
        </p:nvSpPr>
        <p:spPr>
          <a:xfrm>
            <a:off x="9962487" y="5181702"/>
            <a:ext cx="2110450" cy="276999"/>
          </a:xfrm>
          <a:prstGeom prst="rect">
            <a:avLst/>
          </a:prstGeom>
        </p:spPr>
        <p:txBody>
          <a:bodyPr wrap="none">
            <a:spAutoFit/>
          </a:bodyPr>
          <a:lstStyle/>
          <a:p>
            <a:r>
              <a:rPr lang="cs-CZ" sz="1200" dirty="0" smtClean="0">
                <a:solidFill>
                  <a:schemeClr val="bg1"/>
                </a:solidFill>
              </a:rPr>
              <a:t>Michal Jirouš | PhotoNature.cz</a:t>
            </a:r>
            <a:endParaRPr lang="cs-CZ" sz="1200" dirty="0">
              <a:solidFill>
                <a:schemeClr val="bg1"/>
              </a:solidFill>
            </a:endParaRPr>
          </a:p>
        </p:txBody>
      </p:sp>
      <p:sp>
        <p:nvSpPr>
          <p:cNvPr id="25" name="Obdélník 24"/>
          <p:cNvSpPr/>
          <p:nvPr/>
        </p:nvSpPr>
        <p:spPr>
          <a:xfrm>
            <a:off x="350638" y="5168468"/>
            <a:ext cx="1935658" cy="276999"/>
          </a:xfrm>
          <a:prstGeom prst="rect">
            <a:avLst/>
          </a:prstGeom>
        </p:spPr>
        <p:txBody>
          <a:bodyPr wrap="none">
            <a:spAutoFit/>
          </a:bodyPr>
          <a:lstStyle/>
          <a:p>
            <a:r>
              <a:rPr lang="cs-CZ" sz="1200" dirty="0" smtClean="0">
                <a:solidFill>
                  <a:schemeClr val="bg1"/>
                </a:solidFill>
              </a:rPr>
              <a:t>http://informationss.blog.cz</a:t>
            </a:r>
            <a:endParaRPr lang="cs-CZ" sz="1200" dirty="0">
              <a:solidFill>
                <a:schemeClr val="bg1"/>
              </a:solidFill>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457" y="1478481"/>
            <a:ext cx="7109420" cy="5332065"/>
          </a:xfrm>
          <a:prstGeom prst="rect">
            <a:avLst/>
          </a:prstGeom>
        </p:spPr>
      </p:pic>
      <p:sp>
        <p:nvSpPr>
          <p:cNvPr id="9" name="TextovéPole 8"/>
          <p:cNvSpPr txBox="1"/>
          <p:nvPr/>
        </p:nvSpPr>
        <p:spPr>
          <a:xfrm>
            <a:off x="202425" y="-9447"/>
            <a:ext cx="10547798" cy="707886"/>
          </a:xfrm>
          <a:prstGeom prst="rect">
            <a:avLst/>
          </a:prstGeom>
          <a:noFill/>
        </p:spPr>
        <p:txBody>
          <a:bodyPr wrap="square" rtlCol="0">
            <a:spAutoFit/>
          </a:bodyPr>
          <a:lstStyle/>
          <a:p>
            <a:r>
              <a:rPr lang="cs-CZ" sz="4000" dirty="0" smtClean="0">
                <a:solidFill>
                  <a:schemeClr val="tx2"/>
                </a:solidFill>
                <a:latin typeface="+mj-lt"/>
              </a:rPr>
              <a:t>Cesta k pochopení stability ekosystémů</a:t>
            </a:r>
            <a:r>
              <a:rPr lang="en-US" sz="4000" dirty="0" smtClean="0">
                <a:solidFill>
                  <a:schemeClr val="tx2"/>
                </a:solidFill>
                <a:latin typeface="+mj-lt"/>
              </a:rPr>
              <a:t>…</a:t>
            </a:r>
            <a:endParaRPr lang="en-US" sz="4000" dirty="0">
              <a:solidFill>
                <a:schemeClr val="tx2"/>
              </a:solidFill>
              <a:latin typeface="+mj-lt"/>
            </a:endParaRPr>
          </a:p>
        </p:txBody>
      </p:sp>
      <p:pic>
        <p:nvPicPr>
          <p:cNvPr id="12"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6165" y="5487735"/>
            <a:ext cx="470055" cy="11217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logo_m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522" y="5800949"/>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logo_f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9329" y="5765780"/>
            <a:ext cx="733067" cy="73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7826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17456" y="182040"/>
            <a:ext cx="10728634" cy="707886"/>
          </a:xfrm>
          <a:prstGeom prst="rect">
            <a:avLst/>
          </a:prstGeom>
          <a:noFill/>
        </p:spPr>
        <p:txBody>
          <a:bodyPr wrap="square" rtlCol="0">
            <a:spAutoFit/>
          </a:bodyPr>
          <a:lstStyle/>
          <a:p>
            <a:pPr marL="457200" indent="-457200">
              <a:buFont typeface="Arial" panose="020B0604020202020204" pitchFamily="34" charset="0"/>
              <a:buChar char="•"/>
            </a:pPr>
            <a:r>
              <a:rPr lang="cs-CZ" sz="4000" dirty="0">
                <a:solidFill>
                  <a:schemeClr val="tx2"/>
                </a:solidFill>
                <a:latin typeface="+mj-lt"/>
              </a:rPr>
              <a:t>Vztah stability a biodiverzity</a:t>
            </a:r>
            <a:endParaRPr lang="en-US" sz="4000" dirty="0">
              <a:solidFill>
                <a:schemeClr val="tx2"/>
              </a:solidFill>
              <a:latin typeface="+mj-lt"/>
            </a:endParaRPr>
          </a:p>
        </p:txBody>
      </p:sp>
      <p:sp>
        <p:nvSpPr>
          <p:cNvPr id="6" name="Obdélník 5"/>
          <p:cNvSpPr/>
          <p:nvPr/>
        </p:nvSpPr>
        <p:spPr>
          <a:xfrm>
            <a:off x="9962487" y="5181702"/>
            <a:ext cx="2110450" cy="276999"/>
          </a:xfrm>
          <a:prstGeom prst="rect">
            <a:avLst/>
          </a:prstGeom>
        </p:spPr>
        <p:txBody>
          <a:bodyPr wrap="none">
            <a:spAutoFit/>
          </a:bodyPr>
          <a:lstStyle/>
          <a:p>
            <a:r>
              <a:rPr lang="cs-CZ" sz="1200" dirty="0" smtClean="0">
                <a:solidFill>
                  <a:schemeClr val="bg1"/>
                </a:solidFill>
              </a:rPr>
              <a:t>Michal Jirouš | PhotoNature.cz</a:t>
            </a:r>
            <a:endParaRPr lang="cs-CZ" sz="1200" dirty="0">
              <a:solidFill>
                <a:schemeClr val="bg1"/>
              </a:solidFill>
            </a:endParaRPr>
          </a:p>
        </p:txBody>
      </p:sp>
      <p:sp>
        <p:nvSpPr>
          <p:cNvPr id="25" name="Obdélník 24"/>
          <p:cNvSpPr/>
          <p:nvPr/>
        </p:nvSpPr>
        <p:spPr>
          <a:xfrm>
            <a:off x="350638" y="5168468"/>
            <a:ext cx="1935658" cy="276999"/>
          </a:xfrm>
          <a:prstGeom prst="rect">
            <a:avLst/>
          </a:prstGeom>
        </p:spPr>
        <p:txBody>
          <a:bodyPr wrap="none">
            <a:spAutoFit/>
          </a:bodyPr>
          <a:lstStyle/>
          <a:p>
            <a:r>
              <a:rPr lang="cs-CZ" sz="1200" dirty="0" smtClean="0">
                <a:solidFill>
                  <a:schemeClr val="bg1"/>
                </a:solidFill>
              </a:rPr>
              <a:t>http://informationss.blog.cz</a:t>
            </a:r>
            <a:endParaRPr lang="cs-CZ" sz="1200" dirty="0">
              <a:solidFill>
                <a:schemeClr val="bg1"/>
              </a:solidFill>
            </a:endParaRPr>
          </a:p>
        </p:txBody>
      </p:sp>
      <p:pic>
        <p:nvPicPr>
          <p:cNvPr id="4" name="Obrázek 3"/>
          <p:cNvPicPr>
            <a:picLocks noChangeAspect="1"/>
          </p:cNvPicPr>
          <p:nvPr/>
        </p:nvPicPr>
        <p:blipFill rotWithShape="1">
          <a:blip r:embed="rId3"/>
          <a:srcRect t="4291" b="5545"/>
          <a:stretch/>
        </p:blipFill>
        <p:spPr>
          <a:xfrm>
            <a:off x="4395176" y="1207413"/>
            <a:ext cx="6125047" cy="5372100"/>
          </a:xfrm>
          <a:prstGeom prst="rect">
            <a:avLst/>
          </a:prstGeom>
        </p:spPr>
      </p:pic>
      <p:sp>
        <p:nvSpPr>
          <p:cNvPr id="7" name="TextovéPole 6"/>
          <p:cNvSpPr txBox="1"/>
          <p:nvPr/>
        </p:nvSpPr>
        <p:spPr>
          <a:xfrm>
            <a:off x="561494" y="1285136"/>
            <a:ext cx="3660324" cy="5970865"/>
          </a:xfrm>
          <a:prstGeom prst="rect">
            <a:avLst/>
          </a:prstGeom>
          <a:noFill/>
        </p:spPr>
        <p:txBody>
          <a:bodyPr wrap="square" rtlCol="0">
            <a:spAutoFit/>
          </a:bodyPr>
          <a:lstStyle/>
          <a:p>
            <a:r>
              <a:rPr lang="cs-CZ" sz="2000" dirty="0">
                <a:solidFill>
                  <a:srgbClr val="002060"/>
                </a:solidFill>
              </a:rPr>
              <a:t>m</a:t>
            </a:r>
            <a:r>
              <a:rPr lang="cs-CZ" sz="2000" dirty="0" smtClean="0">
                <a:solidFill>
                  <a:srgbClr val="002060"/>
                </a:solidFill>
              </a:rPr>
              <a:t>odelová studie</a:t>
            </a:r>
            <a:r>
              <a:rPr lang="en-US" sz="2000" dirty="0" smtClean="0">
                <a:solidFill>
                  <a:srgbClr val="002060"/>
                </a:solidFill>
              </a:rPr>
              <a:t>:</a:t>
            </a:r>
          </a:p>
          <a:p>
            <a:pPr marL="171450" indent="-171450">
              <a:buFont typeface="Arial" panose="020B0604020202020204" pitchFamily="34" charset="0"/>
              <a:buChar char="•"/>
            </a:pPr>
            <a:endParaRPr lang="en-US" sz="800" dirty="0" smtClean="0">
              <a:solidFill>
                <a:srgbClr val="002060"/>
              </a:solidFill>
            </a:endParaRPr>
          </a:p>
          <a:p>
            <a:pPr marL="342900" indent="-342900">
              <a:buFont typeface="Arial" panose="020B0604020202020204" pitchFamily="34" charset="0"/>
              <a:buChar char="•"/>
            </a:pPr>
            <a:r>
              <a:rPr lang="cs-CZ" sz="2000" dirty="0">
                <a:solidFill>
                  <a:srgbClr val="002060"/>
                </a:solidFill>
              </a:rPr>
              <a:t>m</a:t>
            </a:r>
            <a:r>
              <a:rPr lang="cs-CZ" sz="2000" dirty="0" smtClean="0">
                <a:solidFill>
                  <a:srgbClr val="002060"/>
                </a:solidFill>
              </a:rPr>
              <a:t>odel cyklické sukcese </a:t>
            </a:r>
            <a:r>
              <a:rPr lang="en-US" sz="2000" dirty="0" err="1" smtClean="0">
                <a:solidFill>
                  <a:srgbClr val="002060"/>
                </a:solidFill>
              </a:rPr>
              <a:t>ForClim</a:t>
            </a:r>
            <a:r>
              <a:rPr lang="en-US" sz="2000" dirty="0" smtClean="0">
                <a:solidFill>
                  <a:srgbClr val="002060"/>
                </a:solidFill>
              </a:rPr>
              <a:t> (</a:t>
            </a:r>
            <a:r>
              <a:rPr lang="en-US" sz="2000" dirty="0" err="1" smtClean="0">
                <a:solidFill>
                  <a:srgbClr val="002060"/>
                </a:solidFill>
              </a:rPr>
              <a:t>Bugmann</a:t>
            </a:r>
            <a:r>
              <a:rPr lang="en-US" sz="2000" dirty="0" smtClean="0">
                <a:solidFill>
                  <a:srgbClr val="002060"/>
                </a:solidFill>
              </a:rPr>
              <a:t>, 1996)</a:t>
            </a:r>
          </a:p>
          <a:p>
            <a:pPr marL="171450" indent="-171450">
              <a:buFont typeface="Arial" panose="020B0604020202020204" pitchFamily="34" charset="0"/>
              <a:buChar char="•"/>
            </a:pPr>
            <a:endParaRPr lang="en-US" sz="800" dirty="0" smtClean="0">
              <a:solidFill>
                <a:srgbClr val="002060"/>
              </a:solidFill>
            </a:endParaRPr>
          </a:p>
          <a:p>
            <a:pPr marL="342900" indent="-342900">
              <a:buFont typeface="Arial" panose="020B0604020202020204" pitchFamily="34" charset="0"/>
              <a:buChar char="•"/>
            </a:pPr>
            <a:r>
              <a:rPr lang="cs-CZ" sz="2000" dirty="0">
                <a:solidFill>
                  <a:srgbClr val="002060"/>
                </a:solidFill>
              </a:rPr>
              <a:t>k</a:t>
            </a:r>
            <a:r>
              <a:rPr lang="cs-CZ" sz="2000" dirty="0" smtClean="0">
                <a:solidFill>
                  <a:srgbClr val="002060"/>
                </a:solidFill>
              </a:rPr>
              <a:t>vantitativní popis populační dynamiky dřevin</a:t>
            </a:r>
            <a:endParaRPr lang="en-US" sz="2000" dirty="0" smtClean="0">
              <a:solidFill>
                <a:srgbClr val="002060"/>
              </a:solidFill>
            </a:endParaRPr>
          </a:p>
          <a:p>
            <a:pPr marL="171450" indent="-171450">
              <a:buFont typeface="Arial" panose="020B0604020202020204" pitchFamily="34" charset="0"/>
              <a:buChar char="•"/>
            </a:pPr>
            <a:endParaRPr lang="en-US" sz="800" dirty="0" smtClean="0">
              <a:solidFill>
                <a:srgbClr val="002060"/>
              </a:solidFill>
            </a:endParaRPr>
          </a:p>
          <a:p>
            <a:pPr marL="342900" indent="-342900">
              <a:buFont typeface="Arial" panose="020B0604020202020204" pitchFamily="34" charset="0"/>
              <a:buChar char="•"/>
            </a:pPr>
            <a:r>
              <a:rPr lang="cs-CZ" sz="2000" dirty="0">
                <a:solidFill>
                  <a:srgbClr val="002060"/>
                </a:solidFill>
              </a:rPr>
              <a:t>m</a:t>
            </a:r>
            <a:r>
              <a:rPr lang="cs-CZ" sz="2000" dirty="0" smtClean="0">
                <a:solidFill>
                  <a:srgbClr val="002060"/>
                </a:solidFill>
              </a:rPr>
              <a:t>odel zahrnuje konkurenci o světlo zprostředkovanou faktory prostředí </a:t>
            </a:r>
            <a:r>
              <a:rPr lang="en-US" sz="2000" dirty="0" smtClean="0">
                <a:solidFill>
                  <a:srgbClr val="002060"/>
                </a:solidFill>
              </a:rPr>
              <a:t>(</a:t>
            </a:r>
            <a:r>
              <a:rPr lang="cs-CZ" sz="2000" dirty="0" smtClean="0">
                <a:solidFill>
                  <a:srgbClr val="002060"/>
                </a:solidFill>
              </a:rPr>
              <a:t>teplota, vlhkost</a:t>
            </a:r>
            <a:r>
              <a:rPr lang="en-US" sz="2000" dirty="0" smtClean="0">
                <a:solidFill>
                  <a:srgbClr val="002060"/>
                </a:solidFill>
              </a:rPr>
              <a:t>, </a:t>
            </a:r>
            <a:r>
              <a:rPr lang="en-US" sz="2000" dirty="0" err="1" smtClean="0">
                <a:solidFill>
                  <a:srgbClr val="002060"/>
                </a:solidFill>
              </a:rPr>
              <a:t>N</a:t>
            </a:r>
            <a:r>
              <a:rPr lang="en-US" sz="2000" baseline="-25000" dirty="0" err="1" smtClean="0">
                <a:solidFill>
                  <a:srgbClr val="002060"/>
                </a:solidFill>
              </a:rPr>
              <a:t>avai</a:t>
            </a:r>
            <a:r>
              <a:rPr lang="en-US" sz="2000" dirty="0" smtClean="0">
                <a:solidFill>
                  <a:srgbClr val="002060"/>
                </a:solidFill>
              </a:rPr>
              <a:t>)</a:t>
            </a:r>
          </a:p>
          <a:p>
            <a:pPr marL="171450" indent="-171450">
              <a:buFont typeface="Arial" panose="020B0604020202020204" pitchFamily="34" charset="0"/>
              <a:buChar char="•"/>
            </a:pPr>
            <a:endParaRPr lang="en-US" sz="800" dirty="0" smtClean="0">
              <a:solidFill>
                <a:srgbClr val="002060"/>
              </a:solidFill>
            </a:endParaRPr>
          </a:p>
          <a:p>
            <a:pPr marL="342900" indent="-342900">
              <a:buFont typeface="Arial" panose="020B0604020202020204" pitchFamily="34" charset="0"/>
              <a:buChar char="•"/>
            </a:pPr>
            <a:r>
              <a:rPr lang="cs-CZ" sz="2000" dirty="0">
                <a:solidFill>
                  <a:srgbClr val="002060"/>
                </a:solidFill>
              </a:rPr>
              <a:t>m</a:t>
            </a:r>
            <a:r>
              <a:rPr lang="cs-CZ" sz="2000" dirty="0" smtClean="0">
                <a:solidFill>
                  <a:srgbClr val="002060"/>
                </a:solidFill>
              </a:rPr>
              <a:t>odel byl validován podél klimatického gradientu v Švýcarsku a Německu</a:t>
            </a:r>
            <a:endParaRPr lang="en-US" sz="2000" dirty="0" smtClean="0">
              <a:solidFill>
                <a:srgbClr val="002060"/>
              </a:solidFill>
            </a:endParaRPr>
          </a:p>
          <a:p>
            <a:pPr marL="171450" indent="-171450">
              <a:buFont typeface="Arial" panose="020B0604020202020204" pitchFamily="34" charset="0"/>
              <a:buChar char="•"/>
            </a:pPr>
            <a:endParaRPr lang="en-US" sz="800" dirty="0" smtClean="0">
              <a:solidFill>
                <a:srgbClr val="002060"/>
              </a:solidFill>
            </a:endParaRPr>
          </a:p>
          <a:p>
            <a:pPr marL="342900" indent="-342900">
              <a:buFont typeface="Arial" panose="020B0604020202020204" pitchFamily="34" charset="0"/>
              <a:buChar char="•"/>
            </a:pPr>
            <a:r>
              <a:rPr lang="cs-CZ" sz="2000" dirty="0">
                <a:solidFill>
                  <a:srgbClr val="002060"/>
                </a:solidFill>
              </a:rPr>
              <a:t>s</a:t>
            </a:r>
            <a:r>
              <a:rPr lang="cs-CZ" sz="2000" dirty="0" smtClean="0">
                <a:solidFill>
                  <a:srgbClr val="002060"/>
                </a:solidFill>
              </a:rPr>
              <a:t>imulace 2000 let sukcese porostu</a:t>
            </a:r>
            <a:endParaRPr lang="en-US" sz="2000" dirty="0" smtClean="0">
              <a:solidFill>
                <a:srgbClr val="002060"/>
              </a:solidFill>
            </a:endParaRPr>
          </a:p>
          <a:p>
            <a:endParaRPr lang="cs-CZ" dirty="0"/>
          </a:p>
          <a:p>
            <a:endParaRPr lang="cs-CZ" dirty="0"/>
          </a:p>
          <a:p>
            <a:endParaRPr lang="cs-CZ" sz="800" dirty="0" smtClean="0"/>
          </a:p>
          <a:p>
            <a:endParaRPr lang="cs-CZ" dirty="0"/>
          </a:p>
        </p:txBody>
      </p:sp>
      <p:sp>
        <p:nvSpPr>
          <p:cNvPr id="9" name="TextovéPole 8"/>
          <p:cNvSpPr txBox="1"/>
          <p:nvPr/>
        </p:nvSpPr>
        <p:spPr>
          <a:xfrm>
            <a:off x="9356275" y="6365819"/>
            <a:ext cx="1789815" cy="369332"/>
          </a:xfrm>
          <a:prstGeom prst="rect">
            <a:avLst/>
          </a:prstGeom>
          <a:noFill/>
        </p:spPr>
        <p:txBody>
          <a:bodyPr wrap="square" rtlCol="0">
            <a:spAutoFit/>
          </a:bodyPr>
          <a:lstStyle/>
          <a:p>
            <a:r>
              <a:rPr lang="cs-CZ" dirty="0" err="1" smtClean="0"/>
              <a:t>Morin</a:t>
            </a:r>
            <a:r>
              <a:rPr lang="cs-CZ" dirty="0" smtClean="0"/>
              <a:t>, 2011</a:t>
            </a:r>
            <a:endParaRPr lang="cs-CZ" dirty="0"/>
          </a:p>
        </p:txBody>
      </p:sp>
      <p:pic>
        <p:nvPicPr>
          <p:cNvPr id="11"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6165" y="5487735"/>
            <a:ext cx="470055" cy="112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0033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9962487" y="5181702"/>
            <a:ext cx="2110450" cy="276999"/>
          </a:xfrm>
          <a:prstGeom prst="rect">
            <a:avLst/>
          </a:prstGeom>
        </p:spPr>
        <p:txBody>
          <a:bodyPr wrap="none">
            <a:spAutoFit/>
          </a:bodyPr>
          <a:lstStyle/>
          <a:p>
            <a:r>
              <a:rPr lang="cs-CZ" sz="1200" dirty="0" smtClean="0">
                <a:solidFill>
                  <a:schemeClr val="bg1"/>
                </a:solidFill>
              </a:rPr>
              <a:t>Michal Jirouš | PhotoNature.cz</a:t>
            </a:r>
            <a:endParaRPr lang="cs-CZ" sz="1200" dirty="0">
              <a:solidFill>
                <a:schemeClr val="bg1"/>
              </a:solidFill>
            </a:endParaRPr>
          </a:p>
        </p:txBody>
      </p:sp>
      <p:sp>
        <p:nvSpPr>
          <p:cNvPr id="25" name="Obdélník 24"/>
          <p:cNvSpPr/>
          <p:nvPr/>
        </p:nvSpPr>
        <p:spPr>
          <a:xfrm>
            <a:off x="350638" y="5168468"/>
            <a:ext cx="1935658" cy="276999"/>
          </a:xfrm>
          <a:prstGeom prst="rect">
            <a:avLst/>
          </a:prstGeom>
        </p:spPr>
        <p:txBody>
          <a:bodyPr wrap="none">
            <a:spAutoFit/>
          </a:bodyPr>
          <a:lstStyle/>
          <a:p>
            <a:r>
              <a:rPr lang="cs-CZ" sz="1200" dirty="0" smtClean="0">
                <a:solidFill>
                  <a:schemeClr val="bg1"/>
                </a:solidFill>
              </a:rPr>
              <a:t>http://informationss.blog.cz</a:t>
            </a:r>
            <a:endParaRPr lang="cs-CZ" sz="1200" dirty="0">
              <a:solidFill>
                <a:schemeClr val="bg1"/>
              </a:solidFill>
            </a:endParaRPr>
          </a:p>
        </p:txBody>
      </p:sp>
      <p:pic>
        <p:nvPicPr>
          <p:cNvPr id="4" name="Obrázek 3"/>
          <p:cNvPicPr>
            <a:picLocks noChangeAspect="1"/>
          </p:cNvPicPr>
          <p:nvPr/>
        </p:nvPicPr>
        <p:blipFill rotWithShape="1">
          <a:blip r:embed="rId3"/>
          <a:srcRect t="4291" b="5545"/>
          <a:stretch/>
        </p:blipFill>
        <p:spPr>
          <a:xfrm>
            <a:off x="604620" y="1213857"/>
            <a:ext cx="6125047" cy="5372100"/>
          </a:xfrm>
          <a:prstGeom prst="rect">
            <a:avLst/>
          </a:prstGeom>
        </p:spPr>
      </p:pic>
      <p:sp>
        <p:nvSpPr>
          <p:cNvPr id="9" name="TextovéPole 8"/>
          <p:cNvSpPr txBox="1"/>
          <p:nvPr/>
        </p:nvSpPr>
        <p:spPr>
          <a:xfrm>
            <a:off x="9361963" y="6369207"/>
            <a:ext cx="1789815" cy="369332"/>
          </a:xfrm>
          <a:prstGeom prst="rect">
            <a:avLst/>
          </a:prstGeom>
          <a:noFill/>
        </p:spPr>
        <p:txBody>
          <a:bodyPr wrap="square" rtlCol="0">
            <a:spAutoFit/>
          </a:bodyPr>
          <a:lstStyle/>
          <a:p>
            <a:r>
              <a:rPr lang="cs-CZ" dirty="0" err="1" smtClean="0"/>
              <a:t>Morin</a:t>
            </a:r>
            <a:r>
              <a:rPr lang="cs-CZ" dirty="0" smtClean="0"/>
              <a:t>, 2011</a:t>
            </a:r>
            <a:endParaRPr lang="cs-CZ" dirty="0"/>
          </a:p>
        </p:txBody>
      </p:sp>
      <p:pic>
        <p:nvPicPr>
          <p:cNvPr id="3" name="Obrázek 2"/>
          <p:cNvPicPr>
            <a:picLocks noChangeAspect="1"/>
          </p:cNvPicPr>
          <p:nvPr/>
        </p:nvPicPr>
        <p:blipFill rotWithShape="1">
          <a:blip r:embed="rId4"/>
          <a:srcRect r="2002"/>
          <a:stretch/>
        </p:blipFill>
        <p:spPr>
          <a:xfrm>
            <a:off x="6250210" y="1258729"/>
            <a:ext cx="5477333" cy="4839891"/>
          </a:xfrm>
          <a:prstGeom prst="rect">
            <a:avLst/>
          </a:prstGeom>
        </p:spPr>
      </p:pic>
      <p:sp>
        <p:nvSpPr>
          <p:cNvPr id="11" name="TextovéPole 10"/>
          <p:cNvSpPr txBox="1"/>
          <p:nvPr/>
        </p:nvSpPr>
        <p:spPr>
          <a:xfrm>
            <a:off x="423144" y="145406"/>
            <a:ext cx="10728634" cy="707886"/>
          </a:xfrm>
          <a:prstGeom prst="rect">
            <a:avLst/>
          </a:prstGeom>
          <a:noFill/>
        </p:spPr>
        <p:txBody>
          <a:bodyPr wrap="square" rtlCol="0">
            <a:spAutoFit/>
          </a:bodyPr>
          <a:lstStyle/>
          <a:p>
            <a:pPr marL="457200" indent="-457200">
              <a:buFont typeface="Arial" panose="020B0604020202020204" pitchFamily="34" charset="0"/>
              <a:buChar char="•"/>
            </a:pPr>
            <a:r>
              <a:rPr lang="cs-CZ" sz="4000" dirty="0">
                <a:solidFill>
                  <a:schemeClr val="tx2"/>
                </a:solidFill>
                <a:latin typeface="+mj-lt"/>
              </a:rPr>
              <a:t>Vztah stability a biodiverzity</a:t>
            </a:r>
            <a:endParaRPr lang="en-US" sz="4000" dirty="0">
              <a:solidFill>
                <a:schemeClr val="tx2"/>
              </a:solidFill>
              <a:latin typeface="+mj-lt"/>
            </a:endParaRPr>
          </a:p>
        </p:txBody>
      </p:sp>
      <p:pic>
        <p:nvPicPr>
          <p:cNvPr id="13" name="Picture 2"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185" y="5673053"/>
            <a:ext cx="470055" cy="112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6482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4909" y="5095258"/>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97522" y="238629"/>
            <a:ext cx="9606612" cy="707886"/>
          </a:xfrm>
          <a:prstGeom prst="rect">
            <a:avLst/>
          </a:prstGeom>
          <a:noFill/>
        </p:spPr>
        <p:txBody>
          <a:bodyPr wrap="square" rtlCol="0">
            <a:spAutoFit/>
          </a:bodyPr>
          <a:lstStyle/>
          <a:p>
            <a:r>
              <a:rPr lang="cs-CZ" sz="4000" dirty="0" smtClean="0">
                <a:solidFill>
                  <a:schemeClr val="accent5">
                    <a:lumMod val="75000"/>
                  </a:schemeClr>
                </a:solidFill>
                <a:latin typeface="+mj-lt"/>
              </a:rPr>
              <a:t>Tok energie a </a:t>
            </a:r>
            <a:r>
              <a:rPr lang="cs-CZ" sz="4000" dirty="0">
                <a:solidFill>
                  <a:schemeClr val="accent5">
                    <a:lumMod val="75000"/>
                  </a:schemeClr>
                </a:solidFill>
                <a:latin typeface="+mj-lt"/>
              </a:rPr>
              <a:t>o</a:t>
            </a:r>
            <a:r>
              <a:rPr lang="cs-CZ" sz="4000" dirty="0" smtClean="0">
                <a:solidFill>
                  <a:schemeClr val="accent5">
                    <a:lumMod val="75000"/>
                  </a:schemeClr>
                </a:solidFill>
                <a:latin typeface="+mj-lt"/>
              </a:rPr>
              <a:t>becná struktura ekosystému</a:t>
            </a:r>
          </a:p>
        </p:txBody>
      </p:sp>
      <p:sp>
        <p:nvSpPr>
          <p:cNvPr id="6" name="Rectangle 2"/>
          <p:cNvSpPr>
            <a:spLocks noChangeArrowheads="1"/>
          </p:cNvSpPr>
          <p:nvPr/>
        </p:nvSpPr>
        <p:spPr bwMode="auto">
          <a:xfrm>
            <a:off x="8231747" y="6378200"/>
            <a:ext cx="544449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cs-CZ" altLang="cs-CZ" sz="1600" dirty="0"/>
              <a:t>https://www.studyblue.com</a:t>
            </a:r>
            <a:endParaRPr kumimoji="0" lang="cs-CZ" altLang="cs-CZ" sz="1600" b="0" i="0" u="none" strike="noStrike" cap="none" normalizeH="0" baseline="0" dirty="0" smtClean="0">
              <a:ln>
                <a:noFill/>
              </a:ln>
              <a:solidFill>
                <a:schemeClr val="tx1"/>
              </a:solidFill>
              <a:effectLst/>
            </a:endParaRPr>
          </a:p>
        </p:txBody>
      </p:sp>
      <p:pic>
        <p:nvPicPr>
          <p:cNvPr id="5122" name="Picture 2" descr="Výsledek obrázku pro trophic structure of temperate forest ecosyst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6352" y="1055781"/>
            <a:ext cx="7764932" cy="503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5502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9962487" y="5181702"/>
            <a:ext cx="2110450" cy="276999"/>
          </a:xfrm>
          <a:prstGeom prst="rect">
            <a:avLst/>
          </a:prstGeom>
        </p:spPr>
        <p:txBody>
          <a:bodyPr wrap="none">
            <a:spAutoFit/>
          </a:bodyPr>
          <a:lstStyle/>
          <a:p>
            <a:r>
              <a:rPr lang="cs-CZ" sz="1200" dirty="0" smtClean="0">
                <a:solidFill>
                  <a:schemeClr val="bg1"/>
                </a:solidFill>
              </a:rPr>
              <a:t>Michal Jirouš | PhotoNature.cz</a:t>
            </a:r>
            <a:endParaRPr lang="cs-CZ" sz="1200" dirty="0">
              <a:solidFill>
                <a:schemeClr val="bg1"/>
              </a:solidFill>
            </a:endParaRPr>
          </a:p>
        </p:txBody>
      </p:sp>
      <p:sp>
        <p:nvSpPr>
          <p:cNvPr id="25" name="Obdélník 24"/>
          <p:cNvSpPr/>
          <p:nvPr/>
        </p:nvSpPr>
        <p:spPr>
          <a:xfrm>
            <a:off x="350638" y="5168468"/>
            <a:ext cx="1935658" cy="276999"/>
          </a:xfrm>
          <a:prstGeom prst="rect">
            <a:avLst/>
          </a:prstGeom>
        </p:spPr>
        <p:txBody>
          <a:bodyPr wrap="none">
            <a:spAutoFit/>
          </a:bodyPr>
          <a:lstStyle/>
          <a:p>
            <a:r>
              <a:rPr lang="cs-CZ" sz="1200" dirty="0" smtClean="0">
                <a:solidFill>
                  <a:schemeClr val="bg1"/>
                </a:solidFill>
              </a:rPr>
              <a:t>http://informationss.blog.cz</a:t>
            </a:r>
            <a:endParaRPr lang="cs-CZ" sz="1200" dirty="0">
              <a:solidFill>
                <a:schemeClr val="bg1"/>
              </a:solidFill>
            </a:endParaRPr>
          </a:p>
        </p:txBody>
      </p:sp>
      <p:pic>
        <p:nvPicPr>
          <p:cNvPr id="10" name="Obrázek 9"/>
          <p:cNvPicPr>
            <a:picLocks noChangeAspect="1"/>
          </p:cNvPicPr>
          <p:nvPr/>
        </p:nvPicPr>
        <p:blipFill rotWithShape="1">
          <a:blip r:embed="rId2"/>
          <a:srcRect l="3287" t="4880" r="8995" b="3156"/>
          <a:stretch/>
        </p:blipFill>
        <p:spPr>
          <a:xfrm>
            <a:off x="5537513" y="1110343"/>
            <a:ext cx="5036459" cy="5747657"/>
          </a:xfrm>
          <a:prstGeom prst="rect">
            <a:avLst/>
          </a:prstGeom>
        </p:spPr>
      </p:pic>
      <p:sp>
        <p:nvSpPr>
          <p:cNvPr id="12" name="TextovéPole 11"/>
          <p:cNvSpPr txBox="1"/>
          <p:nvPr/>
        </p:nvSpPr>
        <p:spPr>
          <a:xfrm>
            <a:off x="10863330" y="5135535"/>
            <a:ext cx="1789815" cy="369332"/>
          </a:xfrm>
          <a:prstGeom prst="rect">
            <a:avLst/>
          </a:prstGeom>
          <a:noFill/>
        </p:spPr>
        <p:txBody>
          <a:bodyPr wrap="square" rtlCol="0">
            <a:spAutoFit/>
          </a:bodyPr>
          <a:lstStyle/>
          <a:p>
            <a:r>
              <a:rPr lang="cs-CZ" dirty="0" err="1" smtClean="0"/>
              <a:t>Morin</a:t>
            </a:r>
            <a:r>
              <a:rPr lang="cs-CZ" dirty="0" smtClean="0"/>
              <a:t>, 2011</a:t>
            </a:r>
            <a:endParaRPr lang="cs-CZ" dirty="0"/>
          </a:p>
        </p:txBody>
      </p:sp>
      <p:sp>
        <p:nvSpPr>
          <p:cNvPr id="15" name="TextovéPole 14"/>
          <p:cNvSpPr txBox="1"/>
          <p:nvPr/>
        </p:nvSpPr>
        <p:spPr>
          <a:xfrm>
            <a:off x="315532" y="1457958"/>
            <a:ext cx="4903715" cy="3693319"/>
          </a:xfrm>
          <a:prstGeom prst="rect">
            <a:avLst/>
          </a:prstGeom>
          <a:noFill/>
        </p:spPr>
        <p:txBody>
          <a:bodyPr wrap="square" rtlCol="0">
            <a:spAutoFit/>
          </a:bodyPr>
          <a:lstStyle/>
          <a:p>
            <a:r>
              <a:rPr lang="cs-CZ" sz="2800" dirty="0">
                <a:solidFill>
                  <a:srgbClr val="002060"/>
                </a:solidFill>
              </a:rPr>
              <a:t>v</a:t>
            </a:r>
            <a:r>
              <a:rPr lang="cs-CZ" sz="2800" dirty="0" smtClean="0">
                <a:solidFill>
                  <a:srgbClr val="002060"/>
                </a:solidFill>
              </a:rPr>
              <a:t>ýsledek z modelové studie</a:t>
            </a:r>
            <a:r>
              <a:rPr lang="en-US" sz="2800" dirty="0" smtClean="0">
                <a:solidFill>
                  <a:srgbClr val="002060"/>
                </a:solidFill>
              </a:rPr>
              <a:t>:</a:t>
            </a:r>
          </a:p>
          <a:p>
            <a:pPr marL="171450" indent="-171450">
              <a:buFont typeface="Arial" panose="020B0604020202020204" pitchFamily="34" charset="0"/>
              <a:buChar char="•"/>
            </a:pPr>
            <a:endParaRPr lang="en-US" sz="800" dirty="0" smtClean="0">
              <a:solidFill>
                <a:srgbClr val="002060"/>
              </a:solidFill>
            </a:endParaRPr>
          </a:p>
          <a:p>
            <a:pPr marL="342900" indent="-342900">
              <a:buFont typeface="Arial" panose="020B0604020202020204" pitchFamily="34" charset="0"/>
              <a:buChar char="•"/>
            </a:pPr>
            <a:r>
              <a:rPr lang="cs-CZ" sz="2400" dirty="0">
                <a:solidFill>
                  <a:srgbClr val="002060"/>
                </a:solidFill>
              </a:rPr>
              <a:t>p</a:t>
            </a:r>
            <a:r>
              <a:rPr lang="cs-CZ" sz="2400" dirty="0" smtClean="0">
                <a:solidFill>
                  <a:srgbClr val="002060"/>
                </a:solidFill>
              </a:rPr>
              <a:t>ozitivní efekt větší biodiverzita na průměrnou produktivitu</a:t>
            </a:r>
            <a:endParaRPr lang="en-US" sz="2400" dirty="0" smtClean="0">
              <a:solidFill>
                <a:srgbClr val="002060"/>
              </a:solidFill>
            </a:endParaRPr>
          </a:p>
          <a:p>
            <a:pPr marL="171450" indent="-171450">
              <a:buFont typeface="Arial" panose="020B0604020202020204" pitchFamily="34" charset="0"/>
              <a:buChar char="•"/>
            </a:pPr>
            <a:endParaRPr lang="en-US" sz="800" dirty="0" smtClean="0">
              <a:solidFill>
                <a:srgbClr val="002060"/>
              </a:solidFill>
            </a:endParaRPr>
          </a:p>
          <a:p>
            <a:pPr marL="342900" indent="-342900">
              <a:buFont typeface="Arial" panose="020B0604020202020204" pitchFamily="34" charset="0"/>
              <a:buChar char="•"/>
            </a:pPr>
            <a:r>
              <a:rPr lang="cs-CZ" sz="2400" dirty="0">
                <a:solidFill>
                  <a:srgbClr val="002060"/>
                </a:solidFill>
              </a:rPr>
              <a:t>p</a:t>
            </a:r>
            <a:r>
              <a:rPr lang="cs-CZ" sz="2400" dirty="0" smtClean="0">
                <a:solidFill>
                  <a:srgbClr val="002060"/>
                </a:solidFill>
              </a:rPr>
              <a:t>ozitivní efekt biodiverzity na stabilitu na ekosystémové, nikoliv na populační, úrovni</a:t>
            </a:r>
            <a:endParaRPr lang="en-US" sz="2400" dirty="0" smtClean="0">
              <a:solidFill>
                <a:srgbClr val="002060"/>
              </a:solidFill>
            </a:endParaRPr>
          </a:p>
          <a:p>
            <a:pPr marL="171450" indent="-171450">
              <a:buFont typeface="Arial" panose="020B0604020202020204" pitchFamily="34" charset="0"/>
              <a:buChar char="•"/>
            </a:pPr>
            <a:endParaRPr lang="en-US" sz="800" dirty="0" smtClean="0">
              <a:solidFill>
                <a:srgbClr val="002060"/>
              </a:solidFill>
            </a:endParaRPr>
          </a:p>
          <a:p>
            <a:endParaRPr lang="cs-CZ" dirty="0"/>
          </a:p>
          <a:p>
            <a:endParaRPr lang="cs-CZ" dirty="0"/>
          </a:p>
          <a:p>
            <a:endParaRPr lang="cs-CZ" sz="800" dirty="0" smtClean="0"/>
          </a:p>
          <a:p>
            <a:endParaRPr lang="cs-CZ" dirty="0"/>
          </a:p>
        </p:txBody>
      </p:sp>
      <p:sp>
        <p:nvSpPr>
          <p:cNvPr id="16" name="TextovéPole 15"/>
          <p:cNvSpPr txBox="1"/>
          <p:nvPr/>
        </p:nvSpPr>
        <p:spPr>
          <a:xfrm>
            <a:off x="2260230" y="4522137"/>
            <a:ext cx="2878932" cy="923330"/>
          </a:xfrm>
          <a:prstGeom prst="rect">
            <a:avLst/>
          </a:prstGeom>
          <a:noFill/>
        </p:spPr>
        <p:txBody>
          <a:bodyPr wrap="square" rtlCol="0">
            <a:spAutoFit/>
          </a:bodyPr>
          <a:lstStyle/>
          <a:p>
            <a:pPr algn="ctr"/>
            <a:r>
              <a:rPr lang="cs-CZ" dirty="0"/>
              <a:t>s</a:t>
            </a:r>
            <a:r>
              <a:rPr lang="cs-CZ" dirty="0" smtClean="0"/>
              <a:t>tabilita měřena jako inverzní funkce variability produktivity</a:t>
            </a:r>
            <a:endParaRPr lang="en-US" dirty="0"/>
          </a:p>
        </p:txBody>
      </p:sp>
      <p:sp>
        <p:nvSpPr>
          <p:cNvPr id="17" name="Ovál 16"/>
          <p:cNvSpPr/>
          <p:nvPr/>
        </p:nvSpPr>
        <p:spPr>
          <a:xfrm>
            <a:off x="2179245" y="4198987"/>
            <a:ext cx="3109743" cy="1666343"/>
          </a:xfrm>
          <a:prstGeom prst="ellipse">
            <a:avLst/>
          </a:prstGeom>
          <a:solidFill>
            <a:schemeClr val="bg1">
              <a:lumMod val="95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0" name="Přímá spojovací šipka 23"/>
          <p:cNvCxnSpPr/>
          <p:nvPr/>
        </p:nvCxnSpPr>
        <p:spPr>
          <a:xfrm flipV="1">
            <a:off x="5273225" y="3206400"/>
            <a:ext cx="1461404" cy="177486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Přímá spojovací šipka 23"/>
          <p:cNvCxnSpPr/>
          <p:nvPr/>
        </p:nvCxnSpPr>
        <p:spPr>
          <a:xfrm>
            <a:off x="5298295" y="5083055"/>
            <a:ext cx="1412975" cy="80974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417456" y="182040"/>
            <a:ext cx="10728634" cy="707886"/>
          </a:xfrm>
          <a:prstGeom prst="rect">
            <a:avLst/>
          </a:prstGeom>
          <a:noFill/>
        </p:spPr>
        <p:txBody>
          <a:bodyPr wrap="square" rtlCol="0">
            <a:spAutoFit/>
          </a:bodyPr>
          <a:lstStyle/>
          <a:p>
            <a:pPr marL="457200" indent="-457200">
              <a:buFont typeface="Arial" panose="020B0604020202020204" pitchFamily="34" charset="0"/>
              <a:buChar char="•"/>
            </a:pPr>
            <a:r>
              <a:rPr lang="cs-CZ" sz="4000" dirty="0">
                <a:solidFill>
                  <a:schemeClr val="tx2"/>
                </a:solidFill>
                <a:latin typeface="+mj-lt"/>
              </a:rPr>
              <a:t>Vztah stability a biodiverzity</a:t>
            </a:r>
            <a:endParaRPr lang="en-US" sz="4000" dirty="0">
              <a:solidFill>
                <a:schemeClr val="tx2"/>
              </a:solidFill>
              <a:latin typeface="+mj-lt"/>
            </a:endParaRPr>
          </a:p>
        </p:txBody>
      </p:sp>
      <p:pic>
        <p:nvPicPr>
          <p:cNvPr id="21"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9281" y="5590347"/>
            <a:ext cx="470055" cy="112172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638" y="5903561"/>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2445" y="5868392"/>
            <a:ext cx="733067" cy="73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8980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délník 24"/>
          <p:cNvSpPr/>
          <p:nvPr/>
        </p:nvSpPr>
        <p:spPr>
          <a:xfrm>
            <a:off x="3542525" y="5835029"/>
            <a:ext cx="1935658" cy="276999"/>
          </a:xfrm>
          <a:prstGeom prst="rect">
            <a:avLst/>
          </a:prstGeom>
        </p:spPr>
        <p:txBody>
          <a:bodyPr wrap="none">
            <a:spAutoFit/>
          </a:bodyPr>
          <a:lstStyle/>
          <a:p>
            <a:r>
              <a:rPr lang="cs-CZ" sz="1200" dirty="0" smtClean="0">
                <a:solidFill>
                  <a:schemeClr val="bg1"/>
                </a:solidFill>
              </a:rPr>
              <a:t>http://informationss.blog.cz</a:t>
            </a:r>
            <a:endParaRPr lang="cs-CZ" sz="1200" dirty="0">
              <a:solidFill>
                <a:schemeClr val="bg1"/>
              </a:solidFill>
            </a:endParaRPr>
          </a:p>
        </p:txBody>
      </p:sp>
      <p:sp>
        <p:nvSpPr>
          <p:cNvPr id="11" name="TextovéPole 10"/>
          <p:cNvSpPr txBox="1"/>
          <p:nvPr/>
        </p:nvSpPr>
        <p:spPr>
          <a:xfrm>
            <a:off x="200206" y="557651"/>
            <a:ext cx="10547798" cy="523220"/>
          </a:xfrm>
          <a:prstGeom prst="rect">
            <a:avLst/>
          </a:prstGeom>
          <a:noFill/>
        </p:spPr>
        <p:txBody>
          <a:bodyPr wrap="square" rtlCol="0">
            <a:spAutoFit/>
          </a:bodyPr>
          <a:lstStyle/>
          <a:p>
            <a:pPr marL="457200" indent="-457200">
              <a:buFont typeface="Arial" panose="020B0604020202020204" pitchFamily="34" charset="0"/>
              <a:buChar char="•"/>
            </a:pPr>
            <a:r>
              <a:rPr lang="cs-CZ" sz="2800" dirty="0">
                <a:solidFill>
                  <a:schemeClr val="tx2"/>
                </a:solidFill>
              </a:rPr>
              <a:t>b</a:t>
            </a:r>
            <a:r>
              <a:rPr lang="cs-CZ" sz="2800" dirty="0" smtClean="0">
                <a:solidFill>
                  <a:schemeClr val="tx2"/>
                </a:solidFill>
              </a:rPr>
              <a:t>iodiverzita zvyšuje stabilitu na ekosystémové úrovni</a:t>
            </a:r>
            <a:endParaRPr lang="en-US" sz="2800" dirty="0" smtClean="0">
              <a:solidFill>
                <a:schemeClr val="tx2"/>
              </a:solidFill>
            </a:endParaRPr>
          </a:p>
        </p:txBody>
      </p:sp>
      <p:sp>
        <p:nvSpPr>
          <p:cNvPr id="18" name="TextovéPole 17"/>
          <p:cNvSpPr txBox="1"/>
          <p:nvPr/>
        </p:nvSpPr>
        <p:spPr>
          <a:xfrm>
            <a:off x="562047" y="927293"/>
            <a:ext cx="11644239" cy="2092881"/>
          </a:xfrm>
          <a:prstGeom prst="rect">
            <a:avLst/>
          </a:prstGeom>
          <a:noFill/>
        </p:spPr>
        <p:txBody>
          <a:bodyPr wrap="square" rtlCol="0">
            <a:spAutoFit/>
          </a:bodyPr>
          <a:lstStyle/>
          <a:p>
            <a:pPr marL="171450" indent="-171450">
              <a:buFont typeface="Arial" panose="020B0604020202020204" pitchFamily="34" charset="0"/>
              <a:buChar char="•"/>
            </a:pPr>
            <a:endParaRPr lang="en-US" sz="800" dirty="0" smtClean="0">
              <a:solidFill>
                <a:srgbClr val="002060"/>
              </a:solidFill>
            </a:endParaRPr>
          </a:p>
          <a:p>
            <a:pPr marL="342900" indent="-342900">
              <a:buFont typeface="Arial" panose="020B0604020202020204" pitchFamily="34" charset="0"/>
              <a:buChar char="•"/>
            </a:pPr>
            <a:r>
              <a:rPr lang="cs-CZ" sz="2000" dirty="0">
                <a:solidFill>
                  <a:srgbClr val="002060"/>
                </a:solidFill>
              </a:rPr>
              <a:t>v</a:t>
            </a:r>
            <a:r>
              <a:rPr lang="cs-CZ" sz="2000" dirty="0" smtClean="0">
                <a:solidFill>
                  <a:srgbClr val="002060"/>
                </a:solidFill>
              </a:rPr>
              <a:t>ýsledky simulační studie jsou stejné jako výsledky polních experimentů </a:t>
            </a:r>
            <a:r>
              <a:rPr lang="en-US" sz="2000" dirty="0" smtClean="0">
                <a:solidFill>
                  <a:srgbClr val="002060"/>
                </a:solidFill>
              </a:rPr>
              <a:t>BIODEPTH (EU) a </a:t>
            </a:r>
            <a:r>
              <a:rPr lang="en-US" sz="2000" dirty="0" err="1" smtClean="0">
                <a:solidFill>
                  <a:srgbClr val="002060"/>
                </a:solidFill>
              </a:rPr>
              <a:t>Ceder</a:t>
            </a:r>
            <a:r>
              <a:rPr lang="en-US" sz="2000" dirty="0" smtClean="0">
                <a:solidFill>
                  <a:srgbClr val="002060"/>
                </a:solidFill>
              </a:rPr>
              <a:t> Creek experiment (USA) </a:t>
            </a:r>
            <a:r>
              <a:rPr lang="cs-CZ" sz="2000" dirty="0" smtClean="0">
                <a:solidFill>
                  <a:srgbClr val="002060"/>
                </a:solidFill>
              </a:rPr>
              <a:t>s trávami</a:t>
            </a:r>
            <a:endParaRPr lang="en-US" sz="2400" dirty="0" smtClean="0">
              <a:solidFill>
                <a:srgbClr val="002060"/>
              </a:solidFill>
            </a:endParaRPr>
          </a:p>
          <a:p>
            <a:pPr marL="171450" indent="-171450">
              <a:buFont typeface="Arial" panose="020B0604020202020204" pitchFamily="34" charset="0"/>
              <a:buChar char="•"/>
            </a:pPr>
            <a:endParaRPr lang="en-US" sz="800" dirty="0" smtClean="0">
              <a:solidFill>
                <a:srgbClr val="002060"/>
              </a:solidFill>
            </a:endParaRPr>
          </a:p>
          <a:p>
            <a:pPr marL="171450" indent="-171450">
              <a:buFont typeface="Arial" panose="020B0604020202020204" pitchFamily="34" charset="0"/>
              <a:buChar char="•"/>
            </a:pPr>
            <a:endParaRPr lang="en-US" sz="800" dirty="0" smtClean="0">
              <a:solidFill>
                <a:srgbClr val="002060"/>
              </a:solidFill>
            </a:endParaRPr>
          </a:p>
          <a:p>
            <a:endParaRPr lang="cs-CZ" dirty="0"/>
          </a:p>
          <a:p>
            <a:endParaRPr lang="cs-CZ" dirty="0"/>
          </a:p>
          <a:p>
            <a:endParaRPr lang="cs-CZ" sz="800" dirty="0" smtClean="0"/>
          </a:p>
          <a:p>
            <a:endParaRPr lang="cs-CZ" dirty="0"/>
          </a:p>
        </p:txBody>
      </p:sp>
      <p:pic>
        <p:nvPicPr>
          <p:cNvPr id="19" name="Picture 2" descr="http://www.nature.com/scitable/content/ne0000/ne0000/ne0000/ne0000/17064132/f3_cleland_ksm.jpg"/>
          <p:cNvPicPr>
            <a:picLocks noChangeAspect="1" noChangeArrowheads="1"/>
          </p:cNvPicPr>
          <p:nvPr/>
        </p:nvPicPr>
        <p:blipFill rotWithShape="1">
          <a:blip r:embed="rId3">
            <a:extLst>
              <a:ext uri="{28A0092B-C50C-407E-A947-70E740481C1C}">
                <a14:useLocalDpi xmlns:a14="http://schemas.microsoft.com/office/drawing/2010/main" val="0"/>
              </a:ext>
            </a:extLst>
          </a:blip>
          <a:srcRect l="46619" t="2191"/>
          <a:stretch/>
        </p:blipFill>
        <p:spPr bwMode="auto">
          <a:xfrm>
            <a:off x="5876321" y="1833689"/>
            <a:ext cx="3016895" cy="470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ovéPole 21"/>
          <p:cNvSpPr txBox="1"/>
          <p:nvPr/>
        </p:nvSpPr>
        <p:spPr>
          <a:xfrm>
            <a:off x="8893216" y="5167384"/>
            <a:ext cx="2325474" cy="369332"/>
          </a:xfrm>
          <a:prstGeom prst="rect">
            <a:avLst/>
          </a:prstGeom>
          <a:solidFill>
            <a:schemeClr val="bg1"/>
          </a:solidFill>
        </p:spPr>
        <p:txBody>
          <a:bodyPr wrap="square" rtlCol="0">
            <a:spAutoFit/>
          </a:bodyPr>
          <a:lstStyle/>
          <a:p>
            <a:r>
              <a:rPr lang="cs-CZ" dirty="0" err="1" smtClean="0"/>
              <a:t>Tilman</a:t>
            </a:r>
            <a:r>
              <a:rPr lang="cs-CZ" dirty="0" smtClean="0"/>
              <a:t> et al. 2006</a:t>
            </a:r>
            <a:endParaRPr lang="cs-CZ" dirty="0"/>
          </a:p>
        </p:txBody>
      </p:sp>
      <p:pic>
        <p:nvPicPr>
          <p:cNvPr id="28" name="Picture 4" descr="Fig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4536" y="1826949"/>
            <a:ext cx="2648989" cy="1752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6"/>
          <p:cNvPicPr>
            <a:picLocks noChangeAspect="1"/>
          </p:cNvPicPr>
          <p:nvPr/>
        </p:nvPicPr>
        <p:blipFill rotWithShape="1">
          <a:blip r:embed="rId5"/>
          <a:srcRect r="7156" b="3483"/>
          <a:stretch/>
        </p:blipFill>
        <p:spPr>
          <a:xfrm>
            <a:off x="372208" y="1927588"/>
            <a:ext cx="5221888" cy="3197537"/>
          </a:xfrm>
          <a:prstGeom prst="rect">
            <a:avLst/>
          </a:prstGeom>
        </p:spPr>
      </p:pic>
      <p:sp>
        <p:nvSpPr>
          <p:cNvPr id="12" name="TextovéPole 11"/>
          <p:cNvSpPr txBox="1"/>
          <p:nvPr/>
        </p:nvSpPr>
        <p:spPr>
          <a:xfrm>
            <a:off x="4116897" y="4454654"/>
            <a:ext cx="1789815" cy="369332"/>
          </a:xfrm>
          <a:prstGeom prst="rect">
            <a:avLst/>
          </a:prstGeom>
          <a:solidFill>
            <a:schemeClr val="bg1"/>
          </a:solidFill>
        </p:spPr>
        <p:txBody>
          <a:bodyPr wrap="square" rtlCol="0">
            <a:spAutoFit/>
          </a:bodyPr>
          <a:lstStyle/>
          <a:p>
            <a:r>
              <a:rPr lang="cs-CZ" dirty="0" err="1" smtClean="0"/>
              <a:t>Morin</a:t>
            </a:r>
            <a:r>
              <a:rPr lang="cs-CZ" dirty="0"/>
              <a:t> </a:t>
            </a:r>
            <a:r>
              <a:rPr lang="cs-CZ" dirty="0" smtClean="0"/>
              <a:t>et al. 2014</a:t>
            </a:r>
            <a:endParaRPr lang="cs-CZ" dirty="0"/>
          </a:p>
        </p:txBody>
      </p:sp>
      <p:sp>
        <p:nvSpPr>
          <p:cNvPr id="8" name="Obdélník 7"/>
          <p:cNvSpPr/>
          <p:nvPr/>
        </p:nvSpPr>
        <p:spPr>
          <a:xfrm>
            <a:off x="8893216" y="3721497"/>
            <a:ext cx="3194158" cy="1261884"/>
          </a:xfrm>
          <a:prstGeom prst="rect">
            <a:avLst/>
          </a:prstGeom>
        </p:spPr>
        <p:txBody>
          <a:bodyPr wrap="square">
            <a:spAutoFit/>
          </a:bodyPr>
          <a:lstStyle/>
          <a:p>
            <a:r>
              <a:rPr lang="en-US" altLang="cs-CZ" dirty="0" smtClean="0">
                <a:solidFill>
                  <a:srgbClr val="002060"/>
                </a:solidFill>
              </a:rPr>
              <a:t>EU: </a:t>
            </a:r>
            <a:r>
              <a:rPr lang="cs-CZ" altLang="cs-CZ" dirty="0" smtClean="0">
                <a:solidFill>
                  <a:srgbClr val="002060"/>
                </a:solidFill>
              </a:rPr>
              <a:t>velké množství experimentálních ploch v různých podmínkách</a:t>
            </a:r>
            <a:endParaRPr lang="en-US" altLang="cs-CZ" dirty="0" smtClean="0">
              <a:solidFill>
                <a:srgbClr val="002060"/>
              </a:solidFill>
            </a:endParaRPr>
          </a:p>
          <a:p>
            <a:endParaRPr lang="en-US" altLang="cs-CZ" sz="400" dirty="0" smtClean="0">
              <a:solidFill>
                <a:srgbClr val="002060"/>
              </a:solidFill>
            </a:endParaRPr>
          </a:p>
          <a:p>
            <a:r>
              <a:rPr lang="en-US" altLang="cs-CZ" dirty="0" smtClean="0">
                <a:solidFill>
                  <a:srgbClr val="002060"/>
                </a:solidFill>
              </a:rPr>
              <a:t>USA: </a:t>
            </a:r>
            <a:r>
              <a:rPr lang="cs-CZ" altLang="cs-CZ" dirty="0" smtClean="0">
                <a:solidFill>
                  <a:srgbClr val="002060"/>
                </a:solidFill>
              </a:rPr>
              <a:t>dlouhodobý experiment</a:t>
            </a:r>
            <a:endParaRPr lang="en-US" altLang="cs-CZ" dirty="0">
              <a:solidFill>
                <a:srgbClr val="002060"/>
              </a:solidFill>
            </a:endParaRPr>
          </a:p>
        </p:txBody>
      </p:sp>
      <p:sp>
        <p:nvSpPr>
          <p:cNvPr id="29" name="Ovál 28"/>
          <p:cNvSpPr/>
          <p:nvPr/>
        </p:nvSpPr>
        <p:spPr>
          <a:xfrm>
            <a:off x="2967602" y="5291590"/>
            <a:ext cx="2301822" cy="749034"/>
          </a:xfrm>
          <a:prstGeom prst="ellipse">
            <a:avLst/>
          </a:prstGeom>
          <a:solidFill>
            <a:schemeClr val="bg1">
              <a:lumMod val="95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3131710" y="5367426"/>
            <a:ext cx="1999995" cy="646331"/>
          </a:xfrm>
          <a:prstGeom prst="rect">
            <a:avLst/>
          </a:prstGeom>
          <a:noFill/>
        </p:spPr>
        <p:txBody>
          <a:bodyPr wrap="square" rtlCol="0">
            <a:spAutoFit/>
          </a:bodyPr>
          <a:lstStyle/>
          <a:p>
            <a:pPr algn="ctr"/>
            <a:r>
              <a:rPr lang="cs-CZ" dirty="0"/>
              <a:t>v</a:t>
            </a:r>
            <a:r>
              <a:rPr lang="cs-CZ" dirty="0" smtClean="0"/>
              <a:t>ýsledky simulační studie </a:t>
            </a:r>
            <a:endParaRPr lang="en-US" dirty="0"/>
          </a:p>
        </p:txBody>
      </p:sp>
      <p:sp>
        <p:nvSpPr>
          <p:cNvPr id="30" name="Ovál 29"/>
          <p:cNvSpPr/>
          <p:nvPr/>
        </p:nvSpPr>
        <p:spPr>
          <a:xfrm>
            <a:off x="9211969" y="5684704"/>
            <a:ext cx="2392472" cy="793789"/>
          </a:xfrm>
          <a:prstGeom prst="ellipse">
            <a:avLst/>
          </a:prstGeom>
          <a:solidFill>
            <a:schemeClr val="bg1">
              <a:lumMod val="95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TextovéPole 30"/>
          <p:cNvSpPr txBox="1"/>
          <p:nvPr/>
        </p:nvSpPr>
        <p:spPr>
          <a:xfrm>
            <a:off x="9354345" y="5788862"/>
            <a:ext cx="2069721" cy="646331"/>
          </a:xfrm>
          <a:prstGeom prst="rect">
            <a:avLst/>
          </a:prstGeom>
          <a:noFill/>
        </p:spPr>
        <p:txBody>
          <a:bodyPr wrap="square" rtlCol="0">
            <a:spAutoFit/>
          </a:bodyPr>
          <a:lstStyle/>
          <a:p>
            <a:pPr algn="ctr"/>
            <a:r>
              <a:rPr lang="cs-CZ" dirty="0"/>
              <a:t>v</a:t>
            </a:r>
            <a:r>
              <a:rPr lang="cs-CZ" dirty="0" smtClean="0"/>
              <a:t>ýsledky studií s trávami</a:t>
            </a:r>
            <a:endParaRPr lang="en-US" dirty="0"/>
          </a:p>
        </p:txBody>
      </p:sp>
      <p:cxnSp>
        <p:nvCxnSpPr>
          <p:cNvPr id="32" name="Přímá spojovací šipka 23"/>
          <p:cNvCxnSpPr/>
          <p:nvPr/>
        </p:nvCxnSpPr>
        <p:spPr>
          <a:xfrm flipH="1" flipV="1">
            <a:off x="2595493" y="5164280"/>
            <a:ext cx="407555" cy="40874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Přímá spojovací šipka 23"/>
          <p:cNvCxnSpPr/>
          <p:nvPr/>
        </p:nvCxnSpPr>
        <p:spPr>
          <a:xfrm flipH="1" flipV="1">
            <a:off x="8761158" y="5854119"/>
            <a:ext cx="498985" cy="15963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ovéPole 38"/>
          <p:cNvSpPr txBox="1"/>
          <p:nvPr/>
        </p:nvSpPr>
        <p:spPr>
          <a:xfrm>
            <a:off x="1872096" y="6319098"/>
            <a:ext cx="7991432" cy="1600438"/>
          </a:xfrm>
          <a:prstGeom prst="rect">
            <a:avLst/>
          </a:prstGeom>
          <a:noFill/>
        </p:spPr>
        <p:txBody>
          <a:bodyPr wrap="square" rtlCol="0">
            <a:spAutoFit/>
          </a:bodyPr>
          <a:lstStyle/>
          <a:p>
            <a:endParaRPr lang="cs-CZ" sz="800" dirty="0">
              <a:solidFill>
                <a:srgbClr val="002060"/>
              </a:solidFill>
            </a:endParaRPr>
          </a:p>
          <a:p>
            <a:r>
              <a:rPr lang="cs-CZ" sz="2000" dirty="0">
                <a:solidFill>
                  <a:srgbClr val="002060"/>
                </a:solidFill>
              </a:rPr>
              <a:t>p</a:t>
            </a:r>
            <a:r>
              <a:rPr lang="cs-CZ" sz="2000" dirty="0" smtClean="0">
                <a:solidFill>
                  <a:srgbClr val="002060"/>
                </a:solidFill>
              </a:rPr>
              <a:t>odobné vztahy byly získány i s uvážením funkční diverzity</a:t>
            </a:r>
            <a:endParaRPr lang="en-US" sz="2000" dirty="0" smtClean="0">
              <a:solidFill>
                <a:srgbClr val="002060"/>
              </a:solidFill>
            </a:endParaRPr>
          </a:p>
          <a:p>
            <a:pPr marL="171450" indent="-171450">
              <a:buFont typeface="Arial" panose="020B0604020202020204" pitchFamily="34" charset="0"/>
              <a:buChar char="•"/>
            </a:pPr>
            <a:endParaRPr lang="en-US" sz="800" dirty="0" smtClean="0">
              <a:solidFill>
                <a:srgbClr val="002060"/>
              </a:solidFill>
            </a:endParaRPr>
          </a:p>
          <a:p>
            <a:endParaRPr lang="cs-CZ" dirty="0"/>
          </a:p>
          <a:p>
            <a:endParaRPr lang="cs-CZ" dirty="0"/>
          </a:p>
          <a:p>
            <a:endParaRPr lang="cs-CZ" sz="800" dirty="0" smtClean="0"/>
          </a:p>
          <a:p>
            <a:endParaRPr lang="cs-CZ" dirty="0"/>
          </a:p>
        </p:txBody>
      </p:sp>
      <p:pic>
        <p:nvPicPr>
          <p:cNvPr id="21" name="Picture 2"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68845" y="5665331"/>
            <a:ext cx="470055" cy="11217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logo_m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376" y="5938670"/>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logo_fs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6183" y="5903501"/>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26" name="TextovéPole 25"/>
          <p:cNvSpPr txBox="1"/>
          <p:nvPr/>
        </p:nvSpPr>
        <p:spPr>
          <a:xfrm>
            <a:off x="372208" y="2142"/>
            <a:ext cx="10728634" cy="707886"/>
          </a:xfrm>
          <a:prstGeom prst="rect">
            <a:avLst/>
          </a:prstGeom>
          <a:noFill/>
        </p:spPr>
        <p:txBody>
          <a:bodyPr wrap="square" rtlCol="0">
            <a:spAutoFit/>
          </a:bodyPr>
          <a:lstStyle/>
          <a:p>
            <a:pPr marL="457200" indent="-457200">
              <a:buFont typeface="Arial" panose="020B0604020202020204" pitchFamily="34" charset="0"/>
              <a:buChar char="•"/>
            </a:pPr>
            <a:r>
              <a:rPr lang="cs-CZ" sz="4000" dirty="0">
                <a:solidFill>
                  <a:schemeClr val="tx2"/>
                </a:solidFill>
                <a:latin typeface="+mj-lt"/>
              </a:rPr>
              <a:t>Vztah stability a biodiverzity</a:t>
            </a:r>
            <a:endParaRPr lang="en-US" sz="4000" dirty="0">
              <a:solidFill>
                <a:schemeClr val="tx2"/>
              </a:solidFill>
              <a:latin typeface="+mj-lt"/>
            </a:endParaRPr>
          </a:p>
        </p:txBody>
      </p:sp>
    </p:spTree>
    <p:extLst>
      <p:ext uri="{BB962C8B-B14F-4D97-AF65-F5344CB8AC3E}">
        <p14:creationId xmlns:p14="http://schemas.microsoft.com/office/powerpoint/2010/main" val="19157077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9962487" y="5181702"/>
            <a:ext cx="2110450" cy="276999"/>
          </a:xfrm>
          <a:prstGeom prst="rect">
            <a:avLst/>
          </a:prstGeom>
        </p:spPr>
        <p:txBody>
          <a:bodyPr wrap="none">
            <a:spAutoFit/>
          </a:bodyPr>
          <a:lstStyle/>
          <a:p>
            <a:r>
              <a:rPr lang="cs-CZ" sz="1200" dirty="0" smtClean="0">
                <a:solidFill>
                  <a:schemeClr val="bg1"/>
                </a:solidFill>
              </a:rPr>
              <a:t>Michal Jirouš | PhotoNature.cz</a:t>
            </a:r>
            <a:endParaRPr lang="cs-CZ" sz="1200" dirty="0">
              <a:solidFill>
                <a:schemeClr val="bg1"/>
              </a:solidFill>
            </a:endParaRPr>
          </a:p>
        </p:txBody>
      </p:sp>
      <p:sp>
        <p:nvSpPr>
          <p:cNvPr id="25" name="Obdélník 24"/>
          <p:cNvSpPr/>
          <p:nvPr/>
        </p:nvSpPr>
        <p:spPr>
          <a:xfrm>
            <a:off x="350638" y="5168468"/>
            <a:ext cx="1935658" cy="276999"/>
          </a:xfrm>
          <a:prstGeom prst="rect">
            <a:avLst/>
          </a:prstGeom>
        </p:spPr>
        <p:txBody>
          <a:bodyPr wrap="none">
            <a:spAutoFit/>
          </a:bodyPr>
          <a:lstStyle/>
          <a:p>
            <a:r>
              <a:rPr lang="cs-CZ" sz="1200" dirty="0" smtClean="0">
                <a:solidFill>
                  <a:schemeClr val="bg1"/>
                </a:solidFill>
              </a:rPr>
              <a:t>http://informationss.blog.cz</a:t>
            </a:r>
            <a:endParaRPr lang="cs-CZ" sz="1200" dirty="0">
              <a:solidFill>
                <a:schemeClr val="bg1"/>
              </a:solidFill>
            </a:endParaRPr>
          </a:p>
        </p:txBody>
      </p:sp>
      <p:sp>
        <p:nvSpPr>
          <p:cNvPr id="11" name="TextovéPole 10"/>
          <p:cNvSpPr txBox="1"/>
          <p:nvPr/>
        </p:nvSpPr>
        <p:spPr>
          <a:xfrm>
            <a:off x="4304960" y="910577"/>
            <a:ext cx="7767977" cy="1200329"/>
          </a:xfrm>
          <a:prstGeom prst="rect">
            <a:avLst/>
          </a:prstGeom>
          <a:noFill/>
        </p:spPr>
        <p:txBody>
          <a:bodyPr wrap="square" rtlCol="0">
            <a:spAutoFit/>
          </a:bodyPr>
          <a:lstStyle/>
          <a:p>
            <a:r>
              <a:rPr lang="cs-CZ" sz="2400" dirty="0" err="1">
                <a:solidFill>
                  <a:srgbClr val="002060"/>
                </a:solidFill>
              </a:rPr>
              <a:t>a</a:t>
            </a:r>
            <a:r>
              <a:rPr lang="cs-CZ" sz="2400" dirty="0" err="1" smtClean="0">
                <a:solidFill>
                  <a:srgbClr val="002060"/>
                </a:solidFill>
              </a:rPr>
              <a:t>synchronita</a:t>
            </a:r>
            <a:r>
              <a:rPr lang="cs-CZ" sz="2400" dirty="0" smtClean="0">
                <a:solidFill>
                  <a:srgbClr val="002060"/>
                </a:solidFill>
              </a:rPr>
              <a:t> v odpovědi druhu na fluktuace prostředí </a:t>
            </a:r>
            <a:r>
              <a:rPr lang="en-US" sz="2400" dirty="0" smtClean="0">
                <a:solidFill>
                  <a:srgbClr val="002060"/>
                </a:solidFill>
              </a:rPr>
              <a:t>(</a:t>
            </a:r>
            <a:r>
              <a:rPr lang="en-US" sz="2400" dirty="0" err="1" smtClean="0">
                <a:solidFill>
                  <a:srgbClr val="002060"/>
                </a:solidFill>
              </a:rPr>
              <a:t>Yachi</a:t>
            </a:r>
            <a:r>
              <a:rPr lang="en-US" sz="2400" dirty="0" smtClean="0">
                <a:solidFill>
                  <a:srgbClr val="002060"/>
                </a:solidFill>
              </a:rPr>
              <a:t> </a:t>
            </a:r>
            <a:r>
              <a:rPr lang="en-US" sz="2400" dirty="0">
                <a:solidFill>
                  <a:srgbClr val="002060"/>
                </a:solidFill>
              </a:rPr>
              <a:t>and </a:t>
            </a:r>
            <a:r>
              <a:rPr lang="en-US" sz="2400" dirty="0" err="1">
                <a:solidFill>
                  <a:srgbClr val="002060"/>
                </a:solidFill>
              </a:rPr>
              <a:t>Loreau</a:t>
            </a:r>
            <a:r>
              <a:rPr lang="en-US" sz="2400" dirty="0">
                <a:solidFill>
                  <a:srgbClr val="002060"/>
                </a:solidFill>
              </a:rPr>
              <a:t>, 1999)</a:t>
            </a:r>
          </a:p>
          <a:p>
            <a:endParaRPr lang="en-US" sz="2400" dirty="0" smtClean="0">
              <a:solidFill>
                <a:schemeClr val="tx2"/>
              </a:solidFill>
            </a:endParaRPr>
          </a:p>
        </p:txBody>
      </p:sp>
      <p:sp>
        <p:nvSpPr>
          <p:cNvPr id="2" name="Ovál 1"/>
          <p:cNvSpPr/>
          <p:nvPr/>
        </p:nvSpPr>
        <p:spPr>
          <a:xfrm>
            <a:off x="2908" y="730041"/>
            <a:ext cx="4302052" cy="1037504"/>
          </a:xfrm>
          <a:prstGeom prst="ellipse">
            <a:avLst/>
          </a:prstGeom>
          <a:solidFill>
            <a:schemeClr val="accent6">
              <a:lumMod val="60000"/>
              <a:lumOff val="40000"/>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a:solidFill>
                  <a:schemeClr val="tx1"/>
                </a:solidFill>
              </a:rPr>
              <a:t>r</a:t>
            </a:r>
            <a:r>
              <a:rPr lang="cs-CZ" sz="2800" dirty="0" smtClean="0">
                <a:solidFill>
                  <a:schemeClr val="tx1"/>
                </a:solidFill>
              </a:rPr>
              <a:t>ůst stability s biodiverzitou</a:t>
            </a:r>
            <a:endParaRPr lang="en-US" sz="2800" dirty="0">
              <a:solidFill>
                <a:schemeClr val="tx1"/>
              </a:solidFill>
            </a:endParaRPr>
          </a:p>
        </p:txBody>
      </p:sp>
      <p:pic>
        <p:nvPicPr>
          <p:cNvPr id="23" name="Picture 5" descr="Conceptual diagram showing how increasing diversity can stabilize ecosystem functio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81" y="1767545"/>
            <a:ext cx="6877476" cy="490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ovéPole 18"/>
          <p:cNvSpPr txBox="1"/>
          <p:nvPr/>
        </p:nvSpPr>
        <p:spPr>
          <a:xfrm>
            <a:off x="7721600" y="1991704"/>
            <a:ext cx="3731307" cy="2646878"/>
          </a:xfrm>
          <a:prstGeom prst="rect">
            <a:avLst/>
          </a:prstGeom>
          <a:noFill/>
        </p:spPr>
        <p:txBody>
          <a:bodyPr wrap="square" rtlCol="0">
            <a:spAutoFit/>
          </a:bodyPr>
          <a:lstStyle/>
          <a:p>
            <a:pPr marL="171450" indent="-171450">
              <a:buFont typeface="Arial" panose="020B0604020202020204" pitchFamily="34" charset="0"/>
              <a:buChar char="•"/>
            </a:pPr>
            <a:endParaRPr lang="en-US" sz="800" dirty="0" smtClean="0">
              <a:solidFill>
                <a:srgbClr val="002060"/>
              </a:solidFill>
            </a:endParaRPr>
          </a:p>
          <a:p>
            <a:pPr marL="342900" indent="-342900">
              <a:buFont typeface="Arial" panose="020B0604020202020204" pitchFamily="34" charset="0"/>
              <a:buChar char="•"/>
            </a:pPr>
            <a:r>
              <a:rPr lang="cs-CZ" sz="2000" dirty="0">
                <a:solidFill>
                  <a:srgbClr val="002060"/>
                </a:solidFill>
              </a:rPr>
              <a:t>s</a:t>
            </a:r>
            <a:r>
              <a:rPr lang="cs-CZ" sz="2000" dirty="0" smtClean="0">
                <a:solidFill>
                  <a:srgbClr val="002060"/>
                </a:solidFill>
              </a:rPr>
              <a:t> určitými fluktuacemi prostředí je třeba vždy počítat</a:t>
            </a:r>
            <a:endParaRPr lang="en-US" sz="2000" dirty="0" smtClean="0">
              <a:solidFill>
                <a:srgbClr val="002060"/>
              </a:solidFill>
            </a:endParaRPr>
          </a:p>
          <a:p>
            <a:pPr marL="171450" indent="-171450">
              <a:buFont typeface="Arial" panose="020B0604020202020204" pitchFamily="34" charset="0"/>
              <a:buChar char="•"/>
            </a:pPr>
            <a:endParaRPr lang="en-US" sz="800" dirty="0" smtClean="0">
              <a:solidFill>
                <a:srgbClr val="002060"/>
              </a:solidFill>
            </a:endParaRPr>
          </a:p>
          <a:p>
            <a:pPr marL="342900" indent="-342900">
              <a:buFont typeface="Arial" panose="020B0604020202020204" pitchFamily="34" charset="0"/>
              <a:buChar char="•"/>
            </a:pPr>
            <a:r>
              <a:rPr lang="cs-CZ" sz="2000" dirty="0">
                <a:solidFill>
                  <a:srgbClr val="002060"/>
                </a:solidFill>
              </a:rPr>
              <a:t>v</a:t>
            </a:r>
            <a:r>
              <a:rPr lang="cs-CZ" sz="2000" dirty="0" smtClean="0">
                <a:solidFill>
                  <a:srgbClr val="002060"/>
                </a:solidFill>
              </a:rPr>
              <a:t>ede k průměrně větší produktivitě a stabilitě </a:t>
            </a:r>
            <a:endParaRPr lang="en-US" sz="2000" dirty="0" smtClean="0">
              <a:solidFill>
                <a:srgbClr val="002060"/>
              </a:solidFill>
            </a:endParaRPr>
          </a:p>
          <a:p>
            <a:pPr marL="171450" indent="-171450">
              <a:buFont typeface="Arial" panose="020B0604020202020204" pitchFamily="34" charset="0"/>
              <a:buChar char="•"/>
            </a:pPr>
            <a:endParaRPr lang="en-US" sz="800" dirty="0" smtClean="0">
              <a:solidFill>
                <a:srgbClr val="002060"/>
              </a:solidFill>
            </a:endParaRPr>
          </a:p>
          <a:p>
            <a:endParaRPr lang="cs-CZ" dirty="0"/>
          </a:p>
          <a:p>
            <a:endParaRPr lang="cs-CZ" dirty="0"/>
          </a:p>
          <a:p>
            <a:endParaRPr lang="cs-CZ" sz="800" dirty="0" smtClean="0"/>
          </a:p>
          <a:p>
            <a:endParaRPr lang="cs-CZ" dirty="0"/>
          </a:p>
        </p:txBody>
      </p:sp>
      <p:pic>
        <p:nvPicPr>
          <p:cNvPr id="3" name="Obrázek 2"/>
          <p:cNvPicPr>
            <a:picLocks noChangeAspect="1"/>
          </p:cNvPicPr>
          <p:nvPr/>
        </p:nvPicPr>
        <p:blipFill>
          <a:blip r:embed="rId4"/>
          <a:stretch>
            <a:fillRect/>
          </a:stretch>
        </p:blipFill>
        <p:spPr>
          <a:xfrm>
            <a:off x="7518400" y="4111638"/>
            <a:ext cx="3861646" cy="2667657"/>
          </a:xfrm>
          <a:prstGeom prst="rect">
            <a:avLst/>
          </a:prstGeom>
        </p:spPr>
      </p:pic>
      <p:sp>
        <p:nvSpPr>
          <p:cNvPr id="4" name="TextovéPole 3"/>
          <p:cNvSpPr txBox="1"/>
          <p:nvPr/>
        </p:nvSpPr>
        <p:spPr>
          <a:xfrm>
            <a:off x="10858901" y="4245138"/>
            <a:ext cx="1421031" cy="923330"/>
          </a:xfrm>
          <a:prstGeom prst="rect">
            <a:avLst/>
          </a:prstGeom>
          <a:noFill/>
        </p:spPr>
        <p:txBody>
          <a:bodyPr wrap="square" rtlCol="0">
            <a:spAutoFit/>
          </a:bodyPr>
          <a:lstStyle/>
          <a:p>
            <a:r>
              <a:rPr lang="cs-CZ" dirty="0" err="1"/>
              <a:t>d</a:t>
            </a:r>
            <a:r>
              <a:rPr lang="cs-CZ" dirty="0" err="1" smtClean="0"/>
              <a:t>ifferent</a:t>
            </a:r>
            <a:r>
              <a:rPr lang="cs-CZ" dirty="0" smtClean="0"/>
              <a:t> response </a:t>
            </a:r>
            <a:r>
              <a:rPr lang="cs-CZ" dirty="0" err="1" smtClean="0"/>
              <a:t>of</a:t>
            </a:r>
            <a:r>
              <a:rPr lang="cs-CZ" dirty="0" smtClean="0"/>
              <a:t> species</a:t>
            </a:r>
            <a:endParaRPr lang="cs-CZ" dirty="0"/>
          </a:p>
        </p:txBody>
      </p:sp>
      <p:sp>
        <p:nvSpPr>
          <p:cNvPr id="22" name="Ovál 21"/>
          <p:cNvSpPr/>
          <p:nvPr/>
        </p:nvSpPr>
        <p:spPr>
          <a:xfrm>
            <a:off x="10655968" y="4186950"/>
            <a:ext cx="1478242" cy="1039706"/>
          </a:xfrm>
          <a:prstGeom prst="ellipse">
            <a:avLst/>
          </a:prstGeom>
          <a:solidFill>
            <a:schemeClr val="bg1">
              <a:lumMod val="95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202425" y="-9447"/>
            <a:ext cx="10547798" cy="707886"/>
          </a:xfrm>
          <a:prstGeom prst="rect">
            <a:avLst/>
          </a:prstGeom>
          <a:noFill/>
        </p:spPr>
        <p:txBody>
          <a:bodyPr wrap="square" rtlCol="0">
            <a:spAutoFit/>
          </a:bodyPr>
          <a:lstStyle/>
          <a:p>
            <a:r>
              <a:rPr lang="cs-CZ" sz="4000" dirty="0" smtClean="0">
                <a:solidFill>
                  <a:schemeClr val="tx2"/>
                </a:solidFill>
                <a:latin typeface="+mj-lt"/>
              </a:rPr>
              <a:t>Cesta k pochopení stability ekosystémů</a:t>
            </a:r>
            <a:r>
              <a:rPr lang="en-US" sz="4000" dirty="0" smtClean="0">
                <a:solidFill>
                  <a:schemeClr val="tx2"/>
                </a:solidFill>
                <a:latin typeface="+mj-lt"/>
              </a:rPr>
              <a:t>…</a:t>
            </a:r>
            <a:endParaRPr lang="en-US" sz="4000" dirty="0">
              <a:solidFill>
                <a:schemeClr val="tx2"/>
              </a:solidFill>
              <a:latin typeface="+mj-lt"/>
            </a:endParaRPr>
          </a:p>
        </p:txBody>
      </p:sp>
    </p:spTree>
    <p:extLst>
      <p:ext uri="{BB962C8B-B14F-4D97-AF65-F5344CB8AC3E}">
        <p14:creationId xmlns:p14="http://schemas.microsoft.com/office/powerpoint/2010/main" val="20037268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5831" y="5069500"/>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420085" y="741668"/>
            <a:ext cx="11159031" cy="461665"/>
          </a:xfrm>
          <a:prstGeom prst="rect">
            <a:avLst/>
          </a:prstGeom>
          <a:noFill/>
        </p:spPr>
        <p:txBody>
          <a:bodyPr wrap="square" rtlCol="0">
            <a:spAutoFit/>
          </a:bodyPr>
          <a:lstStyle/>
          <a:p>
            <a:endParaRPr lang="cs-CZ" sz="2400" dirty="0"/>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9" name="TextovéPole 8"/>
          <p:cNvSpPr txBox="1"/>
          <p:nvPr/>
        </p:nvSpPr>
        <p:spPr>
          <a:xfrm>
            <a:off x="420085" y="464669"/>
            <a:ext cx="10739953" cy="3970318"/>
          </a:xfrm>
          <a:prstGeom prst="rect">
            <a:avLst/>
          </a:prstGeom>
          <a:noFill/>
        </p:spPr>
        <p:txBody>
          <a:bodyPr wrap="square" rtlCol="0">
            <a:spAutoFit/>
          </a:bodyPr>
          <a:lstStyle/>
          <a:p>
            <a:r>
              <a:rPr lang="cs-CZ" dirty="0" smtClean="0"/>
              <a:t>Zdroje informací:</a:t>
            </a:r>
          </a:p>
          <a:p>
            <a:endParaRPr lang="cs-CZ" dirty="0"/>
          </a:p>
          <a:p>
            <a:r>
              <a:rPr lang="cs-CZ" dirty="0"/>
              <a:t>Petr Anděl, </a:t>
            </a:r>
            <a:r>
              <a:rPr lang="cs-CZ" i="1" dirty="0" err="1"/>
              <a:t>Ekotoxikologie</a:t>
            </a:r>
            <a:r>
              <a:rPr lang="cs-CZ" i="1" dirty="0"/>
              <a:t>, </a:t>
            </a:r>
            <a:r>
              <a:rPr lang="cs-CZ" i="1" dirty="0" err="1"/>
              <a:t>bioindikace</a:t>
            </a:r>
            <a:r>
              <a:rPr lang="cs-CZ" i="1" dirty="0"/>
              <a:t> a </a:t>
            </a:r>
            <a:r>
              <a:rPr lang="cs-CZ" i="1" dirty="0" smtClean="0"/>
              <a:t>biomonitoring</a:t>
            </a:r>
          </a:p>
          <a:p>
            <a:r>
              <a:rPr lang="cs-CZ" dirty="0" smtClean="0"/>
              <a:t>Pavel Rotter, </a:t>
            </a:r>
            <a:r>
              <a:rPr lang="cs-CZ" i="1" dirty="0" smtClean="0"/>
              <a:t>Stabilita ekologických systémů</a:t>
            </a:r>
          </a:p>
          <a:p>
            <a:r>
              <a:rPr lang="cs-CZ" dirty="0" smtClean="0"/>
              <a:t>Josef Lhotský, </a:t>
            </a:r>
            <a:r>
              <a:rPr lang="cs-CZ" i="1" dirty="0" smtClean="0"/>
              <a:t>Úvod do studia symbiotických interakcí mikroorganismů</a:t>
            </a:r>
          </a:p>
          <a:p>
            <a:r>
              <a:rPr lang="cs-CZ" dirty="0" smtClean="0"/>
              <a:t>Igor Míchal, </a:t>
            </a:r>
            <a:r>
              <a:rPr lang="cs-CZ" i="1" dirty="0" smtClean="0"/>
              <a:t>Ekologická stabilita</a:t>
            </a:r>
          </a:p>
          <a:p>
            <a:r>
              <a:rPr lang="cs-CZ" dirty="0" smtClean="0"/>
              <a:t>Stanislav Rozsypal, </a:t>
            </a:r>
            <a:r>
              <a:rPr lang="cs-CZ" i="1" dirty="0" smtClean="0"/>
              <a:t>Přehled biologie</a:t>
            </a:r>
          </a:p>
          <a:p>
            <a:r>
              <a:rPr lang="cs-CZ" dirty="0" err="1" smtClean="0"/>
              <a:t>Begeon</a:t>
            </a:r>
            <a:r>
              <a:rPr lang="cs-CZ" dirty="0" smtClean="0"/>
              <a:t>, </a:t>
            </a:r>
            <a:r>
              <a:rPr lang="cs-CZ" dirty="0" err="1" smtClean="0"/>
              <a:t>Harper</a:t>
            </a:r>
            <a:r>
              <a:rPr lang="cs-CZ" dirty="0" smtClean="0"/>
              <a:t>, </a:t>
            </a:r>
            <a:r>
              <a:rPr lang="cs-CZ" dirty="0" err="1" smtClean="0"/>
              <a:t>Townsend</a:t>
            </a:r>
            <a:r>
              <a:rPr lang="cs-CZ" dirty="0" smtClean="0"/>
              <a:t>, </a:t>
            </a:r>
            <a:r>
              <a:rPr lang="cs-CZ" i="1" dirty="0" smtClean="0"/>
              <a:t>Ekologie: Jedinci, populace, společenstva</a:t>
            </a:r>
          </a:p>
          <a:p>
            <a:r>
              <a:rPr lang="cs-CZ" dirty="0" smtClean="0"/>
              <a:t>Michel </a:t>
            </a:r>
            <a:r>
              <a:rPr lang="cs-CZ" dirty="0" err="1" smtClean="0"/>
              <a:t>Loreau</a:t>
            </a:r>
            <a:r>
              <a:rPr lang="cs-CZ" dirty="0" smtClean="0"/>
              <a:t>, </a:t>
            </a:r>
            <a:r>
              <a:rPr lang="cs-CZ" i="1" dirty="0" err="1" smtClean="0"/>
              <a:t>From</a:t>
            </a:r>
            <a:r>
              <a:rPr lang="cs-CZ" i="1" dirty="0" smtClean="0"/>
              <a:t> </a:t>
            </a:r>
            <a:r>
              <a:rPr lang="cs-CZ" i="1" dirty="0" err="1" smtClean="0"/>
              <a:t>populations</a:t>
            </a:r>
            <a:r>
              <a:rPr lang="cs-CZ" i="1" dirty="0" smtClean="0"/>
              <a:t> to </a:t>
            </a:r>
            <a:r>
              <a:rPr lang="cs-CZ" i="1" dirty="0" err="1" smtClean="0"/>
              <a:t>ecosystem</a:t>
            </a:r>
            <a:endParaRPr lang="cs-CZ" dirty="0"/>
          </a:p>
          <a:p>
            <a:endParaRPr lang="cs-CZ" dirty="0" smtClean="0"/>
          </a:p>
          <a:p>
            <a:endParaRPr lang="cs-CZ" dirty="0"/>
          </a:p>
          <a:p>
            <a:pPr marL="342900" indent="-342900">
              <a:buAutoNum type="arabicPeriod"/>
            </a:pPr>
            <a:endParaRPr lang="cs-CZ" dirty="0" smtClean="0"/>
          </a:p>
          <a:p>
            <a:pPr marL="342900" indent="-342900">
              <a:buAutoNum type="arabicPeriod"/>
            </a:pPr>
            <a:endParaRPr lang="cs-CZ" dirty="0" smtClean="0"/>
          </a:p>
          <a:p>
            <a:pPr marL="342900" indent="-342900">
              <a:buAutoNum type="arabicPeriod"/>
            </a:pPr>
            <a:endParaRPr lang="cs-CZ" dirty="0"/>
          </a:p>
        </p:txBody>
      </p:sp>
    </p:spTree>
    <p:extLst>
      <p:ext uri="{BB962C8B-B14F-4D97-AF65-F5344CB8AC3E}">
        <p14:creationId xmlns:p14="http://schemas.microsoft.com/office/powerpoint/2010/main" val="28666059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5831" y="5069500"/>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35878" y="278333"/>
            <a:ext cx="9606612" cy="707886"/>
          </a:xfrm>
          <a:prstGeom prst="rect">
            <a:avLst/>
          </a:prstGeom>
          <a:noFill/>
        </p:spPr>
        <p:txBody>
          <a:bodyPr wrap="square" rtlCol="0">
            <a:spAutoFit/>
          </a:bodyPr>
          <a:lstStyle/>
          <a:p>
            <a:r>
              <a:rPr lang="cs-CZ" sz="4000" dirty="0" smtClean="0">
                <a:solidFill>
                  <a:schemeClr val="accent5">
                    <a:lumMod val="75000"/>
                  </a:schemeClr>
                </a:solidFill>
                <a:latin typeface="+mj-lt"/>
              </a:rPr>
              <a:t>Struktura potravních sítí</a:t>
            </a:r>
            <a:endParaRPr lang="cs-CZ" sz="4000" dirty="0">
              <a:solidFill>
                <a:schemeClr val="accent5">
                  <a:lumMod val="75000"/>
                </a:schemeClr>
              </a:solidFill>
              <a:latin typeface="+mj-lt"/>
            </a:endParaRPr>
          </a:p>
        </p:txBody>
      </p:sp>
      <p:sp>
        <p:nvSpPr>
          <p:cNvPr id="2" name="TextovéPole 1"/>
          <p:cNvSpPr txBox="1"/>
          <p:nvPr/>
        </p:nvSpPr>
        <p:spPr>
          <a:xfrm>
            <a:off x="335878" y="1492960"/>
            <a:ext cx="11159031" cy="461665"/>
          </a:xfrm>
          <a:prstGeom prst="rect">
            <a:avLst/>
          </a:prstGeom>
          <a:noFill/>
        </p:spPr>
        <p:txBody>
          <a:bodyPr wrap="square" rtlCol="0">
            <a:spAutoFit/>
          </a:bodyPr>
          <a:lstStyle/>
          <a:p>
            <a:endParaRPr lang="cs-CZ" sz="2400" dirty="0"/>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6146" name="Picture 2" descr="Výsledek obrázku pro trophic structure of temperate forest ecosyst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6036" y="1133341"/>
            <a:ext cx="5680411" cy="554580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7280566" y="1228506"/>
            <a:ext cx="4447213" cy="1015663"/>
          </a:xfrm>
          <a:prstGeom prst="rect">
            <a:avLst/>
          </a:prstGeom>
          <a:noFill/>
        </p:spPr>
        <p:txBody>
          <a:bodyPr wrap="square" rtlCol="0">
            <a:spAutoFit/>
          </a:bodyPr>
          <a:lstStyle/>
          <a:p>
            <a:r>
              <a:rPr lang="cs-CZ" sz="2000" dirty="0">
                <a:solidFill>
                  <a:schemeClr val="accent1">
                    <a:lumMod val="50000"/>
                  </a:schemeClr>
                </a:solidFill>
              </a:rPr>
              <a:t>terciální konzument (vrcholový predátor), může být zároveň i primárním </a:t>
            </a:r>
            <a:r>
              <a:rPr lang="cs-CZ" sz="2000" dirty="0" smtClean="0">
                <a:solidFill>
                  <a:schemeClr val="accent1">
                    <a:lumMod val="50000"/>
                  </a:schemeClr>
                </a:solidFill>
              </a:rPr>
              <a:t>konzumentem….</a:t>
            </a:r>
            <a:endParaRPr lang="cs-CZ" sz="2000" dirty="0">
              <a:solidFill>
                <a:schemeClr val="accent1">
                  <a:lumMod val="50000"/>
                </a:schemeClr>
              </a:solidFill>
            </a:endParaRPr>
          </a:p>
        </p:txBody>
      </p:sp>
      <p:pic>
        <p:nvPicPr>
          <p:cNvPr id="6148" name="Picture 4" descr="Výsledek obrázku pro fox eat appl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5238" y="2329543"/>
            <a:ext cx="2577867" cy="19345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p:cNvSpPr txBox="1"/>
          <p:nvPr/>
        </p:nvSpPr>
        <p:spPr>
          <a:xfrm>
            <a:off x="7421596" y="4588740"/>
            <a:ext cx="3189086" cy="707886"/>
          </a:xfrm>
          <a:prstGeom prst="rect">
            <a:avLst/>
          </a:prstGeom>
          <a:noFill/>
        </p:spPr>
        <p:txBody>
          <a:bodyPr wrap="square" rtlCol="0">
            <a:spAutoFit/>
          </a:bodyPr>
          <a:lstStyle/>
          <a:p>
            <a:r>
              <a:rPr lang="cs-CZ" sz="2000" dirty="0" smtClean="0">
                <a:solidFill>
                  <a:schemeClr val="accent1">
                    <a:lumMod val="50000"/>
                  </a:schemeClr>
                </a:solidFill>
              </a:rPr>
              <a:t>…život </a:t>
            </a:r>
            <a:r>
              <a:rPr lang="cs-CZ" sz="2000" dirty="0">
                <a:solidFill>
                  <a:schemeClr val="accent1">
                    <a:lumMod val="50000"/>
                  </a:schemeClr>
                </a:solidFill>
              </a:rPr>
              <a:t>využívá existujících (potravinových) </a:t>
            </a:r>
            <a:r>
              <a:rPr lang="cs-CZ" sz="2000" dirty="0" smtClean="0">
                <a:solidFill>
                  <a:schemeClr val="accent1">
                    <a:lumMod val="50000"/>
                  </a:schemeClr>
                </a:solidFill>
              </a:rPr>
              <a:t>nik…</a:t>
            </a:r>
            <a:endParaRPr lang="cs-CZ" sz="2000" dirty="0">
              <a:solidFill>
                <a:schemeClr val="accent1">
                  <a:lumMod val="50000"/>
                </a:schemeClr>
              </a:solidFill>
            </a:endParaRPr>
          </a:p>
        </p:txBody>
      </p:sp>
      <p:sp>
        <p:nvSpPr>
          <p:cNvPr id="7" name="Obdélník 6"/>
          <p:cNvSpPr/>
          <p:nvPr/>
        </p:nvSpPr>
        <p:spPr>
          <a:xfrm>
            <a:off x="2107453" y="6452429"/>
            <a:ext cx="3580980" cy="338554"/>
          </a:xfrm>
          <a:prstGeom prst="rect">
            <a:avLst/>
          </a:prstGeom>
        </p:spPr>
        <p:txBody>
          <a:bodyPr wrap="none">
            <a:spAutoFit/>
          </a:bodyPr>
          <a:lstStyle/>
          <a:p>
            <a:pPr eaLnBrk="0" fontAlgn="base" hangingPunct="0">
              <a:spcBef>
                <a:spcPct val="0"/>
              </a:spcBef>
              <a:spcAft>
                <a:spcPct val="0"/>
              </a:spcAft>
            </a:pPr>
            <a:r>
              <a:rPr lang="cs-CZ" sz="1600" dirty="0"/>
              <a:t>http://mrsdallas.weebly.com/unit-1.html</a:t>
            </a:r>
          </a:p>
        </p:txBody>
      </p:sp>
    </p:spTree>
    <p:extLst>
      <p:ext uri="{BB962C8B-B14F-4D97-AF65-F5344CB8AC3E}">
        <p14:creationId xmlns:p14="http://schemas.microsoft.com/office/powerpoint/2010/main" val="37209615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5831" y="5069500"/>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35878" y="278333"/>
            <a:ext cx="9606612" cy="707886"/>
          </a:xfrm>
          <a:prstGeom prst="rect">
            <a:avLst/>
          </a:prstGeom>
          <a:noFill/>
        </p:spPr>
        <p:txBody>
          <a:bodyPr wrap="square" rtlCol="0">
            <a:spAutoFit/>
          </a:bodyPr>
          <a:lstStyle/>
          <a:p>
            <a:r>
              <a:rPr lang="cs-CZ" sz="4000" dirty="0" smtClean="0">
                <a:solidFill>
                  <a:schemeClr val="accent5">
                    <a:lumMod val="75000"/>
                  </a:schemeClr>
                </a:solidFill>
                <a:latin typeface="+mj-lt"/>
              </a:rPr>
              <a:t>Role v potravní síti</a:t>
            </a:r>
            <a:endParaRPr lang="cs-CZ" sz="4000" dirty="0">
              <a:solidFill>
                <a:schemeClr val="accent5">
                  <a:lumMod val="75000"/>
                </a:schemeClr>
              </a:solidFill>
              <a:latin typeface="+mj-lt"/>
            </a:endParaRPr>
          </a:p>
        </p:txBody>
      </p:sp>
      <p:sp>
        <p:nvSpPr>
          <p:cNvPr id="2" name="TextovéPole 1"/>
          <p:cNvSpPr txBox="1"/>
          <p:nvPr/>
        </p:nvSpPr>
        <p:spPr>
          <a:xfrm>
            <a:off x="335878" y="1492960"/>
            <a:ext cx="11159031" cy="461665"/>
          </a:xfrm>
          <a:prstGeom prst="rect">
            <a:avLst/>
          </a:prstGeom>
          <a:noFill/>
        </p:spPr>
        <p:txBody>
          <a:bodyPr wrap="square" rtlCol="0">
            <a:spAutoFit/>
          </a:bodyPr>
          <a:lstStyle/>
          <a:p>
            <a:endParaRPr lang="cs-CZ" sz="2400" dirty="0"/>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5" name="TextovéPole 4"/>
          <p:cNvSpPr txBox="1"/>
          <p:nvPr/>
        </p:nvSpPr>
        <p:spPr>
          <a:xfrm>
            <a:off x="341278" y="1029273"/>
            <a:ext cx="11148230" cy="400110"/>
          </a:xfrm>
          <a:prstGeom prst="rect">
            <a:avLst/>
          </a:prstGeom>
          <a:noFill/>
        </p:spPr>
        <p:txBody>
          <a:bodyPr wrap="square" rtlCol="0">
            <a:spAutoFit/>
          </a:bodyPr>
          <a:lstStyle/>
          <a:p>
            <a:r>
              <a:rPr lang="cs-CZ" sz="2000" dirty="0">
                <a:solidFill>
                  <a:schemeClr val="accent1">
                    <a:lumMod val="50000"/>
                  </a:schemeClr>
                </a:solidFill>
              </a:rPr>
              <a:t>terciální konzument (vrcholový predátor), může být zároveň i primárním </a:t>
            </a:r>
            <a:r>
              <a:rPr lang="cs-CZ" sz="2000" dirty="0" smtClean="0">
                <a:solidFill>
                  <a:schemeClr val="accent1">
                    <a:lumMod val="50000"/>
                  </a:schemeClr>
                </a:solidFill>
              </a:rPr>
              <a:t>konzumentem….</a:t>
            </a:r>
            <a:endParaRPr lang="cs-CZ" sz="2000" dirty="0">
              <a:solidFill>
                <a:schemeClr val="accent1">
                  <a:lumMod val="50000"/>
                </a:schemeClr>
              </a:solidFill>
            </a:endParaRPr>
          </a:p>
        </p:txBody>
      </p:sp>
      <p:pic>
        <p:nvPicPr>
          <p:cNvPr id="6148" name="Picture 4" descr="Výsledek obrázku pro fox eat appl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2335" y="1472437"/>
            <a:ext cx="3705922" cy="278113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Výsledek obrázku pro wolfs eat fru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740" y="3139915"/>
            <a:ext cx="4253223" cy="279478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8463978" y="4636788"/>
            <a:ext cx="3189086" cy="707886"/>
          </a:xfrm>
          <a:prstGeom prst="rect">
            <a:avLst/>
          </a:prstGeom>
          <a:noFill/>
        </p:spPr>
        <p:txBody>
          <a:bodyPr wrap="square" rtlCol="0">
            <a:spAutoFit/>
          </a:bodyPr>
          <a:lstStyle/>
          <a:p>
            <a:r>
              <a:rPr lang="cs-CZ" sz="2000" dirty="0" smtClean="0">
                <a:solidFill>
                  <a:schemeClr val="accent1">
                    <a:lumMod val="50000"/>
                  </a:schemeClr>
                </a:solidFill>
              </a:rPr>
              <a:t>…život </a:t>
            </a:r>
            <a:r>
              <a:rPr lang="cs-CZ" sz="2000" dirty="0">
                <a:solidFill>
                  <a:schemeClr val="accent1">
                    <a:lumMod val="50000"/>
                  </a:schemeClr>
                </a:solidFill>
              </a:rPr>
              <a:t>využívá existujících (potravinových) </a:t>
            </a:r>
            <a:r>
              <a:rPr lang="cs-CZ" sz="2000" dirty="0" smtClean="0">
                <a:solidFill>
                  <a:schemeClr val="accent1">
                    <a:lumMod val="50000"/>
                  </a:schemeClr>
                </a:solidFill>
              </a:rPr>
              <a:t>nik…</a:t>
            </a:r>
            <a:endParaRPr lang="cs-CZ" sz="2000" dirty="0">
              <a:solidFill>
                <a:schemeClr val="accent1">
                  <a:lumMod val="50000"/>
                </a:schemeClr>
              </a:solidFill>
            </a:endParaRPr>
          </a:p>
        </p:txBody>
      </p:sp>
      <p:pic>
        <p:nvPicPr>
          <p:cNvPr id="9222" name="Picture 6" descr="Medv&amp;ecaro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046" y="1531100"/>
            <a:ext cx="3333750" cy="221932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4029740" y="1598086"/>
            <a:ext cx="4040991" cy="707886"/>
          </a:xfrm>
          <a:prstGeom prst="rect">
            <a:avLst/>
          </a:prstGeom>
          <a:noFill/>
        </p:spPr>
        <p:txBody>
          <a:bodyPr wrap="square" rtlCol="0">
            <a:spAutoFit/>
          </a:bodyPr>
          <a:lstStyle/>
          <a:p>
            <a:r>
              <a:rPr lang="cs-CZ" sz="2000" dirty="0">
                <a:solidFill>
                  <a:schemeClr val="accent1">
                    <a:lumMod val="50000"/>
                  </a:schemeClr>
                </a:solidFill>
              </a:rPr>
              <a:t>60-80% potravy tvoří u populací medvědů v Evropě rostlinná složka</a:t>
            </a:r>
          </a:p>
        </p:txBody>
      </p:sp>
      <p:sp>
        <p:nvSpPr>
          <p:cNvPr id="16" name="TextovéPole 15"/>
          <p:cNvSpPr txBox="1"/>
          <p:nvPr/>
        </p:nvSpPr>
        <p:spPr>
          <a:xfrm>
            <a:off x="257956" y="3922649"/>
            <a:ext cx="3992451" cy="1323439"/>
          </a:xfrm>
          <a:prstGeom prst="rect">
            <a:avLst/>
          </a:prstGeom>
          <a:noFill/>
        </p:spPr>
        <p:txBody>
          <a:bodyPr wrap="square" rtlCol="0">
            <a:spAutoFit/>
          </a:bodyPr>
          <a:lstStyle/>
          <a:p>
            <a:r>
              <a:rPr lang="cs-CZ" sz="2000" dirty="0">
                <a:solidFill>
                  <a:schemeClr val="accent1">
                    <a:lumMod val="50000"/>
                  </a:schemeClr>
                </a:solidFill>
              </a:rPr>
              <a:t>v</a:t>
            </a:r>
            <a:r>
              <a:rPr lang="cs-CZ" sz="2000" dirty="0" smtClean="0">
                <a:solidFill>
                  <a:schemeClr val="accent1">
                    <a:lumMod val="50000"/>
                  </a:schemeClr>
                </a:solidFill>
              </a:rPr>
              <a:t> oblasti s absencí volně žijících kopytníků (některé oblasti Řecka a Portugalska) tvoří </a:t>
            </a:r>
            <a:r>
              <a:rPr lang="cs-CZ" sz="2000" dirty="0" err="1" smtClean="0">
                <a:solidFill>
                  <a:schemeClr val="accent1">
                    <a:lumMod val="50000"/>
                  </a:schemeClr>
                </a:solidFill>
              </a:rPr>
              <a:t>vege</a:t>
            </a:r>
            <a:r>
              <a:rPr lang="cs-CZ" sz="2000" dirty="0" smtClean="0">
                <a:solidFill>
                  <a:schemeClr val="accent1">
                    <a:lumMod val="50000"/>
                  </a:schemeClr>
                </a:solidFill>
              </a:rPr>
              <a:t> složka většinu potravy i u vlka </a:t>
            </a:r>
            <a:endParaRPr lang="cs-CZ" sz="2000" dirty="0">
              <a:solidFill>
                <a:schemeClr val="accent1">
                  <a:lumMod val="50000"/>
                </a:schemeClr>
              </a:solidFill>
            </a:endParaRPr>
          </a:p>
        </p:txBody>
      </p:sp>
      <p:sp>
        <p:nvSpPr>
          <p:cNvPr id="17" name="Obdélník 16"/>
          <p:cNvSpPr/>
          <p:nvPr/>
        </p:nvSpPr>
        <p:spPr>
          <a:xfrm>
            <a:off x="9213132" y="6283152"/>
            <a:ext cx="1354923" cy="338554"/>
          </a:xfrm>
          <a:prstGeom prst="rect">
            <a:avLst/>
          </a:prstGeom>
        </p:spPr>
        <p:txBody>
          <a:bodyPr wrap="none">
            <a:spAutoFit/>
          </a:bodyPr>
          <a:lstStyle/>
          <a:p>
            <a:pPr eaLnBrk="0" fontAlgn="base" hangingPunct="0">
              <a:spcBef>
                <a:spcPct val="0"/>
              </a:spcBef>
              <a:spcAft>
                <a:spcPct val="0"/>
              </a:spcAft>
            </a:pPr>
            <a:r>
              <a:rPr lang="cs-CZ" sz="1600" dirty="0" smtClean="0"/>
              <a:t>www.selmy.cz</a:t>
            </a:r>
            <a:endParaRPr lang="cs-CZ" sz="1600" dirty="0"/>
          </a:p>
        </p:txBody>
      </p:sp>
    </p:spTree>
    <p:extLst>
      <p:ext uri="{BB962C8B-B14F-4D97-AF65-F5344CB8AC3E}">
        <p14:creationId xmlns:p14="http://schemas.microsoft.com/office/powerpoint/2010/main" val="37292925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5831" y="5069500"/>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35878" y="278333"/>
            <a:ext cx="9606612" cy="707886"/>
          </a:xfrm>
          <a:prstGeom prst="rect">
            <a:avLst/>
          </a:prstGeom>
          <a:noFill/>
        </p:spPr>
        <p:txBody>
          <a:bodyPr wrap="square" rtlCol="0">
            <a:spAutoFit/>
          </a:bodyPr>
          <a:lstStyle/>
          <a:p>
            <a:r>
              <a:rPr lang="cs-CZ" sz="4000" dirty="0" smtClean="0">
                <a:solidFill>
                  <a:schemeClr val="accent5">
                    <a:lumMod val="75000"/>
                  </a:schemeClr>
                </a:solidFill>
                <a:latin typeface="+mj-lt"/>
              </a:rPr>
              <a:t>Role v potravní síti</a:t>
            </a:r>
            <a:endParaRPr lang="cs-CZ" sz="4000" dirty="0">
              <a:solidFill>
                <a:schemeClr val="accent5">
                  <a:lumMod val="75000"/>
                </a:schemeClr>
              </a:solidFill>
              <a:latin typeface="+mj-lt"/>
            </a:endParaRP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3" name="TextovéPole 2"/>
          <p:cNvSpPr txBox="1"/>
          <p:nvPr/>
        </p:nvSpPr>
        <p:spPr>
          <a:xfrm>
            <a:off x="852822" y="1254433"/>
            <a:ext cx="7518446" cy="400110"/>
          </a:xfrm>
          <a:prstGeom prst="rect">
            <a:avLst/>
          </a:prstGeom>
          <a:noFill/>
        </p:spPr>
        <p:txBody>
          <a:bodyPr wrap="square" rtlCol="0">
            <a:spAutoFit/>
          </a:bodyPr>
          <a:lstStyle/>
          <a:p>
            <a:r>
              <a:rPr lang="cs-CZ" sz="2000" dirty="0" smtClean="0">
                <a:solidFill>
                  <a:schemeClr val="accent1">
                    <a:lumMod val="50000"/>
                  </a:schemeClr>
                </a:solidFill>
              </a:rPr>
              <a:t>…organismy využívají existujících </a:t>
            </a:r>
            <a:r>
              <a:rPr lang="cs-CZ" sz="2000" dirty="0">
                <a:solidFill>
                  <a:schemeClr val="accent1">
                    <a:lumMod val="50000"/>
                  </a:schemeClr>
                </a:solidFill>
              </a:rPr>
              <a:t>(potravinových) </a:t>
            </a:r>
            <a:r>
              <a:rPr lang="cs-CZ" sz="2000" dirty="0" smtClean="0">
                <a:solidFill>
                  <a:schemeClr val="accent1">
                    <a:lumMod val="50000"/>
                  </a:schemeClr>
                </a:solidFill>
              </a:rPr>
              <a:t>nik…</a:t>
            </a:r>
            <a:endParaRPr lang="cs-CZ" sz="2000" dirty="0">
              <a:solidFill>
                <a:schemeClr val="accent1">
                  <a:lumMod val="50000"/>
                </a:schemeClr>
              </a:solidFill>
            </a:endParaRPr>
          </a:p>
        </p:txBody>
      </p:sp>
      <p:sp>
        <p:nvSpPr>
          <p:cNvPr id="15" name="TextovéPole 14"/>
          <p:cNvSpPr txBox="1"/>
          <p:nvPr/>
        </p:nvSpPr>
        <p:spPr>
          <a:xfrm>
            <a:off x="852822" y="1723793"/>
            <a:ext cx="7518446" cy="400110"/>
          </a:xfrm>
          <a:prstGeom prst="rect">
            <a:avLst/>
          </a:prstGeom>
          <a:noFill/>
        </p:spPr>
        <p:txBody>
          <a:bodyPr wrap="square" rtlCol="0">
            <a:spAutoFit/>
          </a:bodyPr>
          <a:lstStyle/>
          <a:p>
            <a:r>
              <a:rPr lang="cs-CZ" sz="2000" dirty="0" smtClean="0">
                <a:solidFill>
                  <a:schemeClr val="accent1">
                    <a:lumMod val="50000"/>
                  </a:schemeClr>
                </a:solidFill>
              </a:rPr>
              <a:t>…ale s ohledem na jejich potravní valence…</a:t>
            </a:r>
            <a:endParaRPr lang="cs-CZ" sz="2000" dirty="0">
              <a:solidFill>
                <a:schemeClr val="accent1">
                  <a:lumMod val="50000"/>
                </a:schemeClr>
              </a:solidFill>
            </a:endParaRPr>
          </a:p>
        </p:txBody>
      </p:sp>
      <p:pic>
        <p:nvPicPr>
          <p:cNvPr id="10242" name="Picture 2" descr="R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3978" y="1899232"/>
            <a:ext cx="2781836" cy="418666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8926815" y="1873294"/>
            <a:ext cx="2292439" cy="3170099"/>
          </a:xfrm>
          <a:prstGeom prst="rect">
            <a:avLst/>
          </a:prstGeom>
          <a:noFill/>
        </p:spPr>
        <p:txBody>
          <a:bodyPr wrap="square" rtlCol="0">
            <a:spAutoFit/>
          </a:bodyPr>
          <a:lstStyle/>
          <a:p>
            <a:r>
              <a:rPr lang="cs-CZ" sz="2000" i="1" dirty="0" smtClean="0">
                <a:solidFill>
                  <a:schemeClr val="accent1">
                    <a:lumMod val="50000"/>
                  </a:schemeClr>
                </a:solidFill>
              </a:rPr>
              <a:t>…plachá</a:t>
            </a:r>
            <a:r>
              <a:rPr lang="cs-CZ" sz="2000" i="1" dirty="0">
                <a:solidFill>
                  <a:schemeClr val="accent1">
                    <a:lumMod val="50000"/>
                  </a:schemeClr>
                </a:solidFill>
              </a:rPr>
              <a:t>, samotářsky žijící šelma je ze tří velkých šelem nejmenší, loví proto menší kopytníky, jako jsou srnci, méně jeleny, divoká prasata, hlodavce nebo </a:t>
            </a:r>
            <a:r>
              <a:rPr lang="cs-CZ" sz="2000" i="1" dirty="0" smtClean="0">
                <a:solidFill>
                  <a:schemeClr val="accent1">
                    <a:lumMod val="50000"/>
                  </a:schemeClr>
                </a:solidFill>
              </a:rPr>
              <a:t>lišky…</a:t>
            </a:r>
            <a:endParaRPr lang="cs-CZ" sz="2000" i="1" dirty="0">
              <a:solidFill>
                <a:schemeClr val="accent1">
                  <a:lumMod val="50000"/>
                </a:schemeClr>
              </a:solidFill>
            </a:endParaRPr>
          </a:p>
        </p:txBody>
      </p:sp>
      <p:sp>
        <p:nvSpPr>
          <p:cNvPr id="19" name="Obdélník 18"/>
          <p:cNvSpPr/>
          <p:nvPr/>
        </p:nvSpPr>
        <p:spPr>
          <a:xfrm>
            <a:off x="9213132" y="6283152"/>
            <a:ext cx="1354923" cy="338554"/>
          </a:xfrm>
          <a:prstGeom prst="rect">
            <a:avLst/>
          </a:prstGeom>
        </p:spPr>
        <p:txBody>
          <a:bodyPr wrap="none">
            <a:spAutoFit/>
          </a:bodyPr>
          <a:lstStyle/>
          <a:p>
            <a:pPr eaLnBrk="0" fontAlgn="base" hangingPunct="0">
              <a:spcBef>
                <a:spcPct val="0"/>
              </a:spcBef>
              <a:spcAft>
                <a:spcPct val="0"/>
              </a:spcAft>
            </a:pPr>
            <a:r>
              <a:rPr lang="cs-CZ" sz="1600" dirty="0" smtClean="0"/>
              <a:t>www.selmy.cz</a:t>
            </a:r>
            <a:endParaRPr lang="cs-CZ" sz="1600" dirty="0"/>
          </a:p>
        </p:txBody>
      </p:sp>
    </p:spTree>
    <p:extLst>
      <p:ext uri="{BB962C8B-B14F-4D97-AF65-F5344CB8AC3E}">
        <p14:creationId xmlns:p14="http://schemas.microsoft.com/office/powerpoint/2010/main" val="22218238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4503</TotalTime>
  <Words>7330</Words>
  <Application>Microsoft Office PowerPoint</Application>
  <PresentationFormat>Širokoúhlá obrazovka</PresentationFormat>
  <Paragraphs>636</Paragraphs>
  <Slides>63</Slides>
  <Notes>37</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63</vt:i4>
      </vt:variant>
    </vt:vector>
  </HeadingPairs>
  <TitlesOfParts>
    <vt:vector size="71" baseType="lpstr">
      <vt:lpstr>Microsoft YaHei</vt:lpstr>
      <vt:lpstr>Arial</vt:lpstr>
      <vt:lpstr>Calibri</vt:lpstr>
      <vt:lpstr>Calibri Light</vt:lpstr>
      <vt:lpstr>Karla</vt:lpstr>
      <vt:lpstr>Times New Roman</vt:lpstr>
      <vt:lpstr>Wingdings</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Masaryk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Orsakova</dc:creator>
  <cp:lastModifiedBy>Rotter Pavel</cp:lastModifiedBy>
  <cp:revision>299</cp:revision>
  <dcterms:created xsi:type="dcterms:W3CDTF">2016-09-16T11:24:14Z</dcterms:created>
  <dcterms:modified xsi:type="dcterms:W3CDTF">2020-11-27T21:26:14Z</dcterms:modified>
</cp:coreProperties>
</file>