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4" r:id="rId8"/>
    <p:sldId id="265" r:id="rId9"/>
    <p:sldId id="266" r:id="rId10"/>
    <p:sldId id="269" r:id="rId11"/>
    <p:sldId id="270" r:id="rId12"/>
    <p:sldId id="271" r:id="rId13"/>
    <p:sldId id="272" r:id="rId14"/>
    <p:sldId id="273" r:id="rId15"/>
    <p:sldId id="262" r:id="rId16"/>
    <p:sldId id="263" r:id="rId17"/>
    <p:sldId id="267" r:id="rId18"/>
    <p:sldId id="275" r:id="rId19"/>
    <p:sldId id="274" r:id="rId20"/>
    <p:sldId id="268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DED2D-10AD-41DA-9F93-8B688AB75FB0}" type="datetimeFigureOut">
              <a:rPr lang="cs-CZ" smtClean="0"/>
              <a:t>14.01.2021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92011-F588-4FE9-8482-6CBCC667F3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06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DED2D-10AD-41DA-9F93-8B688AB75FB0}" type="datetimeFigureOut">
              <a:rPr lang="cs-CZ" smtClean="0"/>
              <a:t>14.01.2021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92011-F588-4FE9-8482-6CBCC667F3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8704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DED2D-10AD-41DA-9F93-8B688AB75FB0}" type="datetimeFigureOut">
              <a:rPr lang="cs-CZ" smtClean="0"/>
              <a:t>14.01.2021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92011-F588-4FE9-8482-6CBCC667F3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6623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DED2D-10AD-41DA-9F93-8B688AB75FB0}" type="datetimeFigureOut">
              <a:rPr lang="cs-CZ" smtClean="0"/>
              <a:t>14.01.2021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92011-F588-4FE9-8482-6CBCC667F3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5082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DED2D-10AD-41DA-9F93-8B688AB75FB0}" type="datetimeFigureOut">
              <a:rPr lang="cs-CZ" smtClean="0"/>
              <a:t>14.01.2021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92011-F588-4FE9-8482-6CBCC667F3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610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DED2D-10AD-41DA-9F93-8B688AB75FB0}" type="datetimeFigureOut">
              <a:rPr lang="cs-CZ" smtClean="0"/>
              <a:t>14.01.2021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92011-F588-4FE9-8482-6CBCC667F3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3579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DED2D-10AD-41DA-9F93-8B688AB75FB0}" type="datetimeFigureOut">
              <a:rPr lang="cs-CZ" smtClean="0"/>
              <a:t>14.01.2021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92011-F588-4FE9-8482-6CBCC667F3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0652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DED2D-10AD-41DA-9F93-8B688AB75FB0}" type="datetimeFigureOut">
              <a:rPr lang="cs-CZ" smtClean="0"/>
              <a:t>14.01.2021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92011-F588-4FE9-8482-6CBCC667F3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2457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DED2D-10AD-41DA-9F93-8B688AB75FB0}" type="datetimeFigureOut">
              <a:rPr lang="cs-CZ" smtClean="0"/>
              <a:t>14.01.2021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92011-F588-4FE9-8482-6CBCC667F3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3751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DED2D-10AD-41DA-9F93-8B688AB75FB0}" type="datetimeFigureOut">
              <a:rPr lang="cs-CZ" smtClean="0"/>
              <a:t>14.01.2021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92011-F588-4FE9-8482-6CBCC667F3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5051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DED2D-10AD-41DA-9F93-8B688AB75FB0}" type="datetimeFigureOut">
              <a:rPr lang="cs-CZ" smtClean="0"/>
              <a:t>14.01.2021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92011-F588-4FE9-8482-6CBCC667F3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816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DED2D-10AD-41DA-9F93-8B688AB75FB0}" type="datetimeFigureOut">
              <a:rPr lang="cs-CZ" smtClean="0"/>
              <a:t>14.01.2021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92011-F588-4FE9-8482-6CBCC667F3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6359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5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stb.royalsocietypublishing.org/content/369/1656/20130569.full" TargetMode="External"/><Relationship Id="rId4" Type="http://schemas.openxmlformats.org/officeDocument/2006/relationships/image" Target="../media/image19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19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image" Target="../media/image19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casopis.vesmir.cz/clanek/rezistence-na-antibiotika" TargetMode="External"/><Relationship Id="rId2" Type="http://schemas.openxmlformats.org/officeDocument/2006/relationships/hyperlink" Target="http://www.veronica.cz/?id=561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204755" y="2055222"/>
            <a:ext cx="93791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dirty="0" smtClean="0"/>
              <a:t>Problémy znečištění</a:t>
            </a:r>
            <a:endParaRPr lang="cs-CZ" sz="5400" dirty="0"/>
          </a:p>
        </p:txBody>
      </p:sp>
    </p:spTree>
    <p:extLst>
      <p:ext uri="{BB962C8B-B14F-4D97-AF65-F5344CB8AC3E}">
        <p14:creationId xmlns:p14="http://schemas.microsoft.com/office/powerpoint/2010/main" val="2093117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723900" y="482601"/>
            <a:ext cx="84201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1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cs-CZ" sz="2800" b="1" dirty="0">
                <a:latin typeface="Calibri" panose="020F0502020204030204" pitchFamily="34" charset="0"/>
              </a:rPr>
              <a:t>Mechanismy toxického účinku </a:t>
            </a:r>
            <a:endParaRPr lang="cs-CZ" sz="2800" b="1" dirty="0" smtClean="0">
              <a:latin typeface="Calibri" panose="020F0502020204030204" pitchFamily="34" charset="0"/>
            </a:endParaRPr>
          </a:p>
          <a:p>
            <a:endParaRPr lang="cs-CZ" sz="2800" dirty="0">
              <a:latin typeface="Calibri" panose="020F0502020204030204" pitchFamily="34" charset="0"/>
            </a:endParaRPr>
          </a:p>
          <a:p>
            <a:r>
              <a:rPr lang="cs-CZ" sz="2400" dirty="0" smtClean="0">
                <a:latin typeface="Calibri" panose="020F0502020204030204" pitchFamily="34" charset="0"/>
              </a:rPr>
              <a:t>přímý </a:t>
            </a:r>
            <a:r>
              <a:rPr lang="cs-CZ" sz="2400" dirty="0">
                <a:latin typeface="Calibri" panose="020F0502020204030204" pitchFamily="34" charset="0"/>
              </a:rPr>
              <a:t>toxický účinek: </a:t>
            </a:r>
          </a:p>
          <a:p>
            <a:r>
              <a:rPr lang="cs-CZ" sz="2400" dirty="0">
                <a:latin typeface="Arial" panose="020B0604020202020204" pitchFamily="34" charset="0"/>
              </a:rPr>
              <a:t>• </a:t>
            </a:r>
            <a:r>
              <a:rPr lang="cs-CZ" sz="2400" dirty="0">
                <a:latin typeface="Calibri" panose="020F0502020204030204" pitchFamily="34" charset="0"/>
              </a:rPr>
              <a:t>poškození buněk určitého orgánu, nejčastěji se jedná o játra, ledviny, plíce, pankreas.. </a:t>
            </a:r>
          </a:p>
          <a:p>
            <a:r>
              <a:rPr lang="cs-CZ" sz="2400" dirty="0">
                <a:latin typeface="Arial" panose="020B0604020202020204" pitchFamily="34" charset="0"/>
              </a:rPr>
              <a:t>• </a:t>
            </a:r>
            <a:r>
              <a:rPr lang="cs-CZ" sz="2400" i="1" dirty="0">
                <a:latin typeface="Calibri" panose="020F0502020204030204" pitchFamily="34" charset="0"/>
              </a:rPr>
              <a:t>dráždivý účinek </a:t>
            </a:r>
            <a:r>
              <a:rPr lang="cs-CZ" sz="2400" dirty="0">
                <a:latin typeface="Calibri" panose="020F0502020204030204" pitchFamily="34" charset="0"/>
              </a:rPr>
              <a:t>– dochází k podráždění nebo poškození sliznice očí, dýchacích cest, zažívacího ústrojí nebo kůže (vyvolávají jej např. kyseliny, louhy, látky s oxidačními účinky, organická rozpouštědla) </a:t>
            </a:r>
          </a:p>
          <a:p>
            <a:r>
              <a:rPr lang="cs-CZ" sz="2400" dirty="0">
                <a:latin typeface="Arial" panose="020B0604020202020204" pitchFamily="34" charset="0"/>
              </a:rPr>
              <a:t>• </a:t>
            </a:r>
            <a:r>
              <a:rPr lang="cs-CZ" sz="2400" i="1" dirty="0">
                <a:latin typeface="Calibri" panose="020F0502020204030204" pitchFamily="34" charset="0"/>
              </a:rPr>
              <a:t>narkotický účinek </a:t>
            </a:r>
            <a:r>
              <a:rPr lang="cs-CZ" sz="2400" dirty="0">
                <a:latin typeface="Calibri" panose="020F0502020204030204" pitchFamily="34" charset="0"/>
              </a:rPr>
              <a:t>– způsobují jej látky, které brzdí přenos nervového vzruchu a tím potlačují aktivitu CNS (např. nižší alkoholy, CHCl</a:t>
            </a:r>
            <a:r>
              <a:rPr lang="cs-CZ" sz="2400" baseline="-25000" dirty="0">
                <a:latin typeface="Calibri" panose="020F0502020204030204" pitchFamily="34" charset="0"/>
              </a:rPr>
              <a:t>3</a:t>
            </a:r>
            <a:r>
              <a:rPr lang="cs-CZ" sz="2400" dirty="0">
                <a:latin typeface="Calibri" panose="020F0502020204030204" pitchFamily="34" charset="0"/>
              </a:rPr>
              <a:t>, CCl</a:t>
            </a:r>
            <a:r>
              <a:rPr lang="cs-CZ" sz="2400" baseline="-25000" dirty="0">
                <a:latin typeface="Calibri" panose="020F0502020204030204" pitchFamily="34" charset="0"/>
              </a:rPr>
              <a:t>4</a:t>
            </a:r>
            <a:r>
              <a:rPr lang="cs-CZ" sz="2400" dirty="0">
                <a:latin typeface="Calibri" panose="020F0502020204030204" pitchFamily="34" charset="0"/>
              </a:rPr>
              <a:t>, benzen, toluen…) </a:t>
            </a:r>
          </a:p>
        </p:txBody>
      </p:sp>
    </p:spTree>
    <p:extLst>
      <p:ext uri="{BB962C8B-B14F-4D97-AF65-F5344CB8AC3E}">
        <p14:creationId xmlns:p14="http://schemas.microsoft.com/office/powerpoint/2010/main" val="1783021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723900" y="482601"/>
            <a:ext cx="84201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1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cs-CZ" sz="2800" b="1" dirty="0">
                <a:latin typeface="Calibri" panose="020F0502020204030204" pitchFamily="34" charset="0"/>
              </a:rPr>
              <a:t>Mechanismy toxického účinku </a:t>
            </a:r>
            <a:endParaRPr lang="cs-CZ" sz="2800" b="1" dirty="0" smtClean="0">
              <a:latin typeface="Calibri" panose="020F0502020204030204" pitchFamily="34" charset="0"/>
            </a:endParaRPr>
          </a:p>
          <a:p>
            <a:endParaRPr lang="cs-CZ" dirty="0"/>
          </a:p>
          <a:p>
            <a:r>
              <a:rPr lang="cs-CZ" sz="2400" dirty="0">
                <a:latin typeface="Calibri" panose="020F0502020204030204" pitchFamily="34" charset="0"/>
              </a:rPr>
              <a:t>biochemický toxický účinek: </a:t>
            </a:r>
          </a:p>
          <a:p>
            <a:r>
              <a:rPr lang="cs-CZ" sz="2400" dirty="0">
                <a:latin typeface="Calibri" panose="020F0502020204030204" pitchFamily="34" charset="0"/>
              </a:rPr>
              <a:t>• toxická látka interaguje s cílovou molekulou (enzym, receptor, NK, ...) </a:t>
            </a:r>
          </a:p>
          <a:p>
            <a:r>
              <a:rPr lang="cs-CZ" sz="2400" dirty="0">
                <a:latin typeface="Calibri" panose="020F0502020204030204" pitchFamily="34" charset="0"/>
              </a:rPr>
              <a:t>•ovlivnění biochemického děje </a:t>
            </a:r>
          </a:p>
          <a:p>
            <a:r>
              <a:rPr lang="cs-CZ" sz="2400" dirty="0">
                <a:latin typeface="Calibri" panose="020F0502020204030204" pitchFamily="34" charset="0"/>
              </a:rPr>
              <a:t>•inhibice enzymu X aktivace enzymu </a:t>
            </a:r>
          </a:p>
          <a:p>
            <a:r>
              <a:rPr lang="cs-CZ" sz="2400" dirty="0">
                <a:latin typeface="Calibri" panose="020F0502020204030204" pitchFamily="34" charset="0"/>
              </a:rPr>
              <a:t>•př. NPL inhibují enzym </a:t>
            </a:r>
            <a:r>
              <a:rPr lang="cs-CZ" sz="2400" dirty="0" err="1">
                <a:latin typeface="Calibri" panose="020F0502020204030204" pitchFamily="34" charset="0"/>
              </a:rPr>
              <a:t>acetylcholinesterasu</a:t>
            </a:r>
            <a:r>
              <a:rPr lang="cs-CZ" sz="2400" dirty="0">
                <a:latin typeface="Calibri" panose="020F0502020204030204" pitchFamily="34" charset="0"/>
              </a:rPr>
              <a:t> </a:t>
            </a:r>
          </a:p>
          <a:p>
            <a:r>
              <a:rPr lang="cs-CZ" sz="2400" dirty="0">
                <a:latin typeface="Calibri" panose="020F0502020204030204" pitchFamily="34" charset="0"/>
              </a:rPr>
              <a:t>•</a:t>
            </a:r>
            <a:r>
              <a:rPr lang="cs-CZ" sz="2400" dirty="0" err="1">
                <a:latin typeface="Calibri" panose="020F0502020204030204" pitchFamily="34" charset="0"/>
              </a:rPr>
              <a:t>ethanol</a:t>
            </a:r>
            <a:r>
              <a:rPr lang="cs-CZ" sz="2400" dirty="0">
                <a:latin typeface="Calibri" panose="020F0502020204030204" pitchFamily="34" charset="0"/>
              </a:rPr>
              <a:t> aktivuje </a:t>
            </a:r>
            <a:r>
              <a:rPr lang="cs-CZ" sz="2400" dirty="0" err="1">
                <a:latin typeface="Calibri" panose="020F0502020204030204" pitchFamily="34" charset="0"/>
              </a:rPr>
              <a:t>alkoholdehydrogenasu</a:t>
            </a:r>
            <a:r>
              <a:rPr lang="cs-CZ" sz="2400" dirty="0">
                <a:latin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2053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723900" y="482601"/>
            <a:ext cx="84201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1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cs-CZ" sz="2800" b="1" dirty="0">
                <a:latin typeface="Calibri" panose="020F0502020204030204" pitchFamily="34" charset="0"/>
              </a:rPr>
              <a:t>Mechanismy toxického </a:t>
            </a:r>
            <a:r>
              <a:rPr lang="cs-CZ" sz="2800" b="1" dirty="0" smtClean="0">
                <a:latin typeface="Calibri" panose="020F0502020204030204" pitchFamily="34" charset="0"/>
              </a:rPr>
              <a:t>účinku</a:t>
            </a:r>
          </a:p>
          <a:p>
            <a:endParaRPr lang="cs-CZ" dirty="0"/>
          </a:p>
          <a:p>
            <a:r>
              <a:rPr lang="cs-CZ" sz="2400" dirty="0" err="1"/>
              <a:t>imunotoxický</a:t>
            </a:r>
            <a:r>
              <a:rPr lang="cs-CZ" sz="2400" dirty="0"/>
              <a:t> účinek: </a:t>
            </a:r>
          </a:p>
          <a:p>
            <a:r>
              <a:rPr lang="cs-CZ" sz="2400" dirty="0"/>
              <a:t>• ovlivnění imunitního systému </a:t>
            </a:r>
          </a:p>
          <a:p>
            <a:r>
              <a:rPr lang="cs-CZ" sz="2400" dirty="0"/>
              <a:t>• toxické látky mohou imunitní reakci : </a:t>
            </a:r>
          </a:p>
          <a:p>
            <a:r>
              <a:rPr lang="cs-CZ" sz="2400" dirty="0"/>
              <a:t>• potlačit (imunosuprese) </a:t>
            </a:r>
          </a:p>
          <a:p>
            <a:r>
              <a:rPr lang="cs-CZ" sz="2400" dirty="0"/>
              <a:t>•benzen, polycyklické aromatické uhlovodíky, PCB, ozon </a:t>
            </a:r>
          </a:p>
          <a:p>
            <a:r>
              <a:rPr lang="cs-CZ" sz="2400" dirty="0"/>
              <a:t>• vyvolat nepřiměřenou imunitní reakci (alergická reakce) </a:t>
            </a:r>
          </a:p>
          <a:p>
            <a:r>
              <a:rPr lang="pl-PL" sz="2400" dirty="0"/>
              <a:t>•např. pyly, prachy, akryláty, kovy,... </a:t>
            </a:r>
          </a:p>
          <a:p>
            <a:r>
              <a:rPr lang="cs-CZ" sz="2400" b="1" dirty="0" smtClean="0">
                <a:latin typeface="Calibri" panose="020F0502020204030204" pitchFamily="34" charset="0"/>
              </a:rPr>
              <a:t>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1506494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723900" y="482601"/>
            <a:ext cx="84201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1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cs-CZ" sz="2800" b="1" dirty="0">
                <a:latin typeface="Calibri" panose="020F0502020204030204" pitchFamily="34" charset="0"/>
              </a:rPr>
              <a:t>Mechanismy toxického účinku </a:t>
            </a: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723900" y="1035581"/>
            <a:ext cx="8813800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105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cs-CZ" sz="1050" dirty="0">
              <a:latin typeface="Arial" panose="020B0604020202020204" pitchFamily="34" charset="0"/>
            </a:endParaRPr>
          </a:p>
          <a:p>
            <a:r>
              <a:rPr lang="cs-CZ" sz="2400" dirty="0" smtClean="0"/>
              <a:t>mutagenita</a:t>
            </a:r>
            <a:r>
              <a:rPr lang="cs-CZ" sz="2400" dirty="0"/>
              <a:t>: </a:t>
            </a:r>
          </a:p>
          <a:p>
            <a:r>
              <a:rPr lang="cs-CZ" sz="2400" dirty="0"/>
              <a:t>• zásah do genetické informace </a:t>
            </a:r>
          </a:p>
          <a:p>
            <a:r>
              <a:rPr lang="cs-CZ" sz="2400" dirty="0"/>
              <a:t>• působením chemických látek dojde ke změně struktury některé báze NK, takto pozměněná báze není schopna vytvořit příslušný pár → dojde ke změně kódované a přenášené genetické informace </a:t>
            </a:r>
          </a:p>
          <a:p>
            <a:r>
              <a:rPr lang="cs-CZ" sz="2400" dirty="0" err="1" smtClean="0"/>
              <a:t>kancerogenita</a:t>
            </a:r>
            <a:r>
              <a:rPr lang="cs-CZ" sz="2400" dirty="0"/>
              <a:t>: </a:t>
            </a:r>
          </a:p>
          <a:p>
            <a:r>
              <a:rPr lang="cs-CZ" sz="2400" dirty="0"/>
              <a:t>•mutace v genetickém materiálu projevující se zhoubným bujením </a:t>
            </a:r>
          </a:p>
          <a:p>
            <a:r>
              <a:rPr lang="cs-CZ" sz="2400" dirty="0"/>
              <a:t>•poškození opravných mechanismů, které jsou jinak schopny poškozenou NK rozpoznat a opravit, příp. nahradit. </a:t>
            </a:r>
          </a:p>
          <a:p>
            <a:r>
              <a:rPr lang="cs-CZ" sz="2400" dirty="0"/>
              <a:t>•např. azbest, </a:t>
            </a:r>
            <a:r>
              <a:rPr lang="cs-CZ" sz="2400" dirty="0" err="1"/>
              <a:t>aminoazosloučeniny</a:t>
            </a:r>
            <a:r>
              <a:rPr lang="cs-CZ" sz="2400" dirty="0"/>
              <a:t>, vinylchlorid, </a:t>
            </a:r>
            <a:r>
              <a:rPr lang="cs-CZ" sz="2400" dirty="0" err="1"/>
              <a:t>polyaromatické</a:t>
            </a:r>
            <a:r>
              <a:rPr lang="cs-CZ" sz="2400" dirty="0"/>
              <a:t> sloučeniny, aromatické nitrosloučeniny, </a:t>
            </a:r>
            <a:r>
              <a:rPr lang="cs-CZ" sz="2400" dirty="0" err="1"/>
              <a:t>heteroaromatické</a:t>
            </a:r>
            <a:r>
              <a:rPr lang="cs-CZ" sz="2400" dirty="0"/>
              <a:t> nitrosloučeniny </a:t>
            </a:r>
          </a:p>
        </p:txBody>
      </p:sp>
    </p:spTree>
    <p:extLst>
      <p:ext uri="{BB962C8B-B14F-4D97-AF65-F5344CB8AC3E}">
        <p14:creationId xmlns:p14="http://schemas.microsoft.com/office/powerpoint/2010/main" val="3791579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723900" y="482601"/>
            <a:ext cx="84201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1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cs-CZ" sz="2800" b="1" dirty="0">
                <a:latin typeface="Calibri" panose="020F0502020204030204" pitchFamily="34" charset="0"/>
              </a:rPr>
              <a:t>Mechanismy toxického účinku </a:t>
            </a: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723900" y="996568"/>
            <a:ext cx="7493000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105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cs-CZ" sz="1050" dirty="0">
              <a:latin typeface="Arial" panose="020B0604020202020204" pitchFamily="34" charset="0"/>
            </a:endParaRPr>
          </a:p>
          <a:p>
            <a:r>
              <a:rPr lang="cs-CZ" sz="2400" dirty="0" smtClean="0">
                <a:latin typeface="Calibri" panose="020F0502020204030204" pitchFamily="34" charset="0"/>
              </a:rPr>
              <a:t>teratogenita</a:t>
            </a:r>
            <a:r>
              <a:rPr lang="cs-CZ" sz="2400" dirty="0">
                <a:latin typeface="Calibri" panose="020F0502020204030204" pitchFamily="34" charset="0"/>
              </a:rPr>
              <a:t>: </a:t>
            </a:r>
            <a:endParaRPr lang="cs-CZ" sz="2400" dirty="0">
              <a:latin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</a:rPr>
              <a:t>• </a:t>
            </a:r>
            <a:r>
              <a:rPr lang="cs-CZ" sz="2400" dirty="0">
                <a:latin typeface="Calibri" panose="020F0502020204030204" pitchFamily="34" charset="0"/>
              </a:rPr>
              <a:t>schopnost látky poškodit embryo, přestože pro matku je v dané dávce neškodná </a:t>
            </a:r>
          </a:p>
          <a:p>
            <a:r>
              <a:rPr lang="cs-CZ" sz="2400" dirty="0">
                <a:latin typeface="Arial" panose="020B0604020202020204" pitchFamily="34" charset="0"/>
              </a:rPr>
              <a:t>• </a:t>
            </a:r>
            <a:r>
              <a:rPr lang="cs-CZ" sz="2400" dirty="0">
                <a:latin typeface="Calibri" panose="020F0502020204030204" pitchFamily="34" charset="0"/>
              </a:rPr>
              <a:t>př. léčivo thalidomid, používáno jako sedativum - na dospělé nemělo žádné vedlejší účinky. Děti matek se rodily těžce deformované (zkrácené končetiny - </a:t>
            </a:r>
            <a:r>
              <a:rPr lang="cs-CZ" sz="2400" dirty="0" err="1">
                <a:latin typeface="Calibri" panose="020F0502020204030204" pitchFamily="34" charset="0"/>
              </a:rPr>
              <a:t>fokomelie</a:t>
            </a:r>
            <a:r>
              <a:rPr lang="cs-CZ" sz="2400" dirty="0">
                <a:latin typeface="Calibri" panose="020F0502020204030204" pitchFamily="34" charset="0"/>
              </a:rPr>
              <a:t>, malformace vnitřních orgánu,...apod.). </a:t>
            </a:r>
          </a:p>
          <a:p>
            <a:r>
              <a:rPr lang="cs-CZ" sz="2400" dirty="0">
                <a:latin typeface="Arial" panose="020B0604020202020204" pitchFamily="34" charset="0"/>
              </a:rPr>
              <a:t>• </a:t>
            </a:r>
            <a:r>
              <a:rPr lang="cs-CZ" sz="2400" dirty="0">
                <a:latin typeface="Calibri" panose="020F0502020204030204" pitchFamily="34" charset="0"/>
              </a:rPr>
              <a:t>povinné testy všech léčiv na teratogenitu a ke zpřísnění požadavku na testování léčiv, na všech letácích k lékům uváděno, zda jsou či nejsou vhodné k užívání v době těhotenství </a:t>
            </a:r>
          </a:p>
        </p:txBody>
      </p:sp>
    </p:spTree>
    <p:extLst>
      <p:ext uri="{BB962C8B-B14F-4D97-AF65-F5344CB8AC3E}">
        <p14:creationId xmlns:p14="http://schemas.microsoft.com/office/powerpoint/2010/main" val="1754104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126048" y="2413000"/>
            <a:ext cx="10515600" cy="1325563"/>
          </a:xfrm>
        </p:spPr>
        <p:txBody>
          <a:bodyPr/>
          <a:lstStyle/>
          <a:p>
            <a:r>
              <a:rPr lang="cs-CZ" dirty="0" smtClean="0"/>
              <a:t>Vstup do těla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4682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2844800" y="1270000"/>
            <a:ext cx="80391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1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cs-CZ" sz="1000" dirty="0">
              <a:latin typeface="Calibri" panose="020F0502020204030204" pitchFamily="34" charset="0"/>
            </a:endParaRPr>
          </a:p>
          <a:p>
            <a:r>
              <a:rPr lang="cs-CZ" sz="3200" dirty="0">
                <a:latin typeface="Calibri" panose="020F0502020204030204" pitchFamily="34" charset="0"/>
              </a:rPr>
              <a:t>akutní </a:t>
            </a:r>
            <a:r>
              <a:rPr lang="cs-CZ" sz="3200" dirty="0" smtClean="0">
                <a:latin typeface="Calibri" panose="020F0502020204030204" pitchFamily="34" charset="0"/>
              </a:rPr>
              <a:t>otrava	x</a:t>
            </a:r>
            <a:r>
              <a:rPr lang="cs-CZ" dirty="0"/>
              <a:t>	</a:t>
            </a:r>
            <a:r>
              <a:rPr lang="cs-CZ" sz="3200" dirty="0" smtClean="0">
                <a:latin typeface="Calibri" panose="020F0502020204030204" pitchFamily="34" charset="0"/>
              </a:rPr>
              <a:t>chronická </a:t>
            </a:r>
            <a:r>
              <a:rPr lang="cs-CZ" sz="3200" dirty="0">
                <a:latin typeface="Calibri" panose="020F0502020204030204" pitchFamily="34" charset="0"/>
              </a:rPr>
              <a:t>otrava</a:t>
            </a:r>
            <a:r>
              <a:rPr lang="cs-CZ" dirty="0"/>
              <a:t> </a:t>
            </a:r>
          </a:p>
          <a:p>
            <a:r>
              <a:rPr lang="cs-CZ" sz="3200" dirty="0" smtClean="0">
                <a:latin typeface="Calibri" panose="020F0502020204030204" pitchFamily="34" charset="0"/>
              </a:rPr>
              <a:t>	 </a:t>
            </a:r>
            <a:endParaRPr lang="cs-CZ" sz="3200" dirty="0">
              <a:latin typeface="Calibri" panose="020F050202020403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807395"/>
            <a:ext cx="3897813" cy="303472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500" y="2577713"/>
            <a:ext cx="4343400" cy="326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2404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4000" y="0"/>
            <a:ext cx="10515600" cy="1325563"/>
          </a:xfrm>
        </p:spPr>
        <p:txBody>
          <a:bodyPr/>
          <a:lstStyle/>
          <a:p>
            <a:r>
              <a:rPr lang="cs-CZ" dirty="0" smtClean="0"/>
              <a:t>Hlavní vstupy do organismy a co je ovlivňuje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362" y="1512888"/>
            <a:ext cx="3458348" cy="1712912"/>
          </a:xfrm>
          <a:prstGeom prst="rect">
            <a:avLst/>
          </a:prstGeom>
        </p:spPr>
      </p:pic>
      <p:pic>
        <p:nvPicPr>
          <p:cNvPr id="1028" name="Picture 4" descr="Znečištění organismu I – PLÍ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902" y="3409421"/>
            <a:ext cx="2802181" cy="318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astrointestinální trakt – Encyklopedie zdravotní sest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770" y="2173287"/>
            <a:ext cx="2689225" cy="379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7457995" y="1361386"/>
            <a:ext cx="6096000" cy="270843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sz="11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cs-CZ" sz="1100" dirty="0">
              <a:latin typeface="Arial" panose="020B0604020202020204" pitchFamily="34" charset="0"/>
            </a:endParaRPr>
          </a:p>
          <a:p>
            <a:r>
              <a:rPr lang="cs-CZ" sz="2800" dirty="0" smtClean="0">
                <a:latin typeface="Calibri" panose="020F0502020204030204" pitchFamily="34" charset="0"/>
              </a:rPr>
              <a:t>faktory </a:t>
            </a:r>
            <a:r>
              <a:rPr lang="cs-CZ" sz="2800" dirty="0">
                <a:latin typeface="Calibri" panose="020F0502020204030204" pitchFamily="34" charset="0"/>
              </a:rPr>
              <a:t>ovlivňující dostupnost: </a:t>
            </a:r>
          </a:p>
          <a:p>
            <a:r>
              <a:rPr lang="cs-CZ" sz="2400" dirty="0" smtClean="0">
                <a:latin typeface="Arial" panose="020B0604020202020204" pitchFamily="34" charset="0"/>
              </a:rPr>
              <a:t>•</a:t>
            </a:r>
            <a:r>
              <a:rPr lang="cs-CZ" sz="2400" dirty="0" err="1" smtClean="0">
                <a:latin typeface="Calibri" panose="020F0502020204030204" pitchFamily="34" charset="0"/>
              </a:rPr>
              <a:t>fyz</a:t>
            </a:r>
            <a:r>
              <a:rPr lang="cs-CZ" sz="2400" dirty="0">
                <a:latin typeface="Calibri" panose="020F0502020204030204" pitchFamily="34" charset="0"/>
              </a:rPr>
              <a:t>.-</a:t>
            </a:r>
            <a:r>
              <a:rPr lang="cs-CZ" sz="2400" dirty="0" err="1">
                <a:latin typeface="Calibri" panose="020F0502020204030204" pitchFamily="34" charset="0"/>
              </a:rPr>
              <a:t>chem</a:t>
            </a:r>
            <a:r>
              <a:rPr lang="cs-CZ" sz="2400" dirty="0">
                <a:latin typeface="Calibri" panose="020F0502020204030204" pitchFamily="34" charset="0"/>
              </a:rPr>
              <a:t>. faktory </a:t>
            </a:r>
          </a:p>
          <a:p>
            <a:r>
              <a:rPr lang="cs-CZ" sz="2400" dirty="0">
                <a:latin typeface="Arial" panose="020B0604020202020204" pitchFamily="34" charset="0"/>
              </a:rPr>
              <a:t>•</a:t>
            </a:r>
            <a:r>
              <a:rPr lang="cs-CZ" sz="2400" dirty="0">
                <a:latin typeface="Calibri" panose="020F0502020204030204" pitchFamily="34" charset="0"/>
              </a:rPr>
              <a:t>rozpustnost </a:t>
            </a:r>
          </a:p>
          <a:p>
            <a:r>
              <a:rPr lang="cs-CZ" sz="2400" dirty="0">
                <a:latin typeface="Arial" panose="020B0604020202020204" pitchFamily="34" charset="0"/>
              </a:rPr>
              <a:t>•</a:t>
            </a:r>
            <a:r>
              <a:rPr lang="cs-CZ" sz="2400" dirty="0">
                <a:latin typeface="Calibri" panose="020F0502020204030204" pitchFamily="34" charset="0"/>
              </a:rPr>
              <a:t>podmínky v místě absorpce </a:t>
            </a:r>
          </a:p>
          <a:p>
            <a:r>
              <a:rPr lang="cs-CZ" sz="2400" dirty="0">
                <a:latin typeface="Arial" panose="020B0604020202020204" pitchFamily="34" charset="0"/>
              </a:rPr>
              <a:t>•</a:t>
            </a:r>
            <a:r>
              <a:rPr lang="cs-CZ" sz="2400" dirty="0">
                <a:latin typeface="Calibri" panose="020F0502020204030204" pitchFamily="34" charset="0"/>
              </a:rPr>
              <a:t>koncentrace </a:t>
            </a:r>
            <a:r>
              <a:rPr lang="cs-CZ" sz="2400" dirty="0" err="1">
                <a:latin typeface="Calibri" panose="020F0502020204030204" pitchFamily="34" charset="0"/>
              </a:rPr>
              <a:t>xenobiotika</a:t>
            </a:r>
            <a:r>
              <a:rPr lang="cs-CZ" sz="2400" dirty="0">
                <a:latin typeface="Calibri" panose="020F0502020204030204" pitchFamily="34" charset="0"/>
              </a:rPr>
              <a:t> </a:t>
            </a:r>
          </a:p>
          <a:p>
            <a:r>
              <a:rPr lang="cs-CZ" sz="2400" dirty="0">
                <a:latin typeface="Arial" panose="020B0604020202020204" pitchFamily="34" charset="0"/>
              </a:rPr>
              <a:t>•</a:t>
            </a:r>
            <a:r>
              <a:rPr lang="cs-CZ" sz="2400" dirty="0">
                <a:latin typeface="Calibri" panose="020F0502020204030204" pitchFamily="34" charset="0"/>
              </a:rPr>
              <a:t>průtok krve v místě absorpce </a:t>
            </a:r>
          </a:p>
        </p:txBody>
      </p:sp>
    </p:spTree>
    <p:extLst>
      <p:ext uri="{BB962C8B-B14F-4D97-AF65-F5344CB8AC3E}">
        <p14:creationId xmlns:p14="http://schemas.microsoft.com/office/powerpoint/2010/main" val="24715404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1300" y="50271"/>
            <a:ext cx="10515600" cy="1325563"/>
          </a:xfrm>
        </p:spPr>
        <p:txBody>
          <a:bodyPr/>
          <a:lstStyle/>
          <a:p>
            <a:r>
              <a:rPr lang="cs-CZ" dirty="0" smtClean="0"/>
              <a:t>Hlavní vstupy do organismy a co je ovlivňuje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598" y="1218579"/>
            <a:ext cx="3996812" cy="1979612"/>
          </a:xfrm>
          <a:prstGeom prst="rect">
            <a:avLst/>
          </a:prstGeom>
        </p:spPr>
      </p:pic>
      <p:pic>
        <p:nvPicPr>
          <p:cNvPr id="1028" name="Picture 4" descr="Znečištění organismu I – PLÍ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564" y="1101590"/>
            <a:ext cx="2802181" cy="318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874967" y="3016870"/>
            <a:ext cx="6096000" cy="153888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sz="11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cs-CZ" sz="1100" dirty="0">
              <a:latin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</a:rPr>
              <a:t>•</a:t>
            </a:r>
            <a:r>
              <a:rPr lang="cs-CZ" sz="2400" dirty="0">
                <a:latin typeface="Calibri" panose="020F0502020204030204" pitchFamily="34" charset="0"/>
              </a:rPr>
              <a:t>přístupná pro plyny, roztoky </a:t>
            </a:r>
          </a:p>
          <a:p>
            <a:r>
              <a:rPr lang="cs-CZ" sz="2400" dirty="0">
                <a:latin typeface="Arial" panose="020B0604020202020204" pitchFamily="34" charset="0"/>
              </a:rPr>
              <a:t>•</a:t>
            </a:r>
            <a:r>
              <a:rPr lang="cs-CZ" sz="2400" dirty="0">
                <a:latin typeface="Calibri" panose="020F0502020204030204" pitchFamily="34" charset="0"/>
              </a:rPr>
              <a:t>velká absorpční plocha </a:t>
            </a:r>
          </a:p>
          <a:p>
            <a:r>
              <a:rPr lang="cs-CZ" sz="2400" dirty="0">
                <a:latin typeface="Arial" panose="020B0604020202020204" pitchFamily="34" charset="0"/>
              </a:rPr>
              <a:t>•</a:t>
            </a:r>
            <a:r>
              <a:rPr lang="cs-CZ" sz="2400" dirty="0">
                <a:latin typeface="Calibri" panose="020F0502020204030204" pitchFamily="34" charset="0"/>
              </a:rPr>
              <a:t>průchod lipofilních látek </a:t>
            </a:r>
          </a:p>
        </p:txBody>
      </p:sp>
      <p:sp>
        <p:nvSpPr>
          <p:cNvPr id="5" name="Obdélník 4"/>
          <p:cNvSpPr/>
          <p:nvPr/>
        </p:nvSpPr>
        <p:spPr>
          <a:xfrm>
            <a:off x="4910910" y="4054723"/>
            <a:ext cx="7281090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11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cs-CZ" sz="2400" dirty="0">
              <a:latin typeface="Calibri" panose="020F0502020204030204" pitchFamily="34" charset="0"/>
            </a:endParaRPr>
          </a:p>
          <a:p>
            <a:r>
              <a:rPr lang="cs-CZ" sz="2400" dirty="0">
                <a:latin typeface="Calibri" panose="020F0502020204030204" pitchFamily="34" charset="0"/>
              </a:rPr>
              <a:t>•plynné, kapalné i pevné látky (velikost částic) </a:t>
            </a:r>
          </a:p>
          <a:p>
            <a:r>
              <a:rPr lang="pl-PL" sz="2400" dirty="0">
                <a:latin typeface="Calibri" panose="020F0502020204030204" pitchFamily="34" charset="0"/>
              </a:rPr>
              <a:t>•př. CO, azbest, CHCl</a:t>
            </a:r>
            <a:r>
              <a:rPr lang="pl-PL" sz="2400" baseline="-25000" dirty="0">
                <a:latin typeface="Calibri" panose="020F0502020204030204" pitchFamily="34" charset="0"/>
              </a:rPr>
              <a:t>3</a:t>
            </a:r>
            <a:r>
              <a:rPr lang="pl-PL" sz="2400" dirty="0">
                <a:latin typeface="Calibri" panose="020F0502020204030204" pitchFamily="34" charset="0"/>
              </a:rPr>
              <a:t>, SO</a:t>
            </a:r>
            <a:r>
              <a:rPr lang="pl-PL" sz="2400" baseline="-25000" dirty="0">
                <a:latin typeface="Calibri" panose="020F0502020204030204" pitchFamily="34" charset="0"/>
              </a:rPr>
              <a:t>2</a:t>
            </a:r>
            <a:r>
              <a:rPr lang="pl-PL" sz="2400" dirty="0">
                <a:latin typeface="Calibri" panose="020F0502020204030204" pitchFamily="34" charset="0"/>
              </a:rPr>
              <a:t> </a:t>
            </a:r>
          </a:p>
          <a:p>
            <a:r>
              <a:rPr lang="cs-CZ" sz="2400" dirty="0">
                <a:latin typeface="Calibri" panose="020F0502020204030204" pitchFamily="34" charset="0"/>
              </a:rPr>
              <a:t>•absorpční plocha 50-100 m</a:t>
            </a:r>
            <a:r>
              <a:rPr lang="cs-CZ" sz="2400" baseline="30000" dirty="0">
                <a:latin typeface="Calibri" panose="020F0502020204030204" pitchFamily="34" charset="0"/>
              </a:rPr>
              <a:t>2</a:t>
            </a:r>
            <a:r>
              <a:rPr lang="cs-CZ" sz="2400" dirty="0">
                <a:latin typeface="Calibri" panose="020F0502020204030204" pitchFamily="34" charset="0"/>
              </a:rPr>
              <a:t>, bohatě prokrvené </a:t>
            </a:r>
          </a:p>
          <a:p>
            <a:r>
              <a:rPr lang="cs-CZ" sz="2400" dirty="0">
                <a:latin typeface="Calibri" panose="020F0502020204030204" pitchFamily="34" charset="0"/>
              </a:rPr>
              <a:t>•absorpci ovlivňuje rychlost dýchání a krevní tok </a:t>
            </a:r>
          </a:p>
          <a:p>
            <a:r>
              <a:rPr lang="pt-BR" sz="2400" dirty="0">
                <a:latin typeface="Calibri" panose="020F0502020204030204" pitchFamily="34" charset="0"/>
              </a:rPr>
              <a:t>•malé částice absorbovány i pomocí </a:t>
            </a:r>
            <a:r>
              <a:rPr lang="pt-BR" sz="2400" dirty="0" smtClean="0">
                <a:latin typeface="Calibri" panose="020F0502020204030204" pitchFamily="34" charset="0"/>
              </a:rPr>
              <a:t>fagocytózy </a:t>
            </a:r>
            <a:endParaRPr lang="pt-BR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91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4000" y="187325"/>
            <a:ext cx="10515600" cy="1325563"/>
          </a:xfrm>
        </p:spPr>
        <p:txBody>
          <a:bodyPr/>
          <a:lstStyle/>
          <a:p>
            <a:r>
              <a:rPr lang="cs-CZ" dirty="0" smtClean="0"/>
              <a:t>Hlavní vstupy do organismy a co je ovlivňuje</a:t>
            </a:r>
            <a:endParaRPr lang="cs-CZ" dirty="0"/>
          </a:p>
        </p:txBody>
      </p:sp>
      <p:pic>
        <p:nvPicPr>
          <p:cNvPr id="1030" name="Picture 6" descr="Gastrointestinální trakt – Encyklopedie zdravotní sest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1931987"/>
            <a:ext cx="2689225" cy="379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4102100" y="1386042"/>
            <a:ext cx="6096000" cy="337015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sz="105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cs-CZ" sz="1050" dirty="0">
              <a:latin typeface="Arial" panose="020B0604020202020204" pitchFamily="34" charset="0"/>
            </a:endParaRPr>
          </a:p>
          <a:p>
            <a:r>
              <a:rPr lang="cs-CZ" sz="2400" dirty="0" smtClean="0">
                <a:latin typeface="Calibri" panose="020F0502020204030204" pitchFamily="34" charset="0"/>
              </a:rPr>
              <a:t>• vstřebávání </a:t>
            </a:r>
            <a:r>
              <a:rPr lang="cs-CZ" sz="2400" dirty="0">
                <a:latin typeface="Calibri" panose="020F0502020204030204" pitchFamily="34" charset="0"/>
              </a:rPr>
              <a:t>závislé na pH prostředí a </a:t>
            </a:r>
            <a:r>
              <a:rPr lang="cs-CZ" sz="2400" dirty="0" err="1">
                <a:latin typeface="Calibri" panose="020F0502020204030204" pitchFamily="34" charset="0"/>
              </a:rPr>
              <a:t>fyz</a:t>
            </a:r>
            <a:r>
              <a:rPr lang="cs-CZ" sz="2400" dirty="0">
                <a:latin typeface="Calibri" panose="020F0502020204030204" pitchFamily="34" charset="0"/>
              </a:rPr>
              <a:t>.-</a:t>
            </a:r>
            <a:r>
              <a:rPr lang="cs-CZ" sz="2400" dirty="0" err="1">
                <a:latin typeface="Calibri" panose="020F0502020204030204" pitchFamily="34" charset="0"/>
              </a:rPr>
              <a:t>chem</a:t>
            </a:r>
            <a:r>
              <a:rPr lang="cs-CZ" sz="2400" dirty="0">
                <a:latin typeface="Calibri" panose="020F0502020204030204" pitchFamily="34" charset="0"/>
              </a:rPr>
              <a:t>. vlast. látky </a:t>
            </a:r>
          </a:p>
          <a:p>
            <a:r>
              <a:rPr lang="cs-CZ" sz="2400" dirty="0" smtClean="0">
                <a:latin typeface="Calibri" panose="020F0502020204030204" pitchFamily="34" charset="0"/>
              </a:rPr>
              <a:t>• ústa </a:t>
            </a:r>
            <a:r>
              <a:rPr lang="cs-CZ" sz="2400" dirty="0">
                <a:latin typeface="Calibri" panose="020F0502020204030204" pitchFamily="34" charset="0"/>
              </a:rPr>
              <a:t>X žaludek X střevo </a:t>
            </a:r>
          </a:p>
          <a:p>
            <a:r>
              <a:rPr lang="cs-CZ" sz="2400" dirty="0" smtClean="0">
                <a:latin typeface="Calibri" panose="020F0502020204030204" pitchFamily="34" charset="0"/>
              </a:rPr>
              <a:t>• lipofilní látky </a:t>
            </a:r>
            <a:r>
              <a:rPr lang="cs-CZ" sz="2400" dirty="0">
                <a:latin typeface="Calibri" panose="020F0502020204030204" pitchFamily="34" charset="0"/>
              </a:rPr>
              <a:t>X </a:t>
            </a:r>
            <a:r>
              <a:rPr lang="cs-CZ" sz="2400" dirty="0" smtClean="0">
                <a:latin typeface="Calibri" panose="020F0502020204030204" pitchFamily="34" charset="0"/>
              </a:rPr>
              <a:t>hydrofilní</a:t>
            </a:r>
            <a:endParaRPr lang="cs-CZ" dirty="0"/>
          </a:p>
          <a:p>
            <a:endParaRPr lang="cs-CZ" sz="2400" dirty="0">
              <a:latin typeface="Calibri" panose="020F0502020204030204" pitchFamily="34" charset="0"/>
            </a:endParaRPr>
          </a:p>
          <a:p>
            <a:r>
              <a:rPr lang="cs-CZ" sz="2400" dirty="0">
                <a:latin typeface="Calibri" panose="020F0502020204030204" pitchFamily="34" charset="0"/>
              </a:rPr>
              <a:t>• </a:t>
            </a:r>
            <a:r>
              <a:rPr lang="cs-CZ" sz="2400" dirty="0" smtClean="0">
                <a:latin typeface="Calibri" panose="020F0502020204030204" pitchFamily="34" charset="0"/>
              </a:rPr>
              <a:t>některé </a:t>
            </a:r>
            <a:r>
              <a:rPr lang="cs-CZ" sz="2400" dirty="0">
                <a:latin typeface="Calibri" panose="020F0502020204030204" pitchFamily="34" charset="0"/>
              </a:rPr>
              <a:t>látky rozloženy kyselým prostředím žaludku, trávicími enzymy (peptidy) </a:t>
            </a:r>
          </a:p>
          <a:p>
            <a:endParaRPr lang="cs-CZ" sz="2400" dirty="0">
              <a:latin typeface="Calibri" panose="020F0502020204030204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4488427" y="5064079"/>
            <a:ext cx="582441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3200" dirty="0"/>
              <a:t>Plíce &gt;&gt; GIT &gt;&gt;</a:t>
            </a:r>
            <a:r>
              <a:rPr lang="cs-CZ" sz="3200" dirty="0" smtClean="0"/>
              <a:t>Kůže</a:t>
            </a:r>
          </a:p>
          <a:p>
            <a:pPr algn="ctr"/>
            <a:r>
              <a:rPr lang="cs-CZ" sz="2800" dirty="0" smtClean="0"/>
              <a:t>(důvod: tloušťka membrán+ prokrvení)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436727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6548" y="-12700"/>
            <a:ext cx="10515600" cy="1325563"/>
          </a:xfrm>
        </p:spPr>
        <p:txBody>
          <a:bodyPr/>
          <a:lstStyle/>
          <a:p>
            <a:r>
              <a:rPr lang="cs-CZ" dirty="0" smtClean="0"/>
              <a:t>Několik pojmů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088571" y="1059413"/>
            <a:ext cx="967522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Polutant </a:t>
            </a:r>
          </a:p>
          <a:p>
            <a:endParaRPr lang="cs-CZ" dirty="0"/>
          </a:p>
          <a:p>
            <a:r>
              <a:rPr lang="cs-CZ" dirty="0"/>
              <a:t>Polutant je plynná, tekutá či pevná chemická látka, která má v určitých koncentracích a délce působení škodlivý vliv na živé organismy.</a:t>
            </a:r>
            <a:endParaRPr lang="cs-CZ" dirty="0" smtClean="0">
              <a:effectLst/>
            </a:endParaRPr>
          </a:p>
          <a:p>
            <a:r>
              <a:rPr lang="cs-CZ" dirty="0"/>
              <a:t>Polutanty lze rozdělit na:</a:t>
            </a:r>
            <a:endParaRPr lang="cs-CZ" dirty="0" smtClean="0">
              <a:effectLst/>
            </a:endParaRPr>
          </a:p>
          <a:p>
            <a:r>
              <a:rPr lang="cs-CZ" b="1" dirty="0" smtClean="0">
                <a:effectLst/>
              </a:rPr>
              <a:t>-    primární</a:t>
            </a:r>
            <a:r>
              <a:rPr lang="cs-CZ" dirty="0"/>
              <a:t> – vypouštěné různými zdroji přímo do atmosféry,</a:t>
            </a:r>
            <a:endParaRPr lang="cs-CZ" dirty="0" smtClean="0">
              <a:effectLst/>
            </a:endParaRPr>
          </a:p>
          <a:p>
            <a:r>
              <a:rPr lang="cs-CZ" b="1" dirty="0" smtClean="0">
                <a:effectLst/>
              </a:rPr>
              <a:t>- sekundární</a:t>
            </a:r>
            <a:r>
              <a:rPr lang="cs-CZ" dirty="0"/>
              <a:t> – vytvářejí se sekundárně v atmosféře reakcí primárních polutantů, např. vznik troposférického O</a:t>
            </a:r>
            <a:r>
              <a:rPr lang="cs-CZ" baseline="-25000" dirty="0"/>
              <a:t>3</a:t>
            </a:r>
            <a:r>
              <a:rPr lang="cs-CZ" dirty="0"/>
              <a:t> fotochemickými reakcemi.</a:t>
            </a:r>
            <a:endParaRPr lang="cs-CZ" dirty="0" smtClean="0">
              <a:effectLst/>
            </a:endParaRPr>
          </a:p>
          <a:p>
            <a:r>
              <a:rPr lang="cs-CZ" dirty="0"/>
              <a:t>Polutanty mohou být antropogenního nebo přírodního původu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b="1" dirty="0" err="1" smtClean="0"/>
              <a:t>POPs</a:t>
            </a:r>
            <a:endParaRPr lang="cs-CZ" b="1" dirty="0" smtClean="0"/>
          </a:p>
          <a:p>
            <a:endParaRPr lang="cs-CZ" dirty="0"/>
          </a:p>
          <a:p>
            <a:r>
              <a:rPr lang="cs-CZ" dirty="0" err="1" smtClean="0"/>
              <a:t>POPs</a:t>
            </a:r>
            <a:r>
              <a:rPr lang="cs-CZ" dirty="0" smtClean="0"/>
              <a:t> jsou organické látky, které: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 smtClean="0"/>
              <a:t>vykazují toxické vlastnosti,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 smtClean="0"/>
              <a:t>jsou persistentní,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 smtClean="0"/>
              <a:t>se bioakumulují,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 smtClean="0"/>
              <a:t>dochází u nich k dálkovému přenosu v ovzduší přesahujícímu hranice státu a k depozicím,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 smtClean="0"/>
              <a:t>je u nich pravděpodobný významný škodlivý vliv na lidské zdraví nebo škodlivé účinky na životní prostředí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87316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1200" y="2635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dirty="0" smtClean="0"/>
              <a:t>Existuje nějaký ukazatel toho, jak se příslušná látka bude vstřebávat a „držet v těle“?</a:t>
            </a:r>
            <a:endParaRPr lang="cs-CZ" sz="3600" dirty="0"/>
          </a:p>
        </p:txBody>
      </p:sp>
      <p:sp>
        <p:nvSpPr>
          <p:cNvPr id="3" name="Obdélník 2"/>
          <p:cNvSpPr/>
          <p:nvPr/>
        </p:nvSpPr>
        <p:spPr>
          <a:xfrm>
            <a:off x="850900" y="1741488"/>
            <a:ext cx="106807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/>
              <a:t>Distribuce organických nepolárních sloučenin </a:t>
            </a:r>
            <a:r>
              <a:rPr lang="cs-CZ" sz="2400" dirty="0" smtClean="0"/>
              <a:t>mezi vodu a přírodní tuhé fáze (půda, sedimenty, aj.) nebo organismy může být v mnoha případech vyjádřena rozdělovacím procesem mezi vodnou fází a organickou hmotou přítomnou v přírodních tuhých fázích nebo biotě. Jako model s vodou nemísitelné organické fáze kumulující tyto látky byl vybrán n-oktanol, který reprezentuje lipidy v organismech nebo organický uhlík v půdách</a:t>
            </a:r>
          </a:p>
          <a:p>
            <a:endParaRPr lang="cs-CZ" sz="2400" dirty="0"/>
          </a:p>
          <a:p>
            <a:r>
              <a:rPr lang="cs-CZ" sz="2400" dirty="0"/>
              <a:t>Bezrozměrný rozdělovací koeficient n-oktanol/voda (</a:t>
            </a:r>
            <a:r>
              <a:rPr lang="cs-CZ" sz="2400" dirty="0" err="1"/>
              <a:t>K</a:t>
            </a:r>
            <a:r>
              <a:rPr lang="cs-CZ" sz="2400" baseline="-25000" dirty="0" err="1"/>
              <a:t>ow</a:t>
            </a:r>
            <a:r>
              <a:rPr lang="cs-CZ" sz="2400" dirty="0"/>
              <a:t>) je jedním z nejdůležitějších a nejpoužívanějších deskriptorů chování chemických látek v životním prostředí. Rozdělovací koeficient n-oktanol/voda je definován jako poměr koncentrací látky v n-oktanolu (Co) a vodě (</a:t>
            </a:r>
            <a:r>
              <a:rPr lang="cs-CZ" sz="2400" dirty="0" err="1"/>
              <a:t>Cw</a:t>
            </a:r>
            <a:r>
              <a:rPr lang="cs-CZ" sz="2400" dirty="0" smtClean="0"/>
              <a:t>).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6960905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1200" y="2635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dirty="0" smtClean="0"/>
              <a:t>Existuje nějaký ukazatel toho, jak se příslušná látka bude vstřebávat a „držet v těle“?</a:t>
            </a:r>
            <a:endParaRPr lang="cs-CZ" sz="3600" dirty="0"/>
          </a:p>
        </p:txBody>
      </p:sp>
      <p:sp>
        <p:nvSpPr>
          <p:cNvPr id="3" name="Obdélník 2"/>
          <p:cNvSpPr/>
          <p:nvPr/>
        </p:nvSpPr>
        <p:spPr>
          <a:xfrm>
            <a:off x="850900" y="1741488"/>
            <a:ext cx="106807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/>
              <a:t>Schopnost jednotlivých </a:t>
            </a:r>
            <a:r>
              <a:rPr lang="cs-CZ" sz="2400" dirty="0" err="1" smtClean="0"/>
              <a:t>POPs</a:t>
            </a:r>
            <a:r>
              <a:rPr lang="cs-CZ" sz="2400" dirty="0" smtClean="0"/>
              <a:t> „držet se v těle“ lze dobře odhadnout pomocí </a:t>
            </a:r>
            <a:r>
              <a:rPr lang="cs-CZ" sz="2400" dirty="0" err="1" smtClean="0"/>
              <a:t>K</a:t>
            </a:r>
            <a:r>
              <a:rPr lang="cs-CZ" sz="2400" baseline="-25000" dirty="0" err="1" smtClean="0"/>
              <a:t>ow</a:t>
            </a:r>
            <a:r>
              <a:rPr lang="cs-CZ" sz="2400" dirty="0" smtClean="0"/>
              <a:t>.</a:t>
            </a:r>
          </a:p>
          <a:p>
            <a:endParaRPr lang="cs-CZ" sz="2400" dirty="0"/>
          </a:p>
          <a:p>
            <a:r>
              <a:rPr lang="cs-CZ" sz="2400" dirty="0" smtClean="0"/>
              <a:t>Látky mající vysoké </a:t>
            </a:r>
            <a:r>
              <a:rPr lang="cs-CZ" sz="2400" dirty="0"/>
              <a:t>hodnoty </a:t>
            </a:r>
            <a:r>
              <a:rPr lang="cs-CZ" sz="2400" dirty="0" err="1"/>
              <a:t>K</a:t>
            </a:r>
            <a:r>
              <a:rPr lang="cs-CZ" sz="2400" baseline="-25000" dirty="0" err="1"/>
              <a:t>ow</a:t>
            </a:r>
            <a:r>
              <a:rPr lang="cs-CZ" sz="2400" dirty="0"/>
              <a:t> jsou schopny se bioakumulovat v tukových tkáních živočichů a lidí.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9536320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1199" y="174625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dirty="0" err="1" smtClean="0"/>
              <a:t>Biokoncentrace</a:t>
            </a:r>
            <a:r>
              <a:rPr lang="cs-CZ" sz="3600" dirty="0" smtClean="0"/>
              <a:t>, </a:t>
            </a:r>
            <a:r>
              <a:rPr lang="cs-CZ" sz="3600" dirty="0" err="1" smtClean="0"/>
              <a:t>biobohacování</a:t>
            </a:r>
            <a:endParaRPr lang="cs-CZ" sz="3600" dirty="0"/>
          </a:p>
        </p:txBody>
      </p:sp>
      <p:pic>
        <p:nvPicPr>
          <p:cNvPr id="2050" name="Picture 2" descr="Biomagnification | BioNin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064" y="1358900"/>
            <a:ext cx="9081871" cy="444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05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7824" y="7937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dirty="0" smtClean="0"/>
              <a:t>Biokoncentrační faktor</a:t>
            </a:r>
            <a:endParaRPr lang="cs-CZ" sz="3600" dirty="0"/>
          </a:p>
        </p:txBody>
      </p:sp>
      <p:sp>
        <p:nvSpPr>
          <p:cNvPr id="4" name="Rectangle 6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533400" y="10668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cs-CZ" altLang="cs-CZ" sz="2400" dirty="0">
                <a:latin typeface="+mn-lt"/>
              </a:rPr>
              <a:t>Vyjádřen z celkové koncentrace v organismu</a:t>
            </a:r>
            <a:endParaRPr lang="en-US" altLang="cs-CZ" sz="2400" dirty="0">
              <a:latin typeface="+mn-lt"/>
            </a:endParaRPr>
          </a:p>
          <a:p>
            <a:pPr lvl="1" eaLnBrk="1" hangingPunct="1"/>
            <a:endParaRPr lang="en-US" altLang="cs-CZ" dirty="0"/>
          </a:p>
          <a:p>
            <a:pPr lvl="1" eaLnBrk="1" hangingPunct="1"/>
            <a:endParaRPr lang="en-US" altLang="cs-CZ" dirty="0"/>
          </a:p>
        </p:txBody>
      </p:sp>
      <p:graphicFrame>
        <p:nvGraphicFramePr>
          <p:cNvPr id="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0924557"/>
              </p:ext>
            </p:extLst>
          </p:nvPr>
        </p:nvGraphicFramePr>
        <p:xfrm>
          <a:off x="1714500" y="1600200"/>
          <a:ext cx="2543175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Equation" r:id="rId3" imgW="787400" imgH="381000" progId="Equation.DSMT4">
                  <p:embed/>
                </p:oleObj>
              </mc:Choice>
              <mc:Fallback>
                <p:oleObj name="Equation" r:id="rId3" imgW="787400" imgH="381000" progId="Equation.DSMT4">
                  <p:embed/>
                  <p:pic>
                    <p:nvPicPr>
                      <p:cNvPr id="3379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1600200"/>
                        <a:ext cx="2543175" cy="123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8163649"/>
              </p:ext>
            </p:extLst>
          </p:nvPr>
        </p:nvGraphicFramePr>
        <p:xfrm>
          <a:off x="2847975" y="2974975"/>
          <a:ext cx="6858000" cy="330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List" r:id="rId5" imgW="3800475" imgH="1838325" progId="Excel.Sheet.8">
                  <p:embed/>
                </p:oleObj>
              </mc:Choice>
              <mc:Fallback>
                <p:oleObj name="List" r:id="rId5" imgW="3800475" imgH="1838325" progId="Excel.Sheet.8">
                  <p:embed/>
                  <p:pic>
                    <p:nvPicPr>
                      <p:cNvPr id="3789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7975" y="2974975"/>
                        <a:ext cx="6858000" cy="330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122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5831" y="5069500"/>
            <a:ext cx="651948" cy="155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go_m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78" y="5719363"/>
            <a:ext cx="733067" cy="73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ogo_f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115" y="5719362"/>
            <a:ext cx="733067" cy="73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35878" y="412124"/>
            <a:ext cx="6580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Farmaka v životním prostředí</a:t>
            </a:r>
            <a:endParaRPr lang="cs-CZ" sz="40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35878" y="1492960"/>
            <a:ext cx="11159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l</a:t>
            </a:r>
            <a:r>
              <a:rPr lang="cs-CZ" sz="2400" dirty="0" smtClean="0"/>
              <a:t>éky často nevrženy tak, aby </a:t>
            </a:r>
            <a:r>
              <a:rPr lang="cs-CZ" sz="2400" dirty="0"/>
              <a:t>byly biologicky aktivní při nízkých koncentracích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35879" y="2198084"/>
            <a:ext cx="110268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altLang="cs-CZ" sz="2400" dirty="0" smtClean="0"/>
              <a:t>příklady zaznamenaných účinků léků na volně žijící organismy</a:t>
            </a:r>
            <a:r>
              <a:rPr lang="en-US" altLang="cs-CZ" sz="2400" dirty="0"/>
              <a:t>:</a:t>
            </a:r>
            <a:endParaRPr lang="cs-CZ" altLang="cs-CZ" sz="240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20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altLang="cs-CZ" sz="2400" dirty="0" smtClean="0"/>
              <a:t>1. rybí </a:t>
            </a:r>
            <a:r>
              <a:rPr lang="cs-CZ" altLang="cs-CZ" sz="2400" dirty="0"/>
              <a:t>samci jsou feminizovaní syntetickými hormony </a:t>
            </a:r>
            <a:r>
              <a:rPr lang="cs-CZ" altLang="cs-CZ" sz="2400" dirty="0" smtClean="0"/>
              <a:t>z HA</a:t>
            </a:r>
            <a:r>
              <a:rPr lang="en-US" altLang="cs-CZ" sz="2400" dirty="0"/>
              <a:t> </a:t>
            </a:r>
            <a:r>
              <a:rPr lang="en-US" altLang="cs-CZ" sz="2400" dirty="0" smtClean="0"/>
              <a:t>(</a:t>
            </a:r>
            <a:r>
              <a:rPr lang="en-US" altLang="cs-CZ" sz="2400" dirty="0" err="1" smtClean="0"/>
              <a:t>horm</a:t>
            </a:r>
            <a:r>
              <a:rPr lang="en-US" altLang="cs-CZ" sz="2400" dirty="0" smtClean="0"/>
              <a:t>. </a:t>
            </a:r>
            <a:r>
              <a:rPr lang="en-US" altLang="cs-CZ" sz="2400" dirty="0" err="1" smtClean="0"/>
              <a:t>Antikoncepce</a:t>
            </a:r>
            <a:r>
              <a:rPr lang="en-US" altLang="cs-CZ" sz="2400" dirty="0" smtClean="0"/>
              <a:t>)</a:t>
            </a:r>
            <a:endParaRPr lang="cs-CZ" altLang="cs-CZ" sz="240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altLang="cs-CZ" sz="2400" dirty="0" smtClean="0"/>
              <a:t>2. supi </a:t>
            </a:r>
            <a:r>
              <a:rPr lang="cs-CZ" altLang="cs-CZ" sz="2400" dirty="0"/>
              <a:t>v Indii byli prakticky vyhlazeni protizánětlivým lékem podávaným </a:t>
            </a:r>
            <a:r>
              <a:rPr lang="cs-CZ" altLang="cs-CZ" sz="2400" dirty="0" smtClean="0"/>
              <a:t>dobytku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altLang="cs-CZ" sz="2400" dirty="0" smtClean="0"/>
              <a:t>3. </a:t>
            </a:r>
            <a:r>
              <a:rPr lang="cs-CZ" altLang="cs-CZ" sz="2400" dirty="0"/>
              <a:t>d</a:t>
            </a:r>
            <a:r>
              <a:rPr lang="cs-CZ" altLang="cs-CZ" sz="2400" dirty="0" smtClean="0"/>
              <a:t>voupohlavní </a:t>
            </a:r>
            <a:r>
              <a:rPr lang="cs-CZ" altLang="cs-CZ" sz="2400" dirty="0"/>
              <a:t>žáby byly </a:t>
            </a:r>
            <a:r>
              <a:rPr lang="cs-CZ" altLang="cs-CZ" sz="2400" dirty="0" smtClean="0"/>
              <a:t>nedávno </a:t>
            </a:r>
            <a:r>
              <a:rPr lang="cs-CZ" altLang="cs-CZ" sz="2400" dirty="0"/>
              <a:t>nalezeny v městských </a:t>
            </a:r>
            <a:r>
              <a:rPr lang="cs-CZ" altLang="cs-CZ" sz="2400" dirty="0" smtClean="0"/>
              <a:t>rybnících</a:t>
            </a:r>
            <a:endParaRPr lang="cs-CZ" altLang="cs-CZ" sz="24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altLang="cs-CZ" sz="2400" dirty="0" smtClean="0"/>
              <a:t>4. antidepresiva </a:t>
            </a:r>
            <a:r>
              <a:rPr lang="cs-CZ" altLang="cs-CZ" sz="2400" dirty="0"/>
              <a:t>způsobují, že se špačci méně </a:t>
            </a:r>
            <a:r>
              <a:rPr lang="cs-CZ" altLang="cs-CZ" sz="2400" dirty="0" smtClean="0"/>
              <a:t>krmí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altLang="cs-CZ" sz="2400" dirty="0" smtClean="0"/>
              <a:t>5. HA snižuje </a:t>
            </a:r>
            <a:r>
              <a:rPr lang="cs-CZ" altLang="cs-CZ" sz="2400" dirty="0"/>
              <a:t>populace ryb v </a:t>
            </a:r>
            <a:r>
              <a:rPr lang="cs-CZ" altLang="cs-CZ" sz="2400" dirty="0" smtClean="0"/>
              <a:t>jezerech, vyhlazení populace střevlí v jezerech v Ontariu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altLang="cs-CZ" sz="2400" dirty="0" smtClean="0"/>
              <a:t>Zdroj </a:t>
            </a:r>
            <a:r>
              <a:rPr lang="en-US" altLang="cs-CZ" sz="2400" dirty="0" smtClean="0"/>
              <a:t>[1]</a:t>
            </a: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2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5831" y="5069500"/>
            <a:ext cx="651948" cy="155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go_m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78" y="5719363"/>
            <a:ext cx="733067" cy="73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ogo_f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115" y="5719362"/>
            <a:ext cx="733067" cy="73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35878" y="198764"/>
            <a:ext cx="112008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Léčiva mohou ekosystém narušovat už v koncentracích zaznamenaných v odpadních vodách</a:t>
            </a:r>
          </a:p>
          <a:p>
            <a:endParaRPr lang="cs-CZ" sz="800" dirty="0" smtClean="0"/>
          </a:p>
          <a:p>
            <a:r>
              <a:rPr lang="cs-CZ" sz="2400" dirty="0" smtClean="0"/>
              <a:t>Koncentrace </a:t>
            </a:r>
            <a:r>
              <a:rPr lang="cs-CZ" sz="2400" dirty="0"/>
              <a:t>v životním prostředí jsou často nízké, ale léčiva jsou obvykle navržena tak, aby měla biologické účinky při nízkých dávkách, </a:t>
            </a:r>
            <a:r>
              <a:rPr lang="cs-CZ" sz="2400" b="1" dirty="0"/>
              <a:t>a tak působí na fyziologické systémy, které mohou být evolučně konzervované napříč </a:t>
            </a:r>
            <a:r>
              <a:rPr lang="cs-CZ" sz="2400" b="1" dirty="0" smtClean="0"/>
              <a:t>taxony</a:t>
            </a:r>
          </a:p>
          <a:p>
            <a:endParaRPr lang="cs-CZ" sz="800" b="1" dirty="0"/>
          </a:p>
          <a:p>
            <a:r>
              <a:rPr lang="cs-CZ" sz="2400" dirty="0" smtClean="0"/>
              <a:t>Zdroj: </a:t>
            </a:r>
            <a:r>
              <a:rPr lang="cs-CZ" sz="2400" i="1" dirty="0" smtClean="0">
                <a:hlinkClick r:id="rId5"/>
              </a:rPr>
              <a:t>http</a:t>
            </a:r>
            <a:r>
              <a:rPr lang="cs-CZ" sz="2400" i="1" dirty="0">
                <a:hlinkClick r:id="rId5"/>
              </a:rPr>
              <a:t>://rstb.royalsocietypublishing.org/content/369/1656/20130569.full</a:t>
            </a:r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335878" y="2789888"/>
            <a:ext cx="964632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Zdroje uvolňování do ŽP </a:t>
            </a:r>
            <a:r>
              <a:rPr lang="en-US" sz="2400" b="1" dirty="0" smtClean="0"/>
              <a:t>[1,3]</a:t>
            </a:r>
            <a:r>
              <a:rPr lang="cs-CZ" sz="2400" b="1" dirty="0" smtClean="0"/>
              <a:t>: </a:t>
            </a:r>
          </a:p>
          <a:p>
            <a:endParaRPr lang="cs-CZ" sz="800" dirty="0" smtClean="0"/>
          </a:p>
          <a:p>
            <a:r>
              <a:rPr lang="cs-CZ" sz="2400" dirty="0" smtClean="0"/>
              <a:t>výrobní místa</a:t>
            </a:r>
          </a:p>
          <a:p>
            <a:endParaRPr lang="cs-CZ" sz="800" dirty="0" smtClean="0"/>
          </a:p>
          <a:p>
            <a:r>
              <a:rPr lang="cs-CZ" sz="2400" dirty="0" smtClean="0"/>
              <a:t>nedostatečně zpracované odpadní vody ČOV (z moči populace atd.)</a:t>
            </a:r>
          </a:p>
          <a:p>
            <a:endParaRPr lang="en-US" sz="800" dirty="0"/>
          </a:p>
          <a:p>
            <a:r>
              <a:rPr lang="cs-CZ" sz="2400" dirty="0"/>
              <a:t>ž</a:t>
            </a:r>
            <a:r>
              <a:rPr lang="cs-CZ" sz="2400" dirty="0" smtClean="0"/>
              <a:t>ivočišná výroba, veterinární léčiva</a:t>
            </a:r>
          </a:p>
          <a:p>
            <a:endParaRPr lang="cs-CZ" sz="800" dirty="0" smtClean="0"/>
          </a:p>
          <a:p>
            <a:r>
              <a:rPr lang="cs-CZ" sz="2400" dirty="0"/>
              <a:t>č</a:t>
            </a:r>
            <a:r>
              <a:rPr lang="cs-CZ" sz="2400" dirty="0" smtClean="0"/>
              <a:t>istírenské kaly, statková hnojiva, stabilizované čistírenské kaly důležitý zdroj kontaminace půd špatné odpadové hospodářství (léky s prošlou trvanlivostí)</a:t>
            </a:r>
          </a:p>
          <a:p>
            <a:endParaRPr lang="cs-CZ" sz="2400" dirty="0" smtClean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16182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5831" y="5069500"/>
            <a:ext cx="651948" cy="155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go_m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78" y="5719363"/>
            <a:ext cx="733067" cy="73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ogo_f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115" y="5719362"/>
            <a:ext cx="733067" cy="73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838200" y="213360"/>
            <a:ext cx="10515600" cy="5735003"/>
          </a:xfrm>
        </p:spPr>
        <p:txBody>
          <a:bodyPr>
            <a:normAutofit/>
          </a:bodyPr>
          <a:lstStyle/>
          <a:p>
            <a:r>
              <a:rPr lang="cs-CZ" dirty="0" smtClean="0"/>
              <a:t>Změny na volně žijících živočiších:  1. behaviorální, 2. fyziologické, 3. histologické účinky</a:t>
            </a:r>
          </a:p>
          <a:p>
            <a:r>
              <a:rPr lang="cs-CZ" dirty="0" smtClean="0"/>
              <a:t>Příklady problémů s léčivy v ŽP</a:t>
            </a:r>
          </a:p>
          <a:p>
            <a:pPr marL="514350" indent="-514350">
              <a:buAutoNum type="arabicPeriod"/>
            </a:pPr>
            <a:endParaRPr lang="cs-CZ" sz="800" dirty="0" smtClean="0"/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cs-CZ" sz="2400" dirty="0"/>
              <a:t>z</a:t>
            </a:r>
            <a:r>
              <a:rPr lang="cs-CZ" sz="2400" dirty="0" smtClean="0"/>
              <a:t>měny </a:t>
            </a:r>
            <a:r>
              <a:rPr lang="cs-CZ" sz="2400" dirty="0"/>
              <a:t>chování: </a:t>
            </a:r>
            <a:r>
              <a:rPr lang="cs-CZ" altLang="cs-CZ" sz="2400" dirty="0"/>
              <a:t>terapeutické účinky některých léčiv samotných by mohly být </a:t>
            </a:r>
            <a:r>
              <a:rPr lang="cs-CZ" altLang="cs-CZ" sz="2400" dirty="0" smtClean="0"/>
              <a:t>škodlivé, například </a:t>
            </a:r>
            <a:r>
              <a:rPr lang="cs-CZ" altLang="cs-CZ" sz="2400" dirty="0"/>
              <a:t>expozice životního prostředí </a:t>
            </a:r>
            <a:r>
              <a:rPr lang="cs-CZ" altLang="cs-CZ" sz="2400" dirty="0" smtClean="0"/>
              <a:t>léky proti </a:t>
            </a:r>
            <a:r>
              <a:rPr lang="cs-CZ" altLang="cs-CZ" sz="2400" dirty="0"/>
              <a:t>bolesti může vést zvířata k přílišné námaze během </a:t>
            </a:r>
            <a:r>
              <a:rPr lang="cs-CZ" altLang="cs-CZ" sz="2400" dirty="0" smtClean="0"/>
              <a:t>lovu </a:t>
            </a:r>
            <a:r>
              <a:rPr lang="cs-CZ" altLang="cs-CZ" sz="2400" dirty="0"/>
              <a:t>a boje, a tak riskují vyčerpání nebo </a:t>
            </a:r>
            <a:r>
              <a:rPr lang="cs-CZ" altLang="cs-CZ" sz="2400" dirty="0" smtClean="0"/>
              <a:t>zranění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cs-CZ" altLang="cs-CZ" sz="800" dirty="0"/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cs-CZ" altLang="cs-CZ" sz="2400" dirty="0"/>
              <a:t>v</a:t>
            </a:r>
            <a:r>
              <a:rPr lang="cs-CZ" altLang="cs-CZ" sz="2400" dirty="0" smtClean="0"/>
              <a:t>olně </a:t>
            </a:r>
            <a:r>
              <a:rPr lang="cs-CZ" altLang="cs-CZ" sz="2400" dirty="0"/>
              <a:t>žijící živočichové můžou být vystaveni léčivům v průběhu celého svého života, a v jakékoliv fázi </a:t>
            </a:r>
            <a:r>
              <a:rPr lang="cs-CZ" altLang="cs-CZ" sz="2400" dirty="0" smtClean="0"/>
              <a:t>vývoje, fáze </a:t>
            </a:r>
            <a:r>
              <a:rPr lang="cs-CZ" altLang="cs-CZ" sz="2400" dirty="0"/>
              <a:t>života může také určit náchylnost k farmaceutickým expozicím a </a:t>
            </a:r>
            <a:r>
              <a:rPr lang="cs-CZ" altLang="cs-CZ" sz="2400" dirty="0" smtClean="0"/>
              <a:t>účinkům, někdy je důležitější životní fáze, ve které je živočich exponován, než dávka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cs-CZ" altLang="cs-CZ" sz="800" dirty="0"/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cs-CZ" sz="2400" dirty="0" smtClean="0"/>
              <a:t>některé </a:t>
            </a:r>
            <a:r>
              <a:rPr lang="cs-CZ" sz="2400" dirty="0"/>
              <a:t>léky jsou perzistentní v </a:t>
            </a:r>
            <a:r>
              <a:rPr lang="cs-CZ" sz="2400" dirty="0" err="1"/>
              <a:t>žp</a:t>
            </a:r>
            <a:r>
              <a:rPr lang="cs-CZ" sz="2400" dirty="0"/>
              <a:t>, např. </a:t>
            </a:r>
            <a:r>
              <a:rPr lang="cs-CZ" sz="2400" dirty="0" err="1"/>
              <a:t>karbamazepin</a:t>
            </a:r>
            <a:r>
              <a:rPr lang="cs-CZ" sz="2400" dirty="0"/>
              <a:t> – 40 dnů v půdě beze změny, fluoxetin (</a:t>
            </a:r>
            <a:r>
              <a:rPr lang="cs-CZ" sz="2400" dirty="0" err="1"/>
              <a:t>Prozac</a:t>
            </a:r>
            <a:r>
              <a:rPr lang="cs-CZ" sz="2400" dirty="0" smtClean="0"/>
              <a:t>), </a:t>
            </a:r>
            <a:r>
              <a:rPr lang="cs-CZ" sz="2400" dirty="0" err="1" smtClean="0"/>
              <a:t>sulfoamidová</a:t>
            </a:r>
            <a:r>
              <a:rPr lang="cs-CZ" sz="2400" dirty="0" smtClean="0"/>
              <a:t> antibiotika (</a:t>
            </a:r>
            <a:r>
              <a:rPr lang="cs-CZ" sz="2400" dirty="0"/>
              <a:t>antibiotika pro hospodářská </a:t>
            </a:r>
            <a:r>
              <a:rPr lang="cs-CZ" sz="2400" dirty="0" smtClean="0"/>
              <a:t>zvířata) – rovněž perzistentní, </a:t>
            </a:r>
            <a:endParaRPr lang="cs-CZ" altLang="cs-CZ" sz="2400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16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5831" y="5069500"/>
            <a:ext cx="651948" cy="155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go_m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78" y="5719363"/>
            <a:ext cx="733067" cy="73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ogo_f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115" y="5719362"/>
            <a:ext cx="733067" cy="73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838200" y="441960"/>
            <a:ext cx="10515600" cy="5735003"/>
          </a:xfrm>
        </p:spPr>
        <p:txBody>
          <a:bodyPr/>
          <a:lstStyle/>
          <a:p>
            <a:r>
              <a:rPr lang="cs-CZ" dirty="0"/>
              <a:t>Příklady problémů s léčivy v ŽP</a:t>
            </a:r>
          </a:p>
          <a:p>
            <a:pPr marL="514350" indent="-514350">
              <a:buAutoNum type="arabicPeriod"/>
            </a:pPr>
            <a:endParaRPr lang="cs-CZ" sz="9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 err="1"/>
              <a:t>b</a:t>
            </a:r>
            <a:r>
              <a:rPr lang="cs-CZ" sz="2400" dirty="0" err="1" smtClean="0"/>
              <a:t>iokoncentrace</a:t>
            </a:r>
            <a:r>
              <a:rPr lang="cs-CZ" sz="2400" dirty="0" smtClean="0"/>
              <a:t> a </a:t>
            </a:r>
            <a:r>
              <a:rPr lang="cs-CZ" sz="2400" dirty="0" err="1" smtClean="0"/>
              <a:t>bioakumulace</a:t>
            </a:r>
            <a:r>
              <a:rPr lang="cs-CZ" sz="2400" dirty="0" smtClean="0"/>
              <a:t>, např. fluoxetin BAF=1000</a:t>
            </a:r>
            <a:endParaRPr lang="cs-CZ" sz="800" dirty="0" smtClean="0"/>
          </a:p>
          <a:p>
            <a:pPr>
              <a:buFont typeface="Wingdings" panose="05000000000000000000" pitchFamily="2" charset="2"/>
              <a:buChar char="Ø"/>
            </a:pPr>
            <a:endParaRPr lang="cs-CZ" sz="8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ú</a:t>
            </a:r>
            <a:r>
              <a:rPr lang="cs-CZ" sz="2400" dirty="0" smtClean="0"/>
              <a:t>činek směsí:  v prostředí vždy na </a:t>
            </a:r>
            <a:r>
              <a:rPr lang="cs-CZ" sz="2400" dirty="0"/>
              <a:t>organismy působí směs polutantů s dalšími stresory – problém s predikcí účinku, např. </a:t>
            </a:r>
            <a:r>
              <a:rPr lang="cs-CZ" altLang="cs-CZ" sz="2400" dirty="0"/>
              <a:t>chinolonová antibiotika mohou vyvolat účinky na centrálním nervovém systému, které se zhoršují protizánětlivými léky (</a:t>
            </a:r>
            <a:r>
              <a:rPr lang="cs-CZ" altLang="cs-CZ" sz="2400" dirty="0" err="1"/>
              <a:t>diklofenak</a:t>
            </a:r>
            <a:r>
              <a:rPr lang="cs-CZ" altLang="cs-CZ" sz="2400" dirty="0" smtClean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altLang="cs-CZ" sz="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400" dirty="0" smtClean="0"/>
              <a:t>„jemnější efekty“ co má být z hlediska celkové bezpečnosti testováno? Smrt? Těžké reprodukční selhání? Co ale schopnost lovit, atraktivita pro partnera, schopnost schovat se před predátory?</a:t>
            </a:r>
            <a:endParaRPr lang="cs-CZ" altLang="cs-CZ" sz="2400" dirty="0"/>
          </a:p>
          <a:p>
            <a:pPr>
              <a:buFont typeface="Wingdings" panose="05000000000000000000" pitchFamily="2" charset="2"/>
              <a:buChar char="Ø"/>
            </a:pPr>
            <a:endParaRPr lang="cs-CZ" altLang="cs-CZ" sz="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400" dirty="0"/>
              <a:t>l</a:t>
            </a:r>
            <a:r>
              <a:rPr lang="cs-CZ" altLang="cs-CZ" sz="2400" dirty="0" smtClean="0"/>
              <a:t>átky steroidního typu: působí jako hormonální regulátory, jsou efektivní i v extrémně nízkých koncentracích</a:t>
            </a:r>
            <a:endParaRPr lang="cs-CZ" alt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74033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5831" y="5069500"/>
            <a:ext cx="651948" cy="155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go_m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78" y="5719363"/>
            <a:ext cx="733067" cy="73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ogo_f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115" y="5719362"/>
            <a:ext cx="733067" cy="73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838200" y="197259"/>
            <a:ext cx="10515600" cy="5735003"/>
          </a:xfrm>
        </p:spPr>
        <p:txBody>
          <a:bodyPr>
            <a:normAutofit/>
          </a:bodyPr>
          <a:lstStyle/>
          <a:p>
            <a:r>
              <a:rPr lang="cs-CZ" dirty="0" smtClean="0"/>
              <a:t>Endokrinní </a:t>
            </a:r>
            <a:r>
              <a:rPr lang="cs-CZ" dirty="0" err="1" smtClean="0"/>
              <a:t>disrupce</a:t>
            </a:r>
            <a:endParaRPr lang="cs-CZ" dirty="0" smtClean="0"/>
          </a:p>
          <a:p>
            <a:endParaRPr lang="cs-CZ" sz="8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narušení hormonální rovnováhy organismů s </a:t>
            </a:r>
            <a:r>
              <a:rPr lang="cs-CZ" sz="2400" dirty="0" smtClean="0"/>
              <a:t>potenciálními negativními </a:t>
            </a:r>
            <a:r>
              <a:rPr lang="cs-CZ" sz="2400" dirty="0"/>
              <a:t>následky pro celkovou </a:t>
            </a:r>
            <a:r>
              <a:rPr lang="cs-CZ" sz="2400" dirty="0" smtClean="0"/>
              <a:t>homeostázu, reprodukční</a:t>
            </a:r>
            <a:r>
              <a:rPr lang="cs-CZ" sz="2400" dirty="0"/>
              <a:t>, vývojové a behaviorálních </a:t>
            </a:r>
            <a:r>
              <a:rPr lang="cs-CZ" sz="2400" dirty="0" smtClean="0"/>
              <a:t>funkce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č</a:t>
            </a:r>
            <a:r>
              <a:rPr lang="cs-CZ" sz="2400" dirty="0" smtClean="0"/>
              <a:t>asto látky steroidní povahy, působí jako hormonální regulátory, jsou efektivní i v extrémně nízkých koncentracích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d</a:t>
            </a:r>
            <a:r>
              <a:rPr lang="cs-CZ" sz="2400" dirty="0" smtClean="0"/>
              <a:t>ůsledky endokrinní </a:t>
            </a:r>
            <a:r>
              <a:rPr lang="cs-CZ" sz="2400" dirty="0" err="1" smtClean="0"/>
              <a:t>disrupce</a:t>
            </a:r>
            <a:r>
              <a:rPr lang="cs-CZ" sz="2400" dirty="0" smtClean="0"/>
              <a:t>: </a:t>
            </a:r>
            <a:r>
              <a:rPr lang="cs-CZ" sz="2400" dirty="0"/>
              <a:t>n</a:t>
            </a:r>
            <a:r>
              <a:rPr lang="cs-CZ" sz="2400" dirty="0" smtClean="0"/>
              <a:t>arušení </a:t>
            </a:r>
            <a:r>
              <a:rPr lang="cs-CZ" sz="2400" dirty="0"/>
              <a:t>růstu </a:t>
            </a:r>
            <a:r>
              <a:rPr lang="cs-CZ" sz="2400" dirty="0" smtClean="0"/>
              <a:t>a vývoje, poruchy imunitního systému, poruchy </a:t>
            </a:r>
            <a:r>
              <a:rPr lang="cs-CZ" sz="2400" dirty="0"/>
              <a:t>reprodukce, potlačená </a:t>
            </a:r>
            <a:r>
              <a:rPr lang="cs-CZ" sz="2400" dirty="0" smtClean="0"/>
              <a:t>gametogeneze, embryonální malformace, zvýšená </a:t>
            </a:r>
            <a:r>
              <a:rPr lang="cs-CZ" sz="2400" dirty="0" err="1"/>
              <a:t>neoplasie</a:t>
            </a:r>
            <a:r>
              <a:rPr lang="cs-CZ" sz="2400" dirty="0"/>
              <a:t> nebo karcinogeneze, zejména </a:t>
            </a:r>
            <a:r>
              <a:rPr lang="cs-CZ" sz="2400" dirty="0" smtClean="0"/>
              <a:t>u pohlavních orgánů, neurologické poruchy, změny chování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m</a:t>
            </a:r>
            <a:r>
              <a:rPr lang="cs-CZ" sz="2400" dirty="0" smtClean="0"/>
              <a:t>ezi endokrinní </a:t>
            </a:r>
            <a:r>
              <a:rPr lang="cs-CZ" sz="2400" dirty="0" err="1" smtClean="0"/>
              <a:t>disruptory</a:t>
            </a:r>
            <a:r>
              <a:rPr lang="cs-CZ" sz="2400" dirty="0" smtClean="0"/>
              <a:t> mimo farmaceutika patří: změkčovače plastů (ftaláty), </a:t>
            </a:r>
            <a:r>
              <a:rPr lang="cs-CZ" sz="2400" dirty="0" err="1" smtClean="0"/>
              <a:t>alkylfenoly</a:t>
            </a:r>
            <a:r>
              <a:rPr lang="cs-CZ" sz="2400" dirty="0" smtClean="0"/>
              <a:t> – součástí detergentů (</a:t>
            </a:r>
            <a:r>
              <a:rPr lang="cs-CZ" sz="2400" dirty="0" err="1" smtClean="0"/>
              <a:t>nonylfenol</a:t>
            </a:r>
            <a:r>
              <a:rPr lang="cs-CZ" sz="2400" dirty="0" smtClean="0"/>
              <a:t> napodobuje přirozený hormon </a:t>
            </a:r>
            <a:r>
              <a:rPr lang="el-GR" sz="2400" dirty="0" smtClean="0"/>
              <a:t>17β-</a:t>
            </a:r>
            <a:r>
              <a:rPr lang="cs-CZ" sz="2400" dirty="0"/>
              <a:t>estradiol</a:t>
            </a:r>
            <a:r>
              <a:rPr lang="cs-CZ" sz="2400" dirty="0" smtClean="0"/>
              <a:t>, v čistírnách odpadních přetvořeny na látky s estrogenní aktivitou), </a:t>
            </a:r>
            <a:r>
              <a:rPr lang="cs-CZ" sz="2400" dirty="0" err="1" smtClean="0"/>
              <a:t>bisfenol</a:t>
            </a:r>
            <a:r>
              <a:rPr lang="cs-CZ" sz="2400" dirty="0" smtClean="0"/>
              <a:t> A (použití ve stavebnictví</a:t>
            </a:r>
            <a:r>
              <a:rPr lang="cs-CZ" sz="2400" dirty="0"/>
              <a:t>,  elektronice, medicíně, potravinářském </a:t>
            </a:r>
            <a:r>
              <a:rPr lang="cs-CZ" sz="2400" dirty="0" smtClean="0"/>
              <a:t>průmyslu)</a:t>
            </a:r>
            <a:endParaRPr lang="cs-CZ" sz="2400" dirty="0"/>
          </a:p>
          <a:p>
            <a:pPr>
              <a:buFont typeface="Wingdings" panose="05000000000000000000" pitchFamily="2" charset="2"/>
              <a:buChar char="Ø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38312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5831" y="5069500"/>
            <a:ext cx="651948" cy="155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go_m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78" y="5719363"/>
            <a:ext cx="733067" cy="73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ogo_f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115" y="5719362"/>
            <a:ext cx="733067" cy="73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838200" y="197259"/>
            <a:ext cx="10515600" cy="5735003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Endokrinní </a:t>
            </a:r>
            <a:r>
              <a:rPr lang="cs-CZ" dirty="0" err="1" smtClean="0"/>
              <a:t>disruptory</a:t>
            </a:r>
            <a:r>
              <a:rPr lang="cs-CZ" dirty="0" smtClean="0"/>
              <a:t> problémy v ŽP, příklady </a:t>
            </a:r>
            <a:r>
              <a:rPr lang="en-US" dirty="0" smtClean="0"/>
              <a:t>[2]</a:t>
            </a:r>
            <a:endParaRPr lang="cs-CZ" sz="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sz="2400" b="1" dirty="0" smtClean="0"/>
              <a:t> malformace pohlavních orgánů: </a:t>
            </a:r>
            <a:r>
              <a:rPr lang="cs-CZ" sz="2400" dirty="0" smtClean="0"/>
              <a:t>h</a:t>
            </a:r>
            <a:r>
              <a:rPr lang="pt-BR" sz="2400" dirty="0" smtClean="0"/>
              <a:t>emi- a minipenis aligátorů na Floridě</a:t>
            </a:r>
            <a:r>
              <a:rPr lang="cs-CZ" sz="2400" dirty="0" smtClean="0"/>
              <a:t> (způsobeno únikem DDT)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400" b="1" dirty="0" smtClean="0"/>
              <a:t>feminizace samců: </a:t>
            </a:r>
            <a:r>
              <a:rPr lang="cs-CZ" sz="2400" dirty="0"/>
              <a:t>u ryb v povrchových </a:t>
            </a:r>
            <a:r>
              <a:rPr lang="cs-CZ" sz="2400" dirty="0" smtClean="0"/>
              <a:t>vodách, znečištěných </a:t>
            </a:r>
            <a:r>
              <a:rPr lang="cs-CZ" sz="2400" dirty="0"/>
              <a:t>odpadními vodami v severní Americe a v Evropě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b="1" dirty="0"/>
              <a:t>m</a:t>
            </a:r>
            <a:r>
              <a:rPr lang="cs-CZ" sz="2400" b="1" dirty="0" smtClean="0"/>
              <a:t>askulinizace samic: </a:t>
            </a:r>
            <a:r>
              <a:rPr lang="cs-CZ" sz="2400" dirty="0" smtClean="0"/>
              <a:t>u ryb pod </a:t>
            </a:r>
            <a:r>
              <a:rPr lang="cs-CZ" sz="2400" dirty="0"/>
              <a:t>výpustěmi z </a:t>
            </a:r>
            <a:r>
              <a:rPr lang="cs-CZ" sz="2400" dirty="0" smtClean="0"/>
              <a:t>papíren, v </a:t>
            </a:r>
            <a:r>
              <a:rPr lang="cs-CZ" sz="2400" dirty="0"/>
              <a:t>tocích pod farmami živočišné výroby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b="1" dirty="0" smtClean="0"/>
              <a:t>IMPOSEX: </a:t>
            </a:r>
            <a:r>
              <a:rPr lang="cs-CZ" sz="2400" dirty="0"/>
              <a:t>u předožábrých plžů - tvorba penisu </a:t>
            </a:r>
            <a:r>
              <a:rPr lang="cs-CZ" sz="2400" dirty="0" smtClean="0"/>
              <a:t>a chámovodu </a:t>
            </a:r>
            <a:r>
              <a:rPr lang="cs-CZ" sz="2400" dirty="0"/>
              <a:t>u samic - nepřímý </a:t>
            </a:r>
            <a:r>
              <a:rPr lang="cs-CZ" sz="2400" dirty="0" err="1"/>
              <a:t>xeno</a:t>
            </a:r>
            <a:r>
              <a:rPr lang="cs-CZ" sz="2400" dirty="0"/>
              <a:t>-androgenní </a:t>
            </a:r>
            <a:r>
              <a:rPr lang="cs-CZ" sz="2400" dirty="0" smtClean="0"/>
              <a:t>efekt </a:t>
            </a:r>
            <a:r>
              <a:rPr lang="cs-CZ" sz="2400" dirty="0" err="1" smtClean="0"/>
              <a:t>organocínů</a:t>
            </a:r>
            <a:r>
              <a:rPr lang="cs-CZ" sz="2400" dirty="0" smtClean="0"/>
              <a:t> </a:t>
            </a:r>
            <a:r>
              <a:rPr lang="cs-CZ" sz="2400" dirty="0"/>
              <a:t>- </a:t>
            </a:r>
            <a:r>
              <a:rPr lang="cs-CZ" sz="2400" b="1" dirty="0"/>
              <a:t>lokální vymizení populací měkkýšů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b="1" dirty="0"/>
              <a:t>Ztenčování </a:t>
            </a:r>
            <a:r>
              <a:rPr lang="cs-CZ" sz="2400" b="1" dirty="0" smtClean="0"/>
              <a:t>skořápek u vajec:</a:t>
            </a:r>
            <a:r>
              <a:rPr lang="cs-CZ" sz="2400" dirty="0"/>
              <a:t> u dravých i rybožravých ptáků - měknutí </a:t>
            </a:r>
            <a:r>
              <a:rPr lang="cs-CZ" sz="2400" dirty="0" smtClean="0"/>
              <a:t>vajíček</a:t>
            </a:r>
          </a:p>
          <a:p>
            <a:r>
              <a:rPr lang="cs-CZ" dirty="0"/>
              <a:t>Problematika účinků </a:t>
            </a:r>
            <a:r>
              <a:rPr lang="cs-CZ" dirty="0" smtClean="0"/>
              <a:t>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 </a:t>
            </a:r>
            <a:r>
              <a:rPr lang="cs-CZ" sz="2400" dirty="0" smtClean="0"/>
              <a:t>pravděpodobněji se projeví na mláďatech, než na dospělcích, účinek velmi ovlivňuje načasování expozice (ruší klasické pojetí velikost účinku je úměrná dávce), častý je opožděný účinek </a:t>
            </a:r>
            <a:endParaRPr lang="cs-CZ" sz="2400" dirty="0"/>
          </a:p>
          <a:p>
            <a:endParaRPr lang="cs-CZ" dirty="0"/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64655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6548" y="-12700"/>
            <a:ext cx="10515600" cy="1325563"/>
          </a:xfrm>
        </p:spPr>
        <p:txBody>
          <a:bodyPr/>
          <a:lstStyle/>
          <a:p>
            <a:r>
              <a:rPr lang="cs-CZ" dirty="0" smtClean="0"/>
              <a:t>Několik pojmů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088571" y="1059413"/>
            <a:ext cx="967522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Emise</a:t>
            </a:r>
          </a:p>
          <a:p>
            <a:endParaRPr lang="cs-CZ" dirty="0"/>
          </a:p>
          <a:p>
            <a:r>
              <a:rPr lang="cs-CZ" dirty="0" smtClean="0"/>
              <a:t>To, co je vypuštěno do prostředí (kg/hod</a:t>
            </a:r>
            <a:r>
              <a:rPr lang="cs-CZ" dirty="0"/>
              <a:t>., tun/rok)</a:t>
            </a:r>
            <a:endParaRPr lang="cs-CZ" dirty="0" smtClean="0"/>
          </a:p>
          <a:p>
            <a:endParaRPr lang="cs-CZ" dirty="0"/>
          </a:p>
          <a:p>
            <a:r>
              <a:rPr lang="cs-CZ" b="1" dirty="0" smtClean="0"/>
              <a:t>Imise</a:t>
            </a:r>
          </a:p>
          <a:p>
            <a:endParaRPr lang="cs-CZ" dirty="0"/>
          </a:p>
          <a:p>
            <a:r>
              <a:rPr lang="cs-CZ" dirty="0"/>
              <a:t>J</a:t>
            </a:r>
            <a:r>
              <a:rPr lang="cs-CZ" dirty="0" smtClean="0"/>
              <a:t>e </a:t>
            </a:r>
            <a:r>
              <a:rPr lang="cs-CZ" dirty="0"/>
              <a:t>dle Zákona o ochraně ovzduší č. 201/2012 Sb. definována jako úroveň znečištění a je vyjádřena jako hmotnostní koncentrace znečišťující látky v ovzduší nebo její </a:t>
            </a:r>
            <a:r>
              <a:rPr lang="cs-CZ" b="1" dirty="0"/>
              <a:t>depozice</a:t>
            </a:r>
            <a:r>
              <a:rPr lang="cs-CZ" dirty="0"/>
              <a:t> na zemský povrch za jednotku času. Imise je tedy v přímém kontaktu s příjemcem, kterým může být člověk, rostlina, zvíře, půda apod</a:t>
            </a:r>
            <a:r>
              <a:rPr lang="cs-CZ" dirty="0" smtClean="0"/>
              <a:t>. Emise nerovná se imise, jelikož emise mohou putovat na velké vzdálenosti a přeměnit se před tím, než exponují složky životního prostředí. </a:t>
            </a:r>
          </a:p>
          <a:p>
            <a:endParaRPr lang="cs-CZ" dirty="0" smtClean="0"/>
          </a:p>
          <a:p>
            <a:r>
              <a:rPr lang="cs-CZ" dirty="0" smtClean="0"/>
              <a:t>Nejvýše </a:t>
            </a:r>
            <a:r>
              <a:rPr lang="cs-CZ" dirty="0"/>
              <a:t>přípustná hmotnostní koncentrace znečišťující látky obsažená v ovzduší se nazývá </a:t>
            </a:r>
            <a:r>
              <a:rPr lang="cs-CZ" b="1" dirty="0"/>
              <a:t>imisní </a:t>
            </a:r>
            <a:r>
              <a:rPr lang="cs-CZ" b="1" dirty="0" smtClean="0"/>
              <a:t>limit </a:t>
            </a:r>
            <a:r>
              <a:rPr lang="cs-CZ" dirty="0" smtClean="0"/>
              <a:t>(</a:t>
            </a:r>
            <a:r>
              <a:rPr lang="cs-CZ" dirty="0"/>
              <a:t>mg/m</a:t>
            </a:r>
            <a:r>
              <a:rPr lang="cs-CZ" baseline="30000" dirty="0"/>
              <a:t>3</a:t>
            </a:r>
            <a:r>
              <a:rPr lang="cs-CZ" dirty="0"/>
              <a:t> nebo </a:t>
            </a:r>
            <a:r>
              <a:rPr lang="cs-CZ" dirty="0" smtClean="0"/>
              <a:t>µg/m).</a:t>
            </a:r>
          </a:p>
          <a:p>
            <a:endParaRPr lang="cs-CZ" dirty="0" smtClean="0"/>
          </a:p>
          <a:p>
            <a:endParaRPr lang="cs-CZ" b="1" dirty="0"/>
          </a:p>
          <a:p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39282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5831" y="5069500"/>
            <a:ext cx="651948" cy="155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go_m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78" y="5719363"/>
            <a:ext cx="733067" cy="73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ogo_f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115" y="5719362"/>
            <a:ext cx="733067" cy="73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838200" y="197259"/>
            <a:ext cx="10515600" cy="5735003"/>
          </a:xfrm>
        </p:spPr>
        <p:txBody>
          <a:bodyPr>
            <a:normAutofit/>
          </a:bodyPr>
          <a:lstStyle/>
          <a:p>
            <a:r>
              <a:rPr lang="cs-CZ" dirty="0" smtClean="0"/>
              <a:t>Léčiva ve vodách </a:t>
            </a:r>
            <a:r>
              <a:rPr lang="en-US" dirty="0" smtClean="0"/>
              <a:t>[3]</a:t>
            </a:r>
            <a:endParaRPr lang="cs-CZ" sz="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 smtClean="0"/>
              <a:t>U nás byla </a:t>
            </a:r>
            <a:r>
              <a:rPr lang="cs-CZ" sz="2400" dirty="0"/>
              <a:t>např. zjištěna přítomnost estrogenů ve vodní </a:t>
            </a:r>
            <a:r>
              <a:rPr lang="cs-CZ" sz="2400" dirty="0" smtClean="0"/>
              <a:t>nádrži Želivka </a:t>
            </a:r>
            <a:r>
              <a:rPr lang="cs-CZ" sz="2400" dirty="0"/>
              <a:t>(hlavní zdroj pitné vody pro Prahu) a </a:t>
            </a:r>
            <a:r>
              <a:rPr lang="cs-CZ" sz="2400" dirty="0" smtClean="0"/>
              <a:t>to v </a:t>
            </a:r>
            <a:r>
              <a:rPr lang="cs-CZ" sz="2400" dirty="0"/>
              <a:t>koncentraci přes 2 </a:t>
            </a:r>
            <a:r>
              <a:rPr lang="cs-CZ" sz="2400" dirty="0" err="1"/>
              <a:t>ng</a:t>
            </a:r>
            <a:r>
              <a:rPr lang="cs-CZ" sz="2400" dirty="0"/>
              <a:t> </a:t>
            </a:r>
            <a:r>
              <a:rPr lang="cs-CZ" sz="2400" dirty="0" smtClean="0"/>
              <a:t>na litr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 smtClean="0"/>
              <a:t>Perzistentní </a:t>
            </a:r>
            <a:r>
              <a:rPr lang="cs-CZ" sz="2400" dirty="0" err="1" smtClean="0"/>
              <a:t>farkamaka</a:t>
            </a:r>
            <a:r>
              <a:rPr lang="cs-CZ" sz="2400" dirty="0" smtClean="0"/>
              <a:t>: </a:t>
            </a:r>
            <a:r>
              <a:rPr lang="cs-CZ" sz="2400" dirty="0" err="1" smtClean="0"/>
              <a:t>karbamazepin</a:t>
            </a:r>
            <a:r>
              <a:rPr lang="cs-CZ" sz="2400" dirty="0" smtClean="0"/>
              <a:t>, </a:t>
            </a:r>
            <a:r>
              <a:rPr lang="cs-CZ" sz="2400" dirty="0" err="1" smtClean="0"/>
              <a:t>sulfametaxol</a:t>
            </a:r>
            <a:endParaRPr lang="cs-CZ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 smtClean="0"/>
              <a:t>Zastoupení v odpadních vodách koreluje s celkovou spotřebou</a:t>
            </a:r>
            <a:endParaRPr lang="cs-CZ" sz="2400" dirty="0"/>
          </a:p>
          <a:p>
            <a:pPr>
              <a:buFont typeface="Wingdings" panose="05000000000000000000" pitchFamily="2" charset="2"/>
              <a:buChar char="Ø"/>
            </a:pPr>
            <a:endParaRPr lang="cs-CZ" sz="24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569772"/>
            <a:ext cx="4133693" cy="405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25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5831" y="5069500"/>
            <a:ext cx="651948" cy="155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go_m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78" y="6015580"/>
            <a:ext cx="733067" cy="73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ogo_f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21" y="6015580"/>
            <a:ext cx="733067" cy="73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838200" y="197259"/>
            <a:ext cx="10515600" cy="5735003"/>
          </a:xfrm>
        </p:spPr>
        <p:txBody>
          <a:bodyPr>
            <a:normAutofit/>
          </a:bodyPr>
          <a:lstStyle/>
          <a:p>
            <a:r>
              <a:rPr lang="cs-CZ" dirty="0" smtClean="0"/>
              <a:t>Léčiva ve vodách: rizika </a:t>
            </a:r>
            <a:r>
              <a:rPr lang="en-US" dirty="0" smtClean="0"/>
              <a:t>[3]</a:t>
            </a:r>
            <a:endParaRPr lang="cs-CZ" sz="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 smtClean="0"/>
              <a:t>Především dvě skupiny látek: 1. antibiotika 2. hormonální antikoncepce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u="sng" dirty="0" smtClean="0"/>
              <a:t>1. antibiotika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 smtClean="0"/>
              <a:t>patří sem i veterinární léčiva (problematická např. </a:t>
            </a:r>
            <a:r>
              <a:rPr lang="cs-CZ" sz="2400" dirty="0" err="1" smtClean="0"/>
              <a:t>ivermectin</a:t>
            </a:r>
            <a:r>
              <a:rPr lang="cs-CZ" sz="2400" dirty="0" smtClean="0"/>
              <a:t> a </a:t>
            </a:r>
            <a:r>
              <a:rPr lang="cs-CZ" sz="2400" dirty="0" err="1" smtClean="0"/>
              <a:t>doramectin</a:t>
            </a:r>
            <a:r>
              <a:rPr lang="cs-CZ" sz="2400" dirty="0" smtClean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v</a:t>
            </a:r>
            <a:r>
              <a:rPr lang="cs-CZ" sz="2400" dirty="0" smtClean="0"/>
              <a:t> nízkých koncentracích vyvolávají větší rezistenci u patogenních bakterií (např. právě chronická nízká přítomnosti v odpadních vodách)</a:t>
            </a:r>
            <a:endParaRPr lang="cs-CZ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 smtClean="0"/>
              <a:t>u mikroorganismů se objevují geny </a:t>
            </a:r>
            <a:r>
              <a:rPr lang="cs-CZ" sz="2400" dirty="0" err="1" smtClean="0"/>
              <a:t>multirezistentní</a:t>
            </a:r>
            <a:r>
              <a:rPr lang="cs-CZ" sz="2400" dirty="0" smtClean="0"/>
              <a:t> vůči různým skupinám antibiotik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 smtClean="0"/>
              <a:t>tyto </a:t>
            </a:r>
            <a:r>
              <a:rPr lang="cs-CZ" sz="2400" dirty="0"/>
              <a:t>bakteriální kmeny jednoznačně vyselektoval kontinuální a dlouhodobý tlak antibiotik, která byla přítomna v odpadních </a:t>
            </a:r>
            <a:r>
              <a:rPr lang="cs-CZ" sz="2400" dirty="0" smtClean="0"/>
              <a:t>vodách, velkým </a:t>
            </a:r>
            <a:r>
              <a:rPr lang="cs-CZ" sz="2400" dirty="0"/>
              <a:t>problémem je následně putování těchto ‚nových‘ genů </a:t>
            </a:r>
            <a:r>
              <a:rPr lang="cs-CZ" sz="2400" dirty="0" smtClean="0"/>
              <a:t>i do patogenních bakterií </a:t>
            </a:r>
            <a:r>
              <a:rPr lang="en-US" sz="2400" dirty="0" smtClean="0"/>
              <a:t>[1]</a:t>
            </a:r>
            <a:r>
              <a:rPr lang="cs-CZ" sz="2400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 smtClean="0"/>
              <a:t>Na vzniku této rezistence má velký podíl horizontální přenos genů velmi častý u </a:t>
            </a:r>
            <a:r>
              <a:rPr lang="cs-CZ" sz="2400" dirty="0" err="1" smtClean="0"/>
              <a:t>prokaryot</a:t>
            </a:r>
            <a:r>
              <a:rPr lang="cs-CZ" sz="2400" dirty="0" smtClean="0"/>
              <a:t>, jedná se o přenos genů jinak, než z rodičů na potomstvo, u </a:t>
            </a:r>
            <a:r>
              <a:rPr lang="cs-CZ" sz="2400" dirty="0" err="1" smtClean="0"/>
              <a:t>prokaryot</a:t>
            </a:r>
            <a:r>
              <a:rPr lang="cs-CZ" sz="2400" dirty="0" smtClean="0"/>
              <a:t> nejvýznamnější zdroj zvyšování genové variability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12120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5831" y="5069500"/>
            <a:ext cx="651948" cy="155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go_m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78" y="6015580"/>
            <a:ext cx="733067" cy="73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ogo_f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21" y="6015580"/>
            <a:ext cx="733067" cy="73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838200" y="197259"/>
            <a:ext cx="10515600" cy="573500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400" dirty="0" smtClean="0"/>
              <a:t>Horizontální přenos genů se děje pomocí konjugace (vyžaduje kontakt buňka-buňka, přenos pomocí </a:t>
            </a:r>
            <a:r>
              <a:rPr lang="cs-CZ" sz="2400" dirty="0" err="1" smtClean="0"/>
              <a:t>plazmidů</a:t>
            </a:r>
            <a:r>
              <a:rPr lang="cs-CZ" sz="2400" dirty="0" smtClean="0"/>
              <a:t>, malých kruhových molekul DNA)), transformace (přijetí a využití fragmentů cizí DNA z prostředí) transdukce (přenos z buňky do buňky pomocí bakteriofágů), nebo </a:t>
            </a:r>
            <a:r>
              <a:rPr lang="cs-CZ" sz="2400" i="1" dirty="0" smtClean="0"/>
              <a:t>gene </a:t>
            </a:r>
            <a:r>
              <a:rPr lang="cs-CZ" sz="2400" dirty="0" smtClean="0"/>
              <a:t>transfer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agents</a:t>
            </a:r>
            <a:r>
              <a:rPr lang="cs-CZ" sz="2400" i="1" dirty="0" smtClean="0"/>
              <a:t> </a:t>
            </a:r>
            <a:r>
              <a:rPr lang="en-US" sz="2400" dirty="0" smtClean="0"/>
              <a:t>[5]</a:t>
            </a:r>
            <a:endParaRPr lang="cs-CZ" sz="2400" i="1" dirty="0"/>
          </a:p>
        </p:txBody>
      </p:sp>
    </p:spTree>
    <p:extLst>
      <p:ext uri="{BB962C8B-B14F-4D97-AF65-F5344CB8AC3E}">
        <p14:creationId xmlns:p14="http://schemas.microsoft.com/office/powerpoint/2010/main" val="415527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5831" y="5069500"/>
            <a:ext cx="651948" cy="155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go_m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78" y="6015580"/>
            <a:ext cx="733067" cy="73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ogo_f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21" y="6015580"/>
            <a:ext cx="733067" cy="73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838200" y="197259"/>
            <a:ext cx="10515600" cy="5735003"/>
          </a:xfrm>
        </p:spPr>
        <p:txBody>
          <a:bodyPr>
            <a:normAutofit/>
          </a:bodyPr>
          <a:lstStyle/>
          <a:p>
            <a:r>
              <a:rPr lang="cs-CZ" dirty="0" smtClean="0"/>
              <a:t>Léčiva ve vodách: rizika </a:t>
            </a:r>
            <a:r>
              <a:rPr lang="en-US" dirty="0" smtClean="0"/>
              <a:t>[3]</a:t>
            </a:r>
            <a:endParaRPr lang="cs-CZ" sz="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 smtClean="0"/>
              <a:t>Především dvě skupiny látek: 1. antibiotika 2. hormonální antikoncepce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u="sng" dirty="0" smtClean="0"/>
              <a:t>1. hormonální antikoncepce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ú</a:t>
            </a:r>
            <a:r>
              <a:rPr lang="cs-CZ" sz="2400" dirty="0" smtClean="0"/>
              <a:t>činky už v extrémně nízkých koncentracích: </a:t>
            </a:r>
            <a:r>
              <a:rPr lang="cs-CZ" sz="2400" dirty="0"/>
              <a:t>Příkladem může být práce </a:t>
            </a:r>
            <a:r>
              <a:rPr lang="cs-CZ" sz="2400" dirty="0" smtClean="0"/>
              <a:t>sledující účinky </a:t>
            </a:r>
            <a:r>
              <a:rPr lang="pl-PL" sz="2400" dirty="0" smtClean="0"/>
              <a:t>ethynylestradiolu </a:t>
            </a:r>
            <a:r>
              <a:rPr lang="pl-PL" sz="2400" dirty="0"/>
              <a:t>na populaci střevlí </a:t>
            </a:r>
            <a:r>
              <a:rPr lang="pl-PL" sz="2400" dirty="0" smtClean="0"/>
              <a:t>v jednom z kanadských jezer po dobu 7 let. Při průměrné koncentraci </a:t>
            </a:r>
            <a:r>
              <a:rPr lang="pl-PL" sz="2400" b="1" dirty="0" smtClean="0"/>
              <a:t>5 ng na l </a:t>
            </a:r>
            <a:r>
              <a:rPr lang="pl-PL" sz="2400" dirty="0" smtClean="0"/>
              <a:t>byly </a:t>
            </a:r>
            <a:r>
              <a:rPr lang="cs-CZ" sz="2400" dirty="0" smtClean="0"/>
              <a:t>prokázány změny v pohlavních tkáních u těchto ryb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 err="1"/>
              <a:t>e</a:t>
            </a:r>
            <a:r>
              <a:rPr lang="cs-CZ" sz="2400" dirty="0" err="1" smtClean="0"/>
              <a:t>thynylestradiol</a:t>
            </a:r>
            <a:r>
              <a:rPr lang="cs-CZ" sz="2400" dirty="0" smtClean="0"/>
              <a:t> </a:t>
            </a:r>
            <a:r>
              <a:rPr lang="cs-CZ" sz="2400" dirty="0"/>
              <a:t>rovněž snížil reprodukční schopnost </a:t>
            </a:r>
            <a:r>
              <a:rPr lang="cs-CZ" sz="2400" dirty="0" smtClean="0"/>
              <a:t>samic, což </a:t>
            </a:r>
            <a:r>
              <a:rPr lang="cs-CZ" sz="2400" dirty="0"/>
              <a:t>vedlo k totálnímu rozpadu celé pokusné </a:t>
            </a:r>
            <a:r>
              <a:rPr lang="cs-CZ" sz="2400" dirty="0" smtClean="0"/>
              <a:t>populace</a:t>
            </a:r>
          </a:p>
        </p:txBody>
      </p:sp>
    </p:spTree>
    <p:extLst>
      <p:ext uri="{BB962C8B-B14F-4D97-AF65-F5344CB8AC3E}">
        <p14:creationId xmlns:p14="http://schemas.microsoft.com/office/powerpoint/2010/main" val="91753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5831" y="5069500"/>
            <a:ext cx="651948" cy="155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go_m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78" y="6015580"/>
            <a:ext cx="733067" cy="73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ogo_f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21" y="6015580"/>
            <a:ext cx="733067" cy="73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838200" y="197259"/>
            <a:ext cx="10515600" cy="5735003"/>
          </a:xfrm>
        </p:spPr>
        <p:txBody>
          <a:bodyPr>
            <a:normAutofit/>
          </a:bodyPr>
          <a:lstStyle/>
          <a:p>
            <a:r>
              <a:rPr lang="cs-CZ" dirty="0" smtClean="0"/>
              <a:t>Problémy s rezidui léčiv v ČOV </a:t>
            </a:r>
            <a:r>
              <a:rPr lang="en-US" dirty="0" smtClean="0"/>
              <a:t>[3]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 smtClean="0"/>
              <a:t>Nejsou konstruovány na odstraňování reziduí léčiv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 smtClean="0"/>
              <a:t>Klasické metody používané k odstranění organického znečištění (koagulace, flokulace) nejsou pro odstranění reziduí léčiv dostatečné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 smtClean="0"/>
              <a:t>Existují rozdíly v účinnosti odstranění jednotlivých léčiv a mezi obdobími (léto, zima)</a:t>
            </a:r>
            <a:endParaRPr lang="cs-CZ" sz="2400" dirty="0"/>
          </a:p>
          <a:p>
            <a:pPr>
              <a:buFont typeface="Wingdings" panose="05000000000000000000" pitchFamily="2" charset="2"/>
              <a:buChar char="Ø"/>
            </a:pPr>
            <a:endParaRPr lang="cs-CZ" sz="2400" dirty="0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6164" y="2525137"/>
            <a:ext cx="5479671" cy="410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90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5831" y="5069500"/>
            <a:ext cx="651948" cy="155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go_m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78" y="6015580"/>
            <a:ext cx="733067" cy="73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ogo_f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21" y="6015580"/>
            <a:ext cx="733067" cy="73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838200" y="158622"/>
            <a:ext cx="10515600" cy="5735003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Odstranění reziduí v ČOV </a:t>
            </a:r>
            <a:r>
              <a:rPr lang="en-US" dirty="0"/>
              <a:t>[3</a:t>
            </a:r>
            <a:r>
              <a:rPr lang="en-US" dirty="0" smtClean="0"/>
              <a:t>]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 err="1" smtClean="0"/>
              <a:t>Fotodegradace</a:t>
            </a:r>
            <a:r>
              <a:rPr lang="cs-CZ" sz="2400" dirty="0" smtClean="0"/>
              <a:t>: hlavní </a:t>
            </a:r>
            <a:r>
              <a:rPr lang="cs-CZ" sz="2400" dirty="0" err="1" smtClean="0"/>
              <a:t>mechanimus</a:t>
            </a:r>
            <a:r>
              <a:rPr lang="cs-CZ" sz="2400" dirty="0" smtClean="0"/>
              <a:t> vedoucí k rozpadu farmak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 smtClean="0"/>
              <a:t>Sorpce: uplatňuje se v ČOV evropského typu – sorpce na aktivovaný kal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 smtClean="0"/>
              <a:t>Biodegradace: činnost mikroorganismů</a:t>
            </a:r>
          </a:p>
          <a:p>
            <a:pPr lvl="0"/>
            <a:r>
              <a:rPr lang="cs-CZ" dirty="0" smtClean="0">
                <a:solidFill>
                  <a:prstClr val="black"/>
                </a:solidFill>
              </a:rPr>
              <a:t>Zvýšení účinností ČOV </a:t>
            </a:r>
            <a:r>
              <a:rPr lang="en-US" dirty="0">
                <a:solidFill>
                  <a:prstClr val="black"/>
                </a:solidFill>
              </a:rPr>
              <a:t>[3</a:t>
            </a:r>
            <a:r>
              <a:rPr lang="en-US" dirty="0" smtClean="0">
                <a:solidFill>
                  <a:prstClr val="black"/>
                </a:solidFill>
              </a:rPr>
              <a:t>]</a:t>
            </a:r>
            <a:endParaRPr lang="cs-CZ" dirty="0" smtClean="0">
              <a:solidFill>
                <a:prstClr val="black"/>
              </a:solidFill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cs-CZ" sz="2400" dirty="0" smtClean="0">
                <a:solidFill>
                  <a:prstClr val="black"/>
                </a:solidFill>
              </a:rPr>
              <a:t>Zařazení ozonizace (+0.01-0,04 Euro na m</a:t>
            </a:r>
            <a:r>
              <a:rPr lang="cs-CZ" sz="2400" baseline="30000" dirty="0" smtClean="0">
                <a:solidFill>
                  <a:prstClr val="black"/>
                </a:solidFill>
              </a:rPr>
              <a:t>3</a:t>
            </a:r>
            <a:r>
              <a:rPr lang="cs-CZ" sz="2400" dirty="0" smtClean="0">
                <a:solidFill>
                  <a:prstClr val="black"/>
                </a:solidFill>
              </a:rPr>
              <a:t> odpadní vody)</a:t>
            </a:r>
            <a:endParaRPr lang="cs-CZ" sz="2400" dirty="0">
              <a:solidFill>
                <a:prstClr val="black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 smtClean="0">
                <a:solidFill>
                  <a:prstClr val="black"/>
                </a:solidFill>
              </a:rPr>
              <a:t>Zařazení membránové separace, </a:t>
            </a:r>
            <a:r>
              <a:rPr lang="cs-CZ" sz="2400" dirty="0" err="1" smtClean="0">
                <a:solidFill>
                  <a:prstClr val="black"/>
                </a:solidFill>
              </a:rPr>
              <a:t>nanofiltrace</a:t>
            </a:r>
            <a:r>
              <a:rPr lang="cs-CZ" sz="2400" dirty="0" smtClean="0">
                <a:solidFill>
                  <a:prstClr val="black"/>
                </a:solidFill>
              </a:rPr>
              <a:t> plus reverzní osmóza </a:t>
            </a:r>
            <a:r>
              <a:rPr lang="cs-CZ" sz="2400" dirty="0">
                <a:solidFill>
                  <a:prstClr val="black"/>
                </a:solidFill>
              </a:rPr>
              <a:t>(+</a:t>
            </a:r>
            <a:r>
              <a:rPr lang="cs-CZ" sz="2400" dirty="0" smtClean="0">
                <a:solidFill>
                  <a:prstClr val="black"/>
                </a:solidFill>
              </a:rPr>
              <a:t>0.2 </a:t>
            </a:r>
            <a:r>
              <a:rPr lang="cs-CZ" sz="2400" dirty="0">
                <a:solidFill>
                  <a:prstClr val="black"/>
                </a:solidFill>
              </a:rPr>
              <a:t>Euro na m</a:t>
            </a:r>
            <a:r>
              <a:rPr lang="cs-CZ" sz="2400" baseline="30000" dirty="0">
                <a:solidFill>
                  <a:prstClr val="black"/>
                </a:solidFill>
              </a:rPr>
              <a:t>3</a:t>
            </a:r>
            <a:r>
              <a:rPr lang="cs-CZ" sz="2400" dirty="0">
                <a:solidFill>
                  <a:prstClr val="black"/>
                </a:solidFill>
              </a:rPr>
              <a:t> odpadní vody</a:t>
            </a:r>
            <a:r>
              <a:rPr lang="cs-CZ" sz="2400" dirty="0" smtClean="0">
                <a:solidFill>
                  <a:prstClr val="black"/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 smtClean="0">
                <a:solidFill>
                  <a:prstClr val="black"/>
                </a:solidFill>
              </a:rPr>
              <a:t>Použití aktivního uhlí (+1 </a:t>
            </a:r>
            <a:r>
              <a:rPr lang="cs-CZ" sz="2400" dirty="0">
                <a:solidFill>
                  <a:prstClr val="black"/>
                </a:solidFill>
              </a:rPr>
              <a:t>Euro na m</a:t>
            </a:r>
            <a:r>
              <a:rPr lang="cs-CZ" sz="2400" baseline="30000" dirty="0">
                <a:solidFill>
                  <a:prstClr val="black"/>
                </a:solidFill>
              </a:rPr>
              <a:t>3</a:t>
            </a:r>
            <a:r>
              <a:rPr lang="cs-CZ" sz="2400" dirty="0">
                <a:solidFill>
                  <a:prstClr val="black"/>
                </a:solidFill>
              </a:rPr>
              <a:t> odpadní vody</a:t>
            </a:r>
            <a:r>
              <a:rPr lang="cs-CZ" sz="2400" dirty="0" smtClean="0">
                <a:solidFill>
                  <a:prstClr val="black"/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 smtClean="0">
                <a:solidFill>
                  <a:prstClr val="black"/>
                </a:solidFill>
              </a:rPr>
              <a:t>Kořenové čistírny odpadních vod (</a:t>
            </a:r>
            <a:r>
              <a:rPr lang="cs-CZ" sz="2400" dirty="0" err="1" smtClean="0">
                <a:solidFill>
                  <a:prstClr val="black"/>
                </a:solidFill>
              </a:rPr>
              <a:t>rhizofiltrace</a:t>
            </a:r>
            <a:r>
              <a:rPr lang="cs-CZ" sz="2400" dirty="0" smtClean="0">
                <a:solidFill>
                  <a:prstClr val="black"/>
                </a:solidFill>
              </a:rPr>
              <a:t>), schopnost degradovat antibiotika byla prokázána u Azoly americké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 smtClean="0">
                <a:solidFill>
                  <a:prstClr val="black"/>
                </a:solidFill>
              </a:rPr>
              <a:t>Řešení: optimalizace stávajících postupů v ČOV, zařazení dalšího stupně, separace 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prstClr val="black"/>
                </a:solidFill>
              </a:rPr>
              <a:t>Zdrojů (např. separace moči od pacientů v nemocnicích</a:t>
            </a:r>
            <a:endParaRPr lang="cs-CZ" sz="2400" dirty="0">
              <a:solidFill>
                <a:prstClr val="black"/>
              </a:solidFill>
            </a:endParaRPr>
          </a:p>
          <a:p>
            <a:pPr lvl="0">
              <a:buFont typeface="Wingdings" panose="05000000000000000000" pitchFamily="2" charset="2"/>
              <a:buChar char="Ø"/>
            </a:pPr>
            <a:endParaRPr lang="cs-CZ" sz="2400" dirty="0" smtClean="0">
              <a:solidFill>
                <a:prstClr val="black"/>
              </a:solidFill>
            </a:endParaRPr>
          </a:p>
          <a:p>
            <a:pPr lvl="0">
              <a:buFont typeface="Wingdings" panose="05000000000000000000" pitchFamily="2" charset="2"/>
              <a:buChar char="Ø"/>
            </a:pPr>
            <a:endParaRPr lang="cs-CZ" sz="2400" dirty="0" smtClean="0">
              <a:solidFill>
                <a:prstClr val="black"/>
              </a:solidFill>
            </a:endParaRPr>
          </a:p>
          <a:p>
            <a:pPr lvl="0"/>
            <a:endParaRPr lang="en-US" dirty="0" smtClean="0">
              <a:solidFill>
                <a:prstClr val="black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130434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5831" y="5069500"/>
            <a:ext cx="651948" cy="155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go_m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78" y="6015580"/>
            <a:ext cx="733067" cy="73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ogo_f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21" y="6015580"/>
            <a:ext cx="733067" cy="73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838200" y="158622"/>
            <a:ext cx="10515600" cy="6216420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Rezistence na antibiotika </a:t>
            </a:r>
            <a:r>
              <a:rPr lang="en-US" dirty="0" smtClean="0"/>
              <a:t>[6]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 smtClean="0"/>
              <a:t>Rezistence může být primární (vycházející z vlastností bakterie před jejím kontaktem s antibiotikem) a získaná (je výsledkem některého z adaptačních mechanismů)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cs-CZ" sz="2400" dirty="0" smtClean="0">
                <a:solidFill>
                  <a:prstClr val="black"/>
                </a:solidFill>
              </a:rPr>
              <a:t>Genetické principy získané rezistence: </a:t>
            </a:r>
          </a:p>
          <a:p>
            <a:pPr marL="0" lvl="0" indent="0">
              <a:buNone/>
            </a:pPr>
            <a:r>
              <a:rPr lang="cs-CZ" sz="2400" b="1" dirty="0" smtClean="0">
                <a:solidFill>
                  <a:prstClr val="black"/>
                </a:solidFill>
              </a:rPr>
              <a:t>mutace</a:t>
            </a:r>
            <a:r>
              <a:rPr lang="cs-CZ" sz="2400" dirty="0" smtClean="0">
                <a:solidFill>
                  <a:prstClr val="black"/>
                </a:solidFill>
              </a:rPr>
              <a:t> (změny v genech (sekvencích DNA), </a:t>
            </a:r>
            <a:r>
              <a:rPr lang="cs-CZ" sz="2400" dirty="0" smtClean="0"/>
              <a:t>které </a:t>
            </a:r>
            <a:r>
              <a:rPr lang="cs-CZ" sz="2400" dirty="0"/>
              <a:t>mají za následek výměnu jedné nebo více </a:t>
            </a:r>
            <a:r>
              <a:rPr lang="cs-CZ" sz="2400" dirty="0" smtClean="0"/>
              <a:t>aminokyselin: syntetizuje se tak bílkovinný produkt, který má omezenou schopnost vázat antibiotikum</a:t>
            </a:r>
            <a:endParaRPr lang="cs-CZ" sz="2400" dirty="0"/>
          </a:p>
          <a:p>
            <a:pPr marL="0" lvl="0" indent="0">
              <a:buNone/>
            </a:pPr>
            <a:r>
              <a:rPr lang="cs-CZ" sz="2400" b="1" dirty="0"/>
              <a:t>h</a:t>
            </a:r>
            <a:r>
              <a:rPr lang="cs-CZ" sz="2400" b="1" dirty="0" smtClean="0"/>
              <a:t>orizontální přenos genů </a:t>
            </a:r>
            <a:r>
              <a:rPr lang="cs-CZ" sz="2400" dirty="0" smtClean="0"/>
              <a:t>(viz snímek 10)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 smtClean="0">
                <a:solidFill>
                  <a:prstClr val="black"/>
                </a:solidFill>
              </a:rPr>
              <a:t>Problémy s rezistencí </a:t>
            </a:r>
          </a:p>
          <a:p>
            <a:pPr marL="0" indent="0">
              <a:buNone/>
            </a:pPr>
            <a:r>
              <a:rPr lang="cs-CZ" sz="2400" dirty="0" smtClean="0"/>
              <a:t>„některé </a:t>
            </a:r>
            <a:r>
              <a:rPr lang="cs-CZ" sz="2400" dirty="0"/>
              <a:t>nemocnice v Evropě a Severní Americe jsou zaplaveny </a:t>
            </a:r>
            <a:r>
              <a:rPr lang="cs-CZ" sz="2400" dirty="0" err="1"/>
              <a:t>enterokokálními</a:t>
            </a:r>
            <a:r>
              <a:rPr lang="cs-CZ" sz="2400" dirty="0"/>
              <a:t> infekcemi, které jsou rezistentní vůči všem klinicky doporučovaným antibiotikům, proti vícenásobně rezistentním stafylokokům nám zbylo jediné antibiotikum. Podobně se zvýšila rezistence pneumokoků a to všechno vlastně vrací léčbu infekčních onemocnění do </a:t>
            </a:r>
            <a:r>
              <a:rPr lang="cs-CZ" sz="2400" dirty="0" err="1"/>
              <a:t>předantibiotikálního</a:t>
            </a:r>
            <a:r>
              <a:rPr lang="cs-CZ" sz="2400" dirty="0"/>
              <a:t> období. Tato situace se nevyvinula bez předchozích varovných </a:t>
            </a:r>
            <a:r>
              <a:rPr lang="cs-CZ" sz="2400" dirty="0" smtClean="0"/>
              <a:t>signálů“</a:t>
            </a:r>
          </a:p>
          <a:p>
            <a:pPr marL="0" indent="0">
              <a:buNone/>
            </a:pPr>
            <a:r>
              <a:rPr lang="cs-CZ" sz="2400" dirty="0" smtClean="0"/>
              <a:t>„Není </a:t>
            </a:r>
            <a:r>
              <a:rPr lang="cs-CZ" sz="2400" dirty="0"/>
              <a:t>pochyb o tom, že za vznik rezistence mohou hlavně bakterie samy, neboť jsou neobyčejně geneticky proměnlivé a dokážou vyvinout obranné mechanizmy během velmi krátké doby. Na druhou stranu však antibiotika byla a ještě jsou v klinické praxi často předpisována, ačkoli to není nutné. Platí to zejména o banálních onemocněních respiračního traktu. Statistiky ukazují, že až 70 % terapeutických postupů využívajících antibiotika není nezbytných. Lékaři nejsou vždy o způsobu použití antibiotika dobře poučeni (někdy získávají informace pouze od zástupců farmaceutických společností</a:t>
            </a:r>
            <a:r>
              <a:rPr lang="cs-CZ" sz="2400" dirty="0" smtClean="0"/>
              <a:t>).“</a:t>
            </a:r>
            <a:endParaRPr lang="cs-CZ" sz="2400" dirty="0"/>
          </a:p>
          <a:p>
            <a:pPr>
              <a:buFont typeface="Wingdings" panose="05000000000000000000" pitchFamily="2" charset="2"/>
              <a:buChar char="Ø"/>
            </a:pPr>
            <a:endParaRPr lang="cs-CZ" sz="24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cs-CZ" sz="2100" dirty="0"/>
          </a:p>
          <a:p>
            <a:pPr marL="0" lvl="0" indent="0">
              <a:buNone/>
            </a:pPr>
            <a:r>
              <a:rPr lang="cs-CZ" sz="2400" dirty="0" smtClean="0">
                <a:solidFill>
                  <a:prstClr val="black"/>
                </a:solidFill>
              </a:rPr>
              <a:t>					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cs-CZ" sz="2400" dirty="0" smtClean="0">
              <a:solidFill>
                <a:prstClr val="black"/>
              </a:solidFill>
            </a:endParaRPr>
          </a:p>
          <a:p>
            <a:pPr lvl="0"/>
            <a:endParaRPr lang="en-US" dirty="0" smtClean="0">
              <a:solidFill>
                <a:prstClr val="black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274488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5831" y="5069500"/>
            <a:ext cx="651948" cy="155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go_m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78" y="6015580"/>
            <a:ext cx="733067" cy="73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ogo_f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21" y="6015580"/>
            <a:ext cx="733067" cy="73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838200" y="158622"/>
            <a:ext cx="10515600" cy="621642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400" dirty="0" smtClean="0">
                <a:solidFill>
                  <a:prstClr val="black"/>
                </a:solidFill>
              </a:rPr>
              <a:t>Problémy s rezistencí na antibiotika </a:t>
            </a:r>
            <a:r>
              <a:rPr lang="en-US" sz="2400" dirty="0"/>
              <a:t>[6</a:t>
            </a:r>
            <a:r>
              <a:rPr lang="en-US" sz="2400" dirty="0" smtClean="0"/>
              <a:t>]</a:t>
            </a:r>
            <a:endParaRPr lang="cs-CZ" sz="2400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cs-CZ" sz="2400" dirty="0"/>
              <a:t>„Krom toho se dlouhou dobu antibiotika téměř bez kontroly uplatňovala ve výživě hospodářských zvířat, například tetracykliny se používaly k zvýšení užitné váhy dobytka. A nakonec může za vznik rezistence bakterií vůči antibiotikům i pacient sám: jednak tím, že se předepsání antibiotika dožaduje, a také tím, že nedodržuje léčebný postup. “</a:t>
            </a:r>
            <a:endParaRPr lang="cs-CZ" sz="2400" dirty="0" smtClean="0"/>
          </a:p>
          <a:p>
            <a:pPr marL="0" indent="0">
              <a:buNone/>
            </a:pPr>
            <a:r>
              <a:rPr lang="cs-CZ" sz="2400" dirty="0"/>
              <a:t>„Cesty k nápravě nebo alespoň zlepšení současné situace jsou v podstatě dvě: nepoužívat antibiotikum, vůči němuž infekční bakterie začínají být rezistentní, a hledat nové látky a nové léčebné postupy. </a:t>
            </a:r>
            <a:r>
              <a:rPr lang="cs-CZ" sz="2400" dirty="0" smtClean="0"/>
              <a:t>“</a:t>
            </a:r>
          </a:p>
          <a:p>
            <a:pPr marL="0" indent="0">
              <a:buNone/>
            </a:pPr>
            <a:r>
              <a:rPr lang="cs-CZ" sz="2400" dirty="0" smtClean="0"/>
              <a:t>„Skutečnost</a:t>
            </a:r>
            <a:r>
              <a:rPr lang="cs-CZ" sz="2400" dirty="0"/>
              <a:t>, že bakterie nese geny rezistence vůči určitému antibiotiku, je velmi výhodná v případě, že prostředí toto antibiotikum obsahuje. Odolnost vůči antibiotiku však může jít také na úkor jiných vlastností a procesů, které v bakteriální buňce probíhají, a může v jeho nepřítomnosti vést ke snížené konkurenceschopnosti rezistentních bakterií vzhledem k citlivé části </a:t>
            </a:r>
            <a:r>
              <a:rPr lang="cs-CZ" sz="2400" dirty="0" smtClean="0"/>
              <a:t>populace.</a:t>
            </a:r>
          </a:p>
          <a:p>
            <a:pPr marL="0" indent="0">
              <a:buNone/>
            </a:pPr>
            <a:r>
              <a:rPr lang="cs-CZ" sz="2400" dirty="0" smtClean="0"/>
              <a:t>Antibiotika obvykle velmi účinně selektují rezistentní kmeny, ovšem tyto kmeny mohou být naopak znevýhodněny v nepřítomnosti antibiotika, v nepřítomnosti antibiotika může tedy selekční tlak působit opačně, tento proces je ovšem zpravidla mnohem pomalejší</a:t>
            </a:r>
            <a:endParaRPr lang="cs-CZ" sz="24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cs-CZ" sz="2100" dirty="0"/>
          </a:p>
          <a:p>
            <a:pPr marL="0" lvl="0" indent="0">
              <a:buNone/>
            </a:pPr>
            <a:r>
              <a:rPr lang="cs-CZ" sz="2400" dirty="0" smtClean="0">
                <a:solidFill>
                  <a:prstClr val="black"/>
                </a:solidFill>
              </a:rPr>
              <a:t>					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cs-CZ" sz="2400" dirty="0" smtClean="0">
              <a:solidFill>
                <a:prstClr val="black"/>
              </a:solidFill>
            </a:endParaRPr>
          </a:p>
          <a:p>
            <a:pPr lvl="0"/>
            <a:endParaRPr lang="en-US" dirty="0" smtClean="0">
              <a:solidFill>
                <a:prstClr val="black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311728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92622" y="525157"/>
            <a:ext cx="9144000" cy="5154425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cs-CZ" dirty="0" smtClean="0"/>
              <a:t>Farmaka v </a:t>
            </a:r>
            <a:r>
              <a:rPr lang="cs-CZ" dirty="0" err="1" smtClean="0"/>
              <a:t>žp</a:t>
            </a:r>
            <a:r>
              <a:rPr lang="cs-CZ" dirty="0" smtClean="0"/>
              <a:t>:</a:t>
            </a:r>
            <a:endParaRPr lang="cs-CZ" dirty="0" smtClean="0">
              <a:hlinkClick r:id="rId2"/>
            </a:endParaRPr>
          </a:p>
          <a:p>
            <a:pPr algn="l"/>
            <a:r>
              <a:rPr lang="cs-CZ" dirty="0" smtClean="0">
                <a:hlinkClick r:id="rId2"/>
              </a:rPr>
              <a:t>http</a:t>
            </a:r>
            <a:r>
              <a:rPr lang="cs-CZ" dirty="0">
                <a:hlinkClick r:id="rId2"/>
              </a:rPr>
              <a:t>://</a:t>
            </a:r>
            <a:r>
              <a:rPr lang="cs-CZ" dirty="0" smtClean="0">
                <a:hlinkClick r:id="rId2"/>
              </a:rPr>
              <a:t>brezova.blog.idnes.cz/blog.aspx?c=431075</a:t>
            </a:r>
          </a:p>
          <a:p>
            <a:pPr algn="l"/>
            <a:r>
              <a:rPr lang="en-US" dirty="0" smtClean="0"/>
              <a:t>[1]</a:t>
            </a:r>
            <a:endParaRPr lang="cs-CZ" dirty="0" smtClean="0">
              <a:hlinkClick r:id="rId2"/>
            </a:endParaRPr>
          </a:p>
          <a:p>
            <a:pPr algn="l"/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www.recetox.muni.cz/res/file/pdf/enviscreen/CBS2009-Hilscherova.pdf</a:t>
            </a:r>
            <a:endParaRPr lang="en-US" dirty="0" smtClean="0">
              <a:hlinkClick r:id="rId2"/>
            </a:endParaRPr>
          </a:p>
          <a:p>
            <a:pPr algn="l"/>
            <a:r>
              <a:rPr lang="en-US" dirty="0" smtClean="0"/>
              <a:t>[2]</a:t>
            </a:r>
            <a:endParaRPr lang="cs-CZ" dirty="0" smtClean="0"/>
          </a:p>
          <a:p>
            <a:pPr algn="l"/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www.chemicke-listy.cz/docs/full/2009_07_540-547.pdf</a:t>
            </a:r>
          </a:p>
          <a:p>
            <a:pPr algn="l"/>
            <a:r>
              <a:rPr lang="en-US" dirty="0" smtClean="0"/>
              <a:t>[</a:t>
            </a:r>
            <a:r>
              <a:rPr lang="cs-CZ" dirty="0" smtClean="0"/>
              <a:t>3</a:t>
            </a:r>
            <a:r>
              <a:rPr lang="en-US" dirty="0" smtClean="0"/>
              <a:t>]</a:t>
            </a:r>
            <a:endParaRPr lang="cs-CZ" dirty="0"/>
          </a:p>
          <a:p>
            <a:pPr algn="l"/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is.muni.cz/th/323907/prif_b/BPMichelovaHa.pdf</a:t>
            </a:r>
          </a:p>
          <a:p>
            <a:pPr algn="l"/>
            <a:r>
              <a:rPr lang="en-US" dirty="0" smtClean="0"/>
              <a:t>[</a:t>
            </a:r>
            <a:r>
              <a:rPr lang="cs-CZ" dirty="0" smtClean="0"/>
              <a:t>4</a:t>
            </a:r>
            <a:r>
              <a:rPr lang="en-US" dirty="0" smtClean="0"/>
              <a:t>]</a:t>
            </a:r>
          </a:p>
          <a:p>
            <a:pPr algn="l"/>
            <a:r>
              <a:rPr lang="cs-CZ" dirty="0" smtClean="0"/>
              <a:t>Lhotský: Úvod do studia symbiotických interakcí mikroorganismů </a:t>
            </a:r>
            <a:r>
              <a:rPr lang="en-US" dirty="0" smtClean="0"/>
              <a:t>[</a:t>
            </a:r>
            <a:r>
              <a:rPr lang="cs-CZ" dirty="0" smtClean="0"/>
              <a:t>5</a:t>
            </a:r>
            <a:r>
              <a:rPr lang="en-US" dirty="0" smtClean="0"/>
              <a:t>]</a:t>
            </a:r>
          </a:p>
          <a:p>
            <a:pPr algn="l"/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casopis.vesmir.cz/clanek/rezistence-na-antibiotika</a:t>
            </a:r>
            <a:r>
              <a:rPr lang="en-US" dirty="0" smtClean="0"/>
              <a:t> [6]</a:t>
            </a:r>
            <a:endParaRPr lang="cs-CZ" dirty="0"/>
          </a:p>
          <a:p>
            <a:pPr algn="l"/>
            <a:r>
              <a:rPr lang="cs-CZ" dirty="0" smtClean="0"/>
              <a:t>Další zdroje:</a:t>
            </a:r>
          </a:p>
          <a:p>
            <a:pPr algn="l"/>
            <a:r>
              <a:rPr lang="cs-CZ" dirty="0" smtClean="0">
                <a:hlinkClick r:id="rId2"/>
              </a:rPr>
              <a:t>http</a:t>
            </a:r>
            <a:r>
              <a:rPr lang="cs-CZ" dirty="0">
                <a:hlinkClick r:id="rId2"/>
              </a:rPr>
              <a:t>://www.veronica.cz/?</a:t>
            </a:r>
            <a:r>
              <a:rPr lang="cs-CZ" dirty="0" smtClean="0">
                <a:hlinkClick r:id="rId2"/>
              </a:rPr>
              <a:t>id=561</a:t>
            </a:r>
            <a:endParaRPr lang="cs-CZ" dirty="0" smtClean="0"/>
          </a:p>
          <a:p>
            <a:pPr algn="l"/>
            <a:endParaRPr lang="cs-CZ" dirty="0"/>
          </a:p>
          <a:p>
            <a:pPr algn="l"/>
            <a:endParaRPr lang="cs-CZ" dirty="0"/>
          </a:p>
          <a:p>
            <a:pPr algn="l"/>
            <a:endParaRPr lang="cs-CZ" dirty="0"/>
          </a:p>
          <a:p>
            <a:pPr algn="l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685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11735" t="8889" r="11250" b="6543"/>
          <a:stretch/>
        </p:blipFill>
        <p:spPr>
          <a:xfrm>
            <a:off x="520700" y="1947"/>
            <a:ext cx="11099800" cy="685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538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t="3704" r="15070" b="4581"/>
          <a:stretch/>
        </p:blipFill>
        <p:spPr>
          <a:xfrm>
            <a:off x="444500" y="0"/>
            <a:ext cx="11252200" cy="68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516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-209" t="8149" r="12222" b="12664"/>
          <a:stretch/>
        </p:blipFill>
        <p:spPr>
          <a:xfrm>
            <a:off x="0" y="736600"/>
            <a:ext cx="12091562" cy="6121400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4555205" y="145534"/>
            <a:ext cx="33634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/>
              <a:t>https://znecistovatele.cz/</a:t>
            </a:r>
          </a:p>
        </p:txBody>
      </p:sp>
    </p:spTree>
    <p:extLst>
      <p:ext uri="{BB962C8B-B14F-4D97-AF65-F5344CB8AC3E}">
        <p14:creationId xmlns:p14="http://schemas.microsoft.com/office/powerpoint/2010/main" val="2073820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ál 6"/>
          <p:cNvSpPr/>
          <p:nvPr/>
        </p:nvSpPr>
        <p:spPr>
          <a:xfrm>
            <a:off x="7327900" y="4995535"/>
            <a:ext cx="4378817" cy="15875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6548" y="-12700"/>
            <a:ext cx="10515600" cy="1325563"/>
          </a:xfrm>
        </p:spPr>
        <p:txBody>
          <a:bodyPr/>
          <a:lstStyle/>
          <a:p>
            <a:r>
              <a:rPr lang="cs-CZ" dirty="0" smtClean="0"/>
              <a:t>Několik pojmů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736600" y="1330326"/>
            <a:ext cx="97409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Toxicita</a:t>
            </a:r>
            <a:endParaRPr lang="cs-CZ" b="1" dirty="0"/>
          </a:p>
          <a:p>
            <a:r>
              <a:rPr lang="cs-CZ" dirty="0" smtClean="0"/>
              <a:t>schopnost </a:t>
            </a:r>
            <a:r>
              <a:rPr lang="cs-CZ" dirty="0"/>
              <a:t>látky působit na organismy </a:t>
            </a:r>
            <a:r>
              <a:rPr lang="cs-CZ" dirty="0" smtClean="0"/>
              <a:t>nepříznivě</a:t>
            </a:r>
          </a:p>
          <a:p>
            <a:endParaRPr lang="cs-CZ" dirty="0"/>
          </a:p>
          <a:p>
            <a:r>
              <a:rPr lang="cs-CZ" b="1" dirty="0" smtClean="0"/>
              <a:t>Toxická </a:t>
            </a:r>
            <a:r>
              <a:rPr lang="cs-CZ" b="1" dirty="0"/>
              <a:t>látka</a:t>
            </a:r>
          </a:p>
          <a:p>
            <a:r>
              <a:rPr lang="cs-CZ" dirty="0" smtClean="0"/>
              <a:t>taková </a:t>
            </a:r>
            <a:r>
              <a:rPr lang="cs-CZ" dirty="0"/>
              <a:t>chemická látka, která již v malých </a:t>
            </a:r>
            <a:r>
              <a:rPr lang="cs-CZ" dirty="0" smtClean="0"/>
              <a:t>dávkách</a:t>
            </a:r>
          </a:p>
          <a:p>
            <a:r>
              <a:rPr lang="cs-CZ" dirty="0" smtClean="0"/>
              <a:t>nebo </a:t>
            </a:r>
            <a:r>
              <a:rPr lang="cs-CZ" dirty="0"/>
              <a:t>nízkých koncentracích vyvolá těžké poškození </a:t>
            </a:r>
            <a:r>
              <a:rPr lang="cs-CZ" dirty="0" smtClean="0"/>
              <a:t>organismu</a:t>
            </a:r>
          </a:p>
          <a:p>
            <a:r>
              <a:rPr lang="cs-CZ" dirty="0" smtClean="0"/>
              <a:t>nebo </a:t>
            </a:r>
            <a:r>
              <a:rPr lang="cs-CZ" dirty="0"/>
              <a:t>vede k jeho zániku </a:t>
            </a:r>
          </a:p>
          <a:p>
            <a:endParaRPr lang="cs-CZ" dirty="0"/>
          </a:p>
          <a:p>
            <a:r>
              <a:rPr lang="cs-CZ" b="1" dirty="0"/>
              <a:t>T</a:t>
            </a:r>
            <a:r>
              <a:rPr lang="cs-CZ" b="1" dirty="0" smtClean="0"/>
              <a:t>oxiny</a:t>
            </a:r>
            <a:endParaRPr lang="cs-CZ" b="1" dirty="0"/>
          </a:p>
          <a:p>
            <a:r>
              <a:rPr lang="cs-CZ" dirty="0" err="1" smtClean="0"/>
              <a:t>tox</a:t>
            </a:r>
            <a:r>
              <a:rPr lang="cs-CZ" dirty="0"/>
              <a:t>. látky produkované živými organismy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7899" y="1050926"/>
            <a:ext cx="4378817" cy="3612524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7645400" y="5327620"/>
            <a:ext cx="3784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202124"/>
                </a:solidFill>
                <a:latin typeface="arial" panose="020B0604020202020204" pitchFamily="34" charset="0"/>
              </a:rPr>
              <a:t>Smrtelná dávka</a:t>
            </a:r>
            <a:r>
              <a:rPr lang="cs-CZ" dirty="0">
                <a:solidFill>
                  <a:srgbClr val="202124"/>
                </a:solidFill>
                <a:latin typeface="arial" panose="020B0604020202020204" pitchFamily="34" charset="0"/>
              </a:rPr>
              <a:t> chloridu sodného se u člověka pohybuje mezi 150 až 280 gramů.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9927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6548" y="-12700"/>
            <a:ext cx="10515600" cy="1325563"/>
          </a:xfrm>
        </p:spPr>
        <p:txBody>
          <a:bodyPr/>
          <a:lstStyle/>
          <a:p>
            <a:r>
              <a:rPr lang="cs-CZ" dirty="0" smtClean="0"/>
              <a:t>Několik pojmů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048" y="1312863"/>
            <a:ext cx="5901858" cy="464498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906" y="1389834"/>
            <a:ext cx="5682092" cy="449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735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6548" y="-12700"/>
            <a:ext cx="10515600" cy="1325563"/>
          </a:xfrm>
        </p:spPr>
        <p:txBody>
          <a:bodyPr/>
          <a:lstStyle/>
          <a:p>
            <a:r>
              <a:rPr lang="cs-CZ" dirty="0" smtClean="0"/>
              <a:t>Několik pojmů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48" y="1312863"/>
            <a:ext cx="5868852" cy="458777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0600" y="1211263"/>
            <a:ext cx="5969000" cy="456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04617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</TotalTime>
  <Words>2697</Words>
  <Application>Microsoft Office PowerPoint</Application>
  <PresentationFormat>Širokoúhlá obrazovka</PresentationFormat>
  <Paragraphs>267</Paragraphs>
  <Slides>38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38</vt:i4>
      </vt:variant>
    </vt:vector>
  </HeadingPairs>
  <TitlesOfParts>
    <vt:vector size="46" baseType="lpstr">
      <vt:lpstr>Arial</vt:lpstr>
      <vt:lpstr>Arial</vt:lpstr>
      <vt:lpstr>Calibri</vt:lpstr>
      <vt:lpstr>Calibri Light</vt:lpstr>
      <vt:lpstr>Wingdings</vt:lpstr>
      <vt:lpstr>Motiv Office</vt:lpstr>
      <vt:lpstr>Equation</vt:lpstr>
      <vt:lpstr>List</vt:lpstr>
      <vt:lpstr>Prezentace aplikace PowerPoint</vt:lpstr>
      <vt:lpstr>Několik pojmů</vt:lpstr>
      <vt:lpstr>Několik pojmů</vt:lpstr>
      <vt:lpstr>Prezentace aplikace PowerPoint</vt:lpstr>
      <vt:lpstr>Prezentace aplikace PowerPoint</vt:lpstr>
      <vt:lpstr>Prezentace aplikace PowerPoint</vt:lpstr>
      <vt:lpstr>Několik pojmů</vt:lpstr>
      <vt:lpstr>Několik pojmů</vt:lpstr>
      <vt:lpstr>Několik pojmů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Vstup do těla </vt:lpstr>
      <vt:lpstr>Prezentace aplikace PowerPoint</vt:lpstr>
      <vt:lpstr>Hlavní vstupy do organismy a co je ovlivňuje</vt:lpstr>
      <vt:lpstr>Hlavní vstupy do organismy a co je ovlivňuje</vt:lpstr>
      <vt:lpstr>Hlavní vstupy do organismy a co je ovlivňuje</vt:lpstr>
      <vt:lpstr>Existuje nějaký ukazatel toho, jak se příslušná látka bude vstřebávat a „držet v těle“?</vt:lpstr>
      <vt:lpstr>Existuje nějaký ukazatel toho, jak se příslušná látka bude vstřebávat a „držet v těle“?</vt:lpstr>
      <vt:lpstr>Biokoncentrace, biobohacování</vt:lpstr>
      <vt:lpstr>Biokoncentrační faktor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Rotter Pavel</dc:creator>
  <cp:lastModifiedBy>Rotter Pavel</cp:lastModifiedBy>
  <cp:revision>19</cp:revision>
  <dcterms:created xsi:type="dcterms:W3CDTF">2020-12-24T20:09:07Z</dcterms:created>
  <dcterms:modified xsi:type="dcterms:W3CDTF">2021-01-14T10:13:32Z</dcterms:modified>
</cp:coreProperties>
</file>