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2" r:id="rId4"/>
    <p:sldId id="263" r:id="rId5"/>
    <p:sldId id="264" r:id="rId6"/>
    <p:sldId id="266" r:id="rId7"/>
    <p:sldId id="265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08F7-8F50-4D91-A462-7CC853FEFBFE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8377-0A91-4684-8551-4AF43E6DF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52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08F7-8F50-4D91-A462-7CC853FEFBFE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8377-0A91-4684-8551-4AF43E6DF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06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08F7-8F50-4D91-A462-7CC853FEFBFE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8377-0A91-4684-8551-4AF43E6DF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19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08F7-8F50-4D91-A462-7CC853FEFBFE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8377-0A91-4684-8551-4AF43E6DF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68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08F7-8F50-4D91-A462-7CC853FEFBFE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8377-0A91-4684-8551-4AF43E6DF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474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08F7-8F50-4D91-A462-7CC853FEFBFE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8377-0A91-4684-8551-4AF43E6DF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26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08F7-8F50-4D91-A462-7CC853FEFBFE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8377-0A91-4684-8551-4AF43E6DF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74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08F7-8F50-4D91-A462-7CC853FEFBFE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8377-0A91-4684-8551-4AF43E6DF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57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08F7-8F50-4D91-A462-7CC853FEFBFE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8377-0A91-4684-8551-4AF43E6DF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649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08F7-8F50-4D91-A462-7CC853FEFBFE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8377-0A91-4684-8551-4AF43E6DF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41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08F7-8F50-4D91-A462-7CC853FEFBFE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8377-0A91-4684-8551-4AF43E6DF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27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708F7-8F50-4D91-A462-7CC853FEFBFE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18377-0A91-4684-8551-4AF43E6DF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130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vznikají a jak fungují peníze? (rozdíly v pojetí u různých teorií)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Co jsou to peníze?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427" y="2333948"/>
            <a:ext cx="7319146" cy="397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63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45678"/>
            <a:ext cx="4395651" cy="1325563"/>
          </a:xfrm>
        </p:spPr>
        <p:txBody>
          <a:bodyPr/>
          <a:lstStyle/>
          <a:p>
            <a:r>
              <a:rPr lang="cs-CZ" dirty="0" smtClean="0"/>
              <a:t>Prostředek směny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547" y="594287"/>
            <a:ext cx="2741658" cy="1828343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838200" y="2829650"/>
            <a:ext cx="46830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Uchovatel hodnoty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487" y="2567780"/>
            <a:ext cx="2743718" cy="1838144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838200" y="4813622"/>
            <a:ext cx="45088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Zúčtovací jednotka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0487" y="4551074"/>
            <a:ext cx="2743718" cy="215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0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jsou peníze především?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32227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Neoklasická teorie: prostředek směny (usnadnění směny, abychom nemuseli obchodovat náročným barterem*)</a:t>
            </a:r>
          </a:p>
          <a:p>
            <a:pPr lvl="1"/>
            <a:r>
              <a:rPr lang="cs-CZ" dirty="0" smtClean="0"/>
              <a:t>Množství peněz musí +/- odpovídat objemu zboží a služeb. Nesmí jich být ani příliš mnoho (došlo by k inflaci resp. hyperinflaci – peníze by neplnily funkci uchovatele hodnoty), ani příliš málo (nebylo by čím směňovat, nastalo by snížení spotřeby, zprostředkovaně nezaměstnanost – firmy by neměly čím zaplatit zaměstnance – deflace).</a:t>
            </a:r>
          </a:p>
          <a:p>
            <a:r>
              <a:rPr lang="cs-CZ" dirty="0" smtClean="0"/>
              <a:t>Moderní peněžní teorie (MMT, </a:t>
            </a:r>
            <a:r>
              <a:rPr lang="cs-CZ" dirty="0" err="1" smtClean="0"/>
              <a:t>postkeynesiánství</a:t>
            </a:r>
            <a:r>
              <a:rPr lang="cs-CZ" dirty="0" smtClean="0"/>
              <a:t>): měřítko společenských závazků/vztahů – dluhů</a:t>
            </a:r>
          </a:p>
          <a:p>
            <a:pPr lvl="1"/>
            <a:r>
              <a:rPr lang="cs-CZ" dirty="0" smtClean="0"/>
              <a:t>Kromě omezení daných reálnými zdroji (zejm. práce) nečelí státy ve své vlastní měně žádným omezením. Omezení rozpočtové politiky v podobě stropu deficitů a dalších opatření podle MMT slouží spíše jako mocenský nástroj, kterým si věřitelé vynucují privilegia. Zastánci MMT mimo jiné navrhují programy typu garance práce, aby došlo k plné mobilizaci reálných zdrojů v ekonomice a zvýšily se možnosti financování nákladných projektů (např. Green New </a:t>
            </a:r>
            <a:r>
              <a:rPr lang="cs-CZ" dirty="0" err="1" smtClean="0"/>
              <a:t>Deal</a:t>
            </a:r>
            <a:r>
              <a:rPr lang="cs-CZ" dirty="0" smtClean="0"/>
              <a:t> v US) – „peníze jsou na cokoli, na co jsou reálné zdroje“.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1184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peněz – ekonomika postavená na dluhu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9015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V průmyslových zemích vzniká většina nových peněz (až 97%) formou dluhu.</a:t>
            </a:r>
          </a:p>
          <a:p>
            <a:r>
              <a:rPr lang="cs-CZ" dirty="0" smtClean="0"/>
              <a:t>Domácnosti i firmy si u bank ukládají peníze. Banky uložené peníze dále půjčují.</a:t>
            </a:r>
          </a:p>
          <a:p>
            <a:r>
              <a:rPr lang="cs-CZ" dirty="0" smtClean="0"/>
              <a:t>Takto půjčené peníze ovšem neodepisují ze žádného účtu svých klientů – dle MMT půjčuje banka dřív a víc, než má půjčky reálně pokryté vklady. Pokaždé když banka někomu půjčí peníze, tedy vznikají de facto nové peníze (multiplikovaná expanze depozit).</a:t>
            </a:r>
          </a:p>
          <a:p>
            <a:r>
              <a:rPr lang="cs-CZ" dirty="0" smtClean="0"/>
              <a:t>Banka spoléhá na to, že všichni klienti si nepřijdou vybrat peníze ve stejnou chvíli, takže u sebe drží jenom určitou poměrnou část vkladů (tzv. povinné minimální rezervy, PMR, jejichž výši určuje centrální banka – v USA např. 10%, v ČR 2% – zpravidla mezi 5 až 15%).</a:t>
            </a:r>
          </a:p>
          <a:p>
            <a:r>
              <a:rPr lang="cs-CZ" dirty="0" smtClean="0"/>
              <a:t>Když banka půjčí firmě nebo občanovi peníze, firma či občan je utratí a subjekt, který od nich peníze dostane jako tržbu, si je uloží opět u banky. Tyto nové peníze nová banka opět půjčí dál, resp. jenom část z nich, např. 90%. Zbylých 10% (záleží na výši PMR) musí mít v pohotovosti pro vkladatele, kteří by si ze svých účtů přišli vybrat peníze v hotovosti.</a:t>
            </a:r>
          </a:p>
        </p:txBody>
      </p:sp>
    </p:spTree>
    <p:extLst>
      <p:ext uri="{BB962C8B-B14F-4D97-AF65-F5344CB8AC3E}">
        <p14:creationId xmlns:p14="http://schemas.microsoft.com/office/powerpoint/2010/main" val="326206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Multiplikovaná expanze depozit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Příklad:</a:t>
            </a:r>
          </a:p>
          <a:p>
            <a:pPr lvl="1"/>
            <a:r>
              <a:rPr lang="cs-CZ" dirty="0" smtClean="0"/>
              <a:t>Když si u banky uložíte 1000,- Kč, banka si 100,- Kč uloží jako povinnou rezervu.</a:t>
            </a:r>
          </a:p>
          <a:p>
            <a:pPr lvl="1"/>
            <a:r>
              <a:rPr lang="cs-CZ" dirty="0" smtClean="0"/>
              <a:t>Zbytek, tj. 900,-Kč, se snaží někomu půjčit, aby mohla pobírat z půjčky úrok, neboť tento úrok je její příjem v rámci jejího podnikání (úrok = „cena peněz“).</a:t>
            </a:r>
          </a:p>
          <a:p>
            <a:pPr lvl="1"/>
            <a:r>
              <a:rPr lang="cs-CZ" dirty="0" smtClean="0"/>
              <a:t>Takto vznikají další a další peníze.</a:t>
            </a:r>
          </a:p>
          <a:p>
            <a:r>
              <a:rPr lang="cs-CZ" dirty="0" smtClean="0"/>
              <a:t>Přesné množství nových peněz, které takto z jednoho vkladu vzniknou, závisí vedle míry povinných rezerv na řadě dalších faktorů (např. – dokáže banka všechny peníze, které může půjčit, skutečně někomu dát jako úvěr?).</a:t>
            </a:r>
          </a:p>
        </p:txBody>
      </p:sp>
    </p:spTree>
    <p:extLst>
      <p:ext uri="{BB962C8B-B14F-4D97-AF65-F5344CB8AC3E}">
        <p14:creationId xmlns:p14="http://schemas.microsoft.com/office/powerpoint/2010/main" val="3068020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Multiplikovaná expanze depozit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783886"/>
              </p:ext>
            </p:extLst>
          </p:nvPr>
        </p:nvGraphicFramePr>
        <p:xfrm>
          <a:off x="2032000" y="1490391"/>
          <a:ext cx="8127999" cy="50676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91815270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1762086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745719794"/>
                    </a:ext>
                  </a:extLst>
                </a:gridCol>
              </a:tblGrid>
              <a:tr h="402509">
                <a:tc>
                  <a:txBody>
                    <a:bodyPr/>
                    <a:lstStyle/>
                    <a:p>
                      <a:r>
                        <a:rPr lang="cs-CZ" b="1" dirty="0" smtClean="0"/>
                        <a:t>Vklad (€)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Kolik může banka dále půjčit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PMR 10%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898397"/>
                  </a:ext>
                </a:extLst>
              </a:tr>
              <a:tr h="402509">
                <a:tc>
                  <a:txBody>
                    <a:bodyPr/>
                    <a:lstStyle/>
                    <a:p>
                      <a:r>
                        <a:rPr lang="cs-CZ" dirty="0" smtClean="0"/>
                        <a:t>1000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769700"/>
                  </a:ext>
                </a:extLst>
              </a:tr>
              <a:tr h="402509">
                <a:tc>
                  <a:txBody>
                    <a:bodyPr/>
                    <a:lstStyle/>
                    <a:p>
                      <a:r>
                        <a:rPr lang="cs-CZ" dirty="0" smtClean="0"/>
                        <a:t>900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374947"/>
                  </a:ext>
                </a:extLst>
              </a:tr>
              <a:tr h="402509">
                <a:tc>
                  <a:txBody>
                    <a:bodyPr/>
                    <a:lstStyle/>
                    <a:p>
                      <a:r>
                        <a:rPr lang="cs-CZ" dirty="0" smtClean="0"/>
                        <a:t>810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729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01230"/>
                  </a:ext>
                </a:extLst>
              </a:tr>
              <a:tr h="402509">
                <a:tc>
                  <a:txBody>
                    <a:bodyPr/>
                    <a:lstStyle/>
                    <a:p>
                      <a:r>
                        <a:rPr lang="cs-CZ" dirty="0" smtClean="0"/>
                        <a:t>729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656,10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72,90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998381"/>
                  </a:ext>
                </a:extLst>
              </a:tr>
              <a:tr h="402509">
                <a:tc>
                  <a:txBody>
                    <a:bodyPr/>
                    <a:lstStyle/>
                    <a:p>
                      <a:r>
                        <a:rPr lang="cs-CZ" dirty="0" smtClean="0"/>
                        <a:t>656,10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590,50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65,60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408466"/>
                  </a:ext>
                </a:extLst>
              </a:tr>
              <a:tr h="402509">
                <a:tc>
                  <a:txBody>
                    <a:bodyPr/>
                    <a:lstStyle/>
                    <a:p>
                      <a:r>
                        <a:rPr lang="cs-CZ" dirty="0" smtClean="0"/>
                        <a:t>590,50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531,40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59,10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837395"/>
                  </a:ext>
                </a:extLst>
              </a:tr>
              <a:tr h="402509">
                <a:tc>
                  <a:txBody>
                    <a:bodyPr/>
                    <a:lstStyle/>
                    <a:p>
                      <a:r>
                        <a:rPr lang="cs-CZ" dirty="0" smtClean="0"/>
                        <a:t>531,40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478,30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53,10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126766"/>
                  </a:ext>
                </a:extLst>
              </a:tr>
              <a:tr h="402509">
                <a:tc>
                  <a:txBody>
                    <a:bodyPr/>
                    <a:lstStyle/>
                    <a:p>
                      <a:r>
                        <a:rPr lang="cs-CZ" dirty="0" smtClean="0"/>
                        <a:t>478,30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430,50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47,80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962524"/>
                  </a:ext>
                </a:extLst>
              </a:tr>
              <a:tr h="402509">
                <a:tc>
                  <a:txBody>
                    <a:bodyPr/>
                    <a:lstStyle/>
                    <a:p>
                      <a:r>
                        <a:rPr lang="cs-CZ" dirty="0" smtClean="0"/>
                        <a:t>430,50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387,40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43,10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532095"/>
                  </a:ext>
                </a:extLst>
              </a:tr>
              <a:tr h="402509">
                <a:tc>
                  <a:txBody>
                    <a:bodyPr/>
                    <a:lstStyle/>
                    <a:p>
                      <a:r>
                        <a:rPr lang="cs-CZ" dirty="0" smtClean="0"/>
                        <a:t>387,40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378,70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38,70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792047"/>
                  </a:ext>
                </a:extLst>
              </a:tr>
              <a:tr h="402509">
                <a:tc>
                  <a:txBody>
                    <a:bodyPr/>
                    <a:lstStyle/>
                    <a:p>
                      <a:r>
                        <a:rPr lang="cs-CZ" b="1" dirty="0" smtClean="0"/>
                        <a:t>€ 6513,20</a:t>
                      </a:r>
                      <a:endParaRPr lang="cs-CZ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b="1" dirty="0" smtClean="0"/>
                        <a:t>Kolik je po deseti kolech půjčování v ekonomice peněz?</a:t>
                      </a:r>
                      <a:endParaRPr lang="cs-C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816974"/>
                  </a:ext>
                </a:extLst>
              </a:tr>
            </a:tbl>
          </a:graphicData>
        </a:graphic>
      </p:graphicFrame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582" y="6148251"/>
            <a:ext cx="1733005" cy="40981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51148">
            <a:off x="2540177" y="2361500"/>
            <a:ext cx="2272452" cy="354817"/>
          </a:xfrm>
          <a:prstGeom prst="rect">
            <a:avLst/>
          </a:prstGeom>
        </p:spPr>
      </p:pic>
      <p:sp>
        <p:nvSpPr>
          <p:cNvPr id="14" name="Levá složená závorka 13"/>
          <p:cNvSpPr/>
          <p:nvPr/>
        </p:nvSpPr>
        <p:spPr>
          <a:xfrm>
            <a:off x="1750423" y="2725784"/>
            <a:ext cx="200297" cy="323087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248195" y="4024230"/>
            <a:ext cx="160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Peníze na dluh (s úroky)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3351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Důsledky?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Jeden z důvodů tlaku na ekonomický růst (splácení dluhů bankám – závisí na úrocích – vrací se víc, než se půjčilo, systém tedy musí růst)</a:t>
            </a:r>
          </a:p>
          <a:p>
            <a:r>
              <a:rPr lang="cs-CZ" dirty="0" smtClean="0"/>
              <a:t>„Zadlužili jsme se, abychom mohli růst, a teď musíme růst, abychom dluhy splatili“ (G. </a:t>
            </a:r>
            <a:r>
              <a:rPr lang="cs-CZ" dirty="0" err="1" smtClean="0"/>
              <a:t>Kallis</a:t>
            </a:r>
            <a:r>
              <a:rPr lang="cs-CZ" dirty="0" smtClean="0"/>
              <a:t>, 10 degrowth </a:t>
            </a:r>
            <a:r>
              <a:rPr lang="cs-CZ" dirty="0" err="1" smtClean="0"/>
              <a:t>policy</a:t>
            </a:r>
            <a:r>
              <a:rPr lang="cs-CZ" dirty="0" smtClean="0"/>
              <a:t> </a:t>
            </a:r>
            <a:r>
              <a:rPr lang="cs-CZ" dirty="0" err="1" smtClean="0"/>
              <a:t>proposals</a:t>
            </a:r>
            <a:r>
              <a:rPr lang="cs-CZ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758114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655</Words>
  <Application>Microsoft Office PowerPoint</Application>
  <PresentationFormat>Širokoúhlá obrazovka</PresentationFormat>
  <Paragraphs>62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Jak vznikají a jak fungují peníze? (rozdíly v pojetí u různých teorií)</vt:lpstr>
      <vt:lpstr>Prostředek směny</vt:lpstr>
      <vt:lpstr>Co jsou peníze především?</vt:lpstr>
      <vt:lpstr>Tvorba peněz – ekonomika postavená na dluhu</vt:lpstr>
      <vt:lpstr>Multiplikovaná expanze depozit</vt:lpstr>
      <vt:lpstr>Multiplikovaná expanze depozit</vt:lpstr>
      <vt:lpstr>Důsledky?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Cerny</dc:creator>
  <cp:lastModifiedBy>Cerny</cp:lastModifiedBy>
  <cp:revision>31</cp:revision>
  <dcterms:created xsi:type="dcterms:W3CDTF">2020-11-11T13:47:08Z</dcterms:created>
  <dcterms:modified xsi:type="dcterms:W3CDTF">2020-11-11T18:14:28Z</dcterms:modified>
</cp:coreProperties>
</file>