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30"/>
  </p:notesMasterIdLst>
  <p:sldIdLst>
    <p:sldId id="284" r:id="rId2"/>
    <p:sldId id="295" r:id="rId3"/>
    <p:sldId id="290" r:id="rId4"/>
    <p:sldId id="321" r:id="rId5"/>
    <p:sldId id="303" r:id="rId6"/>
    <p:sldId id="304" r:id="rId7"/>
    <p:sldId id="297" r:id="rId8"/>
    <p:sldId id="306" r:id="rId9"/>
    <p:sldId id="322" r:id="rId10"/>
    <p:sldId id="299" r:id="rId11"/>
    <p:sldId id="300" r:id="rId12"/>
    <p:sldId id="289" r:id="rId13"/>
    <p:sldId id="308" r:id="rId14"/>
    <p:sldId id="310" r:id="rId15"/>
    <p:sldId id="312" r:id="rId16"/>
    <p:sldId id="311" r:id="rId17"/>
    <p:sldId id="313" r:id="rId18"/>
    <p:sldId id="314" r:id="rId19"/>
    <p:sldId id="320" r:id="rId20"/>
    <p:sldId id="315" r:id="rId21"/>
    <p:sldId id="316" r:id="rId22"/>
    <p:sldId id="317" r:id="rId23"/>
    <p:sldId id="309" r:id="rId24"/>
    <p:sldId id="298" r:id="rId25"/>
    <p:sldId id="286" r:id="rId26"/>
    <p:sldId id="318" r:id="rId27"/>
    <p:sldId id="294" r:id="rId28"/>
    <p:sldId id="291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DBB64-CDF1-4D22-B473-7D833A91D7F4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747A1-5A46-429A-B3C2-43D81F888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779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8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11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46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1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1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0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18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38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80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78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8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64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erialflows.ne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eeb.org/library/decoupling-debunked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19721" y="2037805"/>
            <a:ext cx="9552558" cy="305670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sk-SK" sz="5400" b="1" dirty="0" err="1" smtClean="0"/>
              <a:t>Green</a:t>
            </a:r>
            <a:r>
              <a:rPr lang="sk-SK" sz="5400" b="1" dirty="0" smtClean="0"/>
              <a:t> </a:t>
            </a:r>
            <a:r>
              <a:rPr lang="sk-SK" sz="5400" b="1" dirty="0" err="1" smtClean="0"/>
              <a:t>Growth</a:t>
            </a:r>
            <a:r>
              <a:rPr lang="sk-SK" sz="5400" b="1" dirty="0" smtClean="0"/>
              <a:t> </a:t>
            </a:r>
            <a:r>
              <a:rPr lang="sk-SK" sz="5400" b="1" dirty="0" err="1" smtClean="0"/>
              <a:t>Debunked</a:t>
            </a:r>
            <a:r>
              <a:rPr lang="sk-SK" sz="5400" b="1" dirty="0" smtClean="0"/>
              <a:t/>
            </a:r>
            <a:br>
              <a:rPr lang="sk-SK" sz="5400" b="1" dirty="0" smtClean="0"/>
            </a:br>
            <a:r>
              <a:rPr lang="sk-SK" sz="5400" b="1" dirty="0" smtClean="0"/>
              <a:t/>
            </a:r>
            <a:br>
              <a:rPr lang="sk-SK" sz="5400" b="1" dirty="0" smtClean="0"/>
            </a:br>
            <a:r>
              <a:rPr lang="sk-SK" sz="3600" b="1" dirty="0" smtClean="0"/>
              <a:t>Martin Černý</a:t>
            </a:r>
            <a:r>
              <a:rPr lang="sk-SK" sz="4000" b="1" dirty="0" smtClean="0"/>
              <a:t/>
            </a:r>
            <a:br>
              <a:rPr lang="sk-SK" sz="4000" b="1" dirty="0" smtClean="0"/>
            </a:br>
            <a:r>
              <a:rPr lang="sk-SK" sz="3600" dirty="0" smtClean="0"/>
              <a:t>Katedra </a:t>
            </a:r>
            <a:r>
              <a:rPr lang="sk-SK" sz="3600" dirty="0" err="1" smtClean="0"/>
              <a:t>environmentálních</a:t>
            </a:r>
            <a:r>
              <a:rPr lang="sk-SK" sz="3600" dirty="0" smtClean="0"/>
              <a:t> </a:t>
            </a:r>
            <a:r>
              <a:rPr lang="sk-SK" sz="3600" dirty="0" err="1" smtClean="0"/>
              <a:t>studií</a:t>
            </a:r>
            <a:r>
              <a:rPr lang="sk-SK" sz="3600" dirty="0" smtClean="0"/>
              <a:t> FSS MU</a:t>
            </a:r>
            <a:br>
              <a:rPr lang="sk-SK" sz="3600" dirty="0" smtClean="0"/>
            </a:br>
            <a:r>
              <a:rPr lang="sk-SK" sz="3600" dirty="0" err="1" smtClean="0"/>
              <a:t>Research</a:t>
            </a:r>
            <a:r>
              <a:rPr lang="sk-SK" sz="3600" dirty="0" smtClean="0"/>
              <a:t> and Degrowth</a:t>
            </a:r>
            <a:endParaRPr lang="sk-SK" sz="5300" dirty="0"/>
          </a:p>
        </p:txBody>
      </p:sp>
    </p:spTree>
    <p:extLst>
      <p:ext uri="{BB962C8B-B14F-4D97-AF65-F5344CB8AC3E}">
        <p14:creationId xmlns:p14="http://schemas.microsoft.com/office/powerpoint/2010/main" val="197606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Green </a:t>
            </a:r>
            <a:r>
              <a:rPr lang="cs-CZ" dirty="0" err="1" smtClean="0"/>
              <a:t>Growth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0969"/>
          </a:xfrm>
        </p:spPr>
        <p:txBody>
          <a:bodyPr>
            <a:normAutofit fontScale="92500" lnSpcReduction="10000"/>
          </a:bodyPr>
          <a:lstStyle/>
          <a:p>
            <a:r>
              <a:rPr lang="cs-CZ" i="1" dirty="0" smtClean="0"/>
              <a:t>„</a:t>
            </a:r>
            <a:r>
              <a:rPr lang="en-US" i="1" dirty="0" smtClean="0"/>
              <a:t>[The notion that] continued </a:t>
            </a:r>
            <a:r>
              <a:rPr lang="en-US" i="1" dirty="0"/>
              <a:t>economic expansion is compatible with our </a:t>
            </a:r>
            <a:r>
              <a:rPr lang="en-US" i="1" dirty="0" smtClean="0"/>
              <a:t>planet’s</a:t>
            </a:r>
            <a:r>
              <a:rPr lang="cs-CZ" i="1" dirty="0" smtClean="0"/>
              <a:t> </a:t>
            </a:r>
            <a:r>
              <a:rPr lang="en-US" i="1" dirty="0" smtClean="0"/>
              <a:t>ecology</a:t>
            </a:r>
            <a:r>
              <a:rPr lang="en-US" i="1" dirty="0"/>
              <a:t>, as technological change and substitution will allow us </a:t>
            </a:r>
            <a:r>
              <a:rPr lang="en-US" i="1" dirty="0" smtClean="0"/>
              <a:t>to</a:t>
            </a:r>
            <a:r>
              <a:rPr lang="cs-CZ" i="1" dirty="0" smtClean="0"/>
              <a:t> </a:t>
            </a:r>
            <a:r>
              <a:rPr lang="en-US" i="1" dirty="0" smtClean="0"/>
              <a:t>absolutely </a:t>
            </a:r>
            <a:r>
              <a:rPr lang="en-US" b="1" i="1" dirty="0"/>
              <a:t>decouple GDP growth from resource use and </a:t>
            </a:r>
            <a:r>
              <a:rPr lang="en-US" b="1" i="1" dirty="0" smtClean="0"/>
              <a:t>carbon</a:t>
            </a:r>
            <a:r>
              <a:rPr lang="cs-CZ" b="1" i="1" dirty="0" smtClean="0"/>
              <a:t> </a:t>
            </a:r>
            <a:r>
              <a:rPr lang="en-US" b="1" i="1" dirty="0" smtClean="0"/>
              <a:t>emissions.</a:t>
            </a:r>
            <a:r>
              <a:rPr lang="cs-CZ" i="1" dirty="0" smtClean="0"/>
              <a:t>“ </a:t>
            </a:r>
            <a:r>
              <a:rPr lang="cs-CZ" dirty="0" smtClean="0"/>
              <a:t>(</a:t>
            </a:r>
            <a:r>
              <a:rPr lang="cs-CZ" dirty="0" err="1" smtClean="0"/>
              <a:t>Hickel</a:t>
            </a:r>
            <a:r>
              <a:rPr lang="cs-CZ" dirty="0" smtClean="0"/>
              <a:t> and </a:t>
            </a:r>
            <a:r>
              <a:rPr lang="cs-CZ" dirty="0" err="1" smtClean="0"/>
              <a:t>Kallis</a:t>
            </a:r>
            <a:r>
              <a:rPr lang="cs-CZ" dirty="0" smtClean="0"/>
              <a:t>, 2020)</a:t>
            </a:r>
          </a:p>
          <a:p>
            <a:r>
              <a:rPr lang="cs-CZ" dirty="0" err="1" smtClean="0"/>
              <a:t>Sustainable</a:t>
            </a:r>
            <a:r>
              <a:rPr lang="cs-CZ" dirty="0" smtClean="0"/>
              <a:t> </a:t>
            </a:r>
            <a:r>
              <a:rPr lang="cs-CZ" dirty="0" err="1" smtClean="0"/>
              <a:t>Developments</a:t>
            </a:r>
            <a:r>
              <a:rPr lang="cs-CZ" dirty="0" smtClean="0"/>
              <a:t> </a:t>
            </a:r>
            <a:r>
              <a:rPr lang="cs-CZ" dirty="0" err="1" smtClean="0"/>
              <a:t>Goals</a:t>
            </a:r>
            <a:r>
              <a:rPr lang="cs-CZ" dirty="0" smtClean="0"/>
              <a:t> (UN) + UNEP,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European</a:t>
            </a:r>
            <a:r>
              <a:rPr lang="cs-CZ" dirty="0" smtClean="0"/>
              <a:t> Green </a:t>
            </a:r>
            <a:r>
              <a:rPr lang="cs-CZ" dirty="0" err="1" smtClean="0"/>
              <a:t>Deal</a:t>
            </a:r>
            <a:r>
              <a:rPr lang="cs-CZ" dirty="0" smtClean="0"/>
              <a:t> (EU), OECD,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Bank, …</a:t>
            </a:r>
          </a:p>
          <a:p>
            <a:r>
              <a:rPr lang="cs-CZ" dirty="0" err="1" smtClean="0"/>
              <a:t>Assumptions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green </a:t>
            </a:r>
            <a:r>
              <a:rPr lang="cs-CZ" dirty="0" err="1"/>
              <a:t>g</a:t>
            </a:r>
            <a:r>
              <a:rPr lang="cs-CZ" dirty="0" err="1" smtClean="0"/>
              <a:t>rowth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 err="1"/>
              <a:t>Hickel</a:t>
            </a:r>
            <a:r>
              <a:rPr lang="cs-CZ" dirty="0"/>
              <a:t> and </a:t>
            </a:r>
            <a:r>
              <a:rPr lang="cs-CZ" dirty="0" err="1"/>
              <a:t>Kallis</a:t>
            </a:r>
            <a:r>
              <a:rPr lang="cs-CZ" dirty="0"/>
              <a:t>, </a:t>
            </a:r>
            <a:r>
              <a:rPr lang="cs-CZ" dirty="0" smtClean="0"/>
              <a:t>2020):</a:t>
            </a:r>
          </a:p>
          <a:p>
            <a:pPr lvl="1"/>
            <a:r>
              <a:rPr lang="cs-CZ" b="1" dirty="0" smtClean="0"/>
              <a:t>A</a:t>
            </a:r>
            <a:r>
              <a:rPr lang="en-US" b="1" dirty="0" err="1" smtClean="0"/>
              <a:t>bsolute</a:t>
            </a:r>
            <a:r>
              <a:rPr lang="en-US" b="1" dirty="0" smtClean="0"/>
              <a:t> </a:t>
            </a:r>
            <a:r>
              <a:rPr lang="en-US" b="1" dirty="0"/>
              <a:t>decoupling of </a:t>
            </a:r>
            <a:r>
              <a:rPr lang="en-US" b="1" dirty="0" smtClean="0"/>
              <a:t>GDP</a:t>
            </a:r>
            <a:r>
              <a:rPr lang="cs-CZ" b="1" dirty="0" smtClean="0"/>
              <a:t> </a:t>
            </a:r>
            <a:r>
              <a:rPr lang="en-US" b="1" dirty="0" smtClean="0"/>
              <a:t>growth </a:t>
            </a:r>
            <a:r>
              <a:rPr lang="en-US" b="1" dirty="0"/>
              <a:t>from resource use and carbon emissions is </a:t>
            </a:r>
            <a:r>
              <a:rPr lang="en-US" b="1" dirty="0" smtClean="0"/>
              <a:t>feasible</a:t>
            </a:r>
            <a:r>
              <a:rPr lang="cs-CZ" dirty="0" smtClean="0"/>
              <a:t> (</a:t>
            </a:r>
            <a:r>
              <a:rPr lang="cs-CZ" dirty="0" err="1" smtClean="0"/>
              <a:t>advocated</a:t>
            </a:r>
            <a:r>
              <a:rPr lang="cs-CZ" dirty="0" smtClean="0"/>
              <a:t> by </a:t>
            </a:r>
            <a:r>
              <a:rPr lang="cs-CZ" dirty="0" err="1" smtClean="0"/>
              <a:t>Sollow</a:t>
            </a:r>
            <a:r>
              <a:rPr lang="cs-CZ" dirty="0" smtClean="0"/>
              <a:t>, 1973)</a:t>
            </a:r>
          </a:p>
          <a:p>
            <a:pPr lvl="1"/>
            <a:r>
              <a:rPr lang="cs-CZ" b="1" dirty="0" smtClean="0"/>
              <a:t>…</a:t>
            </a:r>
            <a:r>
              <a:rPr lang="en-US" b="1" dirty="0" smtClean="0"/>
              <a:t>at </a:t>
            </a:r>
            <a:r>
              <a:rPr lang="en-US" b="1" dirty="0"/>
              <a:t>a </a:t>
            </a:r>
            <a:r>
              <a:rPr lang="en-US" b="1" dirty="0" smtClean="0"/>
              <a:t>rate</a:t>
            </a:r>
            <a:r>
              <a:rPr lang="cs-CZ" b="1" dirty="0" smtClean="0"/>
              <a:t> </a:t>
            </a:r>
            <a:r>
              <a:rPr lang="en-US" b="1" dirty="0" smtClean="0"/>
              <a:t>sufficient</a:t>
            </a:r>
            <a:r>
              <a:rPr lang="cs-CZ" b="1" dirty="0" smtClean="0"/>
              <a:t> </a:t>
            </a:r>
            <a:r>
              <a:rPr lang="cs-CZ" b="1" dirty="0" err="1" smtClean="0"/>
              <a:t>enough</a:t>
            </a:r>
            <a:r>
              <a:rPr lang="en-US" b="1" dirty="0" smtClean="0"/>
              <a:t> </a:t>
            </a:r>
            <a:r>
              <a:rPr lang="en-US" dirty="0"/>
              <a:t>to prevent </a:t>
            </a:r>
            <a:r>
              <a:rPr lang="cs-CZ" dirty="0" err="1" smtClean="0"/>
              <a:t>further</a:t>
            </a:r>
            <a:r>
              <a:rPr lang="cs-CZ" dirty="0" smtClean="0"/>
              <a:t> </a:t>
            </a:r>
            <a:r>
              <a:rPr lang="cs-CZ" dirty="0" err="1" smtClean="0"/>
              <a:t>acceleration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en-US" dirty="0" smtClean="0"/>
              <a:t> </a:t>
            </a:r>
            <a:r>
              <a:rPr lang="en-US" dirty="0"/>
              <a:t>climate change and </a:t>
            </a:r>
            <a:r>
              <a:rPr lang="en-US" dirty="0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environmental</a:t>
            </a:r>
            <a:r>
              <a:rPr lang="en-US" dirty="0" smtClean="0"/>
              <a:t> </a:t>
            </a:r>
            <a:r>
              <a:rPr lang="cs-CZ" dirty="0" err="1" smtClean="0"/>
              <a:t>degradation</a:t>
            </a:r>
            <a:endParaRPr lang="cs-CZ" dirty="0" smtClean="0"/>
          </a:p>
          <a:p>
            <a:pPr lvl="1"/>
            <a:r>
              <a:rPr lang="cs-CZ" b="1" dirty="0" err="1" smtClean="0"/>
              <a:t>Efficient</a:t>
            </a:r>
            <a:r>
              <a:rPr lang="cs-CZ" b="1" dirty="0" smtClean="0"/>
              <a:t> use </a:t>
            </a:r>
            <a:r>
              <a:rPr lang="cs-CZ" b="1" dirty="0" err="1" smtClean="0"/>
              <a:t>of</a:t>
            </a:r>
            <a:r>
              <a:rPr lang="cs-CZ" b="1" dirty="0" smtClean="0"/>
              <a:t> natural </a:t>
            </a:r>
            <a:r>
              <a:rPr lang="cs-CZ" b="1" dirty="0" err="1" smtClean="0"/>
              <a:t>resources</a:t>
            </a:r>
            <a:r>
              <a:rPr lang="cs-CZ" b="1" dirty="0" smtClean="0"/>
              <a:t> </a:t>
            </a:r>
            <a:r>
              <a:rPr lang="cs-CZ" dirty="0" smtClean="0"/>
              <a:t>(and </a:t>
            </a:r>
            <a:r>
              <a:rPr lang="cs-CZ" dirty="0" err="1" smtClean="0"/>
              <a:t>therefore</a:t>
            </a:r>
            <a:r>
              <a:rPr lang="cs-CZ" dirty="0" smtClean="0"/>
              <a:t> </a:t>
            </a:r>
            <a:r>
              <a:rPr lang="cs-CZ" dirty="0" err="1" smtClean="0"/>
              <a:t>decoupling</a:t>
            </a:r>
            <a:r>
              <a:rPr lang="cs-CZ" dirty="0" smtClean="0"/>
              <a:t>) </a:t>
            </a:r>
            <a:r>
              <a:rPr lang="cs-CZ" b="1" dirty="0" err="1" smtClean="0"/>
              <a:t>can</a:t>
            </a:r>
            <a:r>
              <a:rPr lang="cs-CZ" b="1" dirty="0" smtClean="0"/>
              <a:t> </a:t>
            </a:r>
            <a:r>
              <a:rPr lang="cs-CZ" b="1" dirty="0" err="1" smtClean="0"/>
              <a:t>be</a:t>
            </a:r>
            <a:r>
              <a:rPr lang="cs-CZ" b="1" dirty="0" smtClean="0"/>
              <a:t> </a:t>
            </a:r>
            <a:r>
              <a:rPr lang="cs-CZ" b="1" dirty="0" err="1" smtClean="0"/>
              <a:t>reached</a:t>
            </a:r>
            <a:r>
              <a:rPr lang="cs-CZ" b="1" dirty="0" smtClean="0"/>
              <a:t> by </a:t>
            </a:r>
            <a:r>
              <a:rPr lang="cs-CZ" b="1" dirty="0" err="1" smtClean="0"/>
              <a:t>technological</a:t>
            </a:r>
            <a:r>
              <a:rPr lang="cs-CZ" b="1" dirty="0" smtClean="0"/>
              <a:t> </a:t>
            </a:r>
            <a:r>
              <a:rPr lang="cs-CZ" b="1" dirty="0" err="1" smtClean="0"/>
              <a:t>change</a:t>
            </a:r>
            <a:r>
              <a:rPr lang="cs-CZ" b="1" dirty="0" smtClean="0"/>
              <a:t> </a:t>
            </a:r>
            <a:r>
              <a:rPr lang="cs-CZ" b="1" dirty="0" err="1" smtClean="0"/>
              <a:t>towards</a:t>
            </a:r>
            <a:r>
              <a:rPr lang="cs-CZ" b="1" dirty="0" smtClean="0"/>
              <a:t> </a:t>
            </a:r>
            <a:r>
              <a:rPr lang="cs-CZ" b="1" dirty="0" err="1" smtClean="0"/>
              <a:t>clean</a:t>
            </a:r>
            <a:r>
              <a:rPr lang="cs-CZ" b="1" dirty="0" smtClean="0"/>
              <a:t> </a:t>
            </a:r>
            <a:r>
              <a:rPr lang="cs-CZ" b="1" dirty="0" err="1" smtClean="0"/>
              <a:t>technologies</a:t>
            </a: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195008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European</a:t>
            </a:r>
            <a:r>
              <a:rPr lang="cs-CZ" dirty="0" smtClean="0"/>
              <a:t> Green </a:t>
            </a:r>
            <a:r>
              <a:rPr lang="cs-CZ" dirty="0" err="1" smtClean="0"/>
              <a:t>Deal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 smtClean="0"/>
              <a:t>„</a:t>
            </a:r>
            <a:r>
              <a:rPr lang="en-US" i="1" dirty="0" smtClean="0"/>
              <a:t>The </a:t>
            </a:r>
            <a:r>
              <a:rPr lang="en-US" i="1" dirty="0"/>
              <a:t>European Green Deal is a response to these challenges. It is a new </a:t>
            </a:r>
            <a:r>
              <a:rPr lang="en-US" b="1" i="1" dirty="0"/>
              <a:t>growth strategy </a:t>
            </a:r>
            <a:r>
              <a:rPr lang="en-US" i="1" dirty="0"/>
              <a:t>that aims to transform the EU into a fair and prosperous society, with a modern, </a:t>
            </a:r>
            <a:r>
              <a:rPr lang="en-US" b="1" i="1" dirty="0"/>
              <a:t>resource-efficient</a:t>
            </a:r>
            <a:r>
              <a:rPr lang="en-US" i="1" dirty="0"/>
              <a:t> and competitive economy where there are no net emissions of greenhouse gases in 2050 and where </a:t>
            </a:r>
            <a:r>
              <a:rPr lang="en-US" b="1" i="1" dirty="0"/>
              <a:t>economic growth is decoupled from resource use</a:t>
            </a:r>
            <a:r>
              <a:rPr lang="en-US" i="1" dirty="0" smtClean="0"/>
              <a:t>.</a:t>
            </a:r>
            <a:r>
              <a:rPr lang="cs-CZ" i="1" dirty="0" smtClean="0"/>
              <a:t>“</a:t>
            </a:r>
          </a:p>
          <a:p>
            <a:pPr marL="0" indent="0" algn="r">
              <a:buNone/>
            </a:pPr>
            <a:r>
              <a:rPr lang="cs-CZ" dirty="0" smtClean="0"/>
              <a:t>(</a:t>
            </a:r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Commission</a:t>
            </a:r>
            <a:r>
              <a:rPr lang="cs-CZ" dirty="0" smtClean="0"/>
              <a:t>, 2019)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115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Decoupling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Relative</a:t>
            </a:r>
            <a:r>
              <a:rPr lang="cs-CZ" b="1" dirty="0" smtClean="0"/>
              <a:t> </a:t>
            </a:r>
            <a:r>
              <a:rPr lang="en-US" b="1" dirty="0"/>
              <a:t>or </a:t>
            </a:r>
            <a:r>
              <a:rPr lang="en-US" b="1" dirty="0" smtClean="0"/>
              <a:t>absolute</a:t>
            </a:r>
            <a:endParaRPr lang="cs-CZ" b="1" dirty="0" smtClean="0"/>
          </a:p>
          <a:p>
            <a:pPr lvl="1"/>
            <a:r>
              <a:rPr lang="cs-CZ" dirty="0" err="1" smtClean="0"/>
              <a:t>Relative</a:t>
            </a:r>
            <a:r>
              <a:rPr lang="cs-CZ" dirty="0" smtClean="0"/>
              <a:t>: GDP </a:t>
            </a:r>
            <a:r>
              <a:rPr lang="cs-CZ" dirty="0" err="1" smtClean="0"/>
              <a:t>grows</a:t>
            </a:r>
            <a:r>
              <a:rPr lang="cs-CZ" dirty="0" smtClean="0"/>
              <a:t> </a:t>
            </a:r>
            <a:r>
              <a:rPr lang="cs-CZ" dirty="0" err="1" smtClean="0"/>
              <a:t>faster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 err="1" smtClean="0"/>
              <a:t>material</a:t>
            </a:r>
            <a:r>
              <a:rPr lang="cs-CZ" dirty="0" smtClean="0"/>
              <a:t> </a:t>
            </a:r>
            <a:r>
              <a:rPr lang="cs-CZ" dirty="0" err="1" smtClean="0"/>
              <a:t>throughput</a:t>
            </a:r>
            <a:endParaRPr lang="cs-CZ" dirty="0" smtClean="0"/>
          </a:p>
          <a:p>
            <a:pPr lvl="1"/>
            <a:r>
              <a:rPr lang="cs-CZ" dirty="0" err="1" smtClean="0"/>
              <a:t>Absolute</a:t>
            </a:r>
            <a:r>
              <a:rPr lang="cs-CZ" dirty="0" smtClean="0"/>
              <a:t>: GDP </a:t>
            </a:r>
            <a:r>
              <a:rPr lang="cs-CZ" dirty="0" err="1" smtClean="0"/>
              <a:t>grows</a:t>
            </a:r>
            <a:r>
              <a:rPr lang="cs-CZ" dirty="0" smtClean="0"/>
              <a:t> </a:t>
            </a:r>
            <a:r>
              <a:rPr lang="cs-CZ" dirty="0" err="1" smtClean="0"/>
              <a:t>while</a:t>
            </a:r>
            <a:r>
              <a:rPr lang="cs-CZ" dirty="0" smtClean="0"/>
              <a:t> </a:t>
            </a:r>
            <a:r>
              <a:rPr lang="cs-CZ" dirty="0" err="1" smtClean="0"/>
              <a:t>material</a:t>
            </a:r>
            <a:r>
              <a:rPr lang="cs-CZ" dirty="0" smtClean="0"/>
              <a:t> </a:t>
            </a:r>
            <a:r>
              <a:rPr lang="cs-CZ" dirty="0" err="1" smtClean="0"/>
              <a:t>throuput</a:t>
            </a:r>
            <a:r>
              <a:rPr lang="cs-CZ" dirty="0" smtClean="0"/>
              <a:t> </a:t>
            </a:r>
            <a:r>
              <a:rPr lang="cs-CZ" dirty="0" err="1" smtClean="0"/>
              <a:t>reduces</a:t>
            </a:r>
            <a:endParaRPr lang="cs-CZ" dirty="0"/>
          </a:p>
          <a:p>
            <a:r>
              <a:rPr lang="cs-CZ" b="1" dirty="0" smtClean="0"/>
              <a:t>G</a:t>
            </a:r>
            <a:r>
              <a:rPr lang="en-US" b="1" dirty="0" err="1" smtClean="0"/>
              <a:t>lobal</a:t>
            </a:r>
            <a:r>
              <a:rPr lang="en-US" b="1" dirty="0" smtClean="0"/>
              <a:t> </a:t>
            </a:r>
            <a:r>
              <a:rPr lang="en-US" b="1" dirty="0"/>
              <a:t>or </a:t>
            </a:r>
            <a:r>
              <a:rPr lang="en-US" b="1" dirty="0" smtClean="0"/>
              <a:t>local</a:t>
            </a:r>
            <a:endParaRPr lang="cs-CZ" b="1" dirty="0" smtClean="0"/>
          </a:p>
          <a:p>
            <a:r>
              <a:rPr lang="cs-CZ" b="1" dirty="0" smtClean="0"/>
              <a:t>T</a:t>
            </a:r>
            <a:r>
              <a:rPr lang="en-US" b="1" dirty="0" err="1" smtClean="0"/>
              <a:t>erritorial</a:t>
            </a:r>
            <a:r>
              <a:rPr lang="en-US" b="1" dirty="0" smtClean="0"/>
              <a:t>-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calculated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doemstic</a:t>
            </a:r>
            <a:r>
              <a:rPr lang="cs-CZ" dirty="0" smtClean="0"/>
              <a:t> </a:t>
            </a:r>
            <a:r>
              <a:rPr lang="cs-CZ" dirty="0" err="1" smtClean="0"/>
              <a:t>material</a:t>
            </a:r>
            <a:r>
              <a:rPr lang="cs-CZ" dirty="0" smtClean="0"/>
              <a:t> </a:t>
            </a:r>
            <a:r>
              <a:rPr lang="cs-CZ" dirty="0" err="1" smtClean="0"/>
              <a:t>consumption</a:t>
            </a:r>
            <a:r>
              <a:rPr lang="cs-CZ" dirty="0" smtClean="0"/>
              <a:t> /DMC/)</a:t>
            </a:r>
            <a:r>
              <a:rPr lang="en-US" dirty="0" smtClean="0"/>
              <a:t> </a:t>
            </a:r>
            <a:r>
              <a:rPr lang="en-US" b="1" dirty="0"/>
              <a:t>or </a:t>
            </a:r>
            <a:r>
              <a:rPr lang="en-US" b="1" dirty="0" smtClean="0"/>
              <a:t>footprint-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calculated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material</a:t>
            </a:r>
            <a:r>
              <a:rPr lang="cs-CZ" dirty="0" smtClean="0"/>
              <a:t> </a:t>
            </a:r>
            <a:r>
              <a:rPr lang="cs-CZ" dirty="0" err="1" smtClean="0"/>
              <a:t>footprint</a:t>
            </a:r>
            <a:r>
              <a:rPr lang="cs-CZ" dirty="0" smtClean="0"/>
              <a:t> /MF/ </a:t>
            </a:r>
            <a:r>
              <a:rPr lang="cs-CZ" dirty="0" err="1" smtClean="0"/>
              <a:t>accounting</a:t>
            </a:r>
            <a:r>
              <a:rPr lang="cs-CZ" dirty="0" smtClean="0"/>
              <a:t>) </a:t>
            </a:r>
            <a:r>
              <a:rPr lang="en-US" b="1" dirty="0" smtClean="0"/>
              <a:t>based</a:t>
            </a:r>
            <a:endParaRPr lang="cs-CZ" b="1" dirty="0" smtClean="0"/>
          </a:p>
          <a:p>
            <a:r>
              <a:rPr lang="cs-CZ" b="1" dirty="0" err="1" smtClean="0"/>
              <a:t>Temporary</a:t>
            </a:r>
            <a:r>
              <a:rPr lang="cs-CZ" b="1" dirty="0" smtClean="0"/>
              <a:t> </a:t>
            </a:r>
            <a:r>
              <a:rPr lang="cs-CZ" b="1" dirty="0" err="1" smtClean="0"/>
              <a:t>or</a:t>
            </a:r>
            <a:r>
              <a:rPr lang="cs-CZ" b="1" dirty="0" smtClean="0"/>
              <a:t> permanent</a:t>
            </a:r>
          </a:p>
          <a:p>
            <a:pPr lvl="1"/>
            <a:r>
              <a:rPr lang="cs-CZ" dirty="0" smtClean="0"/>
              <a:t>C</a:t>
            </a:r>
            <a:r>
              <a:rPr lang="en-US" dirty="0" err="1" smtClean="0"/>
              <a:t>ontinuous</a:t>
            </a:r>
            <a:r>
              <a:rPr lang="en-US" dirty="0" smtClean="0"/>
              <a:t> </a:t>
            </a:r>
            <a:r>
              <a:rPr lang="en-US" dirty="0"/>
              <a:t>economic growth requires a </a:t>
            </a:r>
            <a:r>
              <a:rPr lang="en-US" b="1" dirty="0"/>
              <a:t>permanent absolute decoupling between GDP </a:t>
            </a:r>
            <a:r>
              <a:rPr lang="en-US" b="1" dirty="0" smtClean="0"/>
              <a:t>and</a:t>
            </a:r>
            <a:r>
              <a:rPr lang="cs-CZ" b="1" dirty="0" smtClean="0"/>
              <a:t> </a:t>
            </a:r>
            <a:r>
              <a:rPr lang="en-US" b="1" dirty="0" smtClean="0"/>
              <a:t>environmental pressures </a:t>
            </a:r>
            <a:r>
              <a:rPr lang="cs-CZ" dirty="0" smtClean="0"/>
              <a:t>(to </a:t>
            </a:r>
            <a:r>
              <a:rPr lang="cs-CZ" dirty="0" err="1" smtClean="0"/>
              <a:t>prevent</a:t>
            </a:r>
            <a:r>
              <a:rPr lang="cs-CZ" dirty="0" smtClean="0"/>
              <a:t> </a:t>
            </a:r>
            <a:r>
              <a:rPr lang="en-US" dirty="0" err="1" smtClean="0"/>
              <a:t>recoupl</a:t>
            </a:r>
            <a:r>
              <a:rPr lang="cs-CZ" dirty="0" err="1" smtClean="0"/>
              <a:t>ing</a:t>
            </a:r>
            <a:r>
              <a:rPr lang="en-US" dirty="0" smtClean="0"/>
              <a:t> </a:t>
            </a:r>
            <a:r>
              <a:rPr lang="en-US" dirty="0"/>
              <a:t>later </a:t>
            </a:r>
            <a:r>
              <a:rPr lang="en-US" dirty="0" smtClean="0"/>
              <a:t>on</a:t>
            </a:r>
            <a:r>
              <a:rPr lang="cs-CZ" dirty="0" smtClean="0"/>
              <a:t> – N-</a:t>
            </a:r>
            <a:r>
              <a:rPr lang="cs-CZ" dirty="0" err="1" smtClean="0"/>
              <a:t>shaped</a:t>
            </a:r>
            <a:r>
              <a:rPr lang="cs-CZ" dirty="0" smtClean="0"/>
              <a:t> </a:t>
            </a:r>
            <a:r>
              <a:rPr lang="cs-CZ" dirty="0" err="1" smtClean="0"/>
              <a:t>curve</a:t>
            </a:r>
            <a:r>
              <a:rPr lang="cs-CZ" dirty="0" smtClean="0"/>
              <a:t>)</a:t>
            </a:r>
          </a:p>
          <a:p>
            <a:pPr marL="0" indent="0" algn="r">
              <a:buNone/>
            </a:pPr>
            <a:r>
              <a:rPr lang="cs-CZ" dirty="0" smtClean="0"/>
              <a:t>(</a:t>
            </a:r>
            <a:r>
              <a:rPr lang="cs-CZ" dirty="0" err="1" smtClean="0"/>
              <a:t>Parrique</a:t>
            </a:r>
            <a:r>
              <a:rPr lang="cs-CZ" dirty="0" smtClean="0"/>
              <a:t> et al., 2019; </a:t>
            </a:r>
            <a:r>
              <a:rPr lang="cs-CZ" dirty="0" err="1" smtClean="0"/>
              <a:t>Hickel</a:t>
            </a:r>
            <a:r>
              <a:rPr lang="cs-CZ" dirty="0" smtClean="0"/>
              <a:t> and </a:t>
            </a:r>
            <a:r>
              <a:rPr lang="cs-CZ" dirty="0" err="1" smtClean="0"/>
              <a:t>Kallis</a:t>
            </a:r>
            <a:r>
              <a:rPr lang="cs-CZ" dirty="0" smtClean="0"/>
              <a:t>, 2020)</a:t>
            </a:r>
          </a:p>
        </p:txBody>
      </p:sp>
    </p:spTree>
    <p:extLst>
      <p:ext uri="{BB962C8B-B14F-4D97-AF65-F5344CB8AC3E}">
        <p14:creationId xmlns:p14="http://schemas.microsoft.com/office/powerpoint/2010/main" val="229925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Decoupling</a:t>
            </a:r>
            <a:r>
              <a:rPr lang="cs-CZ" dirty="0" smtClean="0"/>
              <a:t> and </a:t>
            </a:r>
            <a:r>
              <a:rPr lang="cs-CZ" dirty="0" err="1" smtClean="0"/>
              <a:t>resource</a:t>
            </a:r>
            <a:r>
              <a:rPr lang="cs-CZ" dirty="0" smtClean="0"/>
              <a:t> use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2755085"/>
          </a:xfrm>
        </p:spPr>
        <p:txBody>
          <a:bodyPr>
            <a:noAutofit/>
          </a:bodyPr>
          <a:lstStyle/>
          <a:p>
            <a:r>
              <a:rPr lang="cs-CZ" sz="1800" dirty="0" err="1" smtClean="0"/>
              <a:t>Resources</a:t>
            </a:r>
            <a:r>
              <a:rPr lang="cs-CZ" sz="1800" dirty="0" smtClean="0"/>
              <a:t>: </a:t>
            </a:r>
            <a:r>
              <a:rPr lang="cs-CZ" sz="1800" dirty="0" err="1" smtClean="0"/>
              <a:t>Energy</a:t>
            </a:r>
            <a:r>
              <a:rPr lang="cs-CZ" sz="1800" dirty="0" smtClean="0"/>
              <a:t>, </a:t>
            </a:r>
            <a:r>
              <a:rPr lang="cs-CZ" sz="1800" dirty="0" err="1" smtClean="0"/>
              <a:t>water</a:t>
            </a:r>
            <a:r>
              <a:rPr lang="cs-CZ" sz="1800" dirty="0" smtClean="0"/>
              <a:t>, </a:t>
            </a:r>
            <a:r>
              <a:rPr lang="cs-CZ" sz="1800" dirty="0" err="1" smtClean="0"/>
              <a:t>materials</a:t>
            </a:r>
            <a:endParaRPr lang="cs-CZ" sz="1800" dirty="0" smtClean="0"/>
          </a:p>
          <a:p>
            <a:r>
              <a:rPr lang="cs-CZ" sz="1800" b="1" i="1" dirty="0" smtClean="0"/>
              <a:t>„</a:t>
            </a:r>
            <a:r>
              <a:rPr lang="en-US" sz="1800" b="1" i="1" dirty="0" smtClean="0"/>
              <a:t>Is </a:t>
            </a:r>
            <a:r>
              <a:rPr lang="en-US" sz="1800" b="1" i="1" dirty="0"/>
              <a:t>absolute decoupling possible, and, if so, is it possible at a </a:t>
            </a:r>
            <a:r>
              <a:rPr lang="en-US" sz="1800" b="1" i="1" dirty="0" smtClean="0"/>
              <a:t>rate</a:t>
            </a:r>
            <a:r>
              <a:rPr lang="cs-CZ" sz="1800" b="1" i="1" dirty="0" smtClean="0"/>
              <a:t> </a:t>
            </a:r>
            <a:r>
              <a:rPr lang="en-US" sz="1800" b="1" i="1" dirty="0" smtClean="0"/>
              <a:t>sufficient </a:t>
            </a:r>
            <a:r>
              <a:rPr lang="en-US" sz="1800" b="1" i="1" dirty="0"/>
              <a:t>for returning to and staying within planetary boundaries</a:t>
            </a:r>
            <a:r>
              <a:rPr lang="en-US" sz="1800" b="1" i="1" dirty="0" smtClean="0"/>
              <a:t>?</a:t>
            </a:r>
            <a:r>
              <a:rPr lang="cs-CZ" sz="1800" b="1" i="1" dirty="0" smtClean="0"/>
              <a:t>“ </a:t>
            </a:r>
            <a:r>
              <a:rPr lang="cs-CZ" sz="1800" dirty="0" smtClean="0"/>
              <a:t>(</a:t>
            </a:r>
            <a:r>
              <a:rPr lang="cs-CZ" sz="1800" dirty="0" err="1" smtClean="0"/>
              <a:t>Hickel</a:t>
            </a:r>
            <a:r>
              <a:rPr lang="cs-CZ" sz="1800" dirty="0" smtClean="0"/>
              <a:t> and </a:t>
            </a:r>
            <a:r>
              <a:rPr lang="cs-CZ" sz="1800" dirty="0" err="1" smtClean="0"/>
              <a:t>Kallis</a:t>
            </a:r>
            <a:r>
              <a:rPr lang="cs-CZ" sz="1800" dirty="0" smtClean="0"/>
              <a:t>, 2020, p. 471)</a:t>
            </a:r>
          </a:p>
          <a:p>
            <a:pPr lvl="1"/>
            <a:r>
              <a:rPr lang="cs-CZ" sz="1600" dirty="0" smtClean="0"/>
              <a:t>A </a:t>
            </a:r>
            <a:r>
              <a:rPr lang="cs-CZ" sz="1600" dirty="0" err="1" smtClean="0"/>
              <a:t>proposed</a:t>
            </a:r>
            <a:r>
              <a:rPr lang="cs-CZ" sz="1600" dirty="0" smtClean="0"/>
              <a:t> </a:t>
            </a:r>
            <a:r>
              <a:rPr lang="cs-CZ" sz="1600" dirty="0" err="1" smtClean="0"/>
              <a:t>threshold</a:t>
            </a:r>
            <a:r>
              <a:rPr lang="cs-CZ" sz="1600" dirty="0" smtClean="0"/>
              <a:t> </a:t>
            </a:r>
            <a:r>
              <a:rPr lang="cs-CZ" sz="1600" dirty="0" err="1" smtClean="0"/>
              <a:t>for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reduction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en-US" sz="1600" dirty="0" smtClean="0"/>
              <a:t>global </a:t>
            </a:r>
            <a:r>
              <a:rPr lang="en-US" sz="1600" dirty="0"/>
              <a:t>material footprint </a:t>
            </a:r>
            <a:r>
              <a:rPr lang="cs-CZ" sz="1600" dirty="0" err="1" smtClean="0"/>
              <a:t>is</a:t>
            </a:r>
            <a:r>
              <a:rPr lang="cs-CZ" sz="1600" dirty="0" smtClean="0"/>
              <a:t> </a:t>
            </a:r>
            <a:r>
              <a:rPr lang="en-US" sz="1600" dirty="0" smtClean="0"/>
              <a:t>50 </a:t>
            </a:r>
            <a:r>
              <a:rPr lang="en-US" sz="1600" dirty="0"/>
              <a:t>billion tons per year in order to </a:t>
            </a:r>
            <a:r>
              <a:rPr lang="cs-CZ" sz="1600" dirty="0" err="1" smtClean="0"/>
              <a:t>stay</a:t>
            </a:r>
            <a:r>
              <a:rPr lang="en-US" sz="1600" dirty="0" smtClean="0"/>
              <a:t> with</a:t>
            </a:r>
            <a:r>
              <a:rPr lang="cs-CZ" sz="1600" dirty="0" smtClean="0"/>
              <a:t>in</a:t>
            </a:r>
            <a:r>
              <a:rPr lang="en-US" sz="1600" dirty="0" smtClean="0"/>
              <a:t> </a:t>
            </a:r>
            <a:r>
              <a:rPr lang="en-US" sz="1600" dirty="0"/>
              <a:t>the </a:t>
            </a:r>
            <a:r>
              <a:rPr lang="cs-CZ" sz="1600" dirty="0" err="1" smtClean="0"/>
              <a:t>planetary</a:t>
            </a:r>
            <a:r>
              <a:rPr lang="cs-CZ" sz="1600" dirty="0" smtClean="0"/>
              <a:t> </a:t>
            </a:r>
            <a:r>
              <a:rPr lang="cs-CZ" sz="1600" dirty="0" err="1" smtClean="0"/>
              <a:t>boundaries</a:t>
            </a:r>
            <a:r>
              <a:rPr lang="cs-CZ" sz="1600" dirty="0" smtClean="0"/>
              <a:t> </a:t>
            </a:r>
            <a:r>
              <a:rPr lang="en-US" sz="1600" dirty="0" smtClean="0"/>
              <a:t>(</a:t>
            </a:r>
            <a:r>
              <a:rPr lang="cs-CZ" sz="1600" dirty="0" err="1" smtClean="0"/>
              <a:t>e.g</a:t>
            </a:r>
            <a:r>
              <a:rPr lang="cs-CZ" sz="1600" dirty="0" smtClean="0"/>
              <a:t>. </a:t>
            </a:r>
            <a:r>
              <a:rPr lang="en-US" sz="1600" dirty="0" smtClean="0"/>
              <a:t>Hoekstra </a:t>
            </a:r>
            <a:r>
              <a:rPr lang="en-US" sz="1600" dirty="0"/>
              <a:t>and </a:t>
            </a:r>
            <a:r>
              <a:rPr lang="en-US" sz="1600" dirty="0" err="1"/>
              <a:t>Wiedmann</a:t>
            </a:r>
            <a:r>
              <a:rPr lang="en-US" sz="1600" dirty="0"/>
              <a:t> </a:t>
            </a:r>
            <a:r>
              <a:rPr lang="en-US" sz="1600" dirty="0" smtClean="0"/>
              <a:t>2014</a:t>
            </a:r>
            <a:r>
              <a:rPr lang="cs-CZ" sz="1600" dirty="0" smtClean="0"/>
              <a:t>) by 2050 (</a:t>
            </a:r>
            <a:r>
              <a:rPr lang="cs-CZ" sz="1600" dirty="0" err="1" smtClean="0"/>
              <a:t>Bringezu</a:t>
            </a:r>
            <a:r>
              <a:rPr lang="cs-CZ" sz="1600" dirty="0" smtClean="0"/>
              <a:t> </a:t>
            </a:r>
            <a:r>
              <a:rPr lang="cs-CZ" sz="1600" dirty="0"/>
              <a:t>2015)</a:t>
            </a:r>
            <a:endParaRPr lang="cs-CZ" sz="1600" dirty="0" smtClean="0"/>
          </a:p>
          <a:p>
            <a:r>
              <a:rPr lang="cs-CZ" sz="1800" dirty="0"/>
              <a:t>‚</a:t>
            </a:r>
            <a:r>
              <a:rPr lang="cs-CZ" sz="1800" dirty="0" err="1"/>
              <a:t>Resource</a:t>
            </a:r>
            <a:r>
              <a:rPr lang="cs-CZ" sz="1800" dirty="0"/>
              <a:t> </a:t>
            </a:r>
            <a:r>
              <a:rPr lang="cs-CZ" sz="1800" dirty="0" err="1"/>
              <a:t>efficiency</a:t>
            </a:r>
            <a:r>
              <a:rPr lang="cs-CZ" sz="1800" dirty="0"/>
              <a:t>‘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an</a:t>
            </a:r>
            <a:r>
              <a:rPr lang="cs-CZ" sz="1800" dirty="0"/>
              <a:t> </a:t>
            </a:r>
            <a:r>
              <a:rPr lang="cs-CZ" sz="1800" dirty="0" err="1"/>
              <a:t>economy</a:t>
            </a:r>
            <a:r>
              <a:rPr lang="cs-CZ" sz="1800" dirty="0"/>
              <a:t>: </a:t>
            </a:r>
            <a:r>
              <a:rPr lang="cs-CZ" sz="1800" b="1" dirty="0"/>
              <a:t>GDP/DMC; GDP/MF</a:t>
            </a:r>
          </a:p>
          <a:p>
            <a:r>
              <a:rPr lang="cs-CZ" sz="1800" dirty="0" smtClean="0"/>
              <a:t>DMC as </a:t>
            </a:r>
            <a:r>
              <a:rPr lang="cs-CZ" sz="1800" dirty="0" err="1" smtClean="0"/>
              <a:t>an</a:t>
            </a:r>
            <a:r>
              <a:rPr lang="cs-CZ" sz="1800" dirty="0" smtClean="0"/>
              <a:t> </a:t>
            </a:r>
            <a:r>
              <a:rPr lang="cs-CZ" sz="1800" dirty="0" err="1" smtClean="0"/>
              <a:t>indicator</a:t>
            </a:r>
            <a:r>
              <a:rPr lang="cs-CZ" sz="1800" dirty="0" smtClean="0"/>
              <a:t> </a:t>
            </a:r>
            <a:r>
              <a:rPr lang="cs-CZ" sz="1800" dirty="0" err="1" smtClean="0"/>
              <a:t>misses</a:t>
            </a:r>
            <a:r>
              <a:rPr lang="cs-CZ" sz="1800" dirty="0" smtClean="0"/>
              <a:t> </a:t>
            </a:r>
            <a:r>
              <a:rPr lang="cs-CZ" sz="1800" dirty="0" err="1" smtClean="0"/>
              <a:t>imported</a:t>
            </a:r>
            <a:r>
              <a:rPr lang="cs-CZ" sz="1800" dirty="0" smtClean="0"/>
              <a:t> </a:t>
            </a:r>
            <a:r>
              <a:rPr lang="cs-CZ" sz="1800" dirty="0" err="1" smtClean="0"/>
              <a:t>goods</a:t>
            </a:r>
            <a:r>
              <a:rPr lang="cs-CZ" sz="1800" dirty="0" smtClean="0"/>
              <a:t>. </a:t>
            </a:r>
            <a:r>
              <a:rPr lang="cs-CZ" sz="1800" dirty="0" err="1" smtClean="0"/>
              <a:t>This</a:t>
            </a:r>
            <a:r>
              <a:rPr lang="cs-CZ" sz="1800" dirty="0" smtClean="0"/>
              <a:t> </a:t>
            </a:r>
            <a:r>
              <a:rPr lang="cs-CZ" sz="1800" dirty="0" err="1" smtClean="0"/>
              <a:t>is</a:t>
            </a:r>
            <a:r>
              <a:rPr lang="cs-CZ" sz="1800" dirty="0" smtClean="0"/>
              <a:t> </a:t>
            </a:r>
            <a:r>
              <a:rPr lang="cs-CZ" sz="1800" dirty="0" err="1" smtClean="0"/>
              <a:t>highly</a:t>
            </a:r>
            <a:r>
              <a:rPr lang="cs-CZ" sz="1800" dirty="0" smtClean="0"/>
              <a:t> </a:t>
            </a:r>
            <a:r>
              <a:rPr lang="cs-CZ" sz="1800" dirty="0" err="1" smtClean="0"/>
              <a:t>problematic</a:t>
            </a:r>
            <a:r>
              <a:rPr lang="cs-CZ" sz="1800" dirty="0" smtClean="0"/>
              <a:t>, </a:t>
            </a:r>
            <a:r>
              <a:rPr lang="cs-CZ" sz="1800" dirty="0" err="1" smtClean="0"/>
              <a:t>because</a:t>
            </a:r>
            <a:r>
              <a:rPr lang="cs-CZ" sz="1800" dirty="0" smtClean="0"/>
              <a:t> many </a:t>
            </a:r>
            <a:r>
              <a:rPr lang="cs-CZ" sz="1800" dirty="0" err="1" smtClean="0"/>
              <a:t>rich</a:t>
            </a:r>
            <a:r>
              <a:rPr lang="cs-CZ" sz="1800" dirty="0" smtClean="0"/>
              <a:t> </a:t>
            </a:r>
            <a:r>
              <a:rPr lang="cs-CZ" sz="1800" dirty="0" err="1" smtClean="0"/>
              <a:t>countries</a:t>
            </a:r>
            <a:r>
              <a:rPr lang="cs-CZ" sz="1800" dirty="0" smtClean="0"/>
              <a:t> ‚</a:t>
            </a:r>
            <a:r>
              <a:rPr lang="cs-CZ" sz="1800" dirty="0" err="1" smtClean="0"/>
              <a:t>outsource</a:t>
            </a:r>
            <a:r>
              <a:rPr lang="cs-CZ" sz="1800" dirty="0" smtClean="0"/>
              <a:t>‘ </a:t>
            </a:r>
            <a:r>
              <a:rPr lang="cs-CZ" sz="1800" dirty="0" err="1" smtClean="0"/>
              <a:t>their</a:t>
            </a:r>
            <a:r>
              <a:rPr lang="cs-CZ" sz="1800" dirty="0" smtClean="0"/>
              <a:t> </a:t>
            </a:r>
            <a:r>
              <a:rPr lang="cs-CZ" sz="1800" dirty="0" err="1" smtClean="0"/>
              <a:t>production</a:t>
            </a:r>
            <a:r>
              <a:rPr lang="cs-CZ" sz="1800" dirty="0" smtClean="0"/>
              <a:t> to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poor</a:t>
            </a:r>
            <a:r>
              <a:rPr lang="cs-CZ" sz="1800" dirty="0" smtClean="0"/>
              <a:t> </a:t>
            </a:r>
            <a:r>
              <a:rPr lang="cs-CZ" sz="1800" dirty="0" err="1" smtClean="0"/>
              <a:t>ones</a:t>
            </a:r>
            <a:r>
              <a:rPr lang="cs-CZ" sz="1800" dirty="0" smtClean="0"/>
              <a:t>. </a:t>
            </a:r>
            <a:r>
              <a:rPr lang="cs-CZ" sz="1800" dirty="0" err="1" smtClean="0"/>
              <a:t>This</a:t>
            </a:r>
            <a:r>
              <a:rPr lang="cs-CZ" sz="1800" dirty="0" smtClean="0"/>
              <a:t> </a:t>
            </a:r>
            <a:r>
              <a:rPr lang="cs-CZ" sz="1800" dirty="0" err="1" smtClean="0"/>
              <a:t>is</a:t>
            </a:r>
            <a:r>
              <a:rPr lang="cs-CZ" sz="1800" dirty="0" smtClean="0"/>
              <a:t> </a:t>
            </a:r>
            <a:r>
              <a:rPr lang="cs-CZ" sz="1800" dirty="0" err="1" smtClean="0"/>
              <a:t>clearly</a:t>
            </a:r>
            <a:r>
              <a:rPr lang="cs-CZ" sz="1800" dirty="0" smtClean="0"/>
              <a:t> </a:t>
            </a:r>
            <a:r>
              <a:rPr lang="cs-CZ" sz="1800" dirty="0" err="1" smtClean="0"/>
              <a:t>visible</a:t>
            </a:r>
            <a:r>
              <a:rPr lang="cs-CZ" sz="1800" dirty="0" smtClean="0"/>
              <a:t>, </a:t>
            </a:r>
            <a:r>
              <a:rPr lang="cs-CZ" sz="1800" dirty="0" err="1" smtClean="0"/>
              <a:t>if</a:t>
            </a:r>
            <a:r>
              <a:rPr lang="cs-CZ" sz="1800" dirty="0" smtClean="0"/>
              <a:t> </a:t>
            </a:r>
            <a:r>
              <a:rPr lang="cs-CZ" sz="1800" dirty="0" err="1" smtClean="0"/>
              <a:t>one</a:t>
            </a:r>
            <a:r>
              <a:rPr lang="cs-CZ" sz="1800" dirty="0" smtClean="0"/>
              <a:t> </a:t>
            </a:r>
            <a:r>
              <a:rPr lang="cs-CZ" sz="1800" dirty="0" err="1" smtClean="0"/>
              <a:t>calculates</a:t>
            </a:r>
            <a:r>
              <a:rPr lang="cs-CZ" sz="1800" dirty="0" smtClean="0"/>
              <a:t> </a:t>
            </a:r>
            <a:r>
              <a:rPr lang="cs-CZ" sz="1800" dirty="0" err="1" smtClean="0"/>
              <a:t>decoupling</a:t>
            </a:r>
            <a:r>
              <a:rPr lang="cs-CZ" sz="1800" dirty="0" smtClean="0"/>
              <a:t> </a:t>
            </a:r>
            <a:r>
              <a:rPr lang="cs-CZ" sz="1800" dirty="0" err="1" smtClean="0"/>
              <a:t>with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material</a:t>
            </a:r>
            <a:r>
              <a:rPr lang="cs-CZ" sz="1800" dirty="0" smtClean="0"/>
              <a:t> </a:t>
            </a:r>
            <a:r>
              <a:rPr lang="cs-CZ" sz="1800" dirty="0" err="1" smtClean="0"/>
              <a:t>footprint</a:t>
            </a:r>
            <a:r>
              <a:rPr lang="cs-CZ" sz="1800" dirty="0" smtClean="0"/>
              <a:t> </a:t>
            </a:r>
            <a:r>
              <a:rPr lang="cs-CZ" sz="1800" dirty="0" err="1" smtClean="0"/>
              <a:t>approach</a:t>
            </a:r>
            <a:r>
              <a:rPr lang="cs-CZ" sz="1800" dirty="0" smtClean="0"/>
              <a:t> (</a:t>
            </a:r>
            <a:r>
              <a:rPr lang="cs-CZ" sz="1800" dirty="0" err="1" smtClean="0"/>
              <a:t>Wiedmann</a:t>
            </a:r>
            <a:r>
              <a:rPr lang="cs-CZ" sz="1800" dirty="0" smtClean="0"/>
              <a:t> et al., 2015):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885" y="4423088"/>
            <a:ext cx="7508230" cy="243491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121736" y="6488668"/>
            <a:ext cx="3070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Source: </a:t>
            </a:r>
            <a:r>
              <a:rPr lang="cs-CZ" dirty="0" err="1" smtClean="0"/>
              <a:t>Wiedmann</a:t>
            </a:r>
            <a:r>
              <a:rPr lang="cs-CZ" dirty="0" smtClean="0"/>
              <a:t> et al., 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227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Decoupling</a:t>
            </a:r>
            <a:r>
              <a:rPr lang="cs-CZ" dirty="0" smtClean="0"/>
              <a:t> and </a:t>
            </a:r>
            <a:r>
              <a:rPr lang="cs-CZ" dirty="0" err="1" smtClean="0"/>
              <a:t>resource</a:t>
            </a:r>
            <a:r>
              <a:rPr lang="cs-CZ" dirty="0" smtClean="0"/>
              <a:t> use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845140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 smtClean="0"/>
              <a:t>Unlike</a:t>
            </a:r>
            <a:r>
              <a:rPr lang="cs-CZ" dirty="0" smtClean="0"/>
              <a:t> </a:t>
            </a:r>
            <a:r>
              <a:rPr lang="cs-CZ" dirty="0" err="1" smtClean="0"/>
              <a:t>stated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OECD (2017) </a:t>
            </a:r>
            <a:r>
              <a:rPr lang="cs-CZ" i="1" dirty="0" smtClean="0"/>
              <a:t>Green </a:t>
            </a:r>
            <a:r>
              <a:rPr lang="cs-CZ" i="1" dirty="0" err="1" smtClean="0"/>
              <a:t>Growth</a:t>
            </a:r>
            <a:r>
              <a:rPr lang="cs-CZ" i="1" dirty="0" smtClean="0"/>
              <a:t> </a:t>
            </a:r>
            <a:r>
              <a:rPr lang="cs-CZ" i="1" dirty="0" err="1" smtClean="0"/>
              <a:t>Indicators</a:t>
            </a:r>
            <a:r>
              <a:rPr lang="cs-CZ" i="1" dirty="0" smtClean="0"/>
              <a:t> </a:t>
            </a:r>
            <a:r>
              <a:rPr lang="cs-CZ" dirty="0" smtClean="0"/>
              <a:t>report, </a:t>
            </a:r>
            <a:r>
              <a:rPr lang="cs-CZ" dirty="0" err="1" smtClean="0"/>
              <a:t>the</a:t>
            </a:r>
            <a:r>
              <a:rPr lang="cs-CZ" dirty="0" smtClean="0"/>
              <a:t> EU OECD </a:t>
            </a:r>
            <a:r>
              <a:rPr lang="cs-CZ" dirty="0" err="1" smtClean="0"/>
              <a:t>states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therefore</a:t>
            </a:r>
            <a:r>
              <a:rPr lang="cs-CZ" dirty="0" smtClean="0"/>
              <a:t> not </a:t>
            </a:r>
            <a:r>
              <a:rPr lang="cs-CZ" dirty="0" err="1" smtClean="0"/>
              <a:t>achieved</a:t>
            </a:r>
            <a:r>
              <a:rPr lang="cs-CZ" dirty="0" smtClean="0"/>
              <a:t> </a:t>
            </a:r>
            <a:r>
              <a:rPr lang="cs-CZ" dirty="0" err="1" smtClean="0"/>
              <a:t>absolute</a:t>
            </a:r>
            <a:r>
              <a:rPr lang="cs-CZ" dirty="0" smtClean="0"/>
              <a:t> </a:t>
            </a:r>
            <a:r>
              <a:rPr lang="cs-CZ" dirty="0" err="1" smtClean="0"/>
              <a:t>decoupling</a:t>
            </a:r>
            <a:endParaRPr lang="cs-CZ" dirty="0" smtClean="0"/>
          </a:p>
          <a:p>
            <a:r>
              <a:rPr lang="cs-CZ" dirty="0" err="1" smtClean="0"/>
              <a:t>Wiedmann</a:t>
            </a:r>
            <a:r>
              <a:rPr lang="cs-CZ" dirty="0" smtClean="0"/>
              <a:t> et al. (2015):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relative</a:t>
            </a:r>
            <a:r>
              <a:rPr lang="cs-CZ" dirty="0" smtClean="0"/>
              <a:t> </a:t>
            </a:r>
            <a:r>
              <a:rPr lang="cs-CZ" dirty="0" err="1" smtClean="0"/>
              <a:t>decoupling</a:t>
            </a:r>
            <a:r>
              <a:rPr lang="cs-CZ" dirty="0" smtClean="0"/>
              <a:t> has </a:t>
            </a:r>
            <a:r>
              <a:rPr lang="cs-CZ" dirty="0" err="1" smtClean="0"/>
              <a:t>been</a:t>
            </a:r>
            <a:r>
              <a:rPr lang="cs-CZ" dirty="0" smtClean="0"/>
              <a:t> happening and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China</a:t>
            </a:r>
            <a:r>
              <a:rPr lang="cs-CZ" dirty="0" smtClean="0"/>
              <a:t>, India and </a:t>
            </a:r>
            <a:r>
              <a:rPr lang="cs-CZ" dirty="0" err="1" smtClean="0"/>
              <a:t>South</a:t>
            </a:r>
            <a:r>
              <a:rPr lang="cs-CZ" dirty="0" smtClean="0"/>
              <a:t> </a:t>
            </a:r>
            <a:r>
              <a:rPr lang="cs-CZ" dirty="0" err="1" smtClean="0"/>
              <a:t>Africa</a:t>
            </a:r>
            <a:endParaRPr lang="cs-CZ" dirty="0" smtClean="0"/>
          </a:p>
          <a:p>
            <a:r>
              <a:rPr lang="cs-CZ" dirty="0" smtClean="0"/>
              <a:t>On a </a:t>
            </a:r>
            <a:r>
              <a:rPr lang="cs-CZ" dirty="0" err="1" smtClean="0"/>
              <a:t>global</a:t>
            </a:r>
            <a:r>
              <a:rPr lang="cs-CZ" dirty="0" smtClean="0"/>
              <a:t> </a:t>
            </a:r>
            <a:r>
              <a:rPr lang="cs-CZ" dirty="0" err="1" smtClean="0"/>
              <a:t>scale</a:t>
            </a:r>
            <a:r>
              <a:rPr lang="cs-CZ" dirty="0" smtClean="0"/>
              <a:t>, </a:t>
            </a:r>
            <a:r>
              <a:rPr lang="cs-CZ" dirty="0" err="1" smtClean="0"/>
              <a:t>there</a:t>
            </a:r>
            <a:r>
              <a:rPr lang="cs-CZ" dirty="0" smtClean="0"/>
              <a:t> has </a:t>
            </a:r>
            <a:r>
              <a:rPr lang="cs-CZ" dirty="0" err="1" smtClean="0"/>
              <a:t>been</a:t>
            </a:r>
            <a:r>
              <a:rPr lang="cs-CZ" dirty="0" smtClean="0"/>
              <a:t> a </a:t>
            </a:r>
            <a:r>
              <a:rPr lang="cs-CZ" dirty="0" err="1" smtClean="0"/>
              <a:t>steady</a:t>
            </a:r>
            <a:r>
              <a:rPr lang="cs-CZ" dirty="0" smtClean="0"/>
              <a:t> </a:t>
            </a:r>
            <a:r>
              <a:rPr lang="cs-CZ" dirty="0" err="1" smtClean="0"/>
              <a:t>rise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resource</a:t>
            </a:r>
            <a:r>
              <a:rPr lang="cs-CZ" dirty="0" smtClean="0"/>
              <a:t> use (</a:t>
            </a:r>
            <a:r>
              <a:rPr lang="cs-CZ" dirty="0" err="1" smtClean="0"/>
              <a:t>Giljum</a:t>
            </a:r>
            <a:r>
              <a:rPr lang="cs-CZ" dirty="0" smtClean="0"/>
              <a:t> et al., 2014): </a:t>
            </a:r>
            <a:r>
              <a:rPr lang="cs-CZ" dirty="0" err="1" smtClean="0"/>
              <a:t>between</a:t>
            </a:r>
            <a:r>
              <a:rPr lang="cs-CZ" dirty="0" smtClean="0"/>
              <a:t> 1980 and 2009, </a:t>
            </a:r>
            <a:r>
              <a:rPr lang="en-US" dirty="0"/>
              <a:t>global </a:t>
            </a:r>
            <a:r>
              <a:rPr lang="cs-CZ" dirty="0" err="1" smtClean="0"/>
              <a:t>material</a:t>
            </a:r>
            <a:r>
              <a:rPr lang="cs-CZ" dirty="0" smtClean="0"/>
              <a:t> </a:t>
            </a:r>
            <a:r>
              <a:rPr lang="en-US" dirty="0" smtClean="0"/>
              <a:t>consumption </a:t>
            </a:r>
            <a:r>
              <a:rPr lang="en-US" dirty="0"/>
              <a:t>grew by </a:t>
            </a:r>
            <a:r>
              <a:rPr lang="en-US" dirty="0" smtClean="0"/>
              <a:t>93</a:t>
            </a:r>
            <a:r>
              <a:rPr lang="cs-CZ" dirty="0" smtClean="0"/>
              <a:t>,</a:t>
            </a:r>
            <a:r>
              <a:rPr lang="en-US" dirty="0" smtClean="0"/>
              <a:t>4</a:t>
            </a:r>
            <a:r>
              <a:rPr lang="cs-CZ" dirty="0" smtClean="0"/>
              <a:t>%,</a:t>
            </a:r>
            <a:r>
              <a:rPr lang="en-US" dirty="0" smtClean="0"/>
              <a:t> </a:t>
            </a:r>
            <a:r>
              <a:rPr lang="en-US" dirty="0"/>
              <a:t>at an average rate of </a:t>
            </a:r>
            <a:r>
              <a:rPr lang="en-US" dirty="0" smtClean="0"/>
              <a:t>2</a:t>
            </a:r>
            <a:r>
              <a:rPr lang="cs-CZ" dirty="0" smtClean="0"/>
              <a:t>,</a:t>
            </a:r>
            <a:r>
              <a:rPr lang="en-US" dirty="0" smtClean="0"/>
              <a:t>4</a:t>
            </a:r>
            <a:r>
              <a:rPr lang="cs-CZ" dirty="0" smtClean="0"/>
              <a:t>% </a:t>
            </a:r>
            <a:r>
              <a:rPr lang="en-US" dirty="0" smtClean="0"/>
              <a:t>per year</a:t>
            </a:r>
            <a:r>
              <a:rPr lang="cs-CZ" dirty="0" smtClean="0"/>
              <a:t>, </a:t>
            </a:r>
            <a:r>
              <a:rPr lang="cs-CZ" dirty="0" err="1" smtClean="0"/>
              <a:t>accelerating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2000 and 2009 to 3,4% per </a:t>
            </a:r>
            <a:r>
              <a:rPr lang="cs-CZ" dirty="0" err="1" smtClean="0"/>
              <a:t>year</a:t>
            </a:r>
            <a:r>
              <a:rPr lang="cs-CZ" dirty="0" smtClean="0"/>
              <a:t>,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matches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average</a:t>
            </a:r>
            <a:r>
              <a:rPr lang="cs-CZ" dirty="0" smtClean="0"/>
              <a:t> </a:t>
            </a:r>
            <a:r>
              <a:rPr lang="cs-CZ" dirty="0" err="1" smtClean="0"/>
              <a:t>yearly</a:t>
            </a:r>
            <a:r>
              <a:rPr lang="cs-CZ" dirty="0" smtClean="0"/>
              <a:t> GDP </a:t>
            </a:r>
            <a:r>
              <a:rPr lang="cs-CZ" dirty="0" err="1" smtClean="0"/>
              <a:t>growth</a:t>
            </a:r>
            <a:endParaRPr lang="cs-CZ" dirty="0" smtClean="0"/>
          </a:p>
          <a:p>
            <a:pPr lvl="1">
              <a:buFont typeface="Symbol" panose="05050102010706020507" pitchFamily="18" charset="2"/>
              <a:buChar char="Þ"/>
            </a:pPr>
            <a:r>
              <a:rPr lang="cs-CZ" dirty="0" err="1"/>
              <a:t>B</a:t>
            </a:r>
            <a:r>
              <a:rPr lang="cs-CZ" dirty="0" err="1" smtClean="0"/>
              <a:t>efore</a:t>
            </a:r>
            <a:r>
              <a:rPr lang="cs-CZ" dirty="0" smtClean="0"/>
              <a:t> 2000, </a:t>
            </a:r>
            <a:r>
              <a:rPr lang="cs-CZ" dirty="0" err="1" smtClean="0"/>
              <a:t>at</a:t>
            </a:r>
            <a:r>
              <a:rPr lang="cs-CZ" dirty="0" smtClean="0"/>
              <a:t> least </a:t>
            </a:r>
            <a:r>
              <a:rPr lang="cs-CZ" dirty="0" err="1" smtClean="0"/>
              <a:t>relative</a:t>
            </a:r>
            <a:r>
              <a:rPr lang="cs-CZ" dirty="0" smtClean="0"/>
              <a:t> </a:t>
            </a:r>
            <a:r>
              <a:rPr lang="cs-CZ" dirty="0" err="1" smtClean="0"/>
              <a:t>decoupling</a:t>
            </a:r>
            <a:r>
              <a:rPr lang="cs-CZ" dirty="0" smtClean="0"/>
              <a:t> on a </a:t>
            </a:r>
            <a:r>
              <a:rPr lang="cs-CZ" dirty="0" err="1" smtClean="0"/>
              <a:t>global</a:t>
            </a:r>
            <a:r>
              <a:rPr lang="cs-CZ" dirty="0" smtClean="0"/>
              <a:t> </a:t>
            </a:r>
            <a:r>
              <a:rPr lang="cs-CZ" dirty="0" err="1" smtClean="0"/>
              <a:t>scale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achieved</a:t>
            </a:r>
            <a:r>
              <a:rPr lang="cs-CZ" dirty="0" smtClean="0"/>
              <a:t>; </a:t>
            </a:r>
            <a:r>
              <a:rPr lang="cs-CZ" dirty="0" err="1" smtClean="0"/>
              <a:t>after</a:t>
            </a:r>
            <a:r>
              <a:rPr lang="cs-CZ" dirty="0" smtClean="0"/>
              <a:t> 2000, no </a:t>
            </a:r>
            <a:r>
              <a:rPr lang="cs-CZ" dirty="0" err="1" smtClean="0"/>
              <a:t>decoupling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occurring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a </a:t>
            </a:r>
            <a:r>
              <a:rPr lang="cs-CZ" dirty="0" err="1" smtClean="0"/>
              <a:t>global</a:t>
            </a:r>
            <a:r>
              <a:rPr lang="cs-CZ" dirty="0" smtClean="0"/>
              <a:t> </a:t>
            </a:r>
            <a:r>
              <a:rPr lang="cs-CZ" dirty="0" err="1" smtClean="0"/>
              <a:t>scale</a:t>
            </a:r>
            <a:r>
              <a:rPr lang="cs-CZ" dirty="0" smtClean="0"/>
              <a:t> in 21st </a:t>
            </a:r>
            <a:r>
              <a:rPr lang="cs-CZ" dirty="0" err="1" smtClean="0"/>
              <a:t>century</a:t>
            </a:r>
            <a:endParaRPr lang="cs-CZ" dirty="0" smtClean="0"/>
          </a:p>
          <a:p>
            <a:pPr lvl="1">
              <a:buFont typeface="Symbol" panose="05050102010706020507" pitchFamily="18" charset="2"/>
              <a:buChar char="Þ"/>
            </a:pPr>
            <a:r>
              <a:rPr lang="cs-CZ" b="1" dirty="0" smtClean="0"/>
              <a:t>No </a:t>
            </a:r>
            <a:r>
              <a:rPr lang="cs-CZ" b="1" dirty="0" err="1" smtClean="0"/>
              <a:t>historical</a:t>
            </a:r>
            <a:r>
              <a:rPr lang="cs-CZ" b="1" dirty="0" smtClean="0"/>
              <a:t> evidence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absolute</a:t>
            </a:r>
            <a:r>
              <a:rPr lang="cs-CZ" b="1" dirty="0" smtClean="0"/>
              <a:t> </a:t>
            </a:r>
            <a:r>
              <a:rPr lang="cs-CZ" b="1" dirty="0" err="1" smtClean="0"/>
              <a:t>decoupling</a:t>
            </a:r>
            <a:r>
              <a:rPr lang="cs-CZ" b="1" dirty="0" smtClean="0"/>
              <a:t>, </a:t>
            </a:r>
            <a:r>
              <a:rPr lang="cs-CZ" b="1" dirty="0" err="1" smtClean="0"/>
              <a:t>rather</a:t>
            </a:r>
            <a:r>
              <a:rPr lang="cs-CZ" b="1" dirty="0" smtClean="0"/>
              <a:t> re-</a:t>
            </a:r>
            <a:r>
              <a:rPr lang="cs-CZ" b="1" dirty="0" err="1" smtClean="0"/>
              <a:t>coupling</a:t>
            </a:r>
            <a:r>
              <a:rPr lang="cs-CZ" b="1" dirty="0" smtClean="0"/>
              <a:t> in </a:t>
            </a:r>
            <a:r>
              <a:rPr lang="cs-CZ" b="1" dirty="0" err="1" smtClean="0"/>
              <a:t>the</a:t>
            </a:r>
            <a:r>
              <a:rPr lang="cs-CZ" b="1" dirty="0" smtClean="0"/>
              <a:t> past 20 </a:t>
            </a:r>
            <a:r>
              <a:rPr lang="cs-CZ" b="1" dirty="0" err="1" smtClean="0"/>
              <a:t>years</a:t>
            </a:r>
            <a:endParaRPr lang="cs-CZ" b="1" dirty="0" smtClean="0"/>
          </a:p>
          <a:p>
            <a:pPr lvl="1">
              <a:buFont typeface="Symbol" panose="05050102010706020507" pitchFamily="18" charset="2"/>
              <a:buChar char="Þ"/>
            </a:pPr>
            <a:r>
              <a:rPr lang="cs-CZ" dirty="0">
                <a:hlinkClick r:id="rId2"/>
              </a:rPr>
              <a:t>http://www.materialflows.net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3369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89" y="840354"/>
            <a:ext cx="9675222" cy="526499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859159" y="6488668"/>
            <a:ext cx="742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Source: </a:t>
            </a:r>
            <a:r>
              <a:rPr lang="cs-CZ" dirty="0" err="1" smtClean="0"/>
              <a:t>Hickel</a:t>
            </a:r>
            <a:r>
              <a:rPr lang="cs-CZ" dirty="0" smtClean="0"/>
              <a:t> and </a:t>
            </a:r>
            <a:r>
              <a:rPr lang="cs-CZ" dirty="0" err="1" smtClean="0"/>
              <a:t>Kallis</a:t>
            </a:r>
            <a:r>
              <a:rPr lang="cs-CZ" dirty="0" smtClean="0"/>
              <a:t>, 2020, </a:t>
            </a:r>
            <a:r>
              <a:rPr lang="cs-CZ" dirty="0" err="1" smtClean="0"/>
              <a:t>retrieved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/>
              <a:t>Materialflows.net/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smtClean="0"/>
              <a:t>Bank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989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Decoupling</a:t>
            </a:r>
            <a:r>
              <a:rPr lang="cs-CZ" dirty="0" smtClean="0"/>
              <a:t> and </a:t>
            </a:r>
            <a:r>
              <a:rPr lang="cs-CZ" dirty="0" err="1" smtClean="0"/>
              <a:t>resource</a:t>
            </a:r>
            <a:r>
              <a:rPr lang="cs-CZ" dirty="0" smtClean="0"/>
              <a:t> use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0638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past. </a:t>
            </a:r>
            <a:r>
              <a:rPr lang="cs-CZ" dirty="0" err="1" smtClean="0"/>
              <a:t>Lack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effort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? </a:t>
            </a:r>
            <a:r>
              <a:rPr lang="cs-CZ" dirty="0" err="1" smtClean="0"/>
              <a:t>What</a:t>
            </a:r>
            <a:r>
              <a:rPr lang="cs-CZ" dirty="0" smtClean="0"/>
              <a:t> are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future</a:t>
            </a:r>
            <a:r>
              <a:rPr lang="cs-CZ" dirty="0" smtClean="0"/>
              <a:t> </a:t>
            </a:r>
            <a:r>
              <a:rPr lang="cs-CZ" dirty="0" err="1" smtClean="0"/>
              <a:t>prospects</a:t>
            </a:r>
            <a:r>
              <a:rPr lang="cs-CZ" dirty="0" smtClean="0"/>
              <a:t>?</a:t>
            </a:r>
          </a:p>
          <a:p>
            <a:pPr lvl="1"/>
            <a:r>
              <a:rPr lang="cs-CZ" b="1" dirty="0" err="1" smtClean="0"/>
              <a:t>Services-based</a:t>
            </a:r>
            <a:r>
              <a:rPr lang="cs-CZ" b="1" dirty="0" smtClean="0"/>
              <a:t> </a:t>
            </a:r>
            <a:r>
              <a:rPr lang="cs-CZ" b="1" dirty="0" err="1" smtClean="0"/>
              <a:t>economy</a:t>
            </a:r>
            <a:r>
              <a:rPr lang="cs-CZ" b="1" dirty="0" smtClean="0"/>
              <a:t>?</a:t>
            </a:r>
          </a:p>
          <a:p>
            <a:pPr lvl="2"/>
            <a:r>
              <a:rPr lang="cs-CZ" dirty="0" smtClean="0"/>
              <a:t>No </a:t>
            </a:r>
            <a:r>
              <a:rPr lang="cs-CZ" dirty="0" err="1" smtClean="0"/>
              <a:t>empirical</a:t>
            </a:r>
            <a:r>
              <a:rPr lang="cs-CZ" dirty="0" smtClean="0"/>
              <a:t> evidence; </a:t>
            </a:r>
            <a:r>
              <a:rPr lang="cs-CZ" dirty="0" err="1" smtClean="0"/>
              <a:t>services</a:t>
            </a:r>
            <a:r>
              <a:rPr lang="cs-CZ" dirty="0" smtClean="0"/>
              <a:t> </a:t>
            </a:r>
            <a:r>
              <a:rPr lang="cs-CZ" dirty="0" err="1" smtClean="0"/>
              <a:t>still</a:t>
            </a:r>
            <a:r>
              <a:rPr lang="cs-CZ" dirty="0" smtClean="0"/>
              <a:t> </a:t>
            </a:r>
            <a:r>
              <a:rPr lang="cs-CZ" dirty="0" err="1" smtClean="0"/>
              <a:t>require</a:t>
            </a:r>
            <a:r>
              <a:rPr lang="cs-CZ" dirty="0" smtClean="0"/>
              <a:t> </a:t>
            </a:r>
            <a:r>
              <a:rPr lang="cs-CZ" dirty="0" err="1" smtClean="0"/>
              <a:t>substantial</a:t>
            </a:r>
            <a:r>
              <a:rPr lang="cs-CZ" dirty="0" smtClean="0"/>
              <a:t> </a:t>
            </a:r>
            <a:r>
              <a:rPr lang="cs-CZ" dirty="0" err="1" smtClean="0"/>
              <a:t>indirect</a:t>
            </a:r>
            <a:r>
              <a:rPr lang="cs-CZ" dirty="0" smtClean="0"/>
              <a:t> </a:t>
            </a:r>
            <a:r>
              <a:rPr lang="cs-CZ" dirty="0" err="1" smtClean="0"/>
              <a:t>material</a:t>
            </a:r>
            <a:r>
              <a:rPr lang="cs-CZ" dirty="0" smtClean="0"/>
              <a:t> </a:t>
            </a:r>
            <a:r>
              <a:rPr lang="cs-CZ" dirty="0" err="1" smtClean="0"/>
              <a:t>inputs</a:t>
            </a:r>
            <a:r>
              <a:rPr lang="cs-CZ" dirty="0" smtClean="0"/>
              <a:t> (</a:t>
            </a:r>
            <a:r>
              <a:rPr lang="cs-CZ" dirty="0" err="1" smtClean="0"/>
              <a:t>embodied</a:t>
            </a:r>
            <a:r>
              <a:rPr lang="cs-CZ" dirty="0" smtClean="0"/>
              <a:t> </a:t>
            </a:r>
            <a:r>
              <a:rPr lang="cs-CZ" dirty="0" err="1" smtClean="0"/>
              <a:t>resource</a:t>
            </a:r>
            <a:r>
              <a:rPr lang="cs-CZ" dirty="0" smtClean="0"/>
              <a:t> use),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easily</a:t>
            </a:r>
            <a:r>
              <a:rPr lang="cs-CZ" dirty="0" smtClean="0"/>
              <a:t> ‚</a:t>
            </a:r>
            <a:r>
              <a:rPr lang="cs-CZ" dirty="0" err="1" smtClean="0"/>
              <a:t>hide</a:t>
            </a:r>
            <a:r>
              <a:rPr lang="cs-CZ" dirty="0" smtClean="0"/>
              <a:t>‘ in </a:t>
            </a:r>
            <a:r>
              <a:rPr lang="cs-CZ" dirty="0" err="1" smtClean="0"/>
              <a:t>imports</a:t>
            </a:r>
            <a:r>
              <a:rPr lang="cs-CZ" dirty="0" smtClean="0"/>
              <a:t>, </a:t>
            </a:r>
            <a:r>
              <a:rPr lang="cs-CZ" dirty="0" err="1" smtClean="0"/>
              <a:t>which</a:t>
            </a:r>
            <a:r>
              <a:rPr lang="cs-CZ" dirty="0" smtClean="0"/>
              <a:t> are not </a:t>
            </a:r>
            <a:r>
              <a:rPr lang="cs-CZ" dirty="0" err="1" smtClean="0"/>
              <a:t>always</a:t>
            </a:r>
            <a:r>
              <a:rPr lang="cs-CZ" dirty="0" smtClean="0"/>
              <a:t> </a:t>
            </a:r>
            <a:r>
              <a:rPr lang="cs-CZ" dirty="0" err="1" smtClean="0"/>
              <a:t>taken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account</a:t>
            </a:r>
            <a:r>
              <a:rPr lang="cs-CZ" dirty="0" smtClean="0"/>
              <a:t> in </a:t>
            </a:r>
            <a:r>
              <a:rPr lang="cs-CZ" dirty="0" err="1" smtClean="0"/>
              <a:t>decoupling</a:t>
            </a:r>
            <a:r>
              <a:rPr lang="cs-CZ" dirty="0" smtClean="0"/>
              <a:t> </a:t>
            </a:r>
            <a:r>
              <a:rPr lang="cs-CZ" dirty="0" err="1" smtClean="0"/>
              <a:t>studies</a:t>
            </a:r>
            <a:r>
              <a:rPr lang="cs-CZ" dirty="0" smtClean="0"/>
              <a:t> and </a:t>
            </a:r>
            <a:r>
              <a:rPr lang="cs-CZ" dirty="0" err="1" smtClean="0"/>
              <a:t>models</a:t>
            </a:r>
            <a:r>
              <a:rPr lang="cs-CZ" dirty="0" smtClean="0"/>
              <a:t> (</a:t>
            </a:r>
            <a:r>
              <a:rPr lang="cs-CZ" dirty="0" err="1" smtClean="0"/>
              <a:t>Hickel</a:t>
            </a:r>
            <a:r>
              <a:rPr lang="cs-CZ" dirty="0" smtClean="0"/>
              <a:t> and </a:t>
            </a:r>
            <a:r>
              <a:rPr lang="cs-CZ" dirty="0" err="1" smtClean="0"/>
              <a:t>Kallis</a:t>
            </a:r>
            <a:r>
              <a:rPr lang="cs-CZ" dirty="0" smtClean="0"/>
              <a:t>, 2020)</a:t>
            </a:r>
          </a:p>
          <a:p>
            <a:pPr lvl="1"/>
            <a:r>
              <a:rPr lang="cs-CZ" b="1" dirty="0" err="1" smtClean="0"/>
              <a:t>Technological</a:t>
            </a:r>
            <a:r>
              <a:rPr lang="cs-CZ" b="1" dirty="0" smtClean="0"/>
              <a:t> </a:t>
            </a:r>
            <a:r>
              <a:rPr lang="cs-CZ" b="1" dirty="0" err="1" smtClean="0"/>
              <a:t>improvements</a:t>
            </a:r>
            <a:r>
              <a:rPr lang="cs-CZ" b="1" dirty="0" smtClean="0"/>
              <a:t>? </a:t>
            </a:r>
            <a:r>
              <a:rPr lang="cs-CZ" dirty="0" smtClean="0"/>
              <a:t>(</a:t>
            </a:r>
            <a:r>
              <a:rPr lang="cs-CZ" dirty="0" err="1" smtClean="0"/>
              <a:t>greater</a:t>
            </a:r>
            <a:r>
              <a:rPr lang="cs-CZ" dirty="0" smtClean="0"/>
              <a:t> </a:t>
            </a:r>
            <a:r>
              <a:rPr lang="cs-CZ" dirty="0" err="1" smtClean="0"/>
              <a:t>efficiency</a:t>
            </a:r>
            <a:r>
              <a:rPr lang="cs-CZ" dirty="0" smtClean="0"/>
              <a:t>, </a:t>
            </a:r>
            <a:r>
              <a:rPr lang="cs-CZ" dirty="0" err="1" smtClean="0"/>
              <a:t>cleaner</a:t>
            </a:r>
            <a:r>
              <a:rPr lang="cs-CZ" dirty="0" smtClean="0"/>
              <a:t> </a:t>
            </a:r>
            <a:r>
              <a:rPr lang="cs-CZ" dirty="0" err="1" smtClean="0"/>
              <a:t>technologies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To </a:t>
            </a:r>
            <a:r>
              <a:rPr lang="cs-CZ" dirty="0" err="1" smtClean="0"/>
              <a:t>achieve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, </a:t>
            </a:r>
            <a:r>
              <a:rPr lang="cs-CZ" dirty="0" err="1" smtClean="0"/>
              <a:t>even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optimistic</a:t>
            </a:r>
            <a:r>
              <a:rPr lang="cs-CZ" dirty="0" smtClean="0"/>
              <a:t> </a:t>
            </a:r>
            <a:r>
              <a:rPr lang="cs-CZ" dirty="0" err="1" smtClean="0"/>
              <a:t>scenario</a:t>
            </a:r>
            <a:r>
              <a:rPr lang="cs-CZ" dirty="0" smtClean="0"/>
              <a:t>, </a:t>
            </a:r>
            <a:r>
              <a:rPr lang="cs-CZ" dirty="0" err="1" smtClean="0"/>
              <a:t>material</a:t>
            </a:r>
            <a:r>
              <a:rPr lang="cs-CZ" dirty="0" smtClean="0"/>
              <a:t> </a:t>
            </a:r>
            <a:r>
              <a:rPr lang="cs-CZ" dirty="0" err="1" smtClean="0"/>
              <a:t>efficiency</a:t>
            </a:r>
            <a:r>
              <a:rPr lang="cs-CZ" dirty="0" smtClean="0"/>
              <a:t> </a:t>
            </a:r>
            <a:r>
              <a:rPr lang="cs-CZ" dirty="0" err="1" smtClean="0"/>
              <a:t>would</a:t>
            </a:r>
            <a:r>
              <a:rPr lang="cs-CZ" dirty="0" smtClean="0"/>
              <a:t> </a:t>
            </a:r>
            <a:r>
              <a:rPr lang="cs-CZ" dirty="0" err="1" smtClean="0"/>
              <a:t>need</a:t>
            </a:r>
            <a:r>
              <a:rPr lang="cs-CZ" dirty="0" smtClean="0"/>
              <a:t> to </a:t>
            </a:r>
            <a:r>
              <a:rPr lang="cs-CZ" dirty="0" err="1" smtClean="0"/>
              <a:t>rise</a:t>
            </a:r>
            <a:r>
              <a:rPr lang="cs-CZ" dirty="0" smtClean="0"/>
              <a:t> by 4,5% per </a:t>
            </a:r>
            <a:r>
              <a:rPr lang="cs-CZ" dirty="0" err="1" smtClean="0"/>
              <a:t>year</a:t>
            </a:r>
            <a:r>
              <a:rPr lang="cs-CZ" dirty="0" smtClean="0"/>
              <a:t> – </a:t>
            </a:r>
            <a:r>
              <a:rPr lang="cs-CZ" dirty="0" err="1" smtClean="0"/>
              <a:t>again</a:t>
            </a:r>
            <a:r>
              <a:rPr lang="cs-CZ" dirty="0" smtClean="0"/>
              <a:t>,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no </a:t>
            </a:r>
            <a:r>
              <a:rPr lang="cs-CZ" dirty="0" err="1" smtClean="0"/>
              <a:t>empirical</a:t>
            </a:r>
            <a:r>
              <a:rPr lang="cs-CZ" dirty="0" smtClean="0"/>
              <a:t> evidence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past </a:t>
            </a:r>
            <a:r>
              <a:rPr lang="cs-CZ" dirty="0" err="1" smtClean="0"/>
              <a:t>for</a:t>
            </a:r>
            <a:r>
              <a:rPr lang="cs-CZ" dirty="0" smtClean="0"/>
              <a:t> such a pace</a:t>
            </a:r>
          </a:p>
          <a:p>
            <a:pPr lvl="2"/>
            <a:r>
              <a:rPr lang="cs-CZ" b="1" dirty="0" err="1" smtClean="0"/>
              <a:t>Rebound</a:t>
            </a:r>
            <a:r>
              <a:rPr lang="cs-CZ" b="1" dirty="0" smtClean="0"/>
              <a:t> </a:t>
            </a:r>
            <a:r>
              <a:rPr lang="cs-CZ" b="1" dirty="0" err="1" smtClean="0"/>
              <a:t>effect</a:t>
            </a:r>
            <a:r>
              <a:rPr lang="cs-CZ" b="1" dirty="0"/>
              <a:t> </a:t>
            </a:r>
            <a:r>
              <a:rPr lang="cs-CZ" dirty="0" err="1" smtClean="0"/>
              <a:t>cancels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efficiency</a:t>
            </a:r>
            <a:r>
              <a:rPr lang="cs-CZ" dirty="0" smtClean="0"/>
              <a:t> </a:t>
            </a:r>
            <a:r>
              <a:rPr lang="cs-CZ" dirty="0" err="1" smtClean="0"/>
              <a:t>gains</a:t>
            </a:r>
            <a:r>
              <a:rPr lang="cs-CZ" dirty="0" smtClean="0"/>
              <a:t> (</a:t>
            </a:r>
            <a:r>
              <a:rPr lang="cs-CZ" dirty="0" err="1" smtClean="0"/>
              <a:t>reduced</a:t>
            </a:r>
            <a:r>
              <a:rPr lang="cs-CZ" dirty="0" smtClean="0"/>
              <a:t> </a:t>
            </a:r>
            <a:r>
              <a:rPr lang="cs-CZ" dirty="0" err="1" smtClean="0"/>
              <a:t>costs</a:t>
            </a:r>
            <a:r>
              <a:rPr lang="cs-CZ" dirty="0" smtClean="0"/>
              <a:t> </a:t>
            </a:r>
            <a:r>
              <a:rPr lang="cs-CZ" dirty="0" err="1" smtClean="0"/>
              <a:t>leading</a:t>
            </a:r>
            <a:r>
              <a:rPr lang="cs-CZ" dirty="0" smtClean="0"/>
              <a:t> to </a:t>
            </a:r>
            <a:r>
              <a:rPr lang="cs-CZ" dirty="0" err="1" smtClean="0"/>
              <a:t>spending</a:t>
            </a:r>
            <a:r>
              <a:rPr lang="cs-CZ" dirty="0" smtClean="0"/>
              <a:t> and </a:t>
            </a:r>
            <a:r>
              <a:rPr lang="cs-CZ" dirty="0" err="1" smtClean="0"/>
              <a:t>thus</a:t>
            </a:r>
            <a:r>
              <a:rPr lang="cs-CZ" dirty="0" smtClean="0"/>
              <a:t> </a:t>
            </a:r>
            <a:r>
              <a:rPr lang="cs-CZ" dirty="0" err="1" smtClean="0"/>
              <a:t>increased</a:t>
            </a:r>
            <a:r>
              <a:rPr lang="cs-CZ" dirty="0" smtClean="0"/>
              <a:t> </a:t>
            </a:r>
            <a:r>
              <a:rPr lang="cs-CZ" dirty="0" err="1" smtClean="0"/>
              <a:t>material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r>
              <a:rPr lang="cs-CZ" dirty="0" smtClean="0"/>
              <a:t>)</a:t>
            </a:r>
          </a:p>
          <a:p>
            <a:pPr lvl="1"/>
            <a:r>
              <a:rPr lang="cs-CZ" b="1" dirty="0" err="1" smtClean="0"/>
              <a:t>Circular</a:t>
            </a:r>
            <a:r>
              <a:rPr lang="cs-CZ" b="1" dirty="0" smtClean="0"/>
              <a:t> </a:t>
            </a:r>
            <a:r>
              <a:rPr lang="cs-CZ" b="1" dirty="0" err="1" smtClean="0"/>
              <a:t>economy</a:t>
            </a:r>
            <a:r>
              <a:rPr lang="cs-CZ" b="1" dirty="0" smtClean="0"/>
              <a:t>?</a:t>
            </a:r>
          </a:p>
          <a:p>
            <a:pPr lvl="2"/>
            <a:r>
              <a:rPr lang="cs-CZ" dirty="0" err="1" smtClean="0"/>
              <a:t>Efficiency</a:t>
            </a:r>
            <a:r>
              <a:rPr lang="cs-CZ" dirty="0" smtClean="0"/>
              <a:t> in </a:t>
            </a:r>
            <a:r>
              <a:rPr lang="cs-CZ" dirty="0" err="1" smtClean="0"/>
              <a:t>material</a:t>
            </a:r>
            <a:r>
              <a:rPr lang="cs-CZ" dirty="0" smtClean="0"/>
              <a:t> use </a:t>
            </a:r>
            <a:r>
              <a:rPr lang="cs-CZ" dirty="0" err="1" smtClean="0"/>
              <a:t>fostered</a:t>
            </a:r>
            <a:r>
              <a:rPr lang="cs-CZ" dirty="0" smtClean="0"/>
              <a:t> by </a:t>
            </a:r>
            <a:r>
              <a:rPr lang="cs-CZ" dirty="0" err="1" smtClean="0"/>
              <a:t>increased</a:t>
            </a:r>
            <a:r>
              <a:rPr lang="cs-CZ" dirty="0" smtClean="0"/>
              <a:t> recycling </a:t>
            </a:r>
            <a:r>
              <a:rPr lang="cs-CZ" dirty="0" err="1" smtClean="0"/>
              <a:t>rates</a:t>
            </a:r>
            <a:r>
              <a:rPr lang="cs-CZ" dirty="0" smtClean="0"/>
              <a:t> </a:t>
            </a:r>
            <a:r>
              <a:rPr lang="cs-CZ" dirty="0" err="1" smtClean="0"/>
              <a:t>cannot</a:t>
            </a:r>
            <a:r>
              <a:rPr lang="cs-CZ" dirty="0" smtClean="0"/>
              <a:t> last </a:t>
            </a:r>
            <a:r>
              <a:rPr lang="cs-CZ" dirty="0" err="1" smtClean="0"/>
              <a:t>forever</a:t>
            </a:r>
            <a:r>
              <a:rPr lang="cs-CZ" dirty="0" smtClean="0"/>
              <a:t> and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point </a:t>
            </a:r>
            <a:r>
              <a:rPr lang="cs-CZ" dirty="0" err="1" smtClean="0"/>
              <a:t>reaches</a:t>
            </a:r>
            <a:r>
              <a:rPr lang="cs-CZ" dirty="0" smtClean="0"/>
              <a:t> </a:t>
            </a:r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limits</a:t>
            </a:r>
            <a:r>
              <a:rPr lang="cs-CZ" dirty="0" smtClean="0"/>
              <a:t> – minimum </a:t>
            </a:r>
            <a:r>
              <a:rPr lang="cs-CZ" dirty="0" err="1" smtClean="0"/>
              <a:t>required</a:t>
            </a:r>
            <a:r>
              <a:rPr lang="cs-CZ" dirty="0" smtClean="0"/>
              <a:t> </a:t>
            </a:r>
            <a:r>
              <a:rPr lang="cs-CZ" dirty="0" err="1" smtClean="0"/>
              <a:t>inputs</a:t>
            </a:r>
            <a:r>
              <a:rPr lang="cs-CZ" dirty="0" smtClean="0"/>
              <a:t> (</a:t>
            </a:r>
            <a:r>
              <a:rPr lang="cs-CZ" dirty="0" err="1" smtClean="0"/>
              <a:t>especially</a:t>
            </a:r>
            <a:r>
              <a:rPr lang="cs-CZ" dirty="0" smtClean="0"/>
              <a:t> non-</a:t>
            </a:r>
            <a:r>
              <a:rPr lang="cs-CZ" dirty="0" err="1" smtClean="0"/>
              <a:t>substitutable</a:t>
            </a:r>
            <a:r>
              <a:rPr lang="cs-CZ" dirty="0" smtClean="0"/>
              <a:t> </a:t>
            </a:r>
            <a:r>
              <a:rPr lang="cs-CZ" dirty="0" err="1" smtClean="0"/>
              <a:t>resources</a:t>
            </a:r>
            <a:r>
              <a:rPr lang="cs-CZ" dirty="0" smtClean="0"/>
              <a:t> such as </a:t>
            </a:r>
            <a:r>
              <a:rPr lang="cs-CZ" dirty="0" err="1" smtClean="0"/>
              <a:t>land</a:t>
            </a:r>
            <a:r>
              <a:rPr lang="cs-CZ" dirty="0" smtClean="0"/>
              <a:t>, </a:t>
            </a:r>
            <a:r>
              <a:rPr lang="cs-CZ" dirty="0" err="1" smtClean="0"/>
              <a:t>water</a:t>
            </a:r>
            <a:r>
              <a:rPr lang="cs-CZ" dirty="0" smtClean="0"/>
              <a:t>, </a:t>
            </a:r>
            <a:r>
              <a:rPr lang="cs-CZ" dirty="0" err="1" smtClean="0"/>
              <a:t>raw</a:t>
            </a:r>
            <a:r>
              <a:rPr lang="cs-CZ" dirty="0" smtClean="0"/>
              <a:t> </a:t>
            </a:r>
            <a:r>
              <a:rPr lang="cs-CZ" dirty="0" err="1" smtClean="0"/>
              <a:t>materials</a:t>
            </a:r>
            <a:r>
              <a:rPr lang="cs-CZ" dirty="0" smtClean="0"/>
              <a:t> and </a:t>
            </a:r>
            <a:r>
              <a:rPr lang="cs-CZ" dirty="0" err="1" smtClean="0"/>
              <a:t>energy</a:t>
            </a:r>
            <a:r>
              <a:rPr lang="cs-CZ" dirty="0" smtClean="0"/>
              <a:t>) (</a:t>
            </a:r>
            <a:r>
              <a:rPr lang="cs-CZ" dirty="0" err="1" smtClean="0"/>
              <a:t>Ward</a:t>
            </a:r>
            <a:r>
              <a:rPr lang="cs-CZ" dirty="0" smtClean="0"/>
              <a:t> et al., 2016)</a:t>
            </a:r>
          </a:p>
          <a:p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estimates</a:t>
            </a:r>
            <a:r>
              <a:rPr lang="cs-CZ" dirty="0" smtClean="0"/>
              <a:t>, </a:t>
            </a:r>
            <a:r>
              <a:rPr lang="cs-CZ" dirty="0" err="1" smtClean="0"/>
              <a:t>however</a:t>
            </a:r>
            <a:r>
              <a:rPr lang="cs-CZ" dirty="0" smtClean="0"/>
              <a:t>, </a:t>
            </a:r>
            <a:r>
              <a:rPr lang="cs-CZ" dirty="0" err="1" smtClean="0"/>
              <a:t>depend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rate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GDP </a:t>
            </a:r>
            <a:r>
              <a:rPr lang="cs-CZ" dirty="0" err="1" smtClean="0"/>
              <a:t>growth</a:t>
            </a:r>
            <a:r>
              <a:rPr lang="cs-CZ" dirty="0" smtClean="0"/>
              <a:t>.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models</a:t>
            </a:r>
            <a:r>
              <a:rPr lang="cs-CZ" dirty="0" smtClean="0"/>
              <a:t> </a:t>
            </a:r>
            <a:r>
              <a:rPr lang="cs-CZ" dirty="0" err="1" smtClean="0"/>
              <a:t>usually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GDP </a:t>
            </a:r>
            <a:r>
              <a:rPr lang="cs-CZ" dirty="0" err="1" smtClean="0"/>
              <a:t>growth</a:t>
            </a:r>
            <a:r>
              <a:rPr lang="cs-CZ" dirty="0" smtClean="0"/>
              <a:t> </a:t>
            </a:r>
            <a:r>
              <a:rPr lang="cs-CZ" dirty="0" err="1" smtClean="0"/>
              <a:t>observed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past, </a:t>
            </a:r>
            <a:r>
              <a:rPr lang="cs-CZ" dirty="0" err="1" smtClean="0"/>
              <a:t>i.e</a:t>
            </a:r>
            <a:r>
              <a:rPr lang="cs-CZ" dirty="0" smtClean="0"/>
              <a:t>. 2-3% per </a:t>
            </a:r>
            <a:r>
              <a:rPr lang="cs-CZ" dirty="0" err="1" smtClean="0"/>
              <a:t>year</a:t>
            </a:r>
            <a:r>
              <a:rPr lang="cs-CZ" dirty="0" smtClean="0"/>
              <a:t>.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pace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growth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lower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situation</a:t>
            </a:r>
            <a:r>
              <a:rPr lang="cs-CZ" dirty="0" smtClean="0"/>
              <a:t> </a:t>
            </a:r>
            <a:r>
              <a:rPr lang="cs-CZ" dirty="0" err="1" smtClean="0"/>
              <a:t>improves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735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Decoupling</a:t>
            </a:r>
            <a:r>
              <a:rPr lang="cs-CZ" dirty="0" smtClean="0"/>
              <a:t> and </a:t>
            </a:r>
            <a:r>
              <a:rPr lang="cs-CZ" dirty="0" err="1" smtClean="0"/>
              <a:t>resource</a:t>
            </a:r>
            <a:r>
              <a:rPr lang="cs-CZ" dirty="0" smtClean="0"/>
              <a:t> use: </a:t>
            </a:r>
            <a:r>
              <a:rPr lang="cs-CZ" dirty="0" err="1" smtClean="0"/>
              <a:t>Conclusions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i="1" dirty="0" smtClean="0"/>
              <a:t>„</a:t>
            </a:r>
            <a:r>
              <a:rPr lang="en-US" i="1" dirty="0" smtClean="0"/>
              <a:t>The </a:t>
            </a:r>
            <a:r>
              <a:rPr lang="en-US" i="1" dirty="0"/>
              <a:t>empirical data suggest that </a:t>
            </a:r>
            <a:r>
              <a:rPr lang="en-US" b="1" i="1" dirty="0"/>
              <a:t>absolute decoupling of GDP from resource </a:t>
            </a:r>
            <a:r>
              <a:rPr lang="en-US" b="1" i="1" dirty="0" smtClean="0"/>
              <a:t>use</a:t>
            </a:r>
            <a:endParaRPr lang="cs-CZ" b="1" i="1" dirty="0" smtClean="0"/>
          </a:p>
          <a:p>
            <a:pPr marL="0" indent="0">
              <a:buNone/>
            </a:pPr>
            <a:r>
              <a:rPr lang="cs-CZ" b="1" i="1" dirty="0"/>
              <a:t>	</a:t>
            </a:r>
            <a:r>
              <a:rPr lang="en-US" b="1" i="1" dirty="0" smtClean="0"/>
              <a:t>(a</a:t>
            </a:r>
            <a:r>
              <a:rPr lang="en-US" b="1" i="1" dirty="0"/>
              <a:t>) may be possible </a:t>
            </a:r>
            <a:r>
              <a:rPr lang="en-US" b="1" i="1" dirty="0" smtClean="0"/>
              <a:t>in</a:t>
            </a:r>
            <a:r>
              <a:rPr lang="cs-CZ" b="1" i="1" dirty="0" smtClean="0"/>
              <a:t> </a:t>
            </a:r>
            <a:r>
              <a:rPr lang="en-US" b="1" i="1" dirty="0" smtClean="0"/>
              <a:t>the </a:t>
            </a:r>
            <a:r>
              <a:rPr lang="en-US" b="1" i="1" dirty="0"/>
              <a:t>short term in some rich nations with strong abatement policy</a:t>
            </a:r>
            <a:r>
              <a:rPr lang="en-US" i="1" dirty="0"/>
              <a:t>, but only assuming </a:t>
            </a:r>
            <a:r>
              <a:rPr lang="en-US" i="1" dirty="0" smtClean="0"/>
              <a:t>theoretical</a:t>
            </a:r>
            <a:r>
              <a:rPr lang="cs-CZ" i="1" dirty="0" smtClean="0"/>
              <a:t> </a:t>
            </a:r>
            <a:r>
              <a:rPr lang="en-US" i="1" dirty="0" smtClean="0"/>
              <a:t>efficiency </a:t>
            </a:r>
            <a:r>
              <a:rPr lang="en-US" i="1" dirty="0"/>
              <a:t>gains that may be impossible to achieve in reality</a:t>
            </a:r>
            <a:r>
              <a:rPr lang="en-US" i="1" dirty="0" smtClean="0"/>
              <a:t>;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/>
              <a:t>	</a:t>
            </a:r>
            <a:r>
              <a:rPr lang="en-US" b="1" i="1" dirty="0" smtClean="0"/>
              <a:t>(</a:t>
            </a:r>
            <a:r>
              <a:rPr lang="en-US" b="1" i="1" dirty="0"/>
              <a:t>b) is not feasible on a global scale</a:t>
            </a:r>
            <a:r>
              <a:rPr lang="en-US" i="1" dirty="0" smtClean="0"/>
              <a:t>,</a:t>
            </a:r>
            <a:r>
              <a:rPr lang="cs-CZ" i="1" dirty="0" smtClean="0"/>
              <a:t> </a:t>
            </a:r>
            <a:r>
              <a:rPr lang="en-US" i="1" dirty="0" smtClean="0"/>
              <a:t>even </a:t>
            </a:r>
            <a:r>
              <a:rPr lang="en-US" i="1" dirty="0"/>
              <a:t>under best-case scenario policy conditions</a:t>
            </a:r>
            <a:r>
              <a:rPr lang="en-US" i="1" dirty="0" smtClean="0"/>
              <a:t>;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/>
              <a:t>	</a:t>
            </a:r>
            <a:r>
              <a:rPr lang="en-US" b="1" i="1" dirty="0" smtClean="0"/>
              <a:t>(c</a:t>
            </a:r>
            <a:r>
              <a:rPr lang="en-US" b="1" i="1" dirty="0"/>
              <a:t>) is physically impossible to maintain in </a:t>
            </a:r>
            <a:r>
              <a:rPr lang="en-US" b="1" i="1" dirty="0" smtClean="0"/>
              <a:t>the</a:t>
            </a:r>
            <a:r>
              <a:rPr lang="cs-CZ" b="1" i="1" dirty="0" smtClean="0"/>
              <a:t> </a:t>
            </a:r>
            <a:r>
              <a:rPr lang="en-US" b="1" i="1" dirty="0" smtClean="0"/>
              <a:t>longer term</a:t>
            </a:r>
            <a:endParaRPr lang="cs-CZ" b="1" i="1" dirty="0" smtClean="0"/>
          </a:p>
          <a:p>
            <a:pPr marL="0" indent="0">
              <a:buNone/>
            </a:pPr>
            <a:r>
              <a:rPr lang="en-US" i="1" dirty="0" smtClean="0"/>
              <a:t>In </a:t>
            </a:r>
            <a:r>
              <a:rPr lang="en-US" i="1" dirty="0"/>
              <a:t>light of this data, we can conclude that green growth theory – in terms of </a:t>
            </a:r>
            <a:r>
              <a:rPr lang="en-US" i="1" dirty="0" smtClean="0"/>
              <a:t>resource</a:t>
            </a:r>
            <a:r>
              <a:rPr lang="cs-CZ" i="1" dirty="0" smtClean="0"/>
              <a:t> </a:t>
            </a:r>
            <a:r>
              <a:rPr lang="en-US" i="1" dirty="0" smtClean="0"/>
              <a:t>use </a:t>
            </a:r>
            <a:r>
              <a:rPr lang="en-US" i="1" dirty="0"/>
              <a:t>– lacks empirical support. We are not aware of any credible empirical models that </a:t>
            </a:r>
            <a:r>
              <a:rPr lang="en-US" i="1" dirty="0" smtClean="0"/>
              <a:t>contradict</a:t>
            </a:r>
            <a:r>
              <a:rPr lang="cs-CZ" i="1" dirty="0" smtClean="0"/>
              <a:t> </a:t>
            </a:r>
            <a:r>
              <a:rPr lang="en-US" i="1" dirty="0" smtClean="0"/>
              <a:t>this </a:t>
            </a:r>
            <a:r>
              <a:rPr lang="en-US" i="1" dirty="0"/>
              <a:t>conclusion</a:t>
            </a:r>
            <a:r>
              <a:rPr lang="en-US" i="1" dirty="0" smtClean="0"/>
              <a:t>.</a:t>
            </a:r>
            <a:r>
              <a:rPr lang="cs-CZ" i="1" dirty="0" smtClean="0"/>
              <a:t>“</a:t>
            </a:r>
          </a:p>
          <a:p>
            <a:pPr marL="0" indent="0" algn="r">
              <a:buNone/>
            </a:pPr>
            <a:r>
              <a:rPr lang="cs-CZ" dirty="0" smtClean="0"/>
              <a:t>(</a:t>
            </a:r>
            <a:r>
              <a:rPr lang="cs-CZ" dirty="0" err="1" smtClean="0"/>
              <a:t>Hickel</a:t>
            </a:r>
            <a:r>
              <a:rPr lang="cs-CZ" dirty="0" smtClean="0"/>
              <a:t> and </a:t>
            </a:r>
            <a:r>
              <a:rPr lang="cs-CZ" dirty="0" err="1" smtClean="0"/>
              <a:t>Kallis</a:t>
            </a:r>
            <a:r>
              <a:rPr lang="cs-CZ" dirty="0" smtClean="0"/>
              <a:t>, 2020, p. 475)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96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Decoupling</a:t>
            </a:r>
            <a:r>
              <a:rPr lang="cs-CZ" dirty="0" smtClean="0"/>
              <a:t> and </a:t>
            </a:r>
            <a:r>
              <a:rPr lang="cs-CZ" dirty="0" err="1" smtClean="0"/>
              <a:t>carbon</a:t>
            </a:r>
            <a:r>
              <a:rPr lang="cs-CZ" dirty="0" smtClean="0"/>
              <a:t> </a:t>
            </a:r>
            <a:r>
              <a:rPr lang="cs-CZ" dirty="0" err="1" smtClean="0"/>
              <a:t>emissions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5325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Long-term trend </a:t>
            </a:r>
            <a:r>
              <a:rPr lang="cs-CZ" dirty="0" err="1" smtClean="0"/>
              <a:t>towards</a:t>
            </a:r>
            <a:r>
              <a:rPr lang="cs-CZ" dirty="0" smtClean="0"/>
              <a:t> </a:t>
            </a:r>
            <a:r>
              <a:rPr lang="cs-CZ" dirty="0" err="1" smtClean="0"/>
              <a:t>relative</a:t>
            </a:r>
            <a:r>
              <a:rPr lang="cs-CZ" dirty="0" smtClean="0"/>
              <a:t> </a:t>
            </a:r>
            <a:r>
              <a:rPr lang="cs-CZ" dirty="0" err="1" smtClean="0"/>
              <a:t>decoupling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GDP and </a:t>
            </a:r>
            <a:r>
              <a:rPr lang="cs-CZ" dirty="0" err="1" smtClean="0"/>
              <a:t>carbon</a:t>
            </a:r>
            <a:r>
              <a:rPr lang="cs-CZ" dirty="0" smtClean="0"/>
              <a:t> </a:t>
            </a:r>
            <a:r>
              <a:rPr lang="cs-CZ" dirty="0" err="1" smtClean="0"/>
              <a:t>emissions</a:t>
            </a:r>
            <a:r>
              <a:rPr lang="cs-CZ" dirty="0"/>
              <a:t>;</a:t>
            </a:r>
            <a:r>
              <a:rPr lang="cs-CZ" dirty="0" smtClean="0"/>
              <a:t> </a:t>
            </a:r>
            <a:r>
              <a:rPr lang="cs-CZ" dirty="0" err="1" smtClean="0"/>
              <a:t>absolute</a:t>
            </a:r>
            <a:r>
              <a:rPr lang="cs-CZ" dirty="0" smtClean="0"/>
              <a:t> </a:t>
            </a:r>
            <a:r>
              <a:rPr lang="cs-CZ" dirty="0" err="1" smtClean="0"/>
              <a:t>decoupling</a:t>
            </a:r>
            <a:r>
              <a:rPr lang="cs-CZ" dirty="0" smtClean="0"/>
              <a:t> </a:t>
            </a:r>
            <a:r>
              <a:rPr lang="cs-CZ" dirty="0" err="1" smtClean="0"/>
              <a:t>seems</a:t>
            </a:r>
            <a:r>
              <a:rPr lang="cs-CZ" dirty="0" smtClean="0"/>
              <a:t> </a:t>
            </a:r>
            <a:r>
              <a:rPr lang="cs-CZ" dirty="0" err="1" smtClean="0"/>
              <a:t>possible</a:t>
            </a:r>
            <a:r>
              <a:rPr lang="cs-CZ" dirty="0" smtClean="0"/>
              <a:t>, </a:t>
            </a:r>
            <a:r>
              <a:rPr lang="cs-CZ" dirty="0" err="1" smtClean="0"/>
              <a:t>albeit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local</a:t>
            </a:r>
            <a:r>
              <a:rPr lang="cs-CZ" dirty="0" smtClean="0"/>
              <a:t> and </a:t>
            </a:r>
            <a:r>
              <a:rPr lang="cs-CZ" dirty="0" err="1" smtClean="0"/>
              <a:t>time-constrained</a:t>
            </a:r>
            <a:r>
              <a:rPr lang="cs-CZ" dirty="0" smtClean="0"/>
              <a:t> </a:t>
            </a:r>
            <a:r>
              <a:rPr lang="cs-CZ" dirty="0" err="1" smtClean="0"/>
              <a:t>cases</a:t>
            </a:r>
            <a:r>
              <a:rPr lang="cs-CZ" dirty="0" smtClean="0"/>
              <a:t> (</a:t>
            </a:r>
            <a:r>
              <a:rPr lang="cs-CZ" dirty="0" err="1" smtClean="0"/>
              <a:t>Parrique</a:t>
            </a:r>
            <a:r>
              <a:rPr lang="cs-CZ" dirty="0" smtClean="0"/>
              <a:t> </a:t>
            </a:r>
            <a:r>
              <a:rPr lang="cs-CZ" dirty="0" err="1" smtClean="0"/>
              <a:t>etl</a:t>
            </a:r>
            <a:r>
              <a:rPr lang="cs-CZ" dirty="0" smtClean="0"/>
              <a:t> al., 2019, pp. 24-27)</a:t>
            </a:r>
          </a:p>
          <a:p>
            <a:r>
              <a:rPr lang="cs-CZ" b="1" dirty="0" err="1" smtClean="0"/>
              <a:t>Nonetheless</a:t>
            </a:r>
            <a:r>
              <a:rPr lang="cs-CZ" b="1" dirty="0" smtClean="0"/>
              <a:t>, in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context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climate</a:t>
            </a:r>
            <a:r>
              <a:rPr lang="cs-CZ" b="1" dirty="0" smtClean="0"/>
              <a:t> </a:t>
            </a:r>
            <a:r>
              <a:rPr lang="cs-CZ" b="1" dirty="0" err="1" smtClean="0"/>
              <a:t>change</a:t>
            </a:r>
            <a:r>
              <a:rPr lang="cs-CZ" b="1" dirty="0" smtClean="0"/>
              <a:t>,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question</a:t>
            </a:r>
            <a:r>
              <a:rPr lang="cs-CZ" b="1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not </a:t>
            </a:r>
            <a:r>
              <a:rPr lang="cs-CZ" b="1" dirty="0" err="1" smtClean="0"/>
              <a:t>only</a:t>
            </a:r>
            <a:r>
              <a:rPr lang="cs-CZ" b="1" dirty="0" smtClean="0"/>
              <a:t> </a:t>
            </a:r>
            <a:r>
              <a:rPr lang="cs-CZ" b="1" i="1" dirty="0" err="1" smtClean="0"/>
              <a:t>if</a:t>
            </a:r>
            <a:r>
              <a:rPr lang="cs-CZ" b="1" i="1" dirty="0" smtClean="0"/>
              <a:t> </a:t>
            </a:r>
            <a:r>
              <a:rPr lang="cs-CZ" b="1" dirty="0" err="1" smtClean="0"/>
              <a:t>we</a:t>
            </a:r>
            <a:r>
              <a:rPr lang="cs-CZ" b="1" dirty="0" smtClean="0"/>
              <a:t> </a:t>
            </a:r>
            <a:r>
              <a:rPr lang="cs-CZ" b="1" dirty="0" err="1" smtClean="0"/>
              <a:t>can</a:t>
            </a:r>
            <a:r>
              <a:rPr lang="cs-CZ" b="1" dirty="0" smtClean="0"/>
              <a:t> </a:t>
            </a:r>
            <a:r>
              <a:rPr lang="cs-CZ" b="1" dirty="0" err="1" smtClean="0"/>
              <a:t>reach</a:t>
            </a:r>
            <a:r>
              <a:rPr lang="cs-CZ" b="1" dirty="0" smtClean="0"/>
              <a:t> </a:t>
            </a:r>
            <a:r>
              <a:rPr lang="cs-CZ" b="1" dirty="0" err="1" smtClean="0"/>
              <a:t>absolute</a:t>
            </a:r>
            <a:r>
              <a:rPr lang="cs-CZ" b="1" dirty="0" smtClean="0"/>
              <a:t> </a:t>
            </a:r>
            <a:r>
              <a:rPr lang="cs-CZ" b="1" dirty="0" err="1" smtClean="0"/>
              <a:t>decoupling</a:t>
            </a:r>
            <a:r>
              <a:rPr lang="cs-CZ" b="1" dirty="0" smtClean="0"/>
              <a:t>, but </a:t>
            </a:r>
            <a:r>
              <a:rPr lang="cs-CZ" b="1" i="1" dirty="0" err="1" smtClean="0"/>
              <a:t>if</a:t>
            </a:r>
            <a:r>
              <a:rPr lang="cs-CZ" b="1" i="1" dirty="0" smtClean="0"/>
              <a:t> </a:t>
            </a:r>
            <a:r>
              <a:rPr lang="cs-CZ" b="1" i="1" dirty="0" err="1" smtClean="0"/>
              <a:t>we</a:t>
            </a:r>
            <a:r>
              <a:rPr lang="cs-CZ" b="1" i="1" dirty="0" smtClean="0"/>
              <a:t> </a:t>
            </a:r>
            <a:r>
              <a:rPr lang="cs-CZ" b="1" i="1" dirty="0" err="1" smtClean="0"/>
              <a:t>can</a:t>
            </a:r>
            <a:r>
              <a:rPr lang="cs-CZ" b="1" i="1" dirty="0" smtClean="0"/>
              <a:t> </a:t>
            </a:r>
            <a:r>
              <a:rPr lang="cs-CZ" b="1" i="1" dirty="0" err="1" smtClean="0"/>
              <a:t>reduce</a:t>
            </a:r>
            <a:r>
              <a:rPr lang="cs-CZ" b="1" i="1" dirty="0" smtClean="0"/>
              <a:t> </a:t>
            </a:r>
            <a:r>
              <a:rPr lang="cs-CZ" b="1" i="1" dirty="0" err="1" smtClean="0"/>
              <a:t>emissions</a:t>
            </a:r>
            <a:r>
              <a:rPr lang="cs-CZ" b="1" i="1" dirty="0" smtClean="0"/>
              <a:t> </a:t>
            </a:r>
            <a:r>
              <a:rPr lang="cs-CZ" b="1" i="1" dirty="0" err="1" smtClean="0"/>
              <a:t>sufficiently</a:t>
            </a:r>
            <a:r>
              <a:rPr lang="cs-CZ" b="1" i="1" dirty="0" smtClean="0"/>
              <a:t> </a:t>
            </a:r>
            <a:r>
              <a:rPr lang="cs-CZ" b="1" i="1" dirty="0" err="1" smtClean="0"/>
              <a:t>enough</a:t>
            </a:r>
            <a:r>
              <a:rPr lang="cs-CZ" b="1" i="1" dirty="0" smtClean="0"/>
              <a:t> to </a:t>
            </a:r>
            <a:r>
              <a:rPr lang="cs-CZ" b="1" i="1" dirty="0" err="1" smtClean="0"/>
              <a:t>stay</a:t>
            </a:r>
            <a:r>
              <a:rPr lang="cs-CZ" b="1" i="1" dirty="0" smtClean="0"/>
              <a:t> </a:t>
            </a:r>
            <a:r>
              <a:rPr lang="cs-CZ" b="1" i="1" dirty="0" err="1" smtClean="0"/>
              <a:t>within</a:t>
            </a:r>
            <a:r>
              <a:rPr lang="cs-CZ" b="1" i="1" dirty="0" smtClean="0"/>
              <a:t> </a:t>
            </a:r>
            <a:r>
              <a:rPr lang="cs-CZ" b="1" i="1" dirty="0" err="1" smtClean="0"/>
              <a:t>the</a:t>
            </a:r>
            <a:r>
              <a:rPr lang="cs-CZ" b="1" i="1" dirty="0" smtClean="0"/>
              <a:t> ‚</a:t>
            </a:r>
            <a:r>
              <a:rPr lang="cs-CZ" b="1" i="1" dirty="0" err="1" smtClean="0"/>
              <a:t>safe</a:t>
            </a:r>
            <a:r>
              <a:rPr lang="cs-CZ" b="1" i="1" dirty="0" smtClean="0"/>
              <a:t>‘ </a:t>
            </a:r>
            <a:r>
              <a:rPr lang="cs-CZ" b="1" i="1" dirty="0" err="1" smtClean="0"/>
              <a:t>boundaries</a:t>
            </a:r>
            <a:r>
              <a:rPr lang="cs-CZ" b="1" i="1" dirty="0" smtClean="0"/>
              <a:t> </a:t>
            </a:r>
            <a:r>
              <a:rPr lang="cs-CZ" b="1" i="1" dirty="0" err="1" smtClean="0"/>
              <a:t>of</a:t>
            </a:r>
            <a:r>
              <a:rPr lang="cs-CZ" b="1" i="1" dirty="0" smtClean="0"/>
              <a:t> 1,5° </a:t>
            </a:r>
            <a:r>
              <a:rPr lang="cs-CZ" b="1" i="1" dirty="0" err="1" smtClean="0"/>
              <a:t>or</a:t>
            </a:r>
            <a:r>
              <a:rPr lang="cs-CZ" b="1" i="1" dirty="0" smtClean="0"/>
              <a:t> 2°C</a:t>
            </a:r>
          </a:p>
          <a:p>
            <a:pPr lvl="1"/>
            <a:r>
              <a:rPr lang="cs-CZ" dirty="0" err="1" smtClean="0"/>
              <a:t>Climate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caused</a:t>
            </a:r>
            <a:r>
              <a:rPr lang="cs-CZ" dirty="0" smtClean="0"/>
              <a:t> by </a:t>
            </a:r>
            <a:r>
              <a:rPr lang="en-US" dirty="0" smtClean="0"/>
              <a:t>cumulative</a:t>
            </a:r>
            <a:r>
              <a:rPr lang="en-US" dirty="0"/>
              <a:t>, absolute </a:t>
            </a:r>
            <a:r>
              <a:rPr lang="en-US" dirty="0" smtClean="0"/>
              <a:t>impacts</a:t>
            </a:r>
            <a:r>
              <a:rPr lang="cs-CZ" dirty="0" smtClean="0"/>
              <a:t>. </a:t>
            </a:r>
            <a:r>
              <a:rPr lang="cs-CZ" i="1" dirty="0" smtClean="0"/>
              <a:t>„</a:t>
            </a:r>
            <a:r>
              <a:rPr lang="en-US" i="1" dirty="0" smtClean="0"/>
              <a:t>[I]t </a:t>
            </a:r>
            <a:r>
              <a:rPr lang="en-US" i="1" dirty="0"/>
              <a:t>is the magnitude and timing of </a:t>
            </a:r>
            <a:r>
              <a:rPr lang="en-US" i="1" dirty="0" smtClean="0"/>
              <a:t>[…] </a:t>
            </a:r>
            <a:r>
              <a:rPr lang="en-US" i="1" dirty="0"/>
              <a:t>decoupling which is at stake more than its mere statistical </a:t>
            </a:r>
            <a:r>
              <a:rPr lang="en-US" i="1" dirty="0" smtClean="0"/>
              <a:t>existence</a:t>
            </a:r>
            <a:r>
              <a:rPr lang="cs-CZ" i="1" dirty="0" smtClean="0"/>
              <a:t>.“</a:t>
            </a:r>
            <a:r>
              <a:rPr lang="cs-CZ" dirty="0" smtClean="0"/>
              <a:t> (</a:t>
            </a:r>
            <a:r>
              <a:rPr lang="cs-CZ" dirty="0" err="1" smtClean="0"/>
              <a:t>Parrique</a:t>
            </a:r>
            <a:r>
              <a:rPr lang="cs-CZ" dirty="0" smtClean="0"/>
              <a:t> et al., 2019, p. 15)</a:t>
            </a:r>
          </a:p>
          <a:p>
            <a:r>
              <a:rPr lang="cs-CZ" dirty="0" err="1" smtClean="0"/>
              <a:t>Again</a:t>
            </a:r>
            <a:r>
              <a:rPr lang="cs-CZ" dirty="0" smtClean="0"/>
              <a:t>, </a:t>
            </a:r>
            <a:r>
              <a:rPr lang="cs-CZ" dirty="0" err="1" smtClean="0"/>
              <a:t>even</a:t>
            </a:r>
            <a:r>
              <a:rPr lang="cs-CZ" dirty="0" smtClean="0"/>
              <a:t> </a:t>
            </a:r>
            <a:r>
              <a:rPr lang="cs-CZ" dirty="0" err="1" smtClean="0"/>
              <a:t>though</a:t>
            </a:r>
            <a:r>
              <a:rPr lang="cs-CZ" dirty="0" smtClean="0"/>
              <a:t> </a:t>
            </a:r>
            <a:r>
              <a:rPr lang="cs-CZ" dirty="0" err="1" smtClean="0"/>
              <a:t>absolute</a:t>
            </a:r>
            <a:r>
              <a:rPr lang="cs-CZ" dirty="0" smtClean="0"/>
              <a:t> </a:t>
            </a:r>
            <a:r>
              <a:rPr lang="cs-CZ" dirty="0" err="1" smtClean="0"/>
              <a:t>decoupling</a:t>
            </a:r>
            <a:r>
              <a:rPr lang="cs-CZ" dirty="0" smtClean="0"/>
              <a:t> in </a:t>
            </a:r>
            <a:r>
              <a:rPr lang="cs-CZ" dirty="0" err="1" smtClean="0"/>
              <a:t>emissions</a:t>
            </a:r>
            <a:r>
              <a:rPr lang="cs-CZ" dirty="0" smtClean="0"/>
              <a:t> has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cs-CZ" dirty="0" err="1" smtClean="0"/>
              <a:t>observed</a:t>
            </a:r>
            <a:r>
              <a:rPr lang="cs-CZ" dirty="0" smtClean="0"/>
              <a:t> </a:t>
            </a:r>
            <a:r>
              <a:rPr lang="cs-CZ" dirty="0" err="1" smtClean="0"/>
              <a:t>historically</a:t>
            </a:r>
            <a:r>
              <a:rPr lang="cs-CZ" dirty="0" smtClean="0"/>
              <a:t>, in </a:t>
            </a:r>
            <a:r>
              <a:rPr lang="cs-CZ" dirty="0" err="1" smtClean="0"/>
              <a:t>the</a:t>
            </a:r>
            <a:r>
              <a:rPr lang="cs-CZ" dirty="0" smtClean="0"/>
              <a:t> 21st </a:t>
            </a:r>
            <a:r>
              <a:rPr lang="cs-CZ" dirty="0" err="1" smtClean="0"/>
              <a:t>century</a:t>
            </a:r>
            <a:r>
              <a:rPr lang="cs-CZ" dirty="0" smtClean="0"/>
              <a:t> not </a:t>
            </a:r>
            <a:r>
              <a:rPr lang="cs-CZ" dirty="0" err="1" smtClean="0"/>
              <a:t>even</a:t>
            </a:r>
            <a:r>
              <a:rPr lang="cs-CZ" dirty="0" smtClean="0"/>
              <a:t> </a:t>
            </a:r>
            <a:r>
              <a:rPr lang="cs-CZ" dirty="0" err="1" smtClean="0"/>
              <a:t>relative</a:t>
            </a:r>
            <a:r>
              <a:rPr lang="cs-CZ" dirty="0" smtClean="0"/>
              <a:t> </a:t>
            </a:r>
            <a:r>
              <a:rPr lang="cs-CZ" dirty="0" err="1" smtClean="0"/>
              <a:t>decoupling</a:t>
            </a:r>
            <a:r>
              <a:rPr lang="cs-CZ" dirty="0" smtClean="0"/>
              <a:t> has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cs-CZ" dirty="0" err="1" smtClean="0"/>
              <a:t>reached</a:t>
            </a:r>
            <a:r>
              <a:rPr lang="cs-CZ" dirty="0" smtClean="0"/>
              <a:t> so far (</a:t>
            </a:r>
            <a:r>
              <a:rPr lang="cs-CZ" dirty="0" err="1" smtClean="0"/>
              <a:t>Hickel</a:t>
            </a:r>
            <a:r>
              <a:rPr lang="cs-CZ" dirty="0" smtClean="0"/>
              <a:t> and </a:t>
            </a:r>
            <a:r>
              <a:rPr lang="cs-CZ" dirty="0" err="1" smtClean="0"/>
              <a:t>Kallis</a:t>
            </a:r>
            <a:r>
              <a:rPr lang="cs-CZ" dirty="0" smtClean="0"/>
              <a:t>, 2020)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140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20" y="1210490"/>
            <a:ext cx="9989361" cy="460683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304286" y="6488668"/>
            <a:ext cx="2887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Source: </a:t>
            </a: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Quéré</a:t>
            </a:r>
            <a:r>
              <a:rPr lang="cs-CZ" dirty="0"/>
              <a:t> et al., 2018</a:t>
            </a:r>
          </a:p>
        </p:txBody>
      </p:sp>
    </p:spTree>
    <p:extLst>
      <p:ext uri="{BB962C8B-B14F-4D97-AF65-F5344CB8AC3E}">
        <p14:creationId xmlns:p14="http://schemas.microsoft.com/office/powerpoint/2010/main" val="334912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Green </a:t>
            </a:r>
            <a:r>
              <a:rPr lang="cs-CZ" dirty="0" err="1" smtClean="0"/>
              <a:t>Growth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Beneficial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environment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Feasible</a:t>
            </a:r>
            <a:r>
              <a:rPr lang="cs-CZ" dirty="0" smtClean="0"/>
              <a:t>,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squaring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circle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822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Decoupling</a:t>
            </a:r>
            <a:r>
              <a:rPr lang="cs-CZ" dirty="0"/>
              <a:t> and </a:t>
            </a:r>
            <a:r>
              <a:rPr lang="cs-CZ" dirty="0" err="1"/>
              <a:t>carbon</a:t>
            </a:r>
            <a:r>
              <a:rPr lang="cs-CZ" dirty="0"/>
              <a:t> </a:t>
            </a:r>
            <a:r>
              <a:rPr lang="cs-CZ" dirty="0" err="1"/>
              <a:t>emissions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718764"/>
          </a:xfrm>
        </p:spPr>
        <p:txBody>
          <a:bodyPr>
            <a:normAutofit fontScale="62500" lnSpcReduction="20000"/>
          </a:bodyPr>
          <a:lstStyle/>
          <a:p>
            <a:r>
              <a:rPr lang="cs-CZ" dirty="0" err="1" smtClean="0"/>
              <a:t>Current</a:t>
            </a:r>
            <a:r>
              <a:rPr lang="cs-CZ" dirty="0" smtClean="0"/>
              <a:t> </a:t>
            </a:r>
            <a:r>
              <a:rPr lang="cs-CZ" dirty="0" err="1" smtClean="0"/>
              <a:t>trends</a:t>
            </a:r>
            <a:r>
              <a:rPr lang="cs-CZ" dirty="0" smtClean="0"/>
              <a:t> are </a:t>
            </a:r>
            <a:r>
              <a:rPr lang="cs-CZ" dirty="0" err="1" smtClean="0"/>
              <a:t>incompatible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Paris </a:t>
            </a:r>
            <a:r>
              <a:rPr lang="cs-CZ" dirty="0" err="1" smtClean="0"/>
              <a:t>Agreement</a:t>
            </a:r>
            <a:r>
              <a:rPr lang="cs-CZ" dirty="0" smtClean="0"/>
              <a:t> </a:t>
            </a:r>
            <a:r>
              <a:rPr lang="cs-CZ" dirty="0" err="1" smtClean="0"/>
              <a:t>targets</a:t>
            </a:r>
            <a:r>
              <a:rPr lang="cs-CZ" dirty="0" smtClean="0"/>
              <a:t>: BAU to </a:t>
            </a:r>
            <a:r>
              <a:rPr lang="cs-CZ" dirty="0" err="1" smtClean="0"/>
              <a:t>lead</a:t>
            </a:r>
            <a:r>
              <a:rPr lang="cs-CZ" dirty="0" smtClean="0"/>
              <a:t> to 2,5°C – 5,5°C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warming</a:t>
            </a:r>
            <a:r>
              <a:rPr lang="cs-CZ" dirty="0" smtClean="0"/>
              <a:t> (</a:t>
            </a:r>
            <a:r>
              <a:rPr lang="cs-CZ" dirty="0" err="1" smtClean="0"/>
              <a:t>Hickel</a:t>
            </a:r>
            <a:r>
              <a:rPr lang="cs-CZ" dirty="0" smtClean="0"/>
              <a:t> and </a:t>
            </a:r>
            <a:r>
              <a:rPr lang="cs-CZ" dirty="0" err="1" smtClean="0"/>
              <a:t>Kallis</a:t>
            </a:r>
            <a:r>
              <a:rPr lang="cs-CZ" dirty="0" smtClean="0"/>
              <a:t>, 2020, p. 477)</a:t>
            </a:r>
          </a:p>
          <a:p>
            <a:r>
              <a:rPr lang="cs-CZ" dirty="0" err="1" smtClean="0"/>
              <a:t>Existing</a:t>
            </a:r>
            <a:r>
              <a:rPr lang="cs-CZ" dirty="0" smtClean="0"/>
              <a:t> ‚</a:t>
            </a:r>
            <a:r>
              <a:rPr lang="cs-CZ" dirty="0" err="1" smtClean="0"/>
              <a:t>growth</a:t>
            </a:r>
            <a:r>
              <a:rPr lang="cs-CZ" dirty="0" smtClean="0"/>
              <a:t>‘ </a:t>
            </a:r>
            <a:r>
              <a:rPr lang="cs-CZ" dirty="0" err="1" smtClean="0"/>
              <a:t>scenarios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 </a:t>
            </a:r>
            <a:r>
              <a:rPr lang="cs-CZ" dirty="0" err="1" smtClean="0"/>
              <a:t>staying</a:t>
            </a:r>
            <a:r>
              <a:rPr lang="cs-CZ" dirty="0" smtClean="0"/>
              <a:t> </a:t>
            </a:r>
            <a:r>
              <a:rPr lang="cs-CZ" dirty="0" err="1" smtClean="0"/>
              <a:t>within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carbon</a:t>
            </a:r>
            <a:r>
              <a:rPr lang="cs-CZ" dirty="0" smtClean="0"/>
              <a:t> budget are </a:t>
            </a:r>
            <a:r>
              <a:rPr lang="cs-CZ" dirty="0" err="1" smtClean="0"/>
              <a:t>based</a:t>
            </a:r>
            <a:r>
              <a:rPr lang="cs-CZ" dirty="0" smtClean="0"/>
              <a:t> on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assumption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large-scale</a:t>
            </a:r>
            <a:r>
              <a:rPr lang="cs-CZ" dirty="0" smtClean="0"/>
              <a:t> </a:t>
            </a:r>
            <a:r>
              <a:rPr lang="cs-CZ" dirty="0" err="1" smtClean="0"/>
              <a:t>carbon</a:t>
            </a:r>
            <a:r>
              <a:rPr lang="cs-CZ" dirty="0" smtClean="0"/>
              <a:t> </a:t>
            </a:r>
            <a:r>
              <a:rPr lang="cs-CZ" dirty="0" err="1" smtClean="0"/>
              <a:t>capture</a:t>
            </a:r>
            <a:r>
              <a:rPr lang="cs-CZ" dirty="0" smtClean="0"/>
              <a:t> and </a:t>
            </a:r>
            <a:r>
              <a:rPr lang="cs-CZ" dirty="0" err="1" smtClean="0"/>
              <a:t>storage</a:t>
            </a:r>
            <a:r>
              <a:rPr lang="cs-CZ" dirty="0"/>
              <a:t> </a:t>
            </a:r>
            <a:r>
              <a:rPr lang="cs-CZ" dirty="0" smtClean="0"/>
              <a:t>and </a:t>
            </a:r>
            <a:r>
              <a:rPr lang="cs-CZ" dirty="0" err="1" smtClean="0"/>
              <a:t>sequestration</a:t>
            </a:r>
            <a:r>
              <a:rPr lang="cs-CZ" dirty="0" smtClean="0"/>
              <a:t> in </a:t>
            </a:r>
            <a:r>
              <a:rPr lang="cs-CZ" dirty="0" err="1" smtClean="0"/>
              <a:t>combination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bioenergy</a:t>
            </a:r>
            <a:r>
              <a:rPr lang="cs-CZ" dirty="0" smtClean="0"/>
              <a:t> </a:t>
            </a:r>
            <a:r>
              <a:rPr lang="cs-CZ" dirty="0" err="1" smtClean="0"/>
              <a:t>potential</a:t>
            </a:r>
            <a:r>
              <a:rPr lang="cs-CZ" dirty="0" smtClean="0"/>
              <a:t> (a </a:t>
            </a:r>
            <a:r>
              <a:rPr lang="cs-CZ" dirty="0" err="1" smtClean="0"/>
              <a:t>speculative</a:t>
            </a:r>
            <a:r>
              <a:rPr lang="cs-CZ" dirty="0" smtClean="0"/>
              <a:t> technology – </a:t>
            </a:r>
            <a:r>
              <a:rPr lang="cs-CZ" dirty="0" err="1" smtClean="0"/>
              <a:t>land</a:t>
            </a:r>
            <a:r>
              <a:rPr lang="cs-CZ" dirty="0" smtClean="0"/>
              <a:t> </a:t>
            </a:r>
            <a:r>
              <a:rPr lang="cs-CZ" dirty="0" err="1" smtClean="0"/>
              <a:t>demands</a:t>
            </a:r>
            <a:r>
              <a:rPr lang="cs-CZ" dirty="0" smtClean="0"/>
              <a:t>, </a:t>
            </a:r>
            <a:r>
              <a:rPr lang="cs-CZ" dirty="0" err="1" smtClean="0"/>
              <a:t>etc</a:t>
            </a:r>
            <a:r>
              <a:rPr lang="cs-CZ" dirty="0" smtClean="0"/>
              <a:t>.), </a:t>
            </a:r>
            <a:r>
              <a:rPr lang="cs-CZ" dirty="0" err="1" smtClean="0"/>
              <a:t>allowing</a:t>
            </a:r>
            <a:r>
              <a:rPr lang="cs-CZ" dirty="0" smtClean="0"/>
              <a:t> to </a:t>
            </a:r>
            <a:r>
              <a:rPr lang="cs-CZ" dirty="0" err="1" smtClean="0"/>
              <a:t>emit</a:t>
            </a:r>
            <a:r>
              <a:rPr lang="cs-CZ" dirty="0" smtClean="0"/>
              <a:t> </a:t>
            </a:r>
            <a:r>
              <a:rPr lang="cs-CZ" dirty="0" err="1" smtClean="0"/>
              <a:t>approx</a:t>
            </a:r>
            <a:r>
              <a:rPr lang="cs-CZ" dirty="0" smtClean="0"/>
              <a:t>. </a:t>
            </a:r>
            <a:r>
              <a:rPr lang="cs-CZ" dirty="0" err="1"/>
              <a:t>t</a:t>
            </a:r>
            <a:r>
              <a:rPr lang="cs-CZ" dirty="0" err="1" smtClean="0"/>
              <a:t>wice</a:t>
            </a:r>
            <a:r>
              <a:rPr lang="cs-CZ" dirty="0" smtClean="0"/>
              <a:t> as much </a:t>
            </a:r>
            <a:r>
              <a:rPr lang="cs-CZ" dirty="0" err="1" smtClean="0"/>
              <a:t>carbon</a:t>
            </a:r>
            <a:r>
              <a:rPr lang="cs-CZ" dirty="0" smtClean="0"/>
              <a:t> </a:t>
            </a:r>
            <a:r>
              <a:rPr lang="cs-CZ" dirty="0" err="1" smtClean="0"/>
              <a:t>emissions</a:t>
            </a:r>
            <a:endParaRPr lang="cs-CZ" dirty="0" smtClean="0"/>
          </a:p>
          <a:p>
            <a:r>
              <a:rPr lang="cs-CZ" dirty="0" err="1" smtClean="0"/>
              <a:t>Without</a:t>
            </a:r>
            <a:r>
              <a:rPr lang="cs-CZ" dirty="0" smtClean="0"/>
              <a:t> CCS,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would</a:t>
            </a:r>
            <a:r>
              <a:rPr lang="cs-CZ" dirty="0" smtClean="0"/>
              <a:t> </a:t>
            </a:r>
            <a:r>
              <a:rPr lang="cs-CZ" dirty="0" err="1" smtClean="0"/>
              <a:t>need</a:t>
            </a:r>
            <a:r>
              <a:rPr lang="cs-CZ" dirty="0" smtClean="0"/>
              <a:t> to go </a:t>
            </a:r>
            <a:r>
              <a:rPr lang="cs-CZ" dirty="0" err="1" smtClean="0"/>
              <a:t>carbon</a:t>
            </a:r>
            <a:r>
              <a:rPr lang="cs-CZ" dirty="0" smtClean="0"/>
              <a:t> </a:t>
            </a:r>
            <a:r>
              <a:rPr lang="cs-CZ" dirty="0" err="1" smtClean="0"/>
              <a:t>neutral</a:t>
            </a:r>
            <a:r>
              <a:rPr lang="cs-CZ" dirty="0" smtClean="0"/>
              <a:t> by 2050 (2075) to </a:t>
            </a:r>
            <a:r>
              <a:rPr lang="cs-CZ" dirty="0" err="1" smtClean="0"/>
              <a:t>remain</a:t>
            </a:r>
            <a:r>
              <a:rPr lang="cs-CZ" dirty="0" smtClean="0"/>
              <a:t> </a:t>
            </a:r>
            <a:r>
              <a:rPr lang="cs-CZ" dirty="0" err="1" smtClean="0"/>
              <a:t>within</a:t>
            </a:r>
            <a:r>
              <a:rPr lang="cs-CZ" dirty="0"/>
              <a:t> </a:t>
            </a:r>
            <a:r>
              <a:rPr lang="cs-CZ" dirty="0" smtClean="0"/>
              <a:t>1,5°C (2°C):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291" y="3268669"/>
            <a:ext cx="8047417" cy="358933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304286" y="6488668"/>
            <a:ext cx="2887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Source: </a:t>
            </a: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Quéré</a:t>
            </a:r>
            <a:r>
              <a:rPr lang="cs-CZ" dirty="0"/>
              <a:t> et al., 2018</a:t>
            </a:r>
          </a:p>
        </p:txBody>
      </p:sp>
    </p:spTree>
    <p:extLst>
      <p:ext uri="{BB962C8B-B14F-4D97-AF65-F5344CB8AC3E}">
        <p14:creationId xmlns:p14="http://schemas.microsoft.com/office/powerpoint/2010/main" val="12004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Decoupling</a:t>
            </a:r>
            <a:r>
              <a:rPr lang="cs-CZ" dirty="0" smtClean="0"/>
              <a:t> and </a:t>
            </a:r>
            <a:r>
              <a:rPr lang="cs-CZ" dirty="0" err="1" smtClean="0"/>
              <a:t>carbon</a:t>
            </a:r>
            <a:r>
              <a:rPr lang="cs-CZ" dirty="0" smtClean="0"/>
              <a:t> </a:t>
            </a:r>
            <a:r>
              <a:rPr lang="cs-CZ" dirty="0" err="1" smtClean="0"/>
              <a:t>emissions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err="1" smtClean="0"/>
              <a:t>Scenarios</a:t>
            </a:r>
            <a:r>
              <a:rPr lang="cs-CZ" dirty="0" smtClean="0"/>
              <a:t> </a:t>
            </a:r>
            <a:r>
              <a:rPr lang="cs-CZ" dirty="0" err="1" smtClean="0"/>
              <a:t>without</a:t>
            </a:r>
            <a:r>
              <a:rPr lang="cs-CZ" dirty="0" smtClean="0"/>
              <a:t> CCS </a:t>
            </a:r>
            <a:r>
              <a:rPr lang="cs-CZ" dirty="0" err="1" smtClean="0"/>
              <a:t>assume</a:t>
            </a:r>
            <a:r>
              <a:rPr lang="cs-CZ" dirty="0" smtClean="0"/>
              <a:t> ‚full </a:t>
            </a:r>
            <a:r>
              <a:rPr lang="cs-CZ" dirty="0" err="1" smtClean="0"/>
              <a:t>optimal</a:t>
            </a:r>
            <a:r>
              <a:rPr lang="cs-CZ" dirty="0" smtClean="0"/>
              <a:t>‘ technology </a:t>
            </a:r>
            <a:r>
              <a:rPr lang="cs-CZ" dirty="0" err="1" smtClean="0"/>
              <a:t>efficiency</a:t>
            </a:r>
            <a:r>
              <a:rPr lang="cs-CZ" dirty="0" smtClean="0"/>
              <a:t> </a:t>
            </a:r>
            <a:r>
              <a:rPr lang="cs-CZ" dirty="0" err="1" smtClean="0"/>
              <a:t>improvements</a:t>
            </a:r>
            <a:r>
              <a:rPr lang="cs-CZ" dirty="0" smtClean="0"/>
              <a:t> (</a:t>
            </a:r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efficient</a:t>
            </a:r>
            <a:r>
              <a:rPr lang="cs-CZ" dirty="0" smtClean="0"/>
              <a:t> </a:t>
            </a:r>
            <a:r>
              <a:rPr lang="cs-CZ" dirty="0" err="1" smtClean="0"/>
              <a:t>technologies</a:t>
            </a:r>
            <a:r>
              <a:rPr lang="cs-CZ" dirty="0" smtClean="0"/>
              <a:t> </a:t>
            </a:r>
            <a:r>
              <a:rPr lang="cs-CZ" dirty="0" err="1" smtClean="0"/>
              <a:t>applied</a:t>
            </a:r>
            <a:r>
              <a:rPr lang="cs-CZ" dirty="0" smtClean="0"/>
              <a:t> on a </a:t>
            </a:r>
            <a:r>
              <a:rPr lang="cs-CZ" dirty="0" err="1" smtClean="0"/>
              <a:t>wide</a:t>
            </a:r>
            <a:r>
              <a:rPr lang="cs-CZ" dirty="0" smtClean="0"/>
              <a:t> </a:t>
            </a:r>
            <a:r>
              <a:rPr lang="cs-CZ" dirty="0" err="1" smtClean="0"/>
              <a:t>scale</a:t>
            </a:r>
            <a:r>
              <a:rPr lang="cs-CZ" dirty="0" smtClean="0"/>
              <a:t> in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sectors</a:t>
            </a:r>
            <a:r>
              <a:rPr lang="cs-CZ" dirty="0" smtClean="0"/>
              <a:t>), </a:t>
            </a:r>
            <a:r>
              <a:rPr lang="cs-CZ" dirty="0" err="1" smtClean="0"/>
              <a:t>mass</a:t>
            </a:r>
            <a:r>
              <a:rPr lang="cs-CZ" dirty="0" smtClean="0"/>
              <a:t> </a:t>
            </a:r>
            <a:r>
              <a:rPr lang="cs-CZ" dirty="0" err="1" smtClean="0"/>
              <a:t>aforestation</a:t>
            </a:r>
            <a:r>
              <a:rPr lang="cs-CZ" dirty="0" smtClean="0"/>
              <a:t>, and has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mitigation</a:t>
            </a:r>
            <a:r>
              <a:rPr lang="cs-CZ" dirty="0" smtClean="0"/>
              <a:t> </a:t>
            </a:r>
            <a:r>
              <a:rPr lang="cs-CZ" dirty="0" err="1" smtClean="0"/>
              <a:t>costs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 smtClean="0"/>
              <a:t>E.g</a:t>
            </a:r>
            <a:r>
              <a:rPr lang="cs-CZ" dirty="0" smtClean="0"/>
              <a:t>.: </a:t>
            </a:r>
            <a:r>
              <a:rPr lang="cs-CZ" dirty="0" err="1" smtClean="0"/>
              <a:t>renewable</a:t>
            </a:r>
            <a:r>
              <a:rPr lang="cs-CZ" dirty="0" smtClean="0"/>
              <a:t> </a:t>
            </a:r>
            <a:r>
              <a:rPr lang="cs-CZ" dirty="0" err="1" smtClean="0"/>
              <a:t>energy</a:t>
            </a:r>
            <a:r>
              <a:rPr lang="cs-CZ" dirty="0"/>
              <a:t> </a:t>
            </a:r>
            <a:r>
              <a:rPr lang="cs-CZ" dirty="0" smtClean="0"/>
              <a:t>– 2,3 to 4,6 </a:t>
            </a:r>
            <a:r>
              <a:rPr lang="cs-CZ" dirty="0" err="1" smtClean="0"/>
              <a:t>times</a:t>
            </a:r>
            <a:r>
              <a:rPr lang="cs-CZ" dirty="0" smtClean="0"/>
              <a:t> </a:t>
            </a:r>
            <a:r>
              <a:rPr lang="cs-CZ" dirty="0" err="1" smtClean="0"/>
              <a:t>faster</a:t>
            </a:r>
            <a:r>
              <a:rPr lang="cs-CZ" dirty="0" smtClean="0"/>
              <a:t> </a:t>
            </a:r>
            <a:r>
              <a:rPr lang="cs-CZ" dirty="0" err="1" smtClean="0"/>
              <a:t>installation</a:t>
            </a:r>
            <a:r>
              <a:rPr lang="cs-CZ" dirty="0" smtClean="0"/>
              <a:t> </a:t>
            </a:r>
            <a:r>
              <a:rPr lang="cs-CZ" dirty="0" err="1" smtClean="0"/>
              <a:t>rate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so far, </a:t>
            </a:r>
            <a:r>
              <a:rPr lang="cs-CZ" dirty="0" err="1" smtClean="0"/>
              <a:t>energy</a:t>
            </a:r>
            <a:r>
              <a:rPr lang="cs-CZ" dirty="0" smtClean="0"/>
              <a:t> intensity </a:t>
            </a:r>
            <a:r>
              <a:rPr lang="cs-CZ" dirty="0" err="1" smtClean="0"/>
              <a:t>af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economy</a:t>
            </a:r>
            <a:r>
              <a:rPr lang="cs-CZ" dirty="0" smtClean="0"/>
              <a:t> </a:t>
            </a:r>
            <a:r>
              <a:rPr lang="cs-CZ" dirty="0" err="1" smtClean="0"/>
              <a:t>falling</a:t>
            </a:r>
            <a:r>
              <a:rPr lang="cs-CZ" dirty="0" smtClean="0"/>
              <a:t> by 2/3, </a:t>
            </a:r>
            <a:r>
              <a:rPr lang="cs-CZ" dirty="0" err="1" smtClean="0"/>
              <a:t>lowering</a:t>
            </a:r>
            <a:r>
              <a:rPr lang="cs-CZ" dirty="0" smtClean="0"/>
              <a:t> </a:t>
            </a:r>
            <a:r>
              <a:rPr lang="cs-CZ" dirty="0" err="1" smtClean="0"/>
              <a:t>energy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/>
              <a:t>u</a:t>
            </a:r>
            <a:r>
              <a:rPr lang="cs-CZ" dirty="0" err="1" smtClean="0"/>
              <a:t>nder</a:t>
            </a:r>
            <a:r>
              <a:rPr lang="cs-CZ" dirty="0" smtClean="0"/>
              <a:t> 2015 </a:t>
            </a:r>
            <a:r>
              <a:rPr lang="cs-CZ" dirty="0" err="1" smtClean="0"/>
              <a:t>level</a:t>
            </a:r>
            <a:r>
              <a:rPr lang="cs-CZ" dirty="0" smtClean="0"/>
              <a:t> (Jacobson and </a:t>
            </a:r>
            <a:r>
              <a:rPr lang="cs-CZ" dirty="0" err="1" smtClean="0"/>
              <a:t>Delucchi</a:t>
            </a:r>
            <a:r>
              <a:rPr lang="cs-CZ" dirty="0" smtClean="0"/>
              <a:t>, 2011). </a:t>
            </a:r>
            <a:r>
              <a:rPr lang="cs-CZ" dirty="0" err="1" smtClean="0"/>
              <a:t>Even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would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make 90%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necessary</a:t>
            </a:r>
            <a:r>
              <a:rPr lang="cs-CZ" dirty="0" smtClean="0"/>
              <a:t> </a:t>
            </a:r>
            <a:r>
              <a:rPr lang="cs-CZ" dirty="0" err="1" smtClean="0"/>
              <a:t>efforts</a:t>
            </a:r>
            <a:r>
              <a:rPr lang="cs-CZ" dirty="0" smtClean="0"/>
              <a:t>.</a:t>
            </a:r>
          </a:p>
          <a:p>
            <a:r>
              <a:rPr lang="cs-CZ" b="1" dirty="0" err="1" smtClean="0"/>
              <a:t>If</a:t>
            </a:r>
            <a:r>
              <a:rPr lang="cs-CZ" b="1" dirty="0" smtClean="0"/>
              <a:t> GDP </a:t>
            </a:r>
            <a:r>
              <a:rPr lang="cs-CZ" b="1" dirty="0" err="1" smtClean="0"/>
              <a:t>grows</a:t>
            </a:r>
            <a:r>
              <a:rPr lang="cs-CZ" b="1" dirty="0" smtClean="0"/>
              <a:t> </a:t>
            </a:r>
            <a:r>
              <a:rPr lang="cs-CZ" b="1" dirty="0" err="1" smtClean="0"/>
              <a:t>globally</a:t>
            </a:r>
            <a:r>
              <a:rPr lang="cs-CZ" b="1" dirty="0" smtClean="0"/>
              <a:t> by 2,1% per </a:t>
            </a:r>
            <a:r>
              <a:rPr lang="cs-CZ" b="1" dirty="0" err="1" smtClean="0"/>
              <a:t>year</a:t>
            </a:r>
            <a:r>
              <a:rPr lang="cs-CZ" b="1" dirty="0"/>
              <a:t> </a:t>
            </a:r>
            <a:r>
              <a:rPr lang="cs-CZ" b="1" dirty="0" smtClean="0"/>
              <a:t>(PWC </a:t>
            </a:r>
            <a:r>
              <a:rPr lang="cs-CZ" b="1" dirty="0" err="1" smtClean="0"/>
              <a:t>prediciton</a:t>
            </a:r>
            <a:r>
              <a:rPr lang="cs-CZ" b="1" dirty="0" smtClean="0"/>
              <a:t>), </a:t>
            </a:r>
            <a:r>
              <a:rPr lang="cs-CZ" b="1" dirty="0" err="1" smtClean="0"/>
              <a:t>decoupling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carbon</a:t>
            </a:r>
            <a:r>
              <a:rPr lang="cs-CZ" b="1" dirty="0" smtClean="0"/>
              <a:t> </a:t>
            </a:r>
            <a:r>
              <a:rPr lang="cs-CZ" b="1" dirty="0" err="1" smtClean="0"/>
              <a:t>emissions</a:t>
            </a:r>
            <a:r>
              <a:rPr lang="cs-CZ" b="1" dirty="0" smtClean="0"/>
              <a:t> </a:t>
            </a:r>
            <a:r>
              <a:rPr lang="cs-CZ" b="1" dirty="0" err="1" smtClean="0"/>
              <a:t>must</a:t>
            </a:r>
            <a:r>
              <a:rPr lang="cs-CZ" b="1" dirty="0" smtClean="0"/>
              <a:t> </a:t>
            </a:r>
            <a:r>
              <a:rPr lang="cs-CZ" b="1" dirty="0" err="1" smtClean="0"/>
              <a:t>occur</a:t>
            </a:r>
            <a:r>
              <a:rPr lang="cs-CZ" b="1" dirty="0" smtClean="0"/>
              <a:t> </a:t>
            </a:r>
            <a:r>
              <a:rPr lang="cs-CZ" b="1" dirty="0" err="1" smtClean="0"/>
              <a:t>at</a:t>
            </a:r>
            <a:r>
              <a:rPr lang="cs-CZ" b="1" dirty="0" smtClean="0"/>
              <a:t> 9,6% to </a:t>
            </a:r>
            <a:r>
              <a:rPr lang="cs-CZ" b="1" dirty="0" err="1" smtClean="0"/>
              <a:t>reach</a:t>
            </a:r>
            <a:r>
              <a:rPr lang="cs-CZ" b="1" dirty="0" smtClean="0"/>
              <a:t> 1,5°C, </a:t>
            </a:r>
            <a:r>
              <a:rPr lang="cs-CZ" b="1" dirty="0" err="1" smtClean="0"/>
              <a:t>or</a:t>
            </a:r>
            <a:r>
              <a:rPr lang="cs-CZ" b="1" dirty="0" smtClean="0"/>
              <a:t> </a:t>
            </a:r>
            <a:r>
              <a:rPr lang="cs-CZ" b="1" dirty="0" err="1" smtClean="0"/>
              <a:t>at</a:t>
            </a:r>
            <a:r>
              <a:rPr lang="cs-CZ" b="1" dirty="0" smtClean="0"/>
              <a:t> 6,4% to </a:t>
            </a:r>
            <a:r>
              <a:rPr lang="cs-CZ" b="1" dirty="0" err="1" smtClean="0"/>
              <a:t>reach</a:t>
            </a:r>
            <a:r>
              <a:rPr lang="cs-CZ" b="1" dirty="0" smtClean="0"/>
              <a:t> 2°C (</a:t>
            </a:r>
            <a:r>
              <a:rPr lang="cs-CZ" b="1" dirty="0" err="1" smtClean="0"/>
              <a:t>Hickel</a:t>
            </a:r>
            <a:r>
              <a:rPr lang="cs-CZ" b="1" dirty="0" smtClean="0"/>
              <a:t> and </a:t>
            </a:r>
            <a:r>
              <a:rPr lang="cs-CZ" b="1" dirty="0" err="1" smtClean="0"/>
              <a:t>Kallis</a:t>
            </a:r>
            <a:r>
              <a:rPr lang="cs-CZ" b="1" dirty="0" smtClean="0"/>
              <a:t>, 2020)</a:t>
            </a:r>
          </a:p>
          <a:p>
            <a:pPr marL="0" indent="0">
              <a:buNone/>
            </a:pPr>
            <a:r>
              <a:rPr lang="cs-CZ" dirty="0" smtClean="0"/>
              <a:t>Vs.</a:t>
            </a:r>
          </a:p>
          <a:p>
            <a:r>
              <a:rPr lang="cs-CZ" b="1" dirty="0" err="1" smtClean="0"/>
              <a:t>Schandl</a:t>
            </a:r>
            <a:r>
              <a:rPr lang="cs-CZ" b="1" dirty="0" smtClean="0"/>
              <a:t> et al. (2016): </a:t>
            </a:r>
            <a:r>
              <a:rPr lang="cs-CZ" b="1" dirty="0" err="1" smtClean="0"/>
              <a:t>decoupling</a:t>
            </a:r>
            <a:r>
              <a:rPr lang="cs-CZ" b="1" dirty="0" smtClean="0"/>
              <a:t> </a:t>
            </a:r>
            <a:r>
              <a:rPr lang="cs-CZ" b="1" dirty="0" err="1" smtClean="0"/>
              <a:t>can</a:t>
            </a:r>
            <a:r>
              <a:rPr lang="cs-CZ" b="1" dirty="0" smtClean="0"/>
              <a:t> </a:t>
            </a:r>
            <a:r>
              <a:rPr lang="cs-CZ" b="1" dirty="0" err="1" smtClean="0"/>
              <a:t>occur</a:t>
            </a:r>
            <a:r>
              <a:rPr lang="cs-CZ" b="1" dirty="0" smtClean="0"/>
              <a:t> </a:t>
            </a:r>
            <a:r>
              <a:rPr lang="cs-CZ" b="1" dirty="0" err="1" smtClean="0"/>
              <a:t>at</a:t>
            </a:r>
            <a:r>
              <a:rPr lang="cs-CZ" b="1" dirty="0" smtClean="0"/>
              <a:t> 3% </a:t>
            </a:r>
            <a:r>
              <a:rPr lang="cs-CZ" b="1" dirty="0" err="1" smtClean="0"/>
              <a:t>annualy</a:t>
            </a:r>
            <a:r>
              <a:rPr lang="cs-CZ" b="1" dirty="0" smtClean="0"/>
              <a:t> max. </a:t>
            </a:r>
            <a:r>
              <a:rPr lang="cs-CZ" b="1" i="1" dirty="0" err="1" smtClean="0"/>
              <a:t>under</a:t>
            </a:r>
            <a:r>
              <a:rPr lang="cs-CZ" b="1" i="1" dirty="0" smtClean="0"/>
              <a:t> </a:t>
            </a:r>
            <a:r>
              <a:rPr lang="cs-CZ" b="1" i="1" dirty="0" err="1" smtClean="0"/>
              <a:t>optimistic</a:t>
            </a:r>
            <a:r>
              <a:rPr lang="cs-CZ" b="1" i="1" dirty="0" smtClean="0"/>
              <a:t> </a:t>
            </a:r>
            <a:r>
              <a:rPr lang="cs-CZ" b="1" i="1" dirty="0" err="1" smtClean="0"/>
              <a:t>assumptions</a:t>
            </a:r>
            <a:endParaRPr lang="cs-CZ" b="1" i="1" dirty="0" smtClean="0"/>
          </a:p>
          <a:p>
            <a:r>
              <a:rPr lang="cs-CZ" dirty="0" err="1" smtClean="0"/>
              <a:t>Equity</a:t>
            </a:r>
            <a:r>
              <a:rPr lang="cs-CZ" dirty="0" smtClean="0"/>
              <a:t> </a:t>
            </a:r>
            <a:r>
              <a:rPr lang="cs-CZ" dirty="0" err="1" smtClean="0"/>
              <a:t>considerations</a:t>
            </a:r>
            <a:r>
              <a:rPr lang="cs-CZ" dirty="0" smtClean="0"/>
              <a:t>: </a:t>
            </a:r>
            <a:r>
              <a:rPr lang="cs-CZ" dirty="0" err="1" smtClean="0"/>
              <a:t>Burden</a:t>
            </a:r>
            <a:r>
              <a:rPr lang="cs-CZ" dirty="0" smtClean="0"/>
              <a:t> </a:t>
            </a:r>
            <a:r>
              <a:rPr lang="cs-CZ" dirty="0" err="1" smtClean="0"/>
              <a:t>higher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rich</a:t>
            </a:r>
            <a:r>
              <a:rPr lang="cs-CZ" dirty="0" smtClean="0"/>
              <a:t> </a:t>
            </a:r>
            <a:r>
              <a:rPr lang="cs-CZ" dirty="0" err="1" smtClean="0"/>
              <a:t>nations</a:t>
            </a:r>
            <a:r>
              <a:rPr lang="cs-CZ" dirty="0" smtClean="0"/>
              <a:t> (</a:t>
            </a:r>
            <a:r>
              <a:rPr lang="cs-CZ" dirty="0" err="1" smtClean="0"/>
              <a:t>historical</a:t>
            </a:r>
            <a:r>
              <a:rPr lang="cs-CZ" dirty="0" smtClean="0"/>
              <a:t> </a:t>
            </a:r>
            <a:r>
              <a:rPr lang="cs-CZ" dirty="0" err="1" smtClean="0"/>
              <a:t>responsibility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676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Decoupling</a:t>
            </a:r>
            <a:r>
              <a:rPr lang="cs-CZ" dirty="0"/>
              <a:t> and </a:t>
            </a:r>
            <a:r>
              <a:rPr lang="cs-CZ" dirty="0" err="1"/>
              <a:t>carbon</a:t>
            </a:r>
            <a:r>
              <a:rPr lang="cs-CZ" dirty="0"/>
              <a:t> </a:t>
            </a:r>
            <a:r>
              <a:rPr lang="cs-CZ" dirty="0" err="1"/>
              <a:t>emissions</a:t>
            </a:r>
            <a:r>
              <a:rPr lang="cs-CZ" dirty="0"/>
              <a:t>: </a:t>
            </a:r>
            <a:r>
              <a:rPr lang="cs-CZ" dirty="0" err="1"/>
              <a:t>Conclusions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i="1" dirty="0" smtClean="0"/>
              <a:t>„</a:t>
            </a:r>
            <a:r>
              <a:rPr lang="en-US" i="1" dirty="0" smtClean="0"/>
              <a:t>[W]</a:t>
            </a:r>
            <a:r>
              <a:rPr lang="en-US" i="1" dirty="0" err="1" smtClean="0"/>
              <a:t>hile</a:t>
            </a:r>
            <a:r>
              <a:rPr lang="en-US" i="1" dirty="0" smtClean="0"/>
              <a:t> </a:t>
            </a:r>
            <a:r>
              <a:rPr lang="en-US" i="1" dirty="0"/>
              <a:t>absolute decoupling of GDP from emissions is </a:t>
            </a:r>
            <a:r>
              <a:rPr lang="en-US" i="1" dirty="0" smtClean="0"/>
              <a:t>possible</a:t>
            </a:r>
            <a:r>
              <a:rPr lang="cs-CZ" i="1" dirty="0" smtClean="0"/>
              <a:t> </a:t>
            </a:r>
            <a:r>
              <a:rPr lang="en-US" i="1" dirty="0" smtClean="0"/>
              <a:t>and </a:t>
            </a:r>
            <a:r>
              <a:rPr lang="en-US" i="1" dirty="0"/>
              <a:t>is already happening in some regions, </a:t>
            </a:r>
            <a:r>
              <a:rPr lang="en-US" b="1" i="1" dirty="0"/>
              <a:t>it is unlikely to happen </a:t>
            </a:r>
            <a:r>
              <a:rPr lang="en-US" b="1" i="1" dirty="0" smtClean="0"/>
              <a:t>fast</a:t>
            </a:r>
            <a:r>
              <a:rPr lang="cs-CZ" b="1" i="1" dirty="0" smtClean="0"/>
              <a:t> e</a:t>
            </a:r>
            <a:r>
              <a:rPr lang="en-US" b="1" i="1" dirty="0" err="1" smtClean="0"/>
              <a:t>nough</a:t>
            </a:r>
            <a:r>
              <a:rPr lang="en-US" b="1" i="1" dirty="0" smtClean="0"/>
              <a:t> </a:t>
            </a:r>
            <a:r>
              <a:rPr lang="en-US" b="1" i="1" dirty="0"/>
              <a:t>to respect </a:t>
            </a:r>
            <a:r>
              <a:rPr lang="en-US" b="1" i="1" dirty="0" smtClean="0"/>
              <a:t>the</a:t>
            </a:r>
            <a:r>
              <a:rPr lang="cs-CZ" b="1" i="1" dirty="0" smtClean="0"/>
              <a:t> </a:t>
            </a:r>
            <a:r>
              <a:rPr lang="en-US" b="1" i="1" dirty="0" smtClean="0"/>
              <a:t>carbon </a:t>
            </a:r>
            <a:r>
              <a:rPr lang="en-US" b="1" i="1" dirty="0"/>
              <a:t>budgets for 1.5°C and 2°C against a background of continued economic growth. </a:t>
            </a:r>
            <a:r>
              <a:rPr lang="en-US" i="1" dirty="0" smtClean="0"/>
              <a:t>Growth</a:t>
            </a:r>
            <a:r>
              <a:rPr lang="cs-CZ" i="1" dirty="0" smtClean="0"/>
              <a:t> </a:t>
            </a:r>
            <a:r>
              <a:rPr lang="en-US" i="1" dirty="0" smtClean="0"/>
              <a:t>increases </a:t>
            </a:r>
            <a:r>
              <a:rPr lang="en-US" i="1" dirty="0"/>
              <a:t>energy demand, making the transition to renewable energy more difficult, and </a:t>
            </a:r>
            <a:r>
              <a:rPr lang="en-US" i="1" dirty="0" smtClean="0"/>
              <a:t>increases</a:t>
            </a:r>
            <a:r>
              <a:rPr lang="cs-CZ" i="1" dirty="0" smtClean="0"/>
              <a:t> </a:t>
            </a:r>
            <a:r>
              <a:rPr lang="en-US" i="1" dirty="0" smtClean="0"/>
              <a:t>emissions </a:t>
            </a:r>
            <a:r>
              <a:rPr lang="en-US" i="1" dirty="0"/>
              <a:t>from land use change and industrial processes</a:t>
            </a:r>
            <a:r>
              <a:rPr lang="en-US" i="1" dirty="0" smtClean="0"/>
              <a:t>.</a:t>
            </a:r>
            <a:r>
              <a:rPr lang="cs-CZ" i="1" dirty="0" smtClean="0"/>
              <a:t>“</a:t>
            </a:r>
          </a:p>
          <a:p>
            <a:pPr marL="0" indent="0" algn="r">
              <a:buNone/>
            </a:pPr>
            <a:r>
              <a:rPr lang="cs-CZ" dirty="0" smtClean="0"/>
              <a:t>(</a:t>
            </a:r>
            <a:r>
              <a:rPr lang="cs-CZ" dirty="0" err="1" smtClean="0"/>
              <a:t>Hickel</a:t>
            </a:r>
            <a:r>
              <a:rPr lang="cs-CZ" dirty="0" smtClean="0"/>
              <a:t> and </a:t>
            </a:r>
            <a:r>
              <a:rPr lang="cs-CZ" dirty="0" err="1" smtClean="0"/>
              <a:t>Kallis</a:t>
            </a:r>
            <a:r>
              <a:rPr lang="cs-CZ" dirty="0" smtClean="0"/>
              <a:t>, 2020, p. 480)</a:t>
            </a:r>
          </a:p>
          <a:p>
            <a:r>
              <a:rPr lang="cs-CZ" dirty="0" smtClean="0"/>
              <a:t>Green </a:t>
            </a:r>
            <a:r>
              <a:rPr lang="cs-CZ" dirty="0" err="1" smtClean="0"/>
              <a:t>growth</a:t>
            </a:r>
            <a:r>
              <a:rPr lang="cs-CZ" dirty="0" smtClean="0"/>
              <a:t> </a:t>
            </a:r>
            <a:r>
              <a:rPr lang="cs-CZ" dirty="0" err="1" smtClean="0"/>
              <a:t>within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planetary</a:t>
            </a:r>
            <a:r>
              <a:rPr lang="cs-CZ" dirty="0" smtClean="0"/>
              <a:t> </a:t>
            </a:r>
            <a:r>
              <a:rPr lang="cs-CZ" dirty="0" err="1" smtClean="0"/>
              <a:t>boundaries</a:t>
            </a:r>
            <a:r>
              <a:rPr lang="cs-CZ" dirty="0" smtClean="0"/>
              <a:t> </a:t>
            </a:r>
            <a:r>
              <a:rPr lang="cs-CZ" dirty="0" err="1" smtClean="0"/>
              <a:t>relies</a:t>
            </a:r>
            <a:r>
              <a:rPr lang="cs-CZ" dirty="0" smtClean="0"/>
              <a:t> </a:t>
            </a:r>
            <a:r>
              <a:rPr lang="cs-CZ" dirty="0" err="1" smtClean="0"/>
              <a:t>heavily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assumption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deploying</a:t>
            </a:r>
            <a:r>
              <a:rPr lang="cs-CZ" dirty="0" smtClean="0"/>
              <a:t> </a:t>
            </a:r>
            <a:r>
              <a:rPr lang="cs-CZ" dirty="0" err="1" smtClean="0"/>
              <a:t>carbon</a:t>
            </a:r>
            <a:r>
              <a:rPr lang="cs-CZ" dirty="0" smtClean="0"/>
              <a:t> negative </a:t>
            </a:r>
            <a:r>
              <a:rPr lang="cs-CZ" dirty="0" err="1" smtClean="0"/>
              <a:t>technologies</a:t>
            </a:r>
            <a:r>
              <a:rPr lang="cs-CZ" dirty="0" smtClean="0"/>
              <a:t> (CCS).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applicability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wider</a:t>
            </a:r>
            <a:r>
              <a:rPr lang="cs-CZ" dirty="0" smtClean="0"/>
              <a:t> </a:t>
            </a:r>
            <a:r>
              <a:rPr lang="cs-CZ" dirty="0" err="1" smtClean="0"/>
              <a:t>scale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being</a:t>
            </a:r>
            <a:r>
              <a:rPr lang="cs-CZ" dirty="0" smtClean="0"/>
              <a:t> </a:t>
            </a:r>
            <a:r>
              <a:rPr lang="cs-CZ" dirty="0" err="1" smtClean="0"/>
              <a:t>questioned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Even</a:t>
            </a:r>
            <a:r>
              <a:rPr lang="cs-CZ" dirty="0" smtClean="0"/>
              <a:t> a </a:t>
            </a:r>
            <a:r>
              <a:rPr lang="cs-CZ" dirty="0" err="1" smtClean="0"/>
              <a:t>global</a:t>
            </a:r>
            <a:r>
              <a:rPr lang="cs-CZ" dirty="0" smtClean="0"/>
              <a:t> </a:t>
            </a:r>
            <a:r>
              <a:rPr lang="en-US" dirty="0" smtClean="0"/>
              <a:t>0</a:t>
            </a:r>
            <a:r>
              <a:rPr lang="cs-CZ" dirty="0" smtClean="0"/>
              <a:t>% GDP </a:t>
            </a:r>
            <a:r>
              <a:rPr lang="cs-CZ" dirty="0" err="1" smtClean="0"/>
              <a:t>growth</a:t>
            </a:r>
            <a:r>
              <a:rPr lang="cs-CZ" dirty="0" smtClean="0"/>
              <a:t> </a:t>
            </a:r>
            <a:r>
              <a:rPr lang="cs-CZ" dirty="0" err="1" smtClean="0"/>
              <a:t>scenario</a:t>
            </a:r>
            <a:r>
              <a:rPr lang="cs-CZ" dirty="0" smtClean="0"/>
              <a:t> </a:t>
            </a:r>
            <a:r>
              <a:rPr lang="cs-CZ" dirty="0" err="1" smtClean="0"/>
              <a:t>under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optimistic</a:t>
            </a:r>
            <a:r>
              <a:rPr lang="cs-CZ" dirty="0" smtClean="0"/>
              <a:t> </a:t>
            </a:r>
            <a:r>
              <a:rPr lang="cs-CZ" dirty="0" err="1" smtClean="0"/>
              <a:t>assumptions</a:t>
            </a:r>
            <a:r>
              <a:rPr lang="en-US" dirty="0" smtClean="0"/>
              <a:t> requires </a:t>
            </a:r>
            <a:r>
              <a:rPr lang="cs-CZ" dirty="0" err="1" smtClean="0"/>
              <a:t>decoupling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carbon</a:t>
            </a:r>
            <a:r>
              <a:rPr lang="cs-CZ" dirty="0" smtClean="0"/>
              <a:t> </a:t>
            </a:r>
            <a:r>
              <a:rPr lang="cs-CZ" dirty="0" err="1" smtClean="0"/>
              <a:t>emissions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a </a:t>
            </a:r>
            <a:r>
              <a:rPr lang="cs-CZ" dirty="0" err="1" smtClean="0"/>
              <a:t>rate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6</a:t>
            </a:r>
            <a:r>
              <a:rPr lang="cs-CZ" dirty="0" smtClean="0"/>
              <a:t>,</a:t>
            </a:r>
            <a:r>
              <a:rPr lang="en-US" dirty="0" smtClean="0"/>
              <a:t>8</a:t>
            </a:r>
            <a:r>
              <a:rPr lang="cs-CZ" dirty="0" smtClean="0"/>
              <a:t>% per</a:t>
            </a:r>
            <a:r>
              <a:rPr lang="en-US" dirty="0" smtClean="0"/>
              <a:t> year</a:t>
            </a:r>
            <a:r>
              <a:rPr lang="cs-CZ" dirty="0" smtClean="0"/>
              <a:t> to </a:t>
            </a:r>
            <a:r>
              <a:rPr lang="cs-CZ" dirty="0" err="1" smtClean="0"/>
              <a:t>reach</a:t>
            </a:r>
            <a:r>
              <a:rPr lang="en-US" dirty="0" smtClean="0"/>
              <a:t> 1</a:t>
            </a:r>
            <a:r>
              <a:rPr lang="cs-CZ" dirty="0" smtClean="0"/>
              <a:t>,</a:t>
            </a:r>
            <a:r>
              <a:rPr lang="en-US" dirty="0" smtClean="0"/>
              <a:t>5°C </a:t>
            </a:r>
            <a:r>
              <a:rPr lang="en-US" dirty="0"/>
              <a:t>and </a:t>
            </a:r>
            <a:r>
              <a:rPr lang="cs-CZ" dirty="0" smtClean="0"/>
              <a:t>4% </a:t>
            </a:r>
            <a:r>
              <a:rPr lang="en-US" dirty="0" smtClean="0"/>
              <a:t>per </a:t>
            </a:r>
            <a:r>
              <a:rPr lang="en-US" dirty="0"/>
              <a:t>year </a:t>
            </a:r>
            <a:r>
              <a:rPr lang="cs-CZ" dirty="0" smtClean="0"/>
              <a:t>to </a:t>
            </a:r>
            <a:r>
              <a:rPr lang="cs-CZ" dirty="0" err="1" smtClean="0"/>
              <a:t>stay</a:t>
            </a:r>
            <a:r>
              <a:rPr lang="cs-CZ" dirty="0" smtClean="0"/>
              <a:t> </a:t>
            </a:r>
            <a:r>
              <a:rPr lang="cs-CZ" dirty="0" err="1" smtClean="0"/>
              <a:t>within</a:t>
            </a:r>
            <a:r>
              <a:rPr lang="en-US" dirty="0" smtClean="0"/>
              <a:t> 2°C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2295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Decoupling</a:t>
            </a:r>
            <a:r>
              <a:rPr lang="cs-CZ" dirty="0" smtClean="0"/>
              <a:t> in </a:t>
            </a:r>
            <a:r>
              <a:rPr lang="cs-CZ" dirty="0" err="1" smtClean="0"/>
              <a:t>general</a:t>
            </a:r>
            <a:r>
              <a:rPr lang="cs-CZ" dirty="0" smtClean="0"/>
              <a:t>*: 7 </a:t>
            </a:r>
            <a:r>
              <a:rPr lang="cs-CZ" dirty="0" err="1" smtClean="0"/>
              <a:t>reasons</a:t>
            </a:r>
            <a:r>
              <a:rPr lang="cs-CZ" dirty="0" smtClean="0"/>
              <a:t> to </a:t>
            </a:r>
            <a:r>
              <a:rPr lang="cs-CZ" dirty="0" err="1" smtClean="0"/>
              <a:t>worry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8684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err="1" smtClean="0"/>
              <a:t>Rising</a:t>
            </a:r>
            <a:r>
              <a:rPr lang="cs-CZ" b="1" dirty="0" smtClean="0"/>
              <a:t> </a:t>
            </a:r>
            <a:r>
              <a:rPr lang="cs-CZ" b="1" dirty="0" err="1" smtClean="0"/>
              <a:t>energy</a:t>
            </a:r>
            <a:r>
              <a:rPr lang="cs-CZ" b="1" dirty="0" smtClean="0"/>
              <a:t> </a:t>
            </a:r>
            <a:r>
              <a:rPr lang="cs-CZ" b="1" dirty="0" err="1" smtClean="0"/>
              <a:t>expenditures</a:t>
            </a:r>
            <a:endParaRPr lang="cs-CZ" b="1" dirty="0" smtClean="0"/>
          </a:p>
          <a:p>
            <a:pPr lvl="1"/>
            <a:r>
              <a:rPr lang="cs-CZ" dirty="0" err="1" smtClean="0"/>
              <a:t>Cheaper</a:t>
            </a:r>
            <a:r>
              <a:rPr lang="cs-CZ" dirty="0" smtClean="0"/>
              <a:t> </a:t>
            </a:r>
            <a:r>
              <a:rPr lang="cs-CZ" dirty="0" err="1" smtClean="0"/>
              <a:t>substitutes</a:t>
            </a:r>
            <a:r>
              <a:rPr lang="cs-CZ" dirty="0" smtClean="0"/>
              <a:t> to </a:t>
            </a:r>
            <a:r>
              <a:rPr lang="cs-CZ" dirty="0" err="1" smtClean="0"/>
              <a:t>existing</a:t>
            </a:r>
            <a:r>
              <a:rPr lang="cs-CZ" dirty="0" smtClean="0"/>
              <a:t> </a:t>
            </a:r>
            <a:r>
              <a:rPr lang="cs-CZ" dirty="0" err="1" smtClean="0"/>
              <a:t>sources</a:t>
            </a:r>
            <a:r>
              <a:rPr lang="cs-CZ" dirty="0" smtClean="0"/>
              <a:t> </a:t>
            </a:r>
            <a:r>
              <a:rPr lang="cs-CZ" dirty="0" err="1" smtClean="0"/>
              <a:t>usually</a:t>
            </a:r>
            <a:r>
              <a:rPr lang="cs-CZ" dirty="0" smtClean="0"/>
              <a:t> </a:t>
            </a:r>
            <a:r>
              <a:rPr lang="cs-CZ" dirty="0" err="1" smtClean="0"/>
              <a:t>preferred</a:t>
            </a:r>
            <a:endParaRPr lang="cs-CZ" dirty="0"/>
          </a:p>
          <a:p>
            <a:r>
              <a:rPr lang="cs-CZ" b="1" dirty="0" err="1" smtClean="0"/>
              <a:t>Rebound</a:t>
            </a:r>
            <a:r>
              <a:rPr lang="cs-CZ" b="1" dirty="0" smtClean="0"/>
              <a:t> </a:t>
            </a:r>
            <a:r>
              <a:rPr lang="cs-CZ" b="1" dirty="0" err="1" smtClean="0"/>
              <a:t>effects</a:t>
            </a:r>
            <a:endParaRPr lang="cs-CZ" b="1" dirty="0" smtClean="0"/>
          </a:p>
          <a:p>
            <a:pPr lvl="1"/>
            <a:r>
              <a:rPr lang="en-US" dirty="0"/>
              <a:t>Efficiency improvements </a:t>
            </a:r>
            <a:r>
              <a:rPr lang="en-US" dirty="0" smtClean="0"/>
              <a:t>often </a:t>
            </a:r>
            <a:r>
              <a:rPr lang="en-US" dirty="0"/>
              <a:t>partly or </a:t>
            </a:r>
            <a:r>
              <a:rPr lang="cs-CZ" dirty="0" err="1" smtClean="0"/>
              <a:t>fully</a:t>
            </a:r>
            <a:r>
              <a:rPr lang="en-US" dirty="0" smtClean="0"/>
              <a:t> compensated</a:t>
            </a:r>
            <a:r>
              <a:rPr lang="cs-CZ" dirty="0" smtClean="0"/>
              <a:t> </a:t>
            </a:r>
            <a:r>
              <a:rPr lang="en-US" dirty="0" smtClean="0"/>
              <a:t>by </a:t>
            </a:r>
            <a:r>
              <a:rPr lang="en-US" dirty="0"/>
              <a:t>a reallocation of saved resources and money to </a:t>
            </a:r>
            <a:r>
              <a:rPr lang="en-US" dirty="0" smtClean="0"/>
              <a:t>more</a:t>
            </a:r>
            <a:r>
              <a:rPr lang="cs-CZ" dirty="0" smtClean="0"/>
              <a:t> </a:t>
            </a:r>
            <a:r>
              <a:rPr lang="en-US" dirty="0" smtClean="0"/>
              <a:t>consumption</a:t>
            </a:r>
            <a:endParaRPr lang="cs-CZ" dirty="0" smtClean="0"/>
          </a:p>
          <a:p>
            <a:r>
              <a:rPr lang="cs-CZ" b="1" dirty="0" err="1" smtClean="0"/>
              <a:t>Problem</a:t>
            </a:r>
            <a:r>
              <a:rPr lang="cs-CZ" b="1" dirty="0" smtClean="0"/>
              <a:t> </a:t>
            </a:r>
            <a:r>
              <a:rPr lang="cs-CZ" b="1" dirty="0" err="1" smtClean="0"/>
              <a:t>shifting</a:t>
            </a:r>
            <a:endParaRPr lang="cs-CZ" b="1" dirty="0" smtClean="0"/>
          </a:p>
          <a:p>
            <a:pPr lvl="1"/>
            <a:r>
              <a:rPr lang="en-US" dirty="0" smtClean="0"/>
              <a:t>Technological </a:t>
            </a:r>
            <a:r>
              <a:rPr lang="en-US" dirty="0"/>
              <a:t>solutions to one environmental problem can create new </a:t>
            </a:r>
            <a:r>
              <a:rPr lang="en-US" dirty="0" smtClean="0"/>
              <a:t>ones</a:t>
            </a:r>
            <a:endParaRPr lang="cs-CZ" dirty="0" smtClean="0"/>
          </a:p>
          <a:p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underestimated</a:t>
            </a:r>
            <a:r>
              <a:rPr lang="cs-CZ" b="1" dirty="0" smtClean="0"/>
              <a:t> </a:t>
            </a:r>
            <a:r>
              <a:rPr lang="cs-CZ" b="1" dirty="0" err="1" smtClean="0"/>
              <a:t>impact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services</a:t>
            </a:r>
            <a:endParaRPr lang="cs-CZ" b="1" dirty="0" smtClean="0"/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r>
              <a:rPr lang="cs-CZ" dirty="0" smtClean="0"/>
              <a:t> </a:t>
            </a:r>
            <a:r>
              <a:rPr lang="cs-CZ" dirty="0" err="1" smtClean="0"/>
              <a:t>economy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exist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top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material</a:t>
            </a:r>
            <a:r>
              <a:rPr lang="cs-CZ" dirty="0" smtClean="0"/>
              <a:t> </a:t>
            </a:r>
            <a:r>
              <a:rPr lang="cs-CZ" dirty="0" err="1" smtClean="0"/>
              <a:t>economy</a:t>
            </a:r>
            <a:r>
              <a:rPr lang="cs-CZ" dirty="0" smtClean="0"/>
              <a:t>, not </a:t>
            </a:r>
            <a:r>
              <a:rPr lang="cs-CZ" dirty="0" err="1" smtClean="0"/>
              <a:t>instead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endParaRPr lang="cs-CZ" dirty="0" smtClean="0"/>
          </a:p>
          <a:p>
            <a:r>
              <a:rPr lang="cs-CZ" b="1" dirty="0" smtClean="0"/>
              <a:t>Limited </a:t>
            </a:r>
            <a:r>
              <a:rPr lang="cs-CZ" b="1" dirty="0" err="1" smtClean="0"/>
              <a:t>potential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recycling</a:t>
            </a:r>
          </a:p>
          <a:p>
            <a:r>
              <a:rPr lang="cs-CZ" b="1" dirty="0" err="1" smtClean="0"/>
              <a:t>Insufficient</a:t>
            </a:r>
            <a:r>
              <a:rPr lang="cs-CZ" b="1" dirty="0" smtClean="0"/>
              <a:t> and </a:t>
            </a:r>
            <a:r>
              <a:rPr lang="cs-CZ" b="1" dirty="0" err="1" smtClean="0"/>
              <a:t>inappropriate</a:t>
            </a:r>
            <a:r>
              <a:rPr lang="cs-CZ" b="1" dirty="0" smtClean="0"/>
              <a:t> </a:t>
            </a:r>
            <a:r>
              <a:rPr lang="cs-CZ" b="1" dirty="0" err="1" smtClean="0"/>
              <a:t>technological</a:t>
            </a:r>
            <a:r>
              <a:rPr lang="cs-CZ" b="1" dirty="0" smtClean="0"/>
              <a:t> </a:t>
            </a:r>
            <a:r>
              <a:rPr lang="cs-CZ" b="1" dirty="0" err="1" smtClean="0"/>
              <a:t>change</a:t>
            </a:r>
            <a:endParaRPr lang="cs-CZ" b="1" dirty="0" smtClean="0"/>
          </a:p>
          <a:p>
            <a:pPr lvl="1"/>
            <a:r>
              <a:rPr lang="cs-CZ" dirty="0" smtClean="0"/>
              <a:t>Not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technological</a:t>
            </a:r>
            <a:r>
              <a:rPr lang="cs-CZ" dirty="0" smtClean="0"/>
              <a:t> </a:t>
            </a:r>
            <a:r>
              <a:rPr lang="cs-CZ" dirty="0" err="1" smtClean="0"/>
              <a:t>improvements</a:t>
            </a:r>
            <a:r>
              <a:rPr lang="cs-CZ" dirty="0" smtClean="0"/>
              <a:t> are </a:t>
            </a:r>
            <a:r>
              <a:rPr lang="cs-CZ" dirty="0" err="1" smtClean="0"/>
              <a:t>driven</a:t>
            </a:r>
            <a:r>
              <a:rPr lang="cs-CZ" dirty="0" smtClean="0"/>
              <a:t> by </a:t>
            </a:r>
            <a:r>
              <a:rPr lang="cs-CZ" dirty="0" err="1" smtClean="0"/>
              <a:t>environmental</a:t>
            </a:r>
            <a:r>
              <a:rPr lang="cs-CZ" dirty="0" smtClean="0"/>
              <a:t> </a:t>
            </a:r>
            <a:r>
              <a:rPr lang="cs-CZ" dirty="0" err="1" smtClean="0"/>
              <a:t>considerations</a:t>
            </a:r>
            <a:r>
              <a:rPr lang="cs-CZ" dirty="0" smtClean="0"/>
              <a:t>, and many are </a:t>
            </a:r>
            <a:r>
              <a:rPr lang="cs-CZ" dirty="0" err="1" smtClean="0"/>
              <a:t>rather</a:t>
            </a:r>
            <a:r>
              <a:rPr lang="cs-CZ" dirty="0" smtClean="0"/>
              <a:t> </a:t>
            </a:r>
            <a:r>
              <a:rPr lang="cs-CZ" dirty="0" err="1" smtClean="0"/>
              <a:t>harmful</a:t>
            </a:r>
            <a:r>
              <a:rPr lang="cs-CZ" dirty="0" smtClean="0"/>
              <a:t>; </a:t>
            </a:r>
            <a:r>
              <a:rPr lang="cs-CZ" dirty="0" err="1" smtClean="0"/>
              <a:t>tend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more </a:t>
            </a:r>
            <a:r>
              <a:rPr lang="cs-CZ" dirty="0" err="1" smtClean="0"/>
              <a:t>intensive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use </a:t>
            </a:r>
            <a:r>
              <a:rPr lang="cs-CZ" dirty="0" err="1" smtClean="0"/>
              <a:t>of</a:t>
            </a:r>
            <a:r>
              <a:rPr lang="cs-CZ" dirty="0" smtClean="0"/>
              <a:t> natural </a:t>
            </a:r>
            <a:r>
              <a:rPr lang="cs-CZ" dirty="0" err="1" smtClean="0"/>
              <a:t>resources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 err="1" smtClean="0"/>
              <a:t>labour</a:t>
            </a:r>
            <a:r>
              <a:rPr lang="cs-CZ" dirty="0" smtClean="0"/>
              <a:t> and </a:t>
            </a:r>
            <a:r>
              <a:rPr lang="cs-CZ" dirty="0" err="1" smtClean="0"/>
              <a:t>capital</a:t>
            </a:r>
            <a:endParaRPr lang="cs-CZ" dirty="0"/>
          </a:p>
          <a:p>
            <a:r>
              <a:rPr lang="cs-CZ" b="1" dirty="0" err="1" smtClean="0"/>
              <a:t>Cost</a:t>
            </a:r>
            <a:r>
              <a:rPr lang="cs-CZ" b="1" dirty="0" smtClean="0"/>
              <a:t> </a:t>
            </a:r>
            <a:r>
              <a:rPr lang="cs-CZ" b="1" dirty="0" err="1" smtClean="0"/>
              <a:t>shifting</a:t>
            </a:r>
            <a:endParaRPr lang="cs-CZ" b="1" dirty="0" smtClean="0"/>
          </a:p>
          <a:p>
            <a:pPr lvl="1"/>
            <a:r>
              <a:rPr lang="en-US" dirty="0" err="1" smtClean="0"/>
              <a:t>Externalisation</a:t>
            </a:r>
            <a:r>
              <a:rPr lang="cs-CZ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environmental impact from high-consumption to low-consumption </a:t>
            </a:r>
            <a:r>
              <a:rPr lang="en-US" dirty="0" smtClean="0"/>
              <a:t>countries</a:t>
            </a:r>
            <a:r>
              <a:rPr lang="cs-CZ" dirty="0" smtClean="0"/>
              <a:t> </a:t>
            </a:r>
            <a:r>
              <a:rPr lang="cs-CZ" dirty="0" err="1" smtClean="0"/>
              <a:t>through</a:t>
            </a:r>
            <a:r>
              <a:rPr lang="en-US" dirty="0" smtClean="0"/>
              <a:t> </a:t>
            </a:r>
            <a:r>
              <a:rPr lang="en-US" dirty="0"/>
              <a:t>international </a:t>
            </a:r>
            <a:r>
              <a:rPr lang="en-US" dirty="0" smtClean="0"/>
              <a:t>trade</a:t>
            </a:r>
            <a:r>
              <a:rPr lang="cs-CZ" dirty="0" smtClean="0"/>
              <a:t> (DMC vs. MF </a:t>
            </a:r>
            <a:r>
              <a:rPr lang="cs-CZ" dirty="0" err="1" smtClean="0"/>
              <a:t>accounting</a:t>
            </a:r>
            <a:r>
              <a:rPr lang="cs-CZ" dirty="0" smtClean="0"/>
              <a:t>)</a:t>
            </a:r>
          </a:p>
          <a:p>
            <a:pPr marL="0" indent="0" algn="r">
              <a:buNone/>
            </a:pPr>
            <a:r>
              <a:rPr lang="cs-CZ" dirty="0" smtClean="0"/>
              <a:t>(</a:t>
            </a:r>
            <a:r>
              <a:rPr lang="cs-CZ" dirty="0" err="1" smtClean="0"/>
              <a:t>Parrique</a:t>
            </a:r>
            <a:r>
              <a:rPr lang="cs-CZ" dirty="0" smtClean="0"/>
              <a:t> et al., 2019, pp. 4-5)</a:t>
            </a:r>
          </a:p>
          <a:p>
            <a:pPr marL="0" indent="0">
              <a:buNone/>
            </a:pPr>
            <a:r>
              <a:rPr lang="cs-CZ" dirty="0" smtClean="0"/>
              <a:t>*</a:t>
            </a:r>
            <a:r>
              <a:rPr lang="cs-CZ" dirty="0" err="1" smtClean="0"/>
              <a:t>Note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are </a:t>
            </a:r>
            <a:r>
              <a:rPr lang="cs-CZ" dirty="0" err="1" smtClean="0"/>
              <a:t>other</a:t>
            </a:r>
            <a:r>
              <a:rPr lang="cs-CZ" dirty="0" smtClean="0"/>
              <a:t> ‚</a:t>
            </a:r>
            <a:r>
              <a:rPr lang="cs-CZ" dirty="0" err="1" smtClean="0"/>
              <a:t>decouplings</a:t>
            </a:r>
            <a:r>
              <a:rPr lang="cs-CZ" dirty="0" smtClean="0"/>
              <a:t>‘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environmental</a:t>
            </a:r>
            <a:r>
              <a:rPr lang="cs-CZ" dirty="0" smtClean="0"/>
              <a:t> </a:t>
            </a:r>
            <a:r>
              <a:rPr lang="cs-CZ" dirty="0" err="1" smtClean="0"/>
              <a:t>indicators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 err="1" smtClean="0"/>
              <a:t>discussed</a:t>
            </a:r>
            <a:r>
              <a:rPr lang="cs-CZ" dirty="0" smtClean="0"/>
              <a:t> </a:t>
            </a:r>
            <a:r>
              <a:rPr lang="cs-CZ" dirty="0" err="1" smtClean="0"/>
              <a:t>here</a:t>
            </a:r>
            <a:r>
              <a:rPr lang="cs-CZ" dirty="0" smtClean="0"/>
              <a:t>: </a:t>
            </a:r>
            <a:r>
              <a:rPr lang="cs-CZ" dirty="0" err="1" smtClean="0"/>
              <a:t>land</a:t>
            </a:r>
            <a:r>
              <a:rPr lang="cs-CZ" dirty="0" smtClean="0"/>
              <a:t> use, </a:t>
            </a:r>
            <a:r>
              <a:rPr lang="cs-CZ" dirty="0" err="1" smtClean="0"/>
              <a:t>pollutants</a:t>
            </a:r>
            <a:r>
              <a:rPr lang="cs-CZ" dirty="0" smtClean="0"/>
              <a:t>, biodiversity </a:t>
            </a:r>
            <a:r>
              <a:rPr lang="cs-CZ" dirty="0" err="1" smtClean="0"/>
              <a:t>loss</a:t>
            </a:r>
            <a:r>
              <a:rPr lang="cs-CZ" dirty="0" smtClean="0"/>
              <a:t>…)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326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Decoupling</a:t>
            </a:r>
            <a:r>
              <a:rPr lang="cs-CZ" dirty="0" smtClean="0"/>
              <a:t> in </a:t>
            </a:r>
            <a:r>
              <a:rPr lang="cs-CZ" dirty="0" err="1" smtClean="0"/>
              <a:t>general</a:t>
            </a:r>
            <a:r>
              <a:rPr lang="cs-CZ" dirty="0" smtClean="0"/>
              <a:t>: </a:t>
            </a:r>
            <a:r>
              <a:rPr lang="cs-CZ" dirty="0" err="1" smtClean="0"/>
              <a:t>Conclusions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i="1" dirty="0" smtClean="0"/>
              <a:t>„</a:t>
            </a:r>
            <a:r>
              <a:rPr lang="en-US" i="1" dirty="0" smtClean="0"/>
              <a:t>The </a:t>
            </a:r>
            <a:r>
              <a:rPr lang="en-US" i="1" dirty="0"/>
              <a:t>conclusion </a:t>
            </a:r>
            <a:r>
              <a:rPr lang="en-US" i="1" dirty="0" smtClean="0"/>
              <a:t>is</a:t>
            </a:r>
            <a:r>
              <a:rPr lang="cs-CZ" i="1" dirty="0" smtClean="0"/>
              <a:t> </a:t>
            </a:r>
            <a:r>
              <a:rPr lang="en-US" i="1" dirty="0" smtClean="0"/>
              <a:t>both </a:t>
            </a:r>
            <a:r>
              <a:rPr lang="en-US" i="1" dirty="0"/>
              <a:t>overwhelmingly clear and sobering: </a:t>
            </a:r>
            <a:r>
              <a:rPr lang="en-US" b="1" i="1" dirty="0"/>
              <a:t>not only is there no empirical evidence supporting </a:t>
            </a:r>
            <a:r>
              <a:rPr lang="en-US" b="1" i="1" dirty="0" smtClean="0"/>
              <a:t>the</a:t>
            </a:r>
            <a:r>
              <a:rPr lang="cs-CZ" b="1" i="1" dirty="0" smtClean="0"/>
              <a:t> </a:t>
            </a:r>
            <a:r>
              <a:rPr lang="en-US" b="1" i="1" dirty="0" smtClean="0"/>
              <a:t>existence </a:t>
            </a:r>
            <a:r>
              <a:rPr lang="en-US" b="1" i="1" dirty="0"/>
              <a:t>of a decoupling of economic growth from environmental pressures</a:t>
            </a:r>
            <a:r>
              <a:rPr lang="en-US" i="1" dirty="0"/>
              <a:t> on anywhere </a:t>
            </a:r>
            <a:r>
              <a:rPr lang="en-US" i="1" dirty="0" smtClean="0"/>
              <a:t>near</a:t>
            </a:r>
            <a:r>
              <a:rPr lang="cs-CZ" i="1" dirty="0" smtClean="0"/>
              <a:t> </a:t>
            </a:r>
            <a:r>
              <a:rPr lang="en-US" i="1" dirty="0" smtClean="0"/>
              <a:t>the </a:t>
            </a:r>
            <a:r>
              <a:rPr lang="en-US" i="1" dirty="0"/>
              <a:t>scale needed to deal with environmental breakdown, but also</a:t>
            </a:r>
            <a:r>
              <a:rPr lang="en-US" i="1" dirty="0" smtClean="0"/>
              <a:t>,</a:t>
            </a:r>
            <a:r>
              <a:rPr lang="cs-CZ" i="1" dirty="0" smtClean="0"/>
              <a:t> </a:t>
            </a:r>
            <a:r>
              <a:rPr lang="en-US" i="1" dirty="0" smtClean="0"/>
              <a:t>and </a:t>
            </a:r>
            <a:r>
              <a:rPr lang="en-US" i="1" dirty="0"/>
              <a:t>perhaps more importantly</a:t>
            </a:r>
            <a:r>
              <a:rPr lang="en-US" i="1" dirty="0" smtClean="0"/>
              <a:t>,</a:t>
            </a:r>
            <a:r>
              <a:rPr lang="cs-CZ" i="1" dirty="0" smtClean="0"/>
              <a:t> </a:t>
            </a:r>
            <a:r>
              <a:rPr lang="en-US" b="1" i="1" dirty="0" smtClean="0"/>
              <a:t>such </a:t>
            </a:r>
            <a:r>
              <a:rPr lang="en-US" b="1" i="1" dirty="0"/>
              <a:t>decoupling appears unlikely to happen in the future</a:t>
            </a:r>
            <a:r>
              <a:rPr lang="en-US" i="1" dirty="0" smtClean="0"/>
              <a:t>.</a:t>
            </a:r>
            <a:r>
              <a:rPr lang="cs-CZ" i="1" dirty="0" smtClean="0"/>
              <a:t>“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cs-CZ" dirty="0" smtClean="0"/>
              <a:t>(</a:t>
            </a:r>
            <a:r>
              <a:rPr lang="cs-CZ" dirty="0" err="1" smtClean="0"/>
              <a:t>Parrique</a:t>
            </a:r>
            <a:r>
              <a:rPr lang="cs-CZ" dirty="0" smtClean="0"/>
              <a:t> et al., 2019, p. 3)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301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583680"/>
            <a:ext cx="12191999" cy="2743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1600" dirty="0" smtClean="0"/>
              <a:t>Source: </a:t>
            </a:r>
            <a:r>
              <a:rPr lang="cs-CZ" sz="1600" dirty="0" err="1" smtClean="0"/>
              <a:t>Facebook</a:t>
            </a:r>
            <a:r>
              <a:rPr lang="cs-CZ" sz="1600" dirty="0" smtClean="0"/>
              <a:t> </a:t>
            </a:r>
            <a:r>
              <a:rPr lang="cs-CZ" sz="1600" dirty="0"/>
              <a:t>Justin </a:t>
            </a:r>
            <a:r>
              <a:rPr lang="cs-CZ" sz="1600" dirty="0" err="1"/>
              <a:t>Arjoon</a:t>
            </a:r>
            <a:r>
              <a:rPr lang="cs-CZ" sz="1600" dirty="0"/>
              <a:t> (https://</a:t>
            </a:r>
            <a:r>
              <a:rPr lang="cs-CZ" sz="1600" dirty="0" smtClean="0"/>
              <a:t>www.facebook.com/</a:t>
            </a:r>
            <a:r>
              <a:rPr lang="cs-CZ" sz="1600" dirty="0" err="1" smtClean="0"/>
              <a:t>photo.php?fbid</a:t>
            </a:r>
            <a:r>
              <a:rPr lang="cs-CZ" sz="1600" smtClean="0"/>
              <a:t>=10106654433933132&amp;set=a.10100637297028722&amp;type=3&amp;theater)</a:t>
            </a:r>
            <a:endParaRPr lang="cs-CZ" sz="1600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4" y="1252401"/>
            <a:ext cx="6191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Decoupling</a:t>
            </a:r>
            <a:r>
              <a:rPr lang="cs-CZ" dirty="0" smtClean="0"/>
              <a:t> </a:t>
            </a:r>
            <a:r>
              <a:rPr lang="cs-CZ" dirty="0" err="1" smtClean="0"/>
              <a:t>Debunked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download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https://eeb.org/library/decoupling-debunked</a:t>
            </a:r>
            <a:r>
              <a:rPr lang="cs-CZ" dirty="0" smtClean="0">
                <a:hlinkClick r:id="rId2"/>
              </a:rPr>
              <a:t>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327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Why</a:t>
            </a:r>
            <a:r>
              <a:rPr lang="cs-CZ" dirty="0" smtClean="0"/>
              <a:t> </a:t>
            </a:r>
            <a:r>
              <a:rPr lang="cs-CZ" dirty="0" err="1" smtClean="0"/>
              <a:t>does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current</a:t>
            </a:r>
            <a:r>
              <a:rPr lang="cs-CZ" dirty="0" smtClean="0"/>
              <a:t> </a:t>
            </a:r>
            <a:r>
              <a:rPr lang="cs-CZ" dirty="0" err="1" smtClean="0"/>
              <a:t>economy</a:t>
            </a:r>
            <a:r>
              <a:rPr lang="cs-CZ" dirty="0" smtClean="0"/>
              <a:t> ‚</a:t>
            </a:r>
            <a:r>
              <a:rPr lang="cs-CZ" dirty="0" err="1" smtClean="0"/>
              <a:t>need</a:t>
            </a:r>
            <a:r>
              <a:rPr lang="cs-CZ" dirty="0" smtClean="0"/>
              <a:t>‘ to </a:t>
            </a:r>
            <a:r>
              <a:rPr lang="cs-CZ" dirty="0" err="1" smtClean="0"/>
              <a:t>grow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 smtClean="0"/>
              <a:t>Capital</a:t>
            </a:r>
            <a:r>
              <a:rPr lang="cs-CZ" b="1" dirty="0" smtClean="0"/>
              <a:t> </a:t>
            </a:r>
            <a:r>
              <a:rPr lang="cs-CZ" b="1" dirty="0" err="1" smtClean="0"/>
              <a:t>accumulation</a:t>
            </a:r>
            <a:r>
              <a:rPr lang="cs-CZ" b="1" dirty="0" smtClean="0"/>
              <a:t> </a:t>
            </a:r>
            <a:r>
              <a:rPr lang="cs-CZ" i="1" dirty="0" smtClean="0"/>
              <a:t>(„</a:t>
            </a:r>
            <a:r>
              <a:rPr lang="en-US" i="1" dirty="0" smtClean="0"/>
              <a:t>[The] dynamic </a:t>
            </a:r>
            <a:r>
              <a:rPr lang="en-US" i="1" dirty="0"/>
              <a:t>that motivates the pursuit of profit, involving the investment of money or any financial asset with the goal of increasing the initial monetary value of said asset as a financial </a:t>
            </a:r>
            <a:r>
              <a:rPr lang="en-US" i="1" dirty="0" smtClean="0"/>
              <a:t>return</a:t>
            </a:r>
            <a:r>
              <a:rPr lang="cs-CZ" dirty="0"/>
              <a:t>“ </a:t>
            </a:r>
            <a:r>
              <a:rPr lang="cs-CZ" dirty="0" smtClean="0"/>
              <a:t>– “</a:t>
            </a:r>
            <a:r>
              <a:rPr lang="cs-CZ" dirty="0" err="1" smtClean="0"/>
              <a:t>Capital</a:t>
            </a:r>
            <a:r>
              <a:rPr lang="cs-CZ" dirty="0" smtClean="0"/>
              <a:t> </a:t>
            </a:r>
            <a:r>
              <a:rPr lang="cs-CZ" dirty="0" err="1"/>
              <a:t>accumulation</a:t>
            </a:r>
            <a:r>
              <a:rPr lang="cs-CZ" dirty="0"/>
              <a:t>,” </a:t>
            </a:r>
            <a:r>
              <a:rPr lang="cs-CZ" dirty="0" smtClean="0"/>
              <a:t>2020)</a:t>
            </a:r>
            <a:endParaRPr lang="cs-CZ" dirty="0"/>
          </a:p>
          <a:p>
            <a:r>
              <a:rPr lang="cs-CZ" b="1" dirty="0" err="1" smtClean="0"/>
              <a:t>Monetary</a:t>
            </a:r>
            <a:r>
              <a:rPr lang="cs-CZ" b="1" dirty="0" smtClean="0"/>
              <a:t> </a:t>
            </a:r>
            <a:r>
              <a:rPr lang="cs-CZ" b="1" dirty="0" err="1" smtClean="0"/>
              <a:t>system</a:t>
            </a:r>
            <a:r>
              <a:rPr lang="cs-CZ" b="1" dirty="0" smtClean="0"/>
              <a:t> </a:t>
            </a:r>
            <a:r>
              <a:rPr lang="cs-CZ" b="1" dirty="0" err="1" smtClean="0"/>
              <a:t>based</a:t>
            </a:r>
            <a:r>
              <a:rPr lang="cs-CZ" b="1" dirty="0" smtClean="0"/>
              <a:t> on </a:t>
            </a:r>
            <a:r>
              <a:rPr lang="cs-CZ" b="1" dirty="0" err="1" smtClean="0"/>
              <a:t>debt</a:t>
            </a:r>
            <a:r>
              <a:rPr lang="cs-CZ" b="1" dirty="0" smtClean="0"/>
              <a:t> </a:t>
            </a:r>
            <a:r>
              <a:rPr lang="cs-CZ" b="1" dirty="0" err="1" smtClean="0"/>
              <a:t>money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multiple</a:t>
            </a:r>
            <a:r>
              <a:rPr lang="cs-CZ" dirty="0" smtClean="0"/>
              <a:t> </a:t>
            </a:r>
            <a:r>
              <a:rPr lang="cs-CZ" dirty="0" err="1" smtClean="0"/>
              <a:t>expansion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deposits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693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086" y="374469"/>
            <a:ext cx="12017828" cy="648353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sz="3400" b="1" dirty="0" err="1" smtClean="0"/>
              <a:t>References</a:t>
            </a:r>
            <a:endParaRPr lang="cs-CZ" sz="3400" b="1" dirty="0" smtClean="0"/>
          </a:p>
          <a:p>
            <a:r>
              <a:rPr lang="cs-CZ" dirty="0" err="1" smtClean="0"/>
              <a:t>Bringezu</a:t>
            </a:r>
            <a:r>
              <a:rPr lang="cs-CZ" dirty="0"/>
              <a:t>, S., 2015. </a:t>
            </a:r>
            <a:r>
              <a:rPr lang="cs-CZ" dirty="0" err="1"/>
              <a:t>Possible</a:t>
            </a:r>
            <a:r>
              <a:rPr lang="cs-CZ" dirty="0"/>
              <a:t> Target </a:t>
            </a:r>
            <a:r>
              <a:rPr lang="cs-CZ" dirty="0" err="1"/>
              <a:t>Corridor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Sustainable</a:t>
            </a:r>
            <a:r>
              <a:rPr lang="cs-CZ" dirty="0"/>
              <a:t> 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Material</a:t>
            </a:r>
            <a:r>
              <a:rPr lang="cs-CZ" dirty="0"/>
              <a:t> </a:t>
            </a:r>
            <a:r>
              <a:rPr lang="cs-CZ" dirty="0" err="1"/>
              <a:t>Resources</a:t>
            </a:r>
            <a:r>
              <a:rPr lang="cs-CZ" dirty="0"/>
              <a:t>. </a:t>
            </a:r>
            <a:r>
              <a:rPr lang="cs-CZ" dirty="0" err="1"/>
              <a:t>Resources</a:t>
            </a:r>
            <a:r>
              <a:rPr lang="cs-CZ" dirty="0"/>
              <a:t> 4, 25–54. https://doi.org/10.3390/resources4010025</a:t>
            </a:r>
          </a:p>
          <a:p>
            <a:r>
              <a:rPr lang="cs-CZ" dirty="0" err="1"/>
              <a:t>Capital</a:t>
            </a:r>
            <a:r>
              <a:rPr lang="cs-CZ" dirty="0"/>
              <a:t> </a:t>
            </a:r>
            <a:r>
              <a:rPr lang="cs-CZ" dirty="0" err="1"/>
              <a:t>accumulation</a:t>
            </a:r>
            <a:r>
              <a:rPr lang="cs-CZ" dirty="0"/>
              <a:t>, 2020. . </a:t>
            </a:r>
            <a:r>
              <a:rPr lang="cs-CZ" dirty="0" err="1"/>
              <a:t>Wikipedia</a:t>
            </a:r>
            <a:r>
              <a:rPr lang="cs-CZ" dirty="0"/>
              <a:t>.</a:t>
            </a:r>
          </a:p>
          <a:p>
            <a:r>
              <a:rPr lang="cs-CZ" dirty="0" err="1"/>
              <a:t>Dasgupta</a:t>
            </a:r>
            <a:r>
              <a:rPr lang="cs-CZ" dirty="0"/>
              <a:t>, S., </a:t>
            </a:r>
            <a:r>
              <a:rPr lang="cs-CZ" dirty="0" err="1"/>
              <a:t>Laplante</a:t>
            </a:r>
            <a:r>
              <a:rPr lang="cs-CZ" dirty="0"/>
              <a:t>, B., </a:t>
            </a:r>
            <a:r>
              <a:rPr lang="cs-CZ" dirty="0" err="1"/>
              <a:t>Wang</a:t>
            </a:r>
            <a:r>
              <a:rPr lang="cs-CZ" dirty="0"/>
              <a:t>, H., </a:t>
            </a:r>
            <a:r>
              <a:rPr lang="cs-CZ" dirty="0" err="1"/>
              <a:t>Wheeler</a:t>
            </a:r>
            <a:r>
              <a:rPr lang="cs-CZ" dirty="0"/>
              <a:t>, D., 2002. </a:t>
            </a:r>
            <a:r>
              <a:rPr lang="cs-CZ" dirty="0" err="1"/>
              <a:t>Confronting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Environmental</a:t>
            </a:r>
            <a:r>
              <a:rPr lang="cs-CZ" dirty="0"/>
              <a:t> </a:t>
            </a:r>
            <a:r>
              <a:rPr lang="cs-CZ" dirty="0" err="1"/>
              <a:t>Kuznets</a:t>
            </a:r>
            <a:r>
              <a:rPr lang="cs-CZ" dirty="0"/>
              <a:t> </a:t>
            </a:r>
            <a:r>
              <a:rPr lang="cs-CZ" dirty="0" err="1"/>
              <a:t>Curve</a:t>
            </a:r>
            <a:r>
              <a:rPr lang="cs-CZ" dirty="0"/>
              <a:t>. 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Perspectives</a:t>
            </a:r>
            <a:r>
              <a:rPr lang="cs-CZ" dirty="0"/>
              <a:t> 16, 147–168. https://doi.org/10.1257/0895330027157</a:t>
            </a:r>
          </a:p>
          <a:p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Commission</a:t>
            </a:r>
            <a:r>
              <a:rPr lang="cs-CZ" dirty="0"/>
              <a:t>, 2020. Green </a:t>
            </a:r>
            <a:r>
              <a:rPr lang="cs-CZ" dirty="0" err="1"/>
              <a:t>growth</a:t>
            </a:r>
            <a:r>
              <a:rPr lang="cs-CZ" dirty="0"/>
              <a:t> and </a:t>
            </a:r>
            <a:r>
              <a:rPr lang="cs-CZ" dirty="0" err="1"/>
              <a:t>circular</a:t>
            </a:r>
            <a:r>
              <a:rPr lang="cs-CZ" dirty="0"/>
              <a:t> </a:t>
            </a:r>
            <a:r>
              <a:rPr lang="cs-CZ" dirty="0" err="1"/>
              <a:t>economy</a:t>
            </a:r>
            <a:r>
              <a:rPr lang="cs-CZ" dirty="0"/>
              <a:t> - </a:t>
            </a:r>
            <a:r>
              <a:rPr lang="cs-CZ" dirty="0" err="1"/>
              <a:t>Environment</a:t>
            </a:r>
            <a:r>
              <a:rPr lang="cs-CZ" dirty="0"/>
              <a:t> - </a:t>
            </a: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Commission</a:t>
            </a:r>
            <a:r>
              <a:rPr lang="cs-CZ" dirty="0"/>
              <a:t> [WWW </a:t>
            </a:r>
            <a:r>
              <a:rPr lang="cs-CZ" dirty="0" err="1"/>
              <a:t>Document</a:t>
            </a:r>
            <a:r>
              <a:rPr lang="cs-CZ" dirty="0"/>
              <a:t>]. URL https://ec.europa.eu/environment/green-growth/index_en.htm (</a:t>
            </a:r>
            <a:r>
              <a:rPr lang="cs-CZ" dirty="0" err="1"/>
              <a:t>accessed</a:t>
            </a:r>
            <a:r>
              <a:rPr lang="cs-CZ" dirty="0"/>
              <a:t> 6.15.20).</a:t>
            </a:r>
          </a:p>
          <a:p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Commission</a:t>
            </a:r>
            <a:r>
              <a:rPr lang="cs-CZ" dirty="0"/>
              <a:t>, 2019. COMMUNICATION FROM THE COMMISSION TO THE EUROPEAN PARLIAMENT, THE EUROPEAN COUNCIL, THE COUNCIL, THE EUROPEAN ECONOMIC AND SOCIAL COMMITTEE AND THE COMMITTEE OF THE REGIONS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European</a:t>
            </a:r>
            <a:r>
              <a:rPr lang="cs-CZ" dirty="0"/>
              <a:t> Green </a:t>
            </a:r>
            <a:r>
              <a:rPr lang="cs-CZ" dirty="0" err="1"/>
              <a:t>Deal</a:t>
            </a:r>
            <a:r>
              <a:rPr lang="cs-CZ" dirty="0"/>
              <a:t>.</a:t>
            </a:r>
          </a:p>
          <a:p>
            <a:r>
              <a:rPr lang="cs-CZ" dirty="0" err="1"/>
              <a:t>Everett</a:t>
            </a:r>
            <a:r>
              <a:rPr lang="cs-CZ" dirty="0"/>
              <a:t>, T., </a:t>
            </a:r>
            <a:r>
              <a:rPr lang="cs-CZ" dirty="0" err="1"/>
              <a:t>Ishwaran</a:t>
            </a:r>
            <a:r>
              <a:rPr lang="cs-CZ" dirty="0"/>
              <a:t>, M., </a:t>
            </a:r>
            <a:r>
              <a:rPr lang="cs-CZ" dirty="0" err="1"/>
              <a:t>Ansaloni</a:t>
            </a:r>
            <a:r>
              <a:rPr lang="cs-CZ" dirty="0"/>
              <a:t>, G.P., </a:t>
            </a:r>
            <a:r>
              <a:rPr lang="cs-CZ" dirty="0" err="1"/>
              <a:t>Rubin</a:t>
            </a:r>
            <a:r>
              <a:rPr lang="cs-CZ" dirty="0"/>
              <a:t>, A., 2010.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growth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environment</a:t>
            </a:r>
            <a:r>
              <a:rPr lang="cs-CZ" dirty="0"/>
              <a:t> 52.</a:t>
            </a:r>
          </a:p>
          <a:p>
            <a:r>
              <a:rPr lang="cs-CZ" dirty="0" err="1"/>
              <a:t>Giljum</a:t>
            </a:r>
            <a:r>
              <a:rPr lang="cs-CZ" dirty="0"/>
              <a:t>, S., Dittrich, M., </a:t>
            </a:r>
            <a:r>
              <a:rPr lang="cs-CZ" dirty="0" err="1"/>
              <a:t>Lieber</a:t>
            </a:r>
            <a:r>
              <a:rPr lang="cs-CZ" dirty="0"/>
              <a:t>, M., </a:t>
            </a:r>
            <a:r>
              <a:rPr lang="cs-CZ" dirty="0" err="1"/>
              <a:t>Lutter</a:t>
            </a:r>
            <a:r>
              <a:rPr lang="cs-CZ" dirty="0"/>
              <a:t>, S., 2014.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Patterns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Material</a:t>
            </a:r>
            <a:r>
              <a:rPr lang="cs-CZ" dirty="0"/>
              <a:t> </a:t>
            </a:r>
            <a:r>
              <a:rPr lang="cs-CZ" dirty="0" err="1"/>
              <a:t>Flows</a:t>
            </a:r>
            <a:r>
              <a:rPr lang="cs-CZ" dirty="0"/>
              <a:t> and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Socio-Economic</a:t>
            </a:r>
            <a:r>
              <a:rPr lang="cs-CZ" dirty="0"/>
              <a:t> and </a:t>
            </a:r>
            <a:r>
              <a:rPr lang="cs-CZ" dirty="0" err="1"/>
              <a:t>Environmental</a:t>
            </a:r>
            <a:r>
              <a:rPr lang="cs-CZ" dirty="0"/>
              <a:t> </a:t>
            </a:r>
            <a:r>
              <a:rPr lang="cs-CZ" dirty="0" err="1"/>
              <a:t>Implications</a:t>
            </a:r>
            <a:r>
              <a:rPr lang="cs-CZ" dirty="0"/>
              <a:t>: A MFA Study on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 </a:t>
            </a:r>
            <a:r>
              <a:rPr lang="cs-CZ" dirty="0" err="1"/>
              <a:t>World-Wide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1980 to 2009. </a:t>
            </a:r>
            <a:r>
              <a:rPr lang="cs-CZ" dirty="0" err="1"/>
              <a:t>Resources</a:t>
            </a:r>
            <a:r>
              <a:rPr lang="cs-CZ" dirty="0"/>
              <a:t> 3, 319–339. https://doi.org/10.3390/resources3010319</a:t>
            </a:r>
          </a:p>
          <a:p>
            <a:r>
              <a:rPr lang="cs-CZ" dirty="0" err="1"/>
              <a:t>Hickel</a:t>
            </a:r>
            <a:r>
              <a:rPr lang="cs-CZ" dirty="0"/>
              <a:t>, J., </a:t>
            </a:r>
            <a:r>
              <a:rPr lang="cs-CZ" dirty="0" err="1"/>
              <a:t>Kallis</a:t>
            </a:r>
            <a:r>
              <a:rPr lang="cs-CZ" dirty="0"/>
              <a:t>, G., 2020. </a:t>
            </a:r>
            <a:r>
              <a:rPr lang="cs-CZ" dirty="0" err="1"/>
              <a:t>Is</a:t>
            </a:r>
            <a:r>
              <a:rPr lang="cs-CZ" dirty="0"/>
              <a:t> Green </a:t>
            </a:r>
            <a:r>
              <a:rPr lang="cs-CZ" dirty="0" err="1"/>
              <a:t>Growth</a:t>
            </a:r>
            <a:r>
              <a:rPr lang="cs-CZ" dirty="0"/>
              <a:t> </a:t>
            </a:r>
            <a:r>
              <a:rPr lang="cs-CZ" dirty="0" err="1"/>
              <a:t>Possible</a:t>
            </a:r>
            <a:r>
              <a:rPr lang="cs-CZ" dirty="0"/>
              <a:t>? New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Economy</a:t>
            </a:r>
            <a:r>
              <a:rPr lang="cs-CZ" dirty="0"/>
              <a:t> 25, 469–486. https://doi.org/10.1080/13563467.2019.1598964</a:t>
            </a:r>
          </a:p>
          <a:p>
            <a:r>
              <a:rPr lang="cs-CZ" dirty="0" err="1"/>
              <a:t>Hoekstra</a:t>
            </a:r>
            <a:r>
              <a:rPr lang="cs-CZ" dirty="0"/>
              <a:t>, A.Y., </a:t>
            </a:r>
            <a:r>
              <a:rPr lang="cs-CZ" dirty="0" err="1"/>
              <a:t>Wiedmann</a:t>
            </a:r>
            <a:r>
              <a:rPr lang="cs-CZ" dirty="0"/>
              <a:t>, T.O., 2014. </a:t>
            </a:r>
            <a:r>
              <a:rPr lang="cs-CZ" dirty="0" err="1"/>
              <a:t>Humanity’s</a:t>
            </a:r>
            <a:r>
              <a:rPr lang="cs-CZ" dirty="0"/>
              <a:t> </a:t>
            </a:r>
            <a:r>
              <a:rPr lang="cs-CZ" dirty="0" err="1"/>
              <a:t>unsustainable</a:t>
            </a:r>
            <a:r>
              <a:rPr lang="cs-CZ" dirty="0"/>
              <a:t> </a:t>
            </a:r>
            <a:r>
              <a:rPr lang="cs-CZ" dirty="0" err="1"/>
              <a:t>environmental</a:t>
            </a:r>
            <a:r>
              <a:rPr lang="cs-CZ" dirty="0"/>
              <a:t> </a:t>
            </a:r>
            <a:r>
              <a:rPr lang="cs-CZ" dirty="0" err="1"/>
              <a:t>footprint</a:t>
            </a:r>
            <a:r>
              <a:rPr lang="cs-CZ" dirty="0"/>
              <a:t>. Science 344, 1114–1117. https://doi.org/10.1126/science.1248365</a:t>
            </a:r>
          </a:p>
          <a:p>
            <a:r>
              <a:rPr lang="cs-CZ" dirty="0"/>
              <a:t>Jacobson, M.Z., </a:t>
            </a:r>
            <a:r>
              <a:rPr lang="cs-CZ" dirty="0" err="1"/>
              <a:t>Delucchi</a:t>
            </a:r>
            <a:r>
              <a:rPr lang="cs-CZ" dirty="0"/>
              <a:t>, M.A., 2011. </a:t>
            </a:r>
            <a:r>
              <a:rPr lang="cs-CZ" dirty="0" err="1"/>
              <a:t>Providing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energy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wind</a:t>
            </a:r>
            <a:r>
              <a:rPr lang="cs-CZ" dirty="0"/>
              <a:t>, </a:t>
            </a:r>
            <a:r>
              <a:rPr lang="cs-CZ" dirty="0" err="1"/>
              <a:t>water</a:t>
            </a:r>
            <a:r>
              <a:rPr lang="cs-CZ" dirty="0"/>
              <a:t>, and </a:t>
            </a:r>
            <a:r>
              <a:rPr lang="cs-CZ" dirty="0" err="1"/>
              <a:t>solar</a:t>
            </a:r>
            <a:r>
              <a:rPr lang="cs-CZ" dirty="0"/>
              <a:t> </a:t>
            </a:r>
            <a:r>
              <a:rPr lang="cs-CZ" dirty="0" err="1"/>
              <a:t>power</a:t>
            </a:r>
            <a:r>
              <a:rPr lang="cs-CZ" dirty="0"/>
              <a:t>, Part I: Technologies, </a:t>
            </a:r>
            <a:r>
              <a:rPr lang="cs-CZ" dirty="0" err="1"/>
              <a:t>energy</a:t>
            </a:r>
            <a:r>
              <a:rPr lang="cs-CZ" dirty="0"/>
              <a:t> </a:t>
            </a:r>
            <a:r>
              <a:rPr lang="cs-CZ" dirty="0" err="1"/>
              <a:t>resources</a:t>
            </a:r>
            <a:r>
              <a:rPr lang="cs-CZ" dirty="0"/>
              <a:t>, </a:t>
            </a:r>
            <a:r>
              <a:rPr lang="cs-CZ" dirty="0" err="1"/>
              <a:t>quantities</a:t>
            </a:r>
            <a:r>
              <a:rPr lang="cs-CZ" dirty="0"/>
              <a:t> and </a:t>
            </a:r>
            <a:r>
              <a:rPr lang="cs-CZ" dirty="0" err="1"/>
              <a:t>areas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infrastructure</a:t>
            </a:r>
            <a:r>
              <a:rPr lang="cs-CZ" dirty="0"/>
              <a:t>, and </a:t>
            </a:r>
            <a:r>
              <a:rPr lang="cs-CZ" dirty="0" err="1"/>
              <a:t>materials</a:t>
            </a:r>
            <a:r>
              <a:rPr lang="cs-CZ" dirty="0"/>
              <a:t>. </a:t>
            </a:r>
            <a:r>
              <a:rPr lang="cs-CZ" dirty="0" err="1"/>
              <a:t>Energy</a:t>
            </a:r>
            <a:r>
              <a:rPr lang="cs-CZ" dirty="0"/>
              <a:t> </a:t>
            </a:r>
            <a:r>
              <a:rPr lang="cs-CZ" dirty="0" err="1"/>
              <a:t>Policy</a:t>
            </a:r>
            <a:r>
              <a:rPr lang="cs-CZ" dirty="0"/>
              <a:t> 39, 1154–1169. https://doi.org/10.1016/j.enpol.2010.11.040</a:t>
            </a:r>
          </a:p>
          <a:p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Quéré</a:t>
            </a:r>
            <a:r>
              <a:rPr lang="cs-CZ" dirty="0"/>
              <a:t>, C., Andrew, R.M., </a:t>
            </a:r>
            <a:r>
              <a:rPr lang="cs-CZ" dirty="0" err="1"/>
              <a:t>Friedlingstein</a:t>
            </a:r>
            <a:r>
              <a:rPr lang="cs-CZ" dirty="0"/>
              <a:t>, P., </a:t>
            </a:r>
            <a:r>
              <a:rPr lang="cs-CZ" dirty="0" err="1"/>
              <a:t>Sitch</a:t>
            </a:r>
            <a:r>
              <a:rPr lang="cs-CZ" dirty="0"/>
              <a:t>, S., </a:t>
            </a:r>
            <a:r>
              <a:rPr lang="cs-CZ" dirty="0" err="1"/>
              <a:t>Hauck</a:t>
            </a:r>
            <a:r>
              <a:rPr lang="cs-CZ" dirty="0"/>
              <a:t>, J., </a:t>
            </a:r>
            <a:r>
              <a:rPr lang="cs-CZ" dirty="0" err="1"/>
              <a:t>Pongratz</a:t>
            </a:r>
            <a:r>
              <a:rPr lang="cs-CZ" dirty="0"/>
              <a:t>, J., </a:t>
            </a:r>
            <a:r>
              <a:rPr lang="cs-CZ" dirty="0" err="1"/>
              <a:t>Pickers</a:t>
            </a:r>
            <a:r>
              <a:rPr lang="cs-CZ" dirty="0"/>
              <a:t>, P.A., </a:t>
            </a:r>
            <a:r>
              <a:rPr lang="cs-CZ" dirty="0" err="1"/>
              <a:t>Korsbakken</a:t>
            </a:r>
            <a:r>
              <a:rPr lang="cs-CZ" dirty="0"/>
              <a:t>, J.I., </a:t>
            </a:r>
            <a:r>
              <a:rPr lang="cs-CZ" dirty="0" err="1"/>
              <a:t>Peters</a:t>
            </a:r>
            <a:r>
              <a:rPr lang="cs-CZ" dirty="0"/>
              <a:t>, G.P., </a:t>
            </a:r>
            <a:r>
              <a:rPr lang="cs-CZ" dirty="0" err="1"/>
              <a:t>Canadell</a:t>
            </a:r>
            <a:r>
              <a:rPr lang="cs-CZ" dirty="0"/>
              <a:t>, J.G., </a:t>
            </a:r>
            <a:r>
              <a:rPr lang="cs-CZ" dirty="0" err="1"/>
              <a:t>Arneth</a:t>
            </a:r>
            <a:r>
              <a:rPr lang="cs-CZ" dirty="0"/>
              <a:t>, A., </a:t>
            </a:r>
            <a:r>
              <a:rPr lang="cs-CZ" dirty="0" err="1"/>
              <a:t>Arora</a:t>
            </a:r>
            <a:r>
              <a:rPr lang="cs-CZ" dirty="0"/>
              <a:t>, V.K., </a:t>
            </a:r>
            <a:r>
              <a:rPr lang="cs-CZ" dirty="0" err="1"/>
              <a:t>Barbero</a:t>
            </a:r>
            <a:r>
              <a:rPr lang="cs-CZ" dirty="0"/>
              <a:t>, L., </a:t>
            </a:r>
            <a:r>
              <a:rPr lang="cs-CZ" dirty="0" err="1"/>
              <a:t>Bastos</a:t>
            </a:r>
            <a:r>
              <a:rPr lang="cs-CZ" dirty="0"/>
              <a:t>, A., </a:t>
            </a:r>
            <a:r>
              <a:rPr lang="cs-CZ" dirty="0" err="1"/>
              <a:t>Bopp</a:t>
            </a:r>
            <a:r>
              <a:rPr lang="cs-CZ" dirty="0"/>
              <a:t>, L., </a:t>
            </a:r>
            <a:r>
              <a:rPr lang="cs-CZ" dirty="0" err="1"/>
              <a:t>Chevallier</a:t>
            </a:r>
            <a:r>
              <a:rPr lang="cs-CZ" dirty="0"/>
              <a:t>, F., </a:t>
            </a:r>
            <a:r>
              <a:rPr lang="cs-CZ" dirty="0" err="1"/>
              <a:t>Chini</a:t>
            </a:r>
            <a:r>
              <a:rPr lang="cs-CZ" dirty="0"/>
              <a:t>, L.P., </a:t>
            </a:r>
            <a:r>
              <a:rPr lang="cs-CZ" dirty="0" err="1"/>
              <a:t>Ciais</a:t>
            </a:r>
            <a:r>
              <a:rPr lang="cs-CZ" dirty="0"/>
              <a:t>, P., </a:t>
            </a:r>
            <a:r>
              <a:rPr lang="cs-CZ" dirty="0" err="1"/>
              <a:t>Doney</a:t>
            </a:r>
            <a:r>
              <a:rPr lang="cs-CZ" dirty="0"/>
              <a:t>, S.C., </a:t>
            </a:r>
            <a:r>
              <a:rPr lang="cs-CZ" dirty="0" err="1"/>
              <a:t>Gkritzalis</a:t>
            </a:r>
            <a:r>
              <a:rPr lang="cs-CZ" dirty="0"/>
              <a:t>, T., Goll, D.S., </a:t>
            </a:r>
            <a:r>
              <a:rPr lang="cs-CZ" dirty="0" err="1"/>
              <a:t>Harris</a:t>
            </a:r>
            <a:r>
              <a:rPr lang="cs-CZ" dirty="0"/>
              <a:t>, I., </a:t>
            </a:r>
            <a:r>
              <a:rPr lang="cs-CZ" dirty="0" err="1"/>
              <a:t>Haverd</a:t>
            </a:r>
            <a:r>
              <a:rPr lang="cs-CZ" dirty="0"/>
              <a:t>, V., Hoffman, F.M., </a:t>
            </a:r>
            <a:r>
              <a:rPr lang="cs-CZ" dirty="0" err="1"/>
              <a:t>Hoppema</a:t>
            </a:r>
            <a:r>
              <a:rPr lang="cs-CZ" dirty="0"/>
              <a:t>, M., </a:t>
            </a:r>
            <a:r>
              <a:rPr lang="cs-CZ" dirty="0" err="1"/>
              <a:t>Houghton</a:t>
            </a:r>
            <a:r>
              <a:rPr lang="cs-CZ" dirty="0"/>
              <a:t>, R.A., </a:t>
            </a:r>
            <a:r>
              <a:rPr lang="cs-CZ" dirty="0" err="1"/>
              <a:t>Hurtt</a:t>
            </a:r>
            <a:r>
              <a:rPr lang="cs-CZ" dirty="0"/>
              <a:t>, G., </a:t>
            </a:r>
            <a:r>
              <a:rPr lang="cs-CZ" dirty="0" err="1"/>
              <a:t>Ilyina</a:t>
            </a:r>
            <a:r>
              <a:rPr lang="cs-CZ" dirty="0"/>
              <a:t>, T., </a:t>
            </a:r>
            <a:r>
              <a:rPr lang="cs-CZ" dirty="0" err="1"/>
              <a:t>Jain</a:t>
            </a:r>
            <a:r>
              <a:rPr lang="cs-CZ" dirty="0"/>
              <a:t>, A.K., </a:t>
            </a:r>
            <a:r>
              <a:rPr lang="cs-CZ" dirty="0" err="1"/>
              <a:t>Johannessen</a:t>
            </a:r>
            <a:r>
              <a:rPr lang="cs-CZ" dirty="0"/>
              <a:t>, T., Jones, C.D., Kato, E., </a:t>
            </a:r>
            <a:r>
              <a:rPr lang="cs-CZ" dirty="0" err="1"/>
              <a:t>Keeling</a:t>
            </a:r>
            <a:r>
              <a:rPr lang="cs-CZ" dirty="0"/>
              <a:t>, R.F., </a:t>
            </a:r>
            <a:r>
              <a:rPr lang="cs-CZ" dirty="0" err="1"/>
              <a:t>Goldewijk</a:t>
            </a:r>
            <a:r>
              <a:rPr lang="cs-CZ" dirty="0"/>
              <a:t>, K.K., </a:t>
            </a:r>
            <a:r>
              <a:rPr lang="cs-CZ" dirty="0" err="1"/>
              <a:t>Landschützer</a:t>
            </a:r>
            <a:r>
              <a:rPr lang="cs-CZ" dirty="0"/>
              <a:t>, P., </a:t>
            </a:r>
            <a:r>
              <a:rPr lang="cs-CZ" dirty="0" err="1"/>
              <a:t>Lefèvre</a:t>
            </a:r>
            <a:r>
              <a:rPr lang="cs-CZ" dirty="0"/>
              <a:t>, N., </a:t>
            </a:r>
            <a:r>
              <a:rPr lang="cs-CZ" dirty="0" err="1"/>
              <a:t>Lienert</a:t>
            </a:r>
            <a:r>
              <a:rPr lang="cs-CZ" dirty="0"/>
              <a:t>, S., </a:t>
            </a:r>
            <a:r>
              <a:rPr lang="cs-CZ" dirty="0" err="1"/>
              <a:t>Liu</a:t>
            </a:r>
            <a:r>
              <a:rPr lang="cs-CZ" dirty="0"/>
              <a:t>, Z., </a:t>
            </a:r>
            <a:r>
              <a:rPr lang="cs-CZ" dirty="0" err="1"/>
              <a:t>Lombardozzi</a:t>
            </a:r>
            <a:r>
              <a:rPr lang="cs-CZ" dirty="0"/>
              <a:t>, D., </a:t>
            </a:r>
            <a:r>
              <a:rPr lang="cs-CZ" dirty="0" err="1"/>
              <a:t>Metzl</a:t>
            </a:r>
            <a:r>
              <a:rPr lang="cs-CZ" dirty="0"/>
              <a:t>, N., </a:t>
            </a:r>
            <a:r>
              <a:rPr lang="cs-CZ" dirty="0" err="1"/>
              <a:t>Munro</a:t>
            </a:r>
            <a:r>
              <a:rPr lang="cs-CZ" dirty="0"/>
              <a:t>, D.R., </a:t>
            </a:r>
            <a:r>
              <a:rPr lang="cs-CZ" dirty="0" err="1"/>
              <a:t>Nabel</a:t>
            </a:r>
            <a:r>
              <a:rPr lang="cs-CZ" dirty="0"/>
              <a:t>, J.E.M.S., </a:t>
            </a:r>
            <a:r>
              <a:rPr lang="cs-CZ" dirty="0" err="1"/>
              <a:t>Nakaoka</a:t>
            </a:r>
            <a:r>
              <a:rPr lang="cs-CZ" dirty="0"/>
              <a:t>, S., </a:t>
            </a:r>
            <a:r>
              <a:rPr lang="cs-CZ" dirty="0" err="1"/>
              <a:t>Neill</a:t>
            </a:r>
            <a:r>
              <a:rPr lang="cs-CZ" dirty="0"/>
              <a:t>, C., </a:t>
            </a:r>
            <a:r>
              <a:rPr lang="cs-CZ" dirty="0" err="1"/>
              <a:t>Olsen</a:t>
            </a:r>
            <a:r>
              <a:rPr lang="cs-CZ" dirty="0"/>
              <a:t>, A., Ono, T., Patra, P., </a:t>
            </a:r>
            <a:r>
              <a:rPr lang="cs-CZ" dirty="0" err="1"/>
              <a:t>Peregon</a:t>
            </a:r>
            <a:r>
              <a:rPr lang="cs-CZ" dirty="0"/>
              <a:t>, A., </a:t>
            </a:r>
            <a:r>
              <a:rPr lang="cs-CZ" dirty="0" err="1"/>
              <a:t>Peters</a:t>
            </a:r>
            <a:r>
              <a:rPr lang="cs-CZ" dirty="0"/>
              <a:t>, W., </a:t>
            </a:r>
            <a:r>
              <a:rPr lang="cs-CZ" dirty="0" err="1"/>
              <a:t>Peylin</a:t>
            </a:r>
            <a:r>
              <a:rPr lang="cs-CZ" dirty="0"/>
              <a:t>, P., </a:t>
            </a:r>
            <a:r>
              <a:rPr lang="cs-CZ" dirty="0" err="1"/>
              <a:t>Pfeil</a:t>
            </a:r>
            <a:r>
              <a:rPr lang="cs-CZ" dirty="0"/>
              <a:t>, B., </a:t>
            </a:r>
            <a:r>
              <a:rPr lang="cs-CZ" dirty="0" err="1"/>
              <a:t>Pierrot</a:t>
            </a:r>
            <a:r>
              <a:rPr lang="cs-CZ" dirty="0"/>
              <a:t>, D., </a:t>
            </a:r>
            <a:r>
              <a:rPr lang="cs-CZ" dirty="0" err="1"/>
              <a:t>Poulter</a:t>
            </a:r>
            <a:r>
              <a:rPr lang="cs-CZ" dirty="0"/>
              <a:t>, B., </a:t>
            </a:r>
            <a:r>
              <a:rPr lang="cs-CZ" dirty="0" err="1"/>
              <a:t>Rehder</a:t>
            </a:r>
            <a:r>
              <a:rPr lang="cs-CZ" dirty="0"/>
              <a:t>, G., </a:t>
            </a:r>
            <a:r>
              <a:rPr lang="cs-CZ" dirty="0" err="1"/>
              <a:t>Resplandy</a:t>
            </a:r>
            <a:r>
              <a:rPr lang="cs-CZ" dirty="0"/>
              <a:t>, L., </a:t>
            </a:r>
            <a:r>
              <a:rPr lang="cs-CZ" dirty="0" err="1"/>
              <a:t>Robertson</a:t>
            </a:r>
            <a:r>
              <a:rPr lang="cs-CZ" dirty="0"/>
              <a:t>, E., </a:t>
            </a:r>
            <a:r>
              <a:rPr lang="cs-CZ" dirty="0" err="1"/>
              <a:t>Rocher</a:t>
            </a:r>
            <a:r>
              <a:rPr lang="cs-CZ" dirty="0"/>
              <a:t>, M., </a:t>
            </a:r>
            <a:r>
              <a:rPr lang="cs-CZ" dirty="0" err="1"/>
              <a:t>Rödenbeck</a:t>
            </a:r>
            <a:r>
              <a:rPr lang="cs-CZ" dirty="0"/>
              <a:t>, C., Schuster, U., </a:t>
            </a:r>
            <a:r>
              <a:rPr lang="cs-CZ" dirty="0" err="1"/>
              <a:t>Schwinger</a:t>
            </a:r>
            <a:r>
              <a:rPr lang="cs-CZ" dirty="0"/>
              <a:t>, J., </a:t>
            </a:r>
            <a:r>
              <a:rPr lang="cs-CZ" dirty="0" err="1"/>
              <a:t>Séférian</a:t>
            </a:r>
            <a:r>
              <a:rPr lang="cs-CZ" dirty="0"/>
              <a:t>, R., </a:t>
            </a:r>
            <a:r>
              <a:rPr lang="cs-CZ" dirty="0" err="1"/>
              <a:t>Skjelvan</a:t>
            </a:r>
            <a:r>
              <a:rPr lang="cs-CZ" dirty="0"/>
              <a:t>, I., </a:t>
            </a:r>
            <a:r>
              <a:rPr lang="cs-CZ" dirty="0" err="1"/>
              <a:t>Steinhoff</a:t>
            </a:r>
            <a:r>
              <a:rPr lang="cs-CZ" dirty="0"/>
              <a:t>, T., </a:t>
            </a:r>
            <a:r>
              <a:rPr lang="cs-CZ" dirty="0" err="1"/>
              <a:t>Sutton</a:t>
            </a:r>
            <a:r>
              <a:rPr lang="cs-CZ" dirty="0"/>
              <a:t>, A., </a:t>
            </a:r>
            <a:r>
              <a:rPr lang="cs-CZ" dirty="0" err="1"/>
              <a:t>Tans</a:t>
            </a:r>
            <a:r>
              <a:rPr lang="cs-CZ" dirty="0"/>
              <a:t>, P.P., </a:t>
            </a:r>
            <a:r>
              <a:rPr lang="cs-CZ" dirty="0" err="1"/>
              <a:t>Tian</a:t>
            </a:r>
            <a:r>
              <a:rPr lang="cs-CZ" dirty="0"/>
              <a:t>, H., </a:t>
            </a:r>
            <a:r>
              <a:rPr lang="cs-CZ" dirty="0" err="1"/>
              <a:t>Tilbrook</a:t>
            </a:r>
            <a:r>
              <a:rPr lang="cs-CZ" dirty="0"/>
              <a:t>, B., </a:t>
            </a:r>
            <a:r>
              <a:rPr lang="cs-CZ" dirty="0" err="1"/>
              <a:t>Tubiello</a:t>
            </a:r>
            <a:r>
              <a:rPr lang="cs-CZ" dirty="0"/>
              <a:t>, F.N., van der </a:t>
            </a:r>
            <a:r>
              <a:rPr lang="cs-CZ" dirty="0" err="1"/>
              <a:t>Laan-Luijkx</a:t>
            </a:r>
            <a:r>
              <a:rPr lang="cs-CZ" dirty="0"/>
              <a:t>, I.T., van der </a:t>
            </a:r>
            <a:r>
              <a:rPr lang="cs-CZ" dirty="0" err="1"/>
              <a:t>Werf</a:t>
            </a:r>
            <a:r>
              <a:rPr lang="cs-CZ" dirty="0"/>
              <a:t>, G.R., </a:t>
            </a:r>
            <a:r>
              <a:rPr lang="cs-CZ" dirty="0" err="1"/>
              <a:t>Viovy</a:t>
            </a:r>
            <a:r>
              <a:rPr lang="cs-CZ" dirty="0"/>
              <a:t>, N., </a:t>
            </a:r>
            <a:r>
              <a:rPr lang="cs-CZ" dirty="0" err="1"/>
              <a:t>Walker</a:t>
            </a:r>
            <a:r>
              <a:rPr lang="cs-CZ" dirty="0"/>
              <a:t>, A.P., </a:t>
            </a:r>
            <a:r>
              <a:rPr lang="cs-CZ" dirty="0" err="1"/>
              <a:t>Wiltshire</a:t>
            </a:r>
            <a:r>
              <a:rPr lang="cs-CZ" dirty="0"/>
              <a:t>, A.J., </a:t>
            </a:r>
            <a:r>
              <a:rPr lang="cs-CZ" dirty="0" err="1"/>
              <a:t>Wright</a:t>
            </a:r>
            <a:r>
              <a:rPr lang="cs-CZ" dirty="0"/>
              <a:t>, R., </a:t>
            </a:r>
            <a:r>
              <a:rPr lang="cs-CZ" dirty="0" err="1"/>
              <a:t>Zaehle</a:t>
            </a:r>
            <a:r>
              <a:rPr lang="cs-CZ" dirty="0"/>
              <a:t>, S., </a:t>
            </a:r>
            <a:r>
              <a:rPr lang="cs-CZ" dirty="0" err="1"/>
              <a:t>Zheng</a:t>
            </a:r>
            <a:r>
              <a:rPr lang="cs-CZ" dirty="0"/>
              <a:t>, B., 2018.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Carbon</a:t>
            </a:r>
            <a:r>
              <a:rPr lang="cs-CZ" dirty="0"/>
              <a:t> Budget 2018. </a:t>
            </a:r>
            <a:r>
              <a:rPr lang="cs-CZ" dirty="0" err="1"/>
              <a:t>Earth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Science Data 10, 2141–2194. https://doi.org/10.5194/essd-10-2141-2018</a:t>
            </a:r>
          </a:p>
          <a:p>
            <a:r>
              <a:rPr lang="cs-CZ" dirty="0"/>
              <a:t>OECD, 2017. Green </a:t>
            </a:r>
            <a:r>
              <a:rPr lang="cs-CZ" dirty="0" err="1"/>
              <a:t>Growth</a:t>
            </a:r>
            <a:r>
              <a:rPr lang="cs-CZ" dirty="0"/>
              <a:t> </a:t>
            </a:r>
            <a:r>
              <a:rPr lang="cs-CZ" dirty="0" err="1"/>
              <a:t>Indicators</a:t>
            </a:r>
            <a:r>
              <a:rPr lang="cs-CZ" dirty="0"/>
              <a:t>.</a:t>
            </a:r>
          </a:p>
          <a:p>
            <a:r>
              <a:rPr lang="cs-CZ" dirty="0"/>
              <a:t>OECD, 2011. </a:t>
            </a:r>
            <a:r>
              <a:rPr lang="cs-CZ" dirty="0" err="1"/>
              <a:t>Towards</a:t>
            </a:r>
            <a:r>
              <a:rPr lang="cs-CZ" dirty="0"/>
              <a:t> Green </a:t>
            </a:r>
            <a:r>
              <a:rPr lang="cs-CZ" dirty="0" err="1"/>
              <a:t>Growth</a:t>
            </a:r>
            <a:r>
              <a:rPr lang="cs-CZ" dirty="0"/>
              <a:t>.</a:t>
            </a:r>
          </a:p>
          <a:p>
            <a:r>
              <a:rPr lang="cs-CZ" dirty="0" err="1"/>
              <a:t>Parrique</a:t>
            </a:r>
            <a:r>
              <a:rPr lang="cs-CZ" dirty="0"/>
              <a:t>, T., </a:t>
            </a:r>
            <a:r>
              <a:rPr lang="cs-CZ" dirty="0" err="1"/>
              <a:t>Barth</a:t>
            </a:r>
            <a:r>
              <a:rPr lang="cs-CZ" dirty="0"/>
              <a:t>, J., </a:t>
            </a:r>
            <a:r>
              <a:rPr lang="cs-CZ" dirty="0" err="1"/>
              <a:t>Briens</a:t>
            </a:r>
            <a:r>
              <a:rPr lang="cs-CZ" dirty="0"/>
              <a:t>, F., </a:t>
            </a:r>
            <a:r>
              <a:rPr lang="cs-CZ" dirty="0" err="1"/>
              <a:t>Kerschner</a:t>
            </a:r>
            <a:r>
              <a:rPr lang="cs-CZ" dirty="0"/>
              <a:t>, C., Kraus-</a:t>
            </a:r>
            <a:r>
              <a:rPr lang="cs-CZ" dirty="0" err="1"/>
              <a:t>Polk</a:t>
            </a:r>
            <a:r>
              <a:rPr lang="cs-CZ" dirty="0"/>
              <a:t>, A., </a:t>
            </a:r>
            <a:r>
              <a:rPr lang="cs-CZ" dirty="0" err="1"/>
              <a:t>Kuokkanen</a:t>
            </a:r>
            <a:r>
              <a:rPr lang="cs-CZ" dirty="0"/>
              <a:t>, A., </a:t>
            </a:r>
            <a:r>
              <a:rPr lang="cs-CZ" dirty="0" err="1"/>
              <a:t>Spangenberg</a:t>
            </a:r>
            <a:r>
              <a:rPr lang="cs-CZ" dirty="0"/>
              <a:t>, J.H., 2019. </a:t>
            </a:r>
            <a:r>
              <a:rPr lang="cs-CZ" dirty="0" err="1"/>
              <a:t>Decoupling</a:t>
            </a:r>
            <a:r>
              <a:rPr lang="cs-CZ" dirty="0"/>
              <a:t> </a:t>
            </a:r>
            <a:r>
              <a:rPr lang="cs-CZ" dirty="0" err="1"/>
              <a:t>debunked</a:t>
            </a:r>
            <a:r>
              <a:rPr lang="cs-CZ" dirty="0"/>
              <a:t>. Evidence and </a:t>
            </a:r>
            <a:r>
              <a:rPr lang="cs-CZ" dirty="0" err="1"/>
              <a:t>arguments</a:t>
            </a:r>
            <a:r>
              <a:rPr lang="cs-CZ" dirty="0"/>
              <a:t> </a:t>
            </a:r>
            <a:r>
              <a:rPr lang="cs-CZ" dirty="0" err="1"/>
              <a:t>against</a:t>
            </a:r>
            <a:r>
              <a:rPr lang="cs-CZ" dirty="0"/>
              <a:t> green </a:t>
            </a:r>
            <a:r>
              <a:rPr lang="cs-CZ" dirty="0" err="1"/>
              <a:t>growth</a:t>
            </a:r>
            <a:r>
              <a:rPr lang="cs-CZ" dirty="0"/>
              <a:t> as a sole </a:t>
            </a:r>
            <a:r>
              <a:rPr lang="cs-CZ" dirty="0" err="1"/>
              <a:t>strategy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sustainability</a:t>
            </a:r>
            <a:r>
              <a:rPr lang="cs-CZ" dirty="0"/>
              <a:t>. A study </a:t>
            </a:r>
            <a:r>
              <a:rPr lang="cs-CZ" dirty="0" err="1"/>
              <a:t>edited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Environment</a:t>
            </a:r>
            <a:r>
              <a:rPr lang="cs-CZ" dirty="0"/>
              <a:t> </a:t>
            </a:r>
            <a:r>
              <a:rPr lang="cs-CZ" dirty="0" err="1"/>
              <a:t>Bureau</a:t>
            </a:r>
            <a:r>
              <a:rPr lang="cs-CZ" dirty="0"/>
              <a:t> EEB.</a:t>
            </a:r>
          </a:p>
          <a:p>
            <a:r>
              <a:rPr lang="cs-CZ" dirty="0" err="1"/>
              <a:t>Schandl</a:t>
            </a:r>
            <a:r>
              <a:rPr lang="cs-CZ" dirty="0"/>
              <a:t>, H., </a:t>
            </a:r>
            <a:r>
              <a:rPr lang="cs-CZ" dirty="0" err="1"/>
              <a:t>Hatfield-Dodds</a:t>
            </a:r>
            <a:r>
              <a:rPr lang="cs-CZ" dirty="0"/>
              <a:t>, S., </a:t>
            </a:r>
            <a:r>
              <a:rPr lang="cs-CZ" dirty="0" err="1"/>
              <a:t>Wiedmann</a:t>
            </a:r>
            <a:r>
              <a:rPr lang="cs-CZ" dirty="0"/>
              <a:t>, T., </a:t>
            </a:r>
            <a:r>
              <a:rPr lang="cs-CZ" dirty="0" err="1"/>
              <a:t>Geschke</a:t>
            </a:r>
            <a:r>
              <a:rPr lang="cs-CZ" dirty="0"/>
              <a:t>, A., </a:t>
            </a:r>
            <a:r>
              <a:rPr lang="cs-CZ" dirty="0" err="1"/>
              <a:t>Cai</a:t>
            </a:r>
            <a:r>
              <a:rPr lang="cs-CZ" dirty="0"/>
              <a:t>, Y., </a:t>
            </a:r>
            <a:r>
              <a:rPr lang="cs-CZ" dirty="0" err="1"/>
              <a:t>West</a:t>
            </a:r>
            <a:r>
              <a:rPr lang="cs-CZ" dirty="0"/>
              <a:t>, J., </a:t>
            </a:r>
            <a:r>
              <a:rPr lang="cs-CZ" dirty="0" err="1"/>
              <a:t>Newth</a:t>
            </a:r>
            <a:r>
              <a:rPr lang="cs-CZ" dirty="0"/>
              <a:t>, D., </a:t>
            </a:r>
            <a:r>
              <a:rPr lang="cs-CZ" dirty="0" err="1"/>
              <a:t>Baynes</a:t>
            </a:r>
            <a:r>
              <a:rPr lang="cs-CZ" dirty="0"/>
              <a:t>, T., </a:t>
            </a:r>
            <a:r>
              <a:rPr lang="cs-CZ" dirty="0" err="1"/>
              <a:t>Lenzen</a:t>
            </a:r>
            <a:r>
              <a:rPr lang="cs-CZ" dirty="0"/>
              <a:t>, M., </a:t>
            </a:r>
            <a:r>
              <a:rPr lang="cs-CZ" dirty="0" err="1"/>
              <a:t>Owen</a:t>
            </a:r>
            <a:r>
              <a:rPr lang="cs-CZ" dirty="0"/>
              <a:t>, A., 2016. </a:t>
            </a:r>
            <a:r>
              <a:rPr lang="cs-CZ" dirty="0" err="1"/>
              <a:t>Decoupling</a:t>
            </a:r>
            <a:r>
              <a:rPr lang="cs-CZ" dirty="0"/>
              <a:t>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environmental</a:t>
            </a:r>
            <a:r>
              <a:rPr lang="cs-CZ" dirty="0"/>
              <a:t> </a:t>
            </a:r>
            <a:r>
              <a:rPr lang="cs-CZ" dirty="0" err="1"/>
              <a:t>pressure</a:t>
            </a:r>
            <a:r>
              <a:rPr lang="cs-CZ" dirty="0"/>
              <a:t> and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growth</a:t>
            </a:r>
            <a:r>
              <a:rPr lang="cs-CZ" dirty="0"/>
              <a:t>: </a:t>
            </a:r>
            <a:r>
              <a:rPr lang="cs-CZ" dirty="0" err="1"/>
              <a:t>scenarios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energy</a:t>
            </a:r>
            <a:r>
              <a:rPr lang="cs-CZ" dirty="0"/>
              <a:t> use, </a:t>
            </a:r>
            <a:r>
              <a:rPr lang="cs-CZ" dirty="0" err="1"/>
              <a:t>materials</a:t>
            </a:r>
            <a:r>
              <a:rPr lang="cs-CZ" dirty="0"/>
              <a:t> use and </a:t>
            </a:r>
            <a:r>
              <a:rPr lang="cs-CZ" dirty="0" err="1"/>
              <a:t>carbon</a:t>
            </a:r>
            <a:r>
              <a:rPr lang="cs-CZ" dirty="0"/>
              <a:t> </a:t>
            </a:r>
            <a:r>
              <a:rPr lang="cs-CZ" dirty="0" err="1"/>
              <a:t>emissions</a:t>
            </a:r>
            <a:r>
              <a:rPr lang="cs-CZ" dirty="0"/>
              <a:t>. 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Cleaner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, </a:t>
            </a:r>
            <a:r>
              <a:rPr lang="cs-CZ" dirty="0" err="1"/>
              <a:t>Absolute</a:t>
            </a:r>
            <a:r>
              <a:rPr lang="cs-CZ" dirty="0"/>
              <a:t> </a:t>
            </a:r>
            <a:r>
              <a:rPr lang="cs-CZ" dirty="0" err="1"/>
              <a:t>Reductions</a:t>
            </a:r>
            <a:r>
              <a:rPr lang="cs-CZ" dirty="0"/>
              <a:t> in </a:t>
            </a:r>
            <a:r>
              <a:rPr lang="cs-CZ" dirty="0" err="1"/>
              <a:t>Material</a:t>
            </a:r>
            <a:r>
              <a:rPr lang="cs-CZ" dirty="0"/>
              <a:t> </a:t>
            </a:r>
            <a:r>
              <a:rPr lang="cs-CZ" dirty="0" err="1"/>
              <a:t>Throughput</a:t>
            </a:r>
            <a:r>
              <a:rPr lang="cs-CZ" dirty="0"/>
              <a:t>, </a:t>
            </a:r>
            <a:r>
              <a:rPr lang="cs-CZ" dirty="0" err="1"/>
              <a:t>Energy</a:t>
            </a:r>
            <a:r>
              <a:rPr lang="cs-CZ" dirty="0"/>
              <a:t> Use and </a:t>
            </a:r>
            <a:r>
              <a:rPr lang="cs-CZ" dirty="0" err="1"/>
              <a:t>Emissions</a:t>
            </a:r>
            <a:r>
              <a:rPr lang="cs-CZ" dirty="0"/>
              <a:t> 132, 45–56. https://doi.org/10.1016/j.jclepro.2015.06.100</a:t>
            </a:r>
          </a:p>
          <a:p>
            <a:r>
              <a:rPr lang="cs-CZ" dirty="0" err="1"/>
              <a:t>Solow</a:t>
            </a:r>
            <a:r>
              <a:rPr lang="cs-CZ" dirty="0"/>
              <a:t>, R.M., 1973.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Hand? </a:t>
            </a:r>
            <a:r>
              <a:rPr lang="cs-CZ" dirty="0" err="1"/>
              <a:t>Challenge</a:t>
            </a:r>
            <a:r>
              <a:rPr lang="cs-CZ" dirty="0"/>
              <a:t> 16, 39–50. https://doi.org/10.1080/05775132.1973.11469961</a:t>
            </a:r>
          </a:p>
          <a:p>
            <a:r>
              <a:rPr lang="cs-CZ" dirty="0" err="1"/>
              <a:t>Ward</a:t>
            </a:r>
            <a:r>
              <a:rPr lang="cs-CZ" dirty="0"/>
              <a:t>, J.D., </a:t>
            </a:r>
            <a:r>
              <a:rPr lang="cs-CZ" dirty="0" err="1"/>
              <a:t>Sutton</a:t>
            </a:r>
            <a:r>
              <a:rPr lang="cs-CZ" dirty="0"/>
              <a:t>, P.C., Werner, A.D., </a:t>
            </a:r>
            <a:r>
              <a:rPr lang="cs-CZ" dirty="0" err="1"/>
              <a:t>Costanza</a:t>
            </a:r>
            <a:r>
              <a:rPr lang="cs-CZ" dirty="0"/>
              <a:t>, R., </a:t>
            </a:r>
            <a:r>
              <a:rPr lang="cs-CZ" dirty="0" err="1"/>
              <a:t>Mohr</a:t>
            </a:r>
            <a:r>
              <a:rPr lang="cs-CZ" dirty="0"/>
              <a:t>, S.H., </a:t>
            </a:r>
            <a:r>
              <a:rPr lang="cs-CZ" dirty="0" err="1"/>
              <a:t>Simmons</a:t>
            </a:r>
            <a:r>
              <a:rPr lang="cs-CZ" dirty="0"/>
              <a:t>, C.T., 2016.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Decoupling</a:t>
            </a:r>
            <a:r>
              <a:rPr lang="cs-CZ" dirty="0"/>
              <a:t> GDP </a:t>
            </a:r>
            <a:r>
              <a:rPr lang="cs-CZ" dirty="0" err="1"/>
              <a:t>Growth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Environmental</a:t>
            </a:r>
            <a:r>
              <a:rPr lang="cs-CZ" dirty="0"/>
              <a:t> </a:t>
            </a:r>
            <a:r>
              <a:rPr lang="cs-CZ" dirty="0" err="1"/>
              <a:t>Impact</a:t>
            </a:r>
            <a:r>
              <a:rPr lang="cs-CZ" dirty="0"/>
              <a:t> </a:t>
            </a:r>
            <a:r>
              <a:rPr lang="cs-CZ" dirty="0" err="1"/>
              <a:t>Possible</a:t>
            </a:r>
            <a:r>
              <a:rPr lang="cs-CZ" dirty="0"/>
              <a:t>? </a:t>
            </a:r>
            <a:r>
              <a:rPr lang="cs-CZ" dirty="0" err="1"/>
              <a:t>PLoS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11. https://doi.org/10.1371/journal.pone.0164733</a:t>
            </a:r>
          </a:p>
          <a:p>
            <a:r>
              <a:rPr lang="cs-CZ" dirty="0" err="1"/>
              <a:t>Wiedmann</a:t>
            </a:r>
            <a:r>
              <a:rPr lang="cs-CZ" dirty="0"/>
              <a:t>, T.O., </a:t>
            </a:r>
            <a:r>
              <a:rPr lang="cs-CZ" dirty="0" err="1"/>
              <a:t>Schandl</a:t>
            </a:r>
            <a:r>
              <a:rPr lang="cs-CZ" dirty="0"/>
              <a:t>, H., </a:t>
            </a:r>
            <a:r>
              <a:rPr lang="cs-CZ" dirty="0" err="1"/>
              <a:t>Lenzen</a:t>
            </a:r>
            <a:r>
              <a:rPr lang="cs-CZ" dirty="0"/>
              <a:t>, M., Moran, D., </a:t>
            </a:r>
            <a:r>
              <a:rPr lang="cs-CZ" dirty="0" err="1"/>
              <a:t>Suh</a:t>
            </a:r>
            <a:r>
              <a:rPr lang="cs-CZ" dirty="0"/>
              <a:t>, S., </a:t>
            </a:r>
            <a:r>
              <a:rPr lang="cs-CZ" dirty="0" err="1"/>
              <a:t>West</a:t>
            </a:r>
            <a:r>
              <a:rPr lang="cs-CZ" dirty="0"/>
              <a:t>, J., </a:t>
            </a:r>
            <a:r>
              <a:rPr lang="cs-CZ" dirty="0" err="1"/>
              <a:t>Kanemoto</a:t>
            </a:r>
            <a:r>
              <a:rPr lang="cs-CZ" dirty="0"/>
              <a:t>, K., 2015.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material</a:t>
            </a:r>
            <a:r>
              <a:rPr lang="cs-CZ" dirty="0"/>
              <a:t> </a:t>
            </a:r>
            <a:r>
              <a:rPr lang="cs-CZ" dirty="0" err="1"/>
              <a:t>footprint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nations</a:t>
            </a:r>
            <a:r>
              <a:rPr lang="cs-CZ" dirty="0"/>
              <a:t>. PNAS 112, 6271–6276. https://</a:t>
            </a:r>
            <a:r>
              <a:rPr lang="cs-CZ" dirty="0" smtClean="0"/>
              <a:t>doi.org/10.1073/pnas.1220362110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314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Economic </a:t>
            </a:r>
            <a:r>
              <a:rPr lang="cs-CZ" dirty="0" err="1" smtClean="0"/>
              <a:t>Growth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Environment</a:t>
            </a:r>
            <a:r>
              <a:rPr lang="cs-CZ" dirty="0" smtClean="0"/>
              <a:t>…</a:t>
            </a:r>
            <a:br>
              <a:rPr lang="cs-CZ" dirty="0" smtClean="0"/>
            </a:br>
            <a:r>
              <a:rPr lang="cs-CZ" sz="4000" dirty="0" smtClean="0"/>
              <a:t>…</a:t>
            </a:r>
            <a:r>
              <a:rPr lang="cs-CZ" sz="4000" dirty="0" err="1" smtClean="0"/>
              <a:t>from</a:t>
            </a:r>
            <a:r>
              <a:rPr lang="cs-CZ" sz="4000" dirty="0" smtClean="0"/>
              <a:t> </a:t>
            </a:r>
            <a:r>
              <a:rPr lang="cs-CZ" sz="4000" dirty="0" err="1" smtClean="0"/>
              <a:t>the</a:t>
            </a:r>
            <a:r>
              <a:rPr lang="cs-CZ" sz="4000" dirty="0" smtClean="0"/>
              <a:t> </a:t>
            </a:r>
            <a:r>
              <a:rPr lang="cs-CZ" sz="4000" dirty="0" err="1" smtClean="0"/>
              <a:t>mainstream</a:t>
            </a:r>
            <a:r>
              <a:rPr lang="cs-CZ" sz="4000" dirty="0" smtClean="0"/>
              <a:t> point </a:t>
            </a:r>
            <a:r>
              <a:rPr lang="cs-CZ" sz="4000" dirty="0" err="1" smtClean="0"/>
              <a:t>of</a:t>
            </a:r>
            <a:r>
              <a:rPr lang="cs-CZ" sz="4000" dirty="0" smtClean="0"/>
              <a:t> </a:t>
            </a:r>
            <a:r>
              <a:rPr lang="cs-CZ" sz="4000" dirty="0" err="1" smtClean="0"/>
              <a:t>view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1990s</a:t>
            </a:r>
            <a:r>
              <a:rPr lang="cs-CZ" dirty="0" smtClean="0"/>
              <a:t>:</a:t>
            </a:r>
            <a:r>
              <a:rPr lang="en-US" dirty="0" smtClean="0"/>
              <a:t> economists</a:t>
            </a:r>
            <a:r>
              <a:rPr lang="cs-CZ" dirty="0" smtClean="0"/>
              <a:t> </a:t>
            </a:r>
            <a:r>
              <a:rPr lang="cs-CZ" dirty="0" err="1" smtClean="0"/>
              <a:t>analysed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relationship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growth</a:t>
            </a:r>
            <a:r>
              <a:rPr lang="cs-CZ" dirty="0" smtClean="0"/>
              <a:t> and </a:t>
            </a:r>
            <a:r>
              <a:rPr lang="cs-CZ" dirty="0" err="1" smtClean="0"/>
              <a:t>selected</a:t>
            </a:r>
            <a:r>
              <a:rPr lang="cs-CZ" dirty="0" smtClean="0"/>
              <a:t> </a:t>
            </a:r>
            <a:r>
              <a:rPr lang="cs-CZ" dirty="0" err="1" smtClean="0"/>
              <a:t>environmental</a:t>
            </a:r>
            <a:r>
              <a:rPr lang="cs-CZ" dirty="0" smtClean="0"/>
              <a:t> </a:t>
            </a:r>
            <a:r>
              <a:rPr lang="cs-CZ" dirty="0" err="1" smtClean="0"/>
              <a:t>pressures</a:t>
            </a:r>
            <a:r>
              <a:rPr lang="cs-CZ" dirty="0" smtClean="0"/>
              <a:t> and </a:t>
            </a:r>
            <a:r>
              <a:rPr lang="cs-CZ" dirty="0" err="1" smtClean="0"/>
              <a:t>found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these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en-US" dirty="0" smtClean="0"/>
              <a:t>negatively correlated</a:t>
            </a:r>
            <a:r>
              <a:rPr lang="cs-CZ" dirty="0" smtClean="0"/>
              <a:t>: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higher</a:t>
            </a:r>
            <a:r>
              <a:rPr lang="cs-CZ" dirty="0" smtClean="0"/>
              <a:t>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growth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lesser</a:t>
            </a:r>
            <a:r>
              <a:rPr lang="cs-CZ" dirty="0" smtClean="0"/>
              <a:t> </a:t>
            </a:r>
            <a:r>
              <a:rPr lang="cs-CZ" dirty="0" err="1" smtClean="0"/>
              <a:t>environmental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endParaRPr lang="cs-CZ" dirty="0" smtClean="0"/>
          </a:p>
          <a:p>
            <a:r>
              <a:rPr lang="cs-CZ" dirty="0" err="1" smtClean="0"/>
              <a:t>According</a:t>
            </a:r>
            <a:r>
              <a:rPr lang="cs-CZ" dirty="0" smtClean="0"/>
              <a:t> to </a:t>
            </a:r>
            <a:r>
              <a:rPr lang="cs-CZ" dirty="0" err="1" smtClean="0"/>
              <a:t>them</a:t>
            </a:r>
            <a:r>
              <a:rPr lang="cs-CZ" dirty="0" smtClean="0"/>
              <a:t>, e</a:t>
            </a:r>
            <a:r>
              <a:rPr lang="en-US" dirty="0" err="1" smtClean="0"/>
              <a:t>nvironmental</a:t>
            </a:r>
            <a:r>
              <a:rPr lang="cs-CZ" dirty="0" smtClean="0"/>
              <a:t> </a:t>
            </a:r>
            <a:r>
              <a:rPr lang="cs-CZ" dirty="0" err="1" smtClean="0"/>
              <a:t>damage</a:t>
            </a:r>
            <a:r>
              <a:rPr lang="en-US" dirty="0" smtClean="0"/>
              <a:t> </a:t>
            </a:r>
            <a:r>
              <a:rPr lang="en-US" dirty="0"/>
              <a:t>would first grow </a:t>
            </a:r>
            <a:r>
              <a:rPr lang="cs-CZ" dirty="0" smtClean="0"/>
              <a:t>and</a:t>
            </a:r>
            <a:r>
              <a:rPr lang="en-US" dirty="0" smtClean="0"/>
              <a:t> </a:t>
            </a:r>
            <a:r>
              <a:rPr lang="en-US" dirty="0"/>
              <a:t>then decline in an inverted </a:t>
            </a:r>
            <a:r>
              <a:rPr lang="cs-CZ" dirty="0" smtClean="0"/>
              <a:t>U-s</a:t>
            </a:r>
            <a:r>
              <a:rPr lang="en-US" dirty="0" err="1" smtClean="0"/>
              <a:t>haped</a:t>
            </a:r>
            <a:r>
              <a:rPr lang="en-US" dirty="0" smtClean="0"/>
              <a:t> </a:t>
            </a:r>
            <a:r>
              <a:rPr lang="cs-CZ" dirty="0" err="1" smtClean="0"/>
              <a:t>relationship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so-</a:t>
            </a:r>
            <a:r>
              <a:rPr lang="cs-CZ" dirty="0" err="1" smtClean="0"/>
              <a:t>called</a:t>
            </a:r>
            <a:r>
              <a:rPr lang="cs-CZ" dirty="0" smtClean="0"/>
              <a:t> </a:t>
            </a:r>
            <a:r>
              <a:rPr lang="en-US" b="1" dirty="0" smtClean="0"/>
              <a:t>Environmental </a:t>
            </a:r>
            <a:r>
              <a:rPr lang="en-US" b="1" dirty="0"/>
              <a:t>Kuznets </a:t>
            </a:r>
            <a:r>
              <a:rPr lang="en-US" b="1" dirty="0" smtClean="0"/>
              <a:t>Curve</a:t>
            </a:r>
            <a:endParaRPr lang="cs-CZ" b="1" dirty="0" smtClean="0"/>
          </a:p>
          <a:p>
            <a:r>
              <a:rPr lang="cs-CZ" dirty="0" smtClean="0"/>
              <a:t>S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/>
              <a:t>policy </a:t>
            </a:r>
            <a:r>
              <a:rPr lang="en-US" dirty="0" smtClean="0"/>
              <a:t>implications</a:t>
            </a:r>
            <a:r>
              <a:rPr lang="cs-CZ" dirty="0" smtClean="0"/>
              <a:t>: </a:t>
            </a:r>
            <a:r>
              <a:rPr lang="en-US" dirty="0" smtClean="0"/>
              <a:t>a</a:t>
            </a:r>
            <a:r>
              <a:rPr lang="cs-CZ" dirty="0" smtClean="0"/>
              <a:t>n </a:t>
            </a:r>
            <a:r>
              <a:rPr lang="cs-CZ" dirty="0" err="1" smtClean="0"/>
              <a:t>economy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‚</a:t>
            </a:r>
            <a:r>
              <a:rPr lang="en-US" dirty="0" smtClean="0"/>
              <a:t>grow out</a:t>
            </a:r>
            <a:r>
              <a:rPr lang="cs-CZ" dirty="0" smtClean="0"/>
              <a:t>‘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cs-CZ" dirty="0" err="1" smtClean="0"/>
              <a:t>environmental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endParaRPr lang="cs-CZ" dirty="0" smtClean="0"/>
          </a:p>
          <a:p>
            <a:pPr marL="0" indent="0" algn="r">
              <a:buNone/>
            </a:pPr>
            <a:r>
              <a:rPr lang="cs-CZ" dirty="0" smtClean="0"/>
              <a:t>(</a:t>
            </a:r>
            <a:r>
              <a:rPr lang="cs-CZ" dirty="0" err="1" smtClean="0"/>
              <a:t>Parrique</a:t>
            </a:r>
            <a:r>
              <a:rPr lang="cs-CZ" dirty="0" smtClean="0"/>
              <a:t> et al., 2019, p. 19)</a:t>
            </a:r>
          </a:p>
        </p:txBody>
      </p:sp>
    </p:spTree>
    <p:extLst>
      <p:ext uri="{BB962C8B-B14F-4D97-AF65-F5344CB8AC3E}">
        <p14:creationId xmlns:p14="http://schemas.microsoft.com/office/powerpoint/2010/main" val="379909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Economic </a:t>
            </a:r>
            <a:r>
              <a:rPr lang="cs-CZ" dirty="0" err="1" smtClean="0"/>
              <a:t>Growth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Environment</a:t>
            </a:r>
            <a:r>
              <a:rPr lang="cs-CZ" dirty="0" smtClean="0"/>
              <a:t>…</a:t>
            </a:r>
            <a:br>
              <a:rPr lang="cs-CZ" dirty="0" smtClean="0"/>
            </a:br>
            <a:r>
              <a:rPr lang="cs-CZ" sz="4000" dirty="0" smtClean="0"/>
              <a:t>…</a:t>
            </a:r>
            <a:r>
              <a:rPr lang="cs-CZ" sz="4000" dirty="0" err="1" smtClean="0"/>
              <a:t>from</a:t>
            </a:r>
            <a:r>
              <a:rPr lang="cs-CZ" sz="4000" dirty="0" smtClean="0"/>
              <a:t> </a:t>
            </a:r>
            <a:r>
              <a:rPr lang="cs-CZ" sz="4000" dirty="0" err="1" smtClean="0"/>
              <a:t>the</a:t>
            </a:r>
            <a:r>
              <a:rPr lang="cs-CZ" sz="4000" dirty="0" smtClean="0"/>
              <a:t> </a:t>
            </a:r>
            <a:r>
              <a:rPr lang="cs-CZ" sz="4000" dirty="0" err="1" smtClean="0"/>
              <a:t>mainstream</a:t>
            </a:r>
            <a:r>
              <a:rPr lang="cs-CZ" sz="4000" dirty="0" smtClean="0"/>
              <a:t> point </a:t>
            </a:r>
            <a:r>
              <a:rPr lang="cs-CZ" sz="4000" dirty="0" err="1" smtClean="0"/>
              <a:t>of</a:t>
            </a:r>
            <a:r>
              <a:rPr lang="cs-CZ" sz="4000" dirty="0" smtClean="0"/>
              <a:t> </a:t>
            </a:r>
            <a:r>
              <a:rPr lang="cs-CZ" sz="4000" dirty="0" err="1" smtClean="0"/>
              <a:t>view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Environmental</a:t>
            </a:r>
            <a:r>
              <a:rPr lang="cs-CZ" b="1" dirty="0" smtClean="0"/>
              <a:t> </a:t>
            </a:r>
            <a:r>
              <a:rPr lang="cs-CZ" b="1" dirty="0" err="1" smtClean="0"/>
              <a:t>Kuznets</a:t>
            </a:r>
            <a:r>
              <a:rPr lang="cs-CZ" b="1" dirty="0" smtClean="0"/>
              <a:t> </a:t>
            </a:r>
            <a:r>
              <a:rPr lang="cs-CZ" b="1" dirty="0" err="1" smtClean="0"/>
              <a:t>Curve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inverted</a:t>
            </a:r>
            <a:r>
              <a:rPr lang="cs-CZ" dirty="0" smtClean="0"/>
              <a:t> U-</a:t>
            </a:r>
            <a:r>
              <a:rPr lang="cs-CZ" dirty="0" err="1" smtClean="0"/>
              <a:t>shaped</a:t>
            </a:r>
            <a:r>
              <a:rPr lang="cs-CZ" dirty="0" smtClean="0"/>
              <a:t> </a:t>
            </a:r>
            <a:r>
              <a:rPr lang="en-US" dirty="0" smtClean="0"/>
              <a:t>relationship</a:t>
            </a:r>
            <a:r>
              <a:rPr lang="cs-CZ" dirty="0" smtClean="0"/>
              <a:t> </a:t>
            </a:r>
            <a:r>
              <a:rPr lang="en-US" dirty="0" smtClean="0"/>
              <a:t>between </a:t>
            </a:r>
            <a:r>
              <a:rPr lang="en-US" dirty="0"/>
              <a:t>economic </a:t>
            </a:r>
            <a:r>
              <a:rPr lang="en-US" dirty="0" smtClean="0"/>
              <a:t>output</a:t>
            </a:r>
            <a:r>
              <a:rPr lang="cs-CZ" dirty="0" smtClean="0"/>
              <a:t> (GDP)</a:t>
            </a:r>
            <a:r>
              <a:rPr lang="en-US" dirty="0" smtClean="0"/>
              <a:t> </a:t>
            </a:r>
            <a:r>
              <a:rPr lang="en-US" dirty="0"/>
              <a:t>per capita and </a:t>
            </a:r>
            <a:r>
              <a:rPr lang="en-US" dirty="0" smtClean="0"/>
              <a:t>environmental </a:t>
            </a:r>
            <a:r>
              <a:rPr lang="cs-CZ" dirty="0" err="1" smtClean="0"/>
              <a:t>damage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236" y="2759627"/>
            <a:ext cx="3845527" cy="357883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489529" y="6499962"/>
            <a:ext cx="270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Source: </a:t>
            </a:r>
            <a:r>
              <a:rPr lang="cs-CZ" dirty="0" err="1" smtClean="0"/>
              <a:t>Everett</a:t>
            </a:r>
            <a:r>
              <a:rPr lang="cs-CZ" dirty="0" smtClean="0"/>
              <a:t> et al., 2010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857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Environmental</a:t>
            </a:r>
            <a:r>
              <a:rPr lang="cs-CZ" dirty="0"/>
              <a:t> </a:t>
            </a:r>
            <a:r>
              <a:rPr lang="cs-CZ" dirty="0" err="1" smtClean="0"/>
              <a:t>Kuznets</a:t>
            </a:r>
            <a:r>
              <a:rPr lang="cs-CZ" dirty="0" smtClean="0"/>
              <a:t> </a:t>
            </a:r>
            <a:r>
              <a:rPr lang="cs-CZ" dirty="0" err="1" smtClean="0"/>
              <a:t>Curve</a:t>
            </a:r>
            <a:r>
              <a:rPr lang="cs-CZ" dirty="0" smtClean="0"/>
              <a:t> (EKC)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Assumptions</a:t>
            </a:r>
            <a:r>
              <a:rPr lang="cs-CZ" b="1" dirty="0" smtClean="0"/>
              <a:t>/</a:t>
            </a:r>
            <a:r>
              <a:rPr lang="cs-CZ" b="1" dirty="0" err="1" smtClean="0"/>
              <a:t>factors</a:t>
            </a:r>
            <a:r>
              <a:rPr lang="cs-CZ" dirty="0" smtClean="0"/>
              <a:t> (</a:t>
            </a:r>
            <a:r>
              <a:rPr lang="cs-CZ" dirty="0" err="1" smtClean="0"/>
              <a:t>Everett</a:t>
            </a:r>
            <a:r>
              <a:rPr lang="cs-CZ" dirty="0" smtClean="0"/>
              <a:t> et al., 2010):</a:t>
            </a:r>
          </a:p>
          <a:p>
            <a:pPr lvl="1"/>
            <a:r>
              <a:rPr lang="cs-CZ" dirty="0" err="1" smtClean="0"/>
              <a:t>Beyond</a:t>
            </a:r>
            <a:r>
              <a:rPr lang="cs-CZ" dirty="0" smtClean="0"/>
              <a:t> a </a:t>
            </a:r>
            <a:r>
              <a:rPr lang="cs-CZ" dirty="0" err="1" smtClean="0"/>
              <a:t>certain</a:t>
            </a:r>
            <a:r>
              <a:rPr lang="cs-CZ" dirty="0" smtClean="0"/>
              <a:t> point, </a:t>
            </a:r>
            <a:r>
              <a:rPr lang="cs-CZ" dirty="0" err="1" smtClean="0"/>
              <a:t>consumers</a:t>
            </a:r>
            <a:r>
              <a:rPr lang="cs-CZ" dirty="0" smtClean="0"/>
              <a:t> </a:t>
            </a:r>
            <a:r>
              <a:rPr lang="cs-CZ" dirty="0" err="1" smtClean="0"/>
              <a:t>prefer</a:t>
            </a:r>
            <a:r>
              <a:rPr lang="cs-CZ" dirty="0" smtClean="0"/>
              <a:t> </a:t>
            </a:r>
            <a:r>
              <a:rPr lang="cs-CZ" dirty="0" err="1" smtClean="0"/>
              <a:t>improvements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environment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</a:t>
            </a:r>
            <a:r>
              <a:rPr lang="cs-CZ" dirty="0" err="1" smtClean="0"/>
              <a:t>further</a:t>
            </a:r>
            <a:r>
              <a:rPr lang="cs-CZ" dirty="0" smtClean="0"/>
              <a:t> </a:t>
            </a:r>
            <a:r>
              <a:rPr lang="cs-CZ" dirty="0" err="1" smtClean="0"/>
              <a:t>consumption</a:t>
            </a:r>
            <a:endParaRPr lang="cs-CZ" dirty="0" smtClean="0"/>
          </a:p>
          <a:p>
            <a:pPr lvl="1"/>
            <a:r>
              <a:rPr lang="cs-CZ" dirty="0" err="1" smtClean="0"/>
              <a:t>Technological</a:t>
            </a:r>
            <a:r>
              <a:rPr lang="cs-CZ" dirty="0" smtClean="0"/>
              <a:t> </a:t>
            </a:r>
            <a:r>
              <a:rPr lang="cs-CZ" dirty="0" err="1" smtClean="0"/>
              <a:t>improvements</a:t>
            </a:r>
            <a:r>
              <a:rPr lang="cs-CZ" dirty="0" smtClean="0"/>
              <a:t> – </a:t>
            </a:r>
            <a:r>
              <a:rPr lang="cs-CZ" dirty="0" err="1" smtClean="0"/>
              <a:t>cleaner</a:t>
            </a:r>
            <a:r>
              <a:rPr lang="cs-CZ" dirty="0" smtClean="0"/>
              <a:t> </a:t>
            </a:r>
            <a:r>
              <a:rPr lang="cs-CZ" dirty="0" err="1" smtClean="0"/>
              <a:t>technologies</a:t>
            </a:r>
            <a:r>
              <a:rPr lang="cs-CZ" dirty="0" smtClean="0"/>
              <a:t> (</a:t>
            </a:r>
            <a:r>
              <a:rPr lang="cs-CZ" dirty="0" err="1" smtClean="0"/>
              <a:t>renewable</a:t>
            </a:r>
            <a:r>
              <a:rPr lang="cs-CZ" dirty="0" smtClean="0"/>
              <a:t> </a:t>
            </a:r>
            <a:r>
              <a:rPr lang="cs-CZ" dirty="0" err="1" smtClean="0"/>
              <a:t>energy</a:t>
            </a:r>
            <a:r>
              <a:rPr lang="cs-CZ" dirty="0" smtClean="0"/>
              <a:t>, electromobility, </a:t>
            </a:r>
            <a:r>
              <a:rPr lang="cs-CZ" dirty="0" err="1" smtClean="0"/>
              <a:t>etc</a:t>
            </a:r>
            <a:r>
              <a:rPr lang="cs-CZ" dirty="0" smtClean="0"/>
              <a:t>.) + shift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economy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‚</a:t>
            </a:r>
            <a:r>
              <a:rPr lang="cs-CZ" dirty="0" err="1" smtClean="0"/>
              <a:t>dirty</a:t>
            </a:r>
            <a:r>
              <a:rPr lang="cs-CZ" dirty="0" smtClean="0"/>
              <a:t>‘ </a:t>
            </a:r>
            <a:r>
              <a:rPr lang="cs-CZ" dirty="0" err="1" smtClean="0"/>
              <a:t>industries</a:t>
            </a:r>
            <a:r>
              <a:rPr lang="cs-CZ" dirty="0" smtClean="0"/>
              <a:t> to </a:t>
            </a:r>
            <a:r>
              <a:rPr lang="cs-CZ" dirty="0" err="1" smtClean="0"/>
              <a:t>cleaner</a:t>
            </a:r>
            <a:r>
              <a:rPr lang="cs-CZ" dirty="0" smtClean="0"/>
              <a:t> </a:t>
            </a:r>
            <a:r>
              <a:rPr lang="cs-CZ" dirty="0" err="1" smtClean="0"/>
              <a:t>industries</a:t>
            </a:r>
            <a:r>
              <a:rPr lang="cs-CZ" dirty="0" smtClean="0"/>
              <a:t> and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industry</a:t>
            </a:r>
            <a:r>
              <a:rPr lang="cs-CZ" dirty="0" smtClean="0"/>
              <a:t> to </a:t>
            </a:r>
            <a:r>
              <a:rPr lang="cs-CZ" dirty="0" err="1" smtClean="0"/>
              <a:t>services</a:t>
            </a:r>
            <a:r>
              <a:rPr lang="cs-CZ" dirty="0" smtClean="0"/>
              <a:t> in </a:t>
            </a:r>
            <a:r>
              <a:rPr lang="cs-CZ" dirty="0" err="1" smtClean="0"/>
              <a:t>general</a:t>
            </a:r>
            <a:endParaRPr lang="cs-CZ" dirty="0" smtClean="0"/>
          </a:p>
          <a:p>
            <a:r>
              <a:rPr lang="cs-CZ" b="1" dirty="0" err="1" smtClean="0"/>
              <a:t>Policy</a:t>
            </a:r>
            <a:r>
              <a:rPr lang="cs-CZ" b="1" dirty="0" smtClean="0"/>
              <a:t> </a:t>
            </a:r>
            <a:r>
              <a:rPr lang="cs-CZ" b="1" dirty="0" err="1" smtClean="0"/>
              <a:t>implications</a:t>
            </a:r>
            <a:r>
              <a:rPr lang="cs-CZ" b="1" dirty="0"/>
              <a:t>:</a:t>
            </a:r>
            <a:endParaRPr lang="cs-CZ" b="1" dirty="0" smtClean="0"/>
          </a:p>
          <a:p>
            <a:pPr lvl="1"/>
            <a:r>
              <a:rPr lang="cs-CZ" dirty="0" err="1" smtClean="0"/>
              <a:t>Foster</a:t>
            </a:r>
            <a:r>
              <a:rPr lang="cs-CZ" dirty="0" smtClean="0"/>
              <a:t>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growth</a:t>
            </a:r>
            <a:r>
              <a:rPr lang="cs-CZ" dirty="0" smtClean="0"/>
              <a:t> in </a:t>
            </a:r>
            <a:r>
              <a:rPr lang="cs-CZ" dirty="0" err="1" smtClean="0"/>
              <a:t>order</a:t>
            </a:r>
            <a:r>
              <a:rPr lang="cs-CZ" dirty="0" smtClean="0"/>
              <a:t> to </a:t>
            </a:r>
            <a:r>
              <a:rPr lang="cs-CZ" dirty="0" err="1" smtClean="0"/>
              <a:t>improve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environment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026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</a:t>
            </a:r>
            <a:r>
              <a:rPr lang="cs-CZ" dirty="0" err="1" smtClean="0"/>
              <a:t>nevertheless</a:t>
            </a:r>
            <a:r>
              <a:rPr lang="cs-CZ" dirty="0" smtClean="0"/>
              <a:t>, </a:t>
            </a:r>
            <a:r>
              <a:rPr lang="cs-CZ" dirty="0" err="1" smtClean="0"/>
              <a:t>there</a:t>
            </a:r>
            <a:r>
              <a:rPr lang="cs-CZ" dirty="0" smtClean="0"/>
              <a:t> are </a:t>
            </a:r>
            <a:r>
              <a:rPr lang="cs-CZ" dirty="0" err="1" smtClean="0"/>
              <a:t>couple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EKC </a:t>
            </a:r>
            <a:r>
              <a:rPr lang="cs-CZ" b="1" dirty="0" err="1" smtClean="0"/>
              <a:t>works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a limited set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environmental</a:t>
            </a:r>
            <a:r>
              <a:rPr lang="cs-CZ" b="1" dirty="0" smtClean="0"/>
              <a:t> </a:t>
            </a:r>
            <a:r>
              <a:rPr lang="cs-CZ" b="1" dirty="0" err="1" smtClean="0"/>
              <a:t>indicators</a:t>
            </a:r>
            <a:r>
              <a:rPr lang="cs-CZ" b="1" dirty="0" smtClean="0"/>
              <a:t> </a:t>
            </a:r>
            <a:r>
              <a:rPr lang="cs-CZ" b="1" dirty="0" err="1" smtClean="0"/>
              <a:t>only</a:t>
            </a:r>
            <a:r>
              <a:rPr lang="cs-CZ" b="1" dirty="0" smtClean="0"/>
              <a:t>:</a:t>
            </a:r>
          </a:p>
          <a:p>
            <a:pPr lvl="1"/>
            <a:r>
              <a:rPr lang="cs-CZ" dirty="0" err="1" smtClean="0"/>
              <a:t>Mostly</a:t>
            </a:r>
            <a:r>
              <a:rPr lang="cs-CZ" dirty="0" smtClean="0"/>
              <a:t> (air, </a:t>
            </a:r>
            <a:r>
              <a:rPr lang="cs-CZ" dirty="0" err="1" smtClean="0"/>
              <a:t>soil</a:t>
            </a:r>
            <a:r>
              <a:rPr lang="cs-CZ" dirty="0" smtClean="0"/>
              <a:t> and </a:t>
            </a:r>
            <a:r>
              <a:rPr lang="cs-CZ" dirty="0" err="1" smtClean="0"/>
              <a:t>water</a:t>
            </a:r>
            <a:r>
              <a:rPr lang="cs-CZ" dirty="0" smtClean="0"/>
              <a:t>) </a:t>
            </a:r>
            <a:r>
              <a:rPr lang="cs-CZ" dirty="0" err="1" smtClean="0"/>
              <a:t>pollutants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significant</a:t>
            </a:r>
            <a:r>
              <a:rPr lang="cs-CZ" dirty="0" smtClean="0"/>
              <a:t>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impact</a:t>
            </a:r>
            <a:endParaRPr lang="cs-CZ" dirty="0" smtClean="0"/>
          </a:p>
          <a:p>
            <a:r>
              <a:rPr lang="cs-CZ" b="1" dirty="0" err="1" smtClean="0"/>
              <a:t>Does</a:t>
            </a:r>
            <a:r>
              <a:rPr lang="cs-CZ" b="1" dirty="0" smtClean="0"/>
              <a:t> NOT </a:t>
            </a:r>
            <a:r>
              <a:rPr lang="cs-CZ" b="1" dirty="0" err="1" smtClean="0"/>
              <a:t>work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:</a:t>
            </a:r>
          </a:p>
          <a:p>
            <a:pPr lvl="1"/>
            <a:r>
              <a:rPr lang="cs-CZ" dirty="0" err="1" smtClean="0"/>
              <a:t>Carbon</a:t>
            </a:r>
            <a:r>
              <a:rPr lang="cs-CZ" dirty="0" smtClean="0"/>
              <a:t> and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greenhouse</a:t>
            </a:r>
            <a:r>
              <a:rPr lang="cs-CZ" dirty="0" smtClean="0"/>
              <a:t> </a:t>
            </a:r>
            <a:r>
              <a:rPr lang="cs-CZ" dirty="0" err="1" smtClean="0"/>
              <a:t>gases</a:t>
            </a:r>
            <a:endParaRPr lang="cs-CZ" dirty="0" smtClean="0"/>
          </a:p>
          <a:p>
            <a:pPr lvl="1"/>
            <a:r>
              <a:rPr lang="cs-CZ" dirty="0" err="1" smtClean="0"/>
              <a:t>Energy</a:t>
            </a:r>
            <a:r>
              <a:rPr lang="cs-CZ" dirty="0" smtClean="0"/>
              <a:t> use</a:t>
            </a:r>
          </a:p>
          <a:p>
            <a:r>
              <a:rPr lang="cs-CZ" b="1" dirty="0" smtClean="0"/>
              <a:t>T</a:t>
            </a:r>
            <a:r>
              <a:rPr lang="en-US" b="1" dirty="0" smtClean="0"/>
              <a:t>he </a:t>
            </a:r>
            <a:r>
              <a:rPr lang="en-US" b="1" dirty="0"/>
              <a:t>costs of </a:t>
            </a:r>
            <a:r>
              <a:rPr lang="cs-CZ" b="1" dirty="0" err="1" smtClean="0"/>
              <a:t>fixing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en-US" b="1" dirty="0" smtClean="0"/>
              <a:t> </a:t>
            </a:r>
            <a:r>
              <a:rPr lang="cs-CZ" b="1" dirty="0" err="1" smtClean="0"/>
              <a:t>environmental</a:t>
            </a:r>
            <a:r>
              <a:rPr lang="cs-CZ" b="1" dirty="0" smtClean="0"/>
              <a:t> </a:t>
            </a:r>
            <a:r>
              <a:rPr lang="en-US" b="1" dirty="0" smtClean="0"/>
              <a:t>damage </a:t>
            </a:r>
            <a:r>
              <a:rPr lang="cs-CZ" b="1" dirty="0" err="1" smtClean="0"/>
              <a:t>can</a:t>
            </a:r>
            <a:r>
              <a:rPr lang="en-US" b="1" dirty="0" smtClean="0"/>
              <a:t> </a:t>
            </a:r>
            <a:r>
              <a:rPr lang="en-US" b="1" dirty="0"/>
              <a:t>be drastically higher than the </a:t>
            </a:r>
            <a:r>
              <a:rPr lang="en-US" b="1" dirty="0" smtClean="0"/>
              <a:t>cost</a:t>
            </a:r>
            <a:r>
              <a:rPr lang="cs-CZ" b="1" dirty="0" smtClean="0"/>
              <a:t>s</a:t>
            </a:r>
            <a:r>
              <a:rPr lang="en-US" b="1" dirty="0" smtClean="0"/>
              <a:t> </a:t>
            </a:r>
            <a:r>
              <a:rPr lang="en-US" b="1" dirty="0"/>
              <a:t>of </a:t>
            </a:r>
            <a:r>
              <a:rPr lang="en-US" b="1" dirty="0" smtClean="0"/>
              <a:t>mitigation</a:t>
            </a:r>
            <a:endParaRPr lang="cs-CZ" b="1" dirty="0" smtClean="0"/>
          </a:p>
          <a:p>
            <a:pPr marL="0" indent="0" algn="r">
              <a:buNone/>
            </a:pPr>
            <a:r>
              <a:rPr lang="cs-CZ" dirty="0" smtClean="0"/>
              <a:t>(</a:t>
            </a:r>
            <a:r>
              <a:rPr lang="cs-CZ" dirty="0" err="1" smtClean="0"/>
              <a:t>Everett</a:t>
            </a:r>
            <a:r>
              <a:rPr lang="cs-CZ" dirty="0" smtClean="0"/>
              <a:t> et al., 2010)</a:t>
            </a:r>
          </a:p>
        </p:txBody>
      </p:sp>
    </p:spTree>
    <p:extLst>
      <p:ext uri="{BB962C8B-B14F-4D97-AF65-F5344CB8AC3E}">
        <p14:creationId xmlns:p14="http://schemas.microsoft.com/office/powerpoint/2010/main" val="182674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Production</a:t>
            </a:r>
            <a:r>
              <a:rPr lang="cs-CZ" dirty="0" smtClean="0"/>
              <a:t> </a:t>
            </a:r>
            <a:r>
              <a:rPr lang="cs-CZ" dirty="0" err="1" smtClean="0"/>
              <a:t>factors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814558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To </a:t>
            </a:r>
            <a:r>
              <a:rPr lang="cs-CZ" dirty="0" err="1" smtClean="0"/>
              <a:t>produce</a:t>
            </a:r>
            <a:r>
              <a:rPr lang="cs-CZ" dirty="0" smtClean="0"/>
              <a:t> </a:t>
            </a:r>
            <a:r>
              <a:rPr lang="cs-CZ" dirty="0" err="1" smtClean="0"/>
              <a:t>goods</a:t>
            </a:r>
            <a:r>
              <a:rPr lang="cs-CZ" dirty="0"/>
              <a:t> </a:t>
            </a:r>
            <a:r>
              <a:rPr lang="cs-CZ" dirty="0" smtClean="0"/>
              <a:t>and </a:t>
            </a:r>
            <a:r>
              <a:rPr lang="cs-CZ" dirty="0" err="1" smtClean="0"/>
              <a:t>services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economy</a:t>
            </a:r>
            <a:r>
              <a:rPr lang="cs-CZ" dirty="0" smtClean="0"/>
              <a:t> </a:t>
            </a:r>
            <a:r>
              <a:rPr lang="cs-CZ" dirty="0" err="1" smtClean="0"/>
              <a:t>needs</a:t>
            </a:r>
            <a:r>
              <a:rPr lang="cs-CZ" dirty="0" smtClean="0"/>
              <a:t> a set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inputs</a:t>
            </a:r>
            <a:r>
              <a:rPr lang="cs-CZ" dirty="0" smtClean="0"/>
              <a:t> (a „</a:t>
            </a:r>
            <a:r>
              <a:rPr lang="cs-CZ" dirty="0" err="1" smtClean="0"/>
              <a:t>recipe</a:t>
            </a:r>
            <a:r>
              <a:rPr lang="cs-CZ" dirty="0" smtClean="0"/>
              <a:t>“ </a:t>
            </a:r>
            <a:r>
              <a:rPr lang="cs-CZ" dirty="0" err="1" smtClean="0"/>
              <a:t>for</a:t>
            </a:r>
            <a:r>
              <a:rPr lang="cs-CZ" dirty="0" smtClean="0"/>
              <a:t> a technology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each</a:t>
            </a:r>
            <a:r>
              <a:rPr lang="cs-CZ" dirty="0" smtClean="0"/>
              <a:t> </a:t>
            </a:r>
            <a:r>
              <a:rPr lang="cs-CZ" dirty="0" err="1" smtClean="0"/>
              <a:t>product</a:t>
            </a:r>
            <a:r>
              <a:rPr lang="cs-CZ" dirty="0" smtClean="0"/>
              <a:t>/</a:t>
            </a:r>
            <a:r>
              <a:rPr lang="cs-CZ" dirty="0" err="1" smtClean="0"/>
              <a:t>industry</a:t>
            </a:r>
            <a:r>
              <a:rPr lang="cs-CZ" dirty="0" smtClean="0"/>
              <a:t>), </a:t>
            </a:r>
            <a:r>
              <a:rPr lang="cs-CZ" dirty="0" err="1" smtClean="0"/>
              <a:t>including</a:t>
            </a:r>
            <a:r>
              <a:rPr lang="cs-CZ" dirty="0"/>
              <a:t> </a:t>
            </a:r>
            <a:r>
              <a:rPr lang="cs-CZ" dirty="0" err="1" smtClean="0"/>
              <a:t>usually</a:t>
            </a:r>
            <a:r>
              <a:rPr lang="cs-CZ" dirty="0"/>
              <a:t> </a:t>
            </a:r>
            <a:r>
              <a:rPr lang="cs-CZ" dirty="0" err="1" smtClean="0"/>
              <a:t>work</a:t>
            </a:r>
            <a:r>
              <a:rPr lang="cs-CZ" dirty="0" smtClean="0"/>
              <a:t>, </a:t>
            </a:r>
            <a:r>
              <a:rPr lang="cs-CZ" dirty="0" err="1" smtClean="0"/>
              <a:t>various</a:t>
            </a:r>
            <a:r>
              <a:rPr lang="cs-CZ" dirty="0" smtClean="0"/>
              <a:t> </a:t>
            </a:r>
            <a:r>
              <a:rPr lang="cs-CZ" dirty="0" err="1" smtClean="0"/>
              <a:t>types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capital</a:t>
            </a:r>
            <a:r>
              <a:rPr lang="cs-CZ" dirty="0" smtClean="0"/>
              <a:t> and </a:t>
            </a:r>
            <a:r>
              <a:rPr lang="cs-CZ" i="1" dirty="0" err="1" smtClean="0"/>
              <a:t>something</a:t>
            </a:r>
            <a:r>
              <a:rPr lang="cs-CZ" i="1" dirty="0" smtClean="0"/>
              <a:t> </a:t>
            </a:r>
            <a:r>
              <a:rPr lang="cs-CZ" i="1" dirty="0" err="1" smtClean="0"/>
              <a:t>from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nature</a:t>
            </a:r>
            <a:r>
              <a:rPr lang="cs-CZ" i="1" dirty="0"/>
              <a:t> </a:t>
            </a:r>
            <a:r>
              <a:rPr lang="cs-CZ" dirty="0" smtClean="0"/>
              <a:t>– </a:t>
            </a:r>
            <a:r>
              <a:rPr lang="cs-CZ" b="1" dirty="0" smtClean="0"/>
              <a:t>„natural </a:t>
            </a:r>
            <a:r>
              <a:rPr lang="cs-CZ" b="1" dirty="0" err="1" smtClean="0"/>
              <a:t>resources</a:t>
            </a:r>
            <a:r>
              <a:rPr lang="cs-CZ" b="1" dirty="0" smtClean="0"/>
              <a:t>“, </a:t>
            </a:r>
            <a:r>
              <a:rPr lang="cs-CZ" dirty="0" smtClean="0"/>
              <a:t>„natural </a:t>
            </a:r>
            <a:r>
              <a:rPr lang="cs-CZ" dirty="0" err="1" smtClean="0"/>
              <a:t>capital</a:t>
            </a:r>
            <a:r>
              <a:rPr lang="cs-CZ" dirty="0" smtClean="0"/>
              <a:t>“ </a:t>
            </a:r>
            <a:r>
              <a:rPr lang="cs-CZ" dirty="0" err="1" smtClean="0"/>
              <a:t>or</a:t>
            </a:r>
            <a:r>
              <a:rPr lang="cs-CZ" dirty="0" smtClean="0"/>
              <a:t> „natural </a:t>
            </a:r>
            <a:r>
              <a:rPr lang="cs-CZ" dirty="0" err="1" smtClean="0"/>
              <a:t>assets</a:t>
            </a:r>
            <a:r>
              <a:rPr lang="cs-CZ" dirty="0" smtClean="0"/>
              <a:t>“</a:t>
            </a:r>
          </a:p>
          <a:p>
            <a:r>
              <a:rPr lang="cs-CZ" b="1" dirty="0"/>
              <a:t>ANY </a:t>
            </a:r>
            <a:r>
              <a:rPr lang="cs-CZ" b="1" dirty="0" err="1"/>
              <a:t>economy</a:t>
            </a:r>
            <a:r>
              <a:rPr lang="cs-CZ" b="1" dirty="0"/>
              <a:t>, </a:t>
            </a:r>
            <a:r>
              <a:rPr lang="cs-CZ" b="1" dirty="0" err="1"/>
              <a:t>even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one</a:t>
            </a:r>
            <a:r>
              <a:rPr lang="cs-CZ" b="1" dirty="0"/>
              <a:t> </a:t>
            </a:r>
            <a:r>
              <a:rPr lang="cs-CZ" b="1" dirty="0" err="1"/>
              <a:t>with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greatest</a:t>
            </a:r>
            <a:r>
              <a:rPr lang="cs-CZ" b="1" dirty="0"/>
              <a:t> </a:t>
            </a:r>
            <a:r>
              <a:rPr lang="cs-CZ" b="1" dirty="0" err="1"/>
              <a:t>resource</a:t>
            </a:r>
            <a:r>
              <a:rPr lang="cs-CZ" b="1" dirty="0"/>
              <a:t> </a:t>
            </a:r>
            <a:r>
              <a:rPr lang="cs-CZ" b="1" dirty="0" err="1"/>
              <a:t>efficiency</a:t>
            </a:r>
            <a:r>
              <a:rPr lang="cs-CZ" b="1" dirty="0"/>
              <a:t> in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universe</a:t>
            </a:r>
            <a:r>
              <a:rPr lang="cs-CZ" b="1" dirty="0"/>
              <a:t>, </a:t>
            </a:r>
            <a:r>
              <a:rPr lang="cs-CZ" b="1" dirty="0" err="1"/>
              <a:t>will</a:t>
            </a:r>
            <a:r>
              <a:rPr lang="cs-CZ" b="1" dirty="0"/>
              <a:t> </a:t>
            </a:r>
            <a:r>
              <a:rPr lang="cs-CZ" b="1" dirty="0" err="1"/>
              <a:t>still</a:t>
            </a:r>
            <a:r>
              <a:rPr lang="cs-CZ" b="1" dirty="0"/>
              <a:t> </a:t>
            </a:r>
            <a:r>
              <a:rPr lang="cs-CZ" b="1" dirty="0" err="1"/>
              <a:t>have</a:t>
            </a:r>
            <a:r>
              <a:rPr lang="cs-CZ" b="1" dirty="0"/>
              <a:t> </a:t>
            </a:r>
            <a:r>
              <a:rPr lang="cs-CZ" b="1" dirty="0" err="1"/>
              <a:t>some</a:t>
            </a:r>
            <a:r>
              <a:rPr lang="cs-CZ" b="1" dirty="0"/>
              <a:t> </a:t>
            </a:r>
            <a:r>
              <a:rPr lang="cs-CZ" b="1" dirty="0" err="1"/>
              <a:t>minimal</a:t>
            </a:r>
            <a:r>
              <a:rPr lang="cs-CZ" b="1" dirty="0"/>
              <a:t> </a:t>
            </a:r>
            <a:r>
              <a:rPr lang="cs-CZ" b="1" dirty="0" err="1"/>
              <a:t>requirements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material</a:t>
            </a:r>
            <a:r>
              <a:rPr lang="cs-CZ" b="1" dirty="0"/>
              <a:t> </a:t>
            </a:r>
            <a:r>
              <a:rPr lang="cs-CZ" b="1" dirty="0" err="1" smtClean="0"/>
              <a:t>inputs</a:t>
            </a:r>
            <a:endParaRPr lang="cs-CZ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53" y="3640183"/>
            <a:ext cx="3667150" cy="27432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31" y="3640183"/>
            <a:ext cx="411254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7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Production</a:t>
            </a:r>
            <a:r>
              <a:rPr lang="cs-CZ" dirty="0" smtClean="0"/>
              <a:t> </a:t>
            </a:r>
            <a:r>
              <a:rPr lang="cs-CZ" dirty="0" err="1" smtClean="0"/>
              <a:t>factors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18762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Except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desired</a:t>
            </a:r>
            <a:r>
              <a:rPr lang="cs-CZ" dirty="0" smtClean="0"/>
              <a:t> output,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has ‚</a:t>
            </a:r>
            <a:r>
              <a:rPr lang="cs-CZ" dirty="0" err="1" smtClean="0"/>
              <a:t>undesired</a:t>
            </a:r>
            <a:r>
              <a:rPr lang="cs-CZ" dirty="0" smtClean="0"/>
              <a:t>‘ </a:t>
            </a:r>
            <a:r>
              <a:rPr lang="cs-CZ" dirty="0" err="1" smtClean="0"/>
              <a:t>outcomes</a:t>
            </a:r>
            <a:r>
              <a:rPr lang="cs-CZ" dirty="0" smtClean="0"/>
              <a:t> („</a:t>
            </a:r>
            <a:r>
              <a:rPr lang="cs-CZ" dirty="0" err="1" smtClean="0"/>
              <a:t>externalities</a:t>
            </a:r>
            <a:r>
              <a:rPr lang="cs-CZ" dirty="0" smtClean="0"/>
              <a:t>“): </a:t>
            </a:r>
            <a:r>
              <a:rPr lang="cs-CZ" dirty="0" err="1" smtClean="0"/>
              <a:t>waste</a:t>
            </a:r>
            <a:r>
              <a:rPr lang="cs-CZ" dirty="0" smtClean="0"/>
              <a:t>, </a:t>
            </a:r>
            <a:r>
              <a:rPr lang="cs-CZ" dirty="0" err="1" smtClean="0"/>
              <a:t>greenhouse</a:t>
            </a:r>
            <a:r>
              <a:rPr lang="cs-CZ" dirty="0" smtClean="0"/>
              <a:t> </a:t>
            </a:r>
            <a:r>
              <a:rPr lang="cs-CZ" dirty="0" err="1" smtClean="0"/>
              <a:t>gas</a:t>
            </a:r>
            <a:r>
              <a:rPr lang="cs-CZ" dirty="0" smtClean="0"/>
              <a:t> </a:t>
            </a:r>
            <a:r>
              <a:rPr lang="cs-CZ" dirty="0" err="1" smtClean="0"/>
              <a:t>emmissions</a:t>
            </a:r>
            <a:r>
              <a:rPr lang="cs-CZ" dirty="0" smtClean="0"/>
              <a:t>…</a:t>
            </a:r>
          </a:p>
          <a:p>
            <a:r>
              <a:rPr lang="cs-CZ" b="1" i="1" dirty="0"/>
              <a:t>„</a:t>
            </a:r>
            <a:r>
              <a:rPr lang="en-US" b="1" i="1" dirty="0"/>
              <a:t>There is usually a link between resource use and environmental impacts; for example, extracting and using more fossil fuels (resource) generates CO2 emissions contributing to climate change (impact).</a:t>
            </a:r>
            <a:r>
              <a:rPr lang="cs-CZ" b="1" i="1" dirty="0"/>
              <a:t>“ </a:t>
            </a:r>
            <a:r>
              <a:rPr lang="cs-CZ" dirty="0"/>
              <a:t>(</a:t>
            </a:r>
            <a:r>
              <a:rPr lang="cs-CZ" dirty="0" err="1"/>
              <a:t>Parrique</a:t>
            </a:r>
            <a:r>
              <a:rPr lang="cs-CZ" dirty="0"/>
              <a:t> et al., 2019, p. 13</a:t>
            </a:r>
            <a:r>
              <a:rPr lang="cs-CZ" dirty="0" smtClean="0"/>
              <a:t>)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363" y="3544387"/>
            <a:ext cx="10059272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GDP and </a:t>
            </a:r>
            <a:r>
              <a:rPr lang="cs-CZ" dirty="0" err="1" smtClean="0"/>
              <a:t>environmental</a:t>
            </a:r>
            <a:r>
              <a:rPr lang="cs-CZ" dirty="0" smtClean="0"/>
              <a:t> </a:t>
            </a:r>
            <a:r>
              <a:rPr lang="cs-CZ" dirty="0" err="1" smtClean="0"/>
              <a:t>pressures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According</a:t>
            </a:r>
            <a:r>
              <a:rPr lang="cs-CZ" dirty="0" smtClean="0"/>
              <a:t> to </a:t>
            </a:r>
            <a:r>
              <a:rPr lang="cs-CZ" dirty="0" err="1" smtClean="0"/>
              <a:t>Parrique</a:t>
            </a:r>
            <a:r>
              <a:rPr lang="cs-CZ" dirty="0" smtClean="0"/>
              <a:t> et al. (2019), </a:t>
            </a:r>
            <a:r>
              <a:rPr lang="cs-CZ" i="1" dirty="0" smtClean="0"/>
              <a:t>„</a:t>
            </a:r>
            <a:r>
              <a:rPr lang="en-US" i="1" dirty="0" smtClean="0"/>
              <a:t>[m]</a:t>
            </a:r>
            <a:r>
              <a:rPr lang="cs-CZ" i="1" dirty="0" err="1" smtClean="0"/>
              <a:t>ost</a:t>
            </a:r>
            <a:r>
              <a:rPr lang="cs-CZ" i="1" dirty="0" smtClean="0"/>
              <a:t> </a:t>
            </a:r>
            <a:r>
              <a:rPr lang="cs-CZ" i="1" dirty="0" err="1"/>
              <a:t>studies</a:t>
            </a:r>
            <a:r>
              <a:rPr lang="cs-CZ" i="1" dirty="0"/>
              <a:t> </a:t>
            </a:r>
            <a:r>
              <a:rPr lang="cs-CZ" i="1" dirty="0" err="1"/>
              <a:t>decomposing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effects</a:t>
            </a:r>
            <a:r>
              <a:rPr lang="cs-CZ" i="1" dirty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different</a:t>
            </a:r>
            <a:r>
              <a:rPr lang="cs-CZ" i="1" dirty="0" smtClean="0"/>
              <a:t> </a:t>
            </a:r>
            <a:r>
              <a:rPr lang="cs-CZ" i="1" dirty="0" err="1"/>
              <a:t>variables</a:t>
            </a:r>
            <a:r>
              <a:rPr lang="cs-CZ" i="1" dirty="0"/>
              <a:t> on CO2 </a:t>
            </a:r>
            <a:r>
              <a:rPr lang="cs-CZ" i="1" dirty="0" err="1"/>
              <a:t>emissions</a:t>
            </a:r>
            <a:r>
              <a:rPr lang="cs-CZ" i="1" dirty="0"/>
              <a:t> (</a:t>
            </a:r>
            <a:r>
              <a:rPr lang="cs-CZ" i="1" dirty="0" err="1"/>
              <a:t>energy</a:t>
            </a:r>
            <a:r>
              <a:rPr lang="cs-CZ" i="1" dirty="0"/>
              <a:t> </a:t>
            </a:r>
            <a:r>
              <a:rPr lang="cs-CZ" i="1" dirty="0" err="1"/>
              <a:t>consumption</a:t>
            </a:r>
            <a:r>
              <a:rPr lang="cs-CZ" i="1" dirty="0"/>
              <a:t>, </a:t>
            </a:r>
            <a:r>
              <a:rPr lang="cs-CZ" i="1" dirty="0" err="1"/>
              <a:t>energy</a:t>
            </a:r>
            <a:r>
              <a:rPr lang="cs-CZ" i="1" dirty="0"/>
              <a:t> intensity, </a:t>
            </a:r>
            <a:r>
              <a:rPr lang="cs-CZ" i="1" dirty="0" err="1"/>
              <a:t>carbon</a:t>
            </a:r>
            <a:r>
              <a:rPr lang="cs-CZ" i="1" dirty="0"/>
              <a:t> intensity, GDP</a:t>
            </a:r>
            <a:r>
              <a:rPr lang="cs-CZ" i="1" dirty="0" smtClean="0"/>
              <a:t>) </a:t>
            </a:r>
            <a:r>
              <a:rPr lang="cs-CZ" i="1" dirty="0" err="1" smtClean="0"/>
              <a:t>conclude</a:t>
            </a:r>
            <a:r>
              <a:rPr lang="cs-CZ" i="1" dirty="0" smtClean="0"/>
              <a:t> </a:t>
            </a:r>
            <a:r>
              <a:rPr lang="cs-CZ" i="1" dirty="0" err="1"/>
              <a:t>that</a:t>
            </a:r>
            <a:r>
              <a:rPr lang="cs-CZ" i="1" dirty="0"/>
              <a:t> </a:t>
            </a:r>
            <a:r>
              <a:rPr lang="cs-CZ" b="1" i="1" dirty="0"/>
              <a:t>GDP </a:t>
            </a:r>
            <a:r>
              <a:rPr lang="cs-CZ" b="1" i="1" dirty="0" err="1"/>
              <a:t>is</a:t>
            </a:r>
            <a:r>
              <a:rPr lang="cs-CZ" b="1" i="1" dirty="0"/>
              <a:t> </a:t>
            </a:r>
            <a:r>
              <a:rPr lang="cs-CZ" b="1" i="1" dirty="0" err="1"/>
              <a:t>one</a:t>
            </a:r>
            <a:r>
              <a:rPr lang="cs-CZ" b="1" i="1" dirty="0"/>
              <a:t> </a:t>
            </a:r>
            <a:r>
              <a:rPr lang="cs-CZ" b="1" i="1" dirty="0" err="1"/>
              <a:t>of</a:t>
            </a:r>
            <a:r>
              <a:rPr lang="cs-CZ" b="1" i="1" dirty="0"/>
              <a:t> </a:t>
            </a:r>
            <a:r>
              <a:rPr lang="cs-CZ" b="1" i="1" dirty="0" err="1"/>
              <a:t>the</a:t>
            </a:r>
            <a:r>
              <a:rPr lang="cs-CZ" b="1" i="1" dirty="0"/>
              <a:t> </a:t>
            </a:r>
            <a:r>
              <a:rPr lang="cs-CZ" b="1" i="1" dirty="0" err="1"/>
              <a:t>biggest</a:t>
            </a:r>
            <a:r>
              <a:rPr lang="cs-CZ" b="1" i="1" dirty="0"/>
              <a:t> </a:t>
            </a:r>
            <a:r>
              <a:rPr lang="cs-CZ" b="1" i="1" dirty="0" err="1"/>
              <a:t>drivers</a:t>
            </a:r>
            <a:r>
              <a:rPr lang="cs-CZ" b="1" i="1" dirty="0"/>
              <a:t> </a:t>
            </a:r>
            <a:r>
              <a:rPr lang="cs-CZ" b="1" i="1" dirty="0" err="1"/>
              <a:t>of</a:t>
            </a:r>
            <a:r>
              <a:rPr lang="cs-CZ" b="1" i="1" dirty="0"/>
              <a:t> CO2 </a:t>
            </a:r>
            <a:r>
              <a:rPr lang="cs-CZ" b="1" i="1" dirty="0" err="1" smtClean="0"/>
              <a:t>emissions</a:t>
            </a:r>
            <a:r>
              <a:rPr lang="cs-CZ" i="1" dirty="0" smtClean="0"/>
              <a:t>“ </a:t>
            </a:r>
            <a:r>
              <a:rPr lang="cs-CZ" dirty="0"/>
              <a:t>(</a:t>
            </a:r>
            <a:r>
              <a:rPr lang="cs-CZ" dirty="0" err="1"/>
              <a:t>Cansino</a:t>
            </a:r>
            <a:r>
              <a:rPr lang="cs-CZ" dirty="0"/>
              <a:t> and </a:t>
            </a:r>
            <a:r>
              <a:rPr lang="cs-CZ" dirty="0" err="1"/>
              <a:t>Moreno</a:t>
            </a:r>
            <a:r>
              <a:rPr lang="cs-CZ" dirty="0"/>
              <a:t>, 2018; </a:t>
            </a:r>
            <a:r>
              <a:rPr lang="cs-CZ" dirty="0" err="1"/>
              <a:t>Chen</a:t>
            </a:r>
            <a:r>
              <a:rPr lang="cs-CZ" dirty="0"/>
              <a:t> </a:t>
            </a:r>
            <a:r>
              <a:rPr lang="cs-CZ" dirty="0" smtClean="0"/>
              <a:t>et al</a:t>
            </a:r>
            <a:r>
              <a:rPr lang="cs-CZ" dirty="0"/>
              <a:t>., 2018; </a:t>
            </a:r>
            <a:r>
              <a:rPr lang="cs-CZ" dirty="0" err="1"/>
              <a:t>Jiang</a:t>
            </a:r>
            <a:r>
              <a:rPr lang="cs-CZ" dirty="0"/>
              <a:t> et al., 2016; </a:t>
            </a:r>
            <a:r>
              <a:rPr lang="cs-CZ" dirty="0" err="1"/>
              <a:t>Madaleno</a:t>
            </a:r>
            <a:r>
              <a:rPr lang="cs-CZ" dirty="0"/>
              <a:t> and </a:t>
            </a:r>
            <a:r>
              <a:rPr lang="cs-CZ" dirty="0" err="1"/>
              <a:t>Moutinho</a:t>
            </a:r>
            <a:r>
              <a:rPr lang="cs-CZ" dirty="0"/>
              <a:t>, 2018; </a:t>
            </a:r>
            <a:r>
              <a:rPr lang="cs-CZ" dirty="0" err="1"/>
              <a:t>Roinioti</a:t>
            </a:r>
            <a:r>
              <a:rPr lang="cs-CZ" dirty="0"/>
              <a:t> and </a:t>
            </a:r>
            <a:r>
              <a:rPr lang="cs-CZ" dirty="0" err="1"/>
              <a:t>Koroneos</a:t>
            </a:r>
            <a:r>
              <a:rPr lang="cs-CZ" dirty="0"/>
              <a:t>, 2017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473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1746</TotalTime>
  <Words>3363</Words>
  <Application>Microsoft Office PowerPoint</Application>
  <PresentationFormat>Širokoúhlá obrazovka</PresentationFormat>
  <Paragraphs>152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Symbol</vt:lpstr>
      <vt:lpstr>Motiv Office</vt:lpstr>
      <vt:lpstr>Green Growth Debunked  Martin Černý Katedra environmentálních studií FSS MU Research and Degrowth</vt:lpstr>
      <vt:lpstr>Green Growth</vt:lpstr>
      <vt:lpstr>Economic Growth and the Environment… …from the mainstream point of view</vt:lpstr>
      <vt:lpstr>Economic Growth and the Environment… …from the mainstream point of view</vt:lpstr>
      <vt:lpstr>Environmental Kuznets Curve (EKC)</vt:lpstr>
      <vt:lpstr>…nevertheless, there are couple of problems:</vt:lpstr>
      <vt:lpstr>Production factors</vt:lpstr>
      <vt:lpstr>Production factors</vt:lpstr>
      <vt:lpstr>GDP and environmental pressures</vt:lpstr>
      <vt:lpstr>Green Growth</vt:lpstr>
      <vt:lpstr>The European Green Deal</vt:lpstr>
      <vt:lpstr>Decoupling</vt:lpstr>
      <vt:lpstr>Decoupling and resource use</vt:lpstr>
      <vt:lpstr>Decoupling and resource use</vt:lpstr>
      <vt:lpstr>Prezentace aplikace PowerPoint</vt:lpstr>
      <vt:lpstr>Decoupling and resource use</vt:lpstr>
      <vt:lpstr>Decoupling and resource use: Conclusions</vt:lpstr>
      <vt:lpstr>Decoupling and carbon emissions</vt:lpstr>
      <vt:lpstr>Prezentace aplikace PowerPoint</vt:lpstr>
      <vt:lpstr>Decoupling and carbon emissions</vt:lpstr>
      <vt:lpstr>Decoupling and carbon emissions</vt:lpstr>
      <vt:lpstr>Decoupling and carbon emissions: Conclusions</vt:lpstr>
      <vt:lpstr>Decoupling in general*: 7 reasons to worry</vt:lpstr>
      <vt:lpstr>Decoupling in general: Conclusions</vt:lpstr>
      <vt:lpstr>Prezentace aplikace PowerPoint</vt:lpstr>
      <vt:lpstr>Decoupling Debunked for download at:</vt:lpstr>
      <vt:lpstr>Why does the current economy ‚need‘ to grow?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Degrowth a kapitalizmus</dc:title>
  <dc:creator>Patrik Gažo</dc:creator>
  <cp:lastModifiedBy>Cerny</cp:lastModifiedBy>
  <cp:revision>236</cp:revision>
  <dcterms:created xsi:type="dcterms:W3CDTF">2019-10-23T15:00:38Z</dcterms:created>
  <dcterms:modified xsi:type="dcterms:W3CDTF">2020-09-09T19:54:05Z</dcterms:modified>
</cp:coreProperties>
</file>