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274" r:id="rId5"/>
    <p:sldId id="272" r:id="rId6"/>
    <p:sldId id="273" r:id="rId7"/>
    <p:sldId id="259" r:id="rId8"/>
    <p:sldId id="260" r:id="rId9"/>
    <p:sldId id="261" r:id="rId10"/>
    <p:sldId id="262" r:id="rId11"/>
    <p:sldId id="263" r:id="rId12"/>
    <p:sldId id="275" r:id="rId13"/>
    <p:sldId id="264" r:id="rId14"/>
    <p:sldId id="265" r:id="rId15"/>
    <p:sldId id="266" r:id="rId16"/>
    <p:sldId id="267" r:id="rId17"/>
    <p:sldId id="276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PIIGS%20budget%20to%20gdp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CA%20eurozone%20countri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Eurozona%20ca%20to%20gdp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Vládní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deficit/přebytek k HDP (%)</a:t>
            </a:r>
            <a:endParaRPr lang="cs-CZ" sz="24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'weoreptc(1)'!$B$10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'weoreptc(1)'!$C$10:$S$10</c:f>
              <c:numCache>
                <c:formatCode>General</c:formatCode>
                <c:ptCount val="17"/>
                <c:pt idx="0">
                  <c:v>-3.01</c:v>
                </c:pt>
                <c:pt idx="1">
                  <c:v>-3.64</c:v>
                </c:pt>
                <c:pt idx="2">
                  <c:v>-4.3</c:v>
                </c:pt>
                <c:pt idx="3">
                  <c:v>-4.7</c:v>
                </c:pt>
                <c:pt idx="4">
                  <c:v>-5.52</c:v>
                </c:pt>
                <c:pt idx="5">
                  <c:v>-7.13</c:v>
                </c:pt>
                <c:pt idx="6">
                  <c:v>-5.47</c:v>
                </c:pt>
                <c:pt idx="7">
                  <c:v>-6.12</c:v>
                </c:pt>
                <c:pt idx="8">
                  <c:v>-6.75</c:v>
                </c:pt>
                <c:pt idx="9">
                  <c:v>-9.91</c:v>
                </c:pt>
                <c:pt idx="10">
                  <c:v>-15.29</c:v>
                </c:pt>
                <c:pt idx="11">
                  <c:v>-11.1</c:v>
                </c:pt>
                <c:pt idx="12">
                  <c:v>-10.119999999999999</c:v>
                </c:pt>
                <c:pt idx="13">
                  <c:v>-6.41</c:v>
                </c:pt>
                <c:pt idx="14">
                  <c:v>-2.94</c:v>
                </c:pt>
                <c:pt idx="15">
                  <c:v>-3.91</c:v>
                </c:pt>
                <c:pt idx="16">
                  <c:v>-4.17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CF-4B22-914A-6AB5D14C1FA5}"/>
            </c:ext>
          </c:extLst>
        </c:ser>
        <c:ser>
          <c:idx val="1"/>
          <c:order val="1"/>
          <c:tx>
            <c:strRef>
              <c:f>'weoreptc(1)'!$B$11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'weoreptc(1)'!$C$11:$S$11</c:f>
              <c:numCache>
                <c:formatCode>General</c:formatCode>
                <c:ptCount val="17"/>
                <c:pt idx="0">
                  <c:v>2.4</c:v>
                </c:pt>
                <c:pt idx="1">
                  <c:v>4.8</c:v>
                </c:pt>
                <c:pt idx="2">
                  <c:v>0.93</c:v>
                </c:pt>
                <c:pt idx="3">
                  <c:v>-0.33</c:v>
                </c:pt>
                <c:pt idx="4">
                  <c:v>0.42</c:v>
                </c:pt>
                <c:pt idx="5">
                  <c:v>1.38</c:v>
                </c:pt>
                <c:pt idx="6">
                  <c:v>1.57</c:v>
                </c:pt>
                <c:pt idx="7">
                  <c:v>2.79</c:v>
                </c:pt>
                <c:pt idx="8">
                  <c:v>0.23</c:v>
                </c:pt>
                <c:pt idx="9">
                  <c:v>-7.01</c:v>
                </c:pt>
                <c:pt idx="10">
                  <c:v>-13.79</c:v>
                </c:pt>
                <c:pt idx="11">
                  <c:v>-32.18</c:v>
                </c:pt>
                <c:pt idx="12">
                  <c:v>-12.41</c:v>
                </c:pt>
                <c:pt idx="13">
                  <c:v>-7.95</c:v>
                </c:pt>
                <c:pt idx="14">
                  <c:v>-5.55</c:v>
                </c:pt>
                <c:pt idx="15">
                  <c:v>-4.04</c:v>
                </c:pt>
                <c:pt idx="16">
                  <c:v>-1.95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CF-4B22-914A-6AB5D14C1FA5}"/>
            </c:ext>
          </c:extLst>
        </c:ser>
        <c:ser>
          <c:idx val="2"/>
          <c:order val="2"/>
          <c:tx>
            <c:strRef>
              <c:f>'weoreptc(1)'!$B$12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'weoreptc(1)'!$C$12:$S$12</c:f>
              <c:numCache>
                <c:formatCode>General</c:formatCode>
                <c:ptCount val="17"/>
                <c:pt idx="0">
                  <c:v>-3.03</c:v>
                </c:pt>
                <c:pt idx="1">
                  <c:v>-3.22</c:v>
                </c:pt>
                <c:pt idx="2">
                  <c:v>-4.79</c:v>
                </c:pt>
                <c:pt idx="3">
                  <c:v>-3.34</c:v>
                </c:pt>
                <c:pt idx="4">
                  <c:v>-4.42</c:v>
                </c:pt>
                <c:pt idx="5">
                  <c:v>-6.2</c:v>
                </c:pt>
                <c:pt idx="6">
                  <c:v>-6.19</c:v>
                </c:pt>
                <c:pt idx="7">
                  <c:v>-1.99</c:v>
                </c:pt>
                <c:pt idx="8">
                  <c:v>-3.01</c:v>
                </c:pt>
                <c:pt idx="9">
                  <c:v>-3.77</c:v>
                </c:pt>
                <c:pt idx="10">
                  <c:v>-9.81</c:v>
                </c:pt>
                <c:pt idx="11">
                  <c:v>-11.17</c:v>
                </c:pt>
                <c:pt idx="12">
                  <c:v>-7.36</c:v>
                </c:pt>
                <c:pt idx="13">
                  <c:v>-5.61</c:v>
                </c:pt>
                <c:pt idx="14">
                  <c:v>-4.83</c:v>
                </c:pt>
                <c:pt idx="15">
                  <c:v>-4.46</c:v>
                </c:pt>
                <c:pt idx="16">
                  <c:v>-3.13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CF-4B22-914A-6AB5D14C1FA5}"/>
            </c:ext>
          </c:extLst>
        </c:ser>
        <c:ser>
          <c:idx val="3"/>
          <c:order val="3"/>
          <c:tx>
            <c:strRef>
              <c:f>'weoreptc(1)'!$B$13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'weoreptc(1)'!$C$13:$S$13</c:f>
              <c:numCache>
                <c:formatCode>General</c:formatCode>
                <c:ptCount val="17"/>
                <c:pt idx="0">
                  <c:v>-1.36</c:v>
                </c:pt>
                <c:pt idx="1">
                  <c:v>-1.02</c:v>
                </c:pt>
                <c:pt idx="2">
                  <c:v>-0.55000000000000004</c:v>
                </c:pt>
                <c:pt idx="3">
                  <c:v>-0.42</c:v>
                </c:pt>
                <c:pt idx="4">
                  <c:v>-0.37</c:v>
                </c:pt>
                <c:pt idx="5">
                  <c:v>-0.03</c:v>
                </c:pt>
                <c:pt idx="6">
                  <c:v>1.21</c:v>
                </c:pt>
                <c:pt idx="7">
                  <c:v>2.2000000000000002</c:v>
                </c:pt>
                <c:pt idx="8">
                  <c:v>2</c:v>
                </c:pt>
                <c:pt idx="9">
                  <c:v>-4.42</c:v>
                </c:pt>
                <c:pt idx="10">
                  <c:v>-10.96</c:v>
                </c:pt>
                <c:pt idx="11">
                  <c:v>-9.39</c:v>
                </c:pt>
                <c:pt idx="12">
                  <c:v>-9.42</c:v>
                </c:pt>
                <c:pt idx="13">
                  <c:v>-10.32</c:v>
                </c:pt>
                <c:pt idx="14">
                  <c:v>-6.8</c:v>
                </c:pt>
                <c:pt idx="15">
                  <c:v>-5.8</c:v>
                </c:pt>
                <c:pt idx="16">
                  <c:v>-4.43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CF-4B22-914A-6AB5D14C1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148736"/>
        <c:axId val="80674816"/>
      </c:lineChart>
      <c:catAx>
        <c:axId val="8014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674816"/>
        <c:crosses val="autoZero"/>
        <c:auto val="1"/>
        <c:lblAlgn val="ctr"/>
        <c:lblOffset val="100"/>
        <c:noMultiLvlLbl val="0"/>
      </c:catAx>
      <c:valAx>
        <c:axId val="8067481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1487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000">
                <a:solidFill>
                  <a:schemeClr val="tx2">
                    <a:lumMod val="25000"/>
                  </a:schemeClr>
                </a:solidFill>
              </a:rPr>
              <a:t>Bě</a:t>
            </a:r>
            <a:r>
              <a:rPr lang="cs-CZ" sz="2000">
                <a:solidFill>
                  <a:schemeClr val="tx2">
                    <a:lumMod val="25000"/>
                  </a:schemeClr>
                </a:solidFill>
              </a:rPr>
              <a:t>žný účet k HDP</a:t>
            </a:r>
            <a:r>
              <a:rPr lang="cs-CZ" sz="2000" baseline="0">
                <a:solidFill>
                  <a:schemeClr val="tx2">
                    <a:lumMod val="25000"/>
                  </a:schemeClr>
                </a:solidFill>
              </a:rPr>
              <a:t> (%)</a:t>
            </a:r>
            <a:endParaRPr lang="en-US" sz="20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weoreptc!$B$11</c:f>
              <c:strCache>
                <c:ptCount val="1"/>
                <c:pt idx="0">
                  <c:v>Německo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weoreptc!$C$11:$S$11</c:f>
              <c:numCache>
                <c:formatCode>General</c:formatCode>
                <c:ptCount val="17"/>
                <c:pt idx="0">
                  <c:v>-1.42</c:v>
                </c:pt>
                <c:pt idx="1">
                  <c:v>-1.75</c:v>
                </c:pt>
                <c:pt idx="2">
                  <c:v>-0.36</c:v>
                </c:pt>
                <c:pt idx="3">
                  <c:v>1.89</c:v>
                </c:pt>
                <c:pt idx="4">
                  <c:v>1.41</c:v>
                </c:pt>
                <c:pt idx="5">
                  <c:v>4.4400000000000004</c:v>
                </c:pt>
                <c:pt idx="6">
                  <c:v>4.6100000000000003</c:v>
                </c:pt>
                <c:pt idx="7">
                  <c:v>5.68</c:v>
                </c:pt>
                <c:pt idx="8">
                  <c:v>6.75</c:v>
                </c:pt>
                <c:pt idx="9">
                  <c:v>5.6</c:v>
                </c:pt>
                <c:pt idx="10">
                  <c:v>5.74</c:v>
                </c:pt>
                <c:pt idx="11">
                  <c:v>5.62</c:v>
                </c:pt>
                <c:pt idx="12">
                  <c:v>6.09</c:v>
                </c:pt>
                <c:pt idx="13">
                  <c:v>6.8</c:v>
                </c:pt>
                <c:pt idx="14">
                  <c:v>6.37</c:v>
                </c:pt>
                <c:pt idx="15">
                  <c:v>7.39</c:v>
                </c:pt>
                <c:pt idx="16">
                  <c:v>8.49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4A-4D61-ACB7-752AA60D5D0D}"/>
            </c:ext>
          </c:extLst>
        </c:ser>
        <c:ser>
          <c:idx val="1"/>
          <c:order val="1"/>
          <c:tx>
            <c:strRef>
              <c:f>weoreptc!$B$12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weoreptc!$C$12:$S$12</c:f>
              <c:numCache>
                <c:formatCode>General</c:formatCode>
                <c:ptCount val="17"/>
                <c:pt idx="0">
                  <c:v>-5.0999999999999996</c:v>
                </c:pt>
                <c:pt idx="1">
                  <c:v>-7.52</c:v>
                </c:pt>
                <c:pt idx="2">
                  <c:v>-6.91</c:v>
                </c:pt>
                <c:pt idx="3">
                  <c:v>-6.27</c:v>
                </c:pt>
                <c:pt idx="4">
                  <c:v>-6.35</c:v>
                </c:pt>
                <c:pt idx="5">
                  <c:v>-5.62</c:v>
                </c:pt>
                <c:pt idx="6">
                  <c:v>-7.36</c:v>
                </c:pt>
                <c:pt idx="7">
                  <c:v>-10.82</c:v>
                </c:pt>
                <c:pt idx="8">
                  <c:v>-13.99</c:v>
                </c:pt>
                <c:pt idx="9">
                  <c:v>-14.47</c:v>
                </c:pt>
                <c:pt idx="10">
                  <c:v>-10.89</c:v>
                </c:pt>
                <c:pt idx="11">
                  <c:v>-10.11</c:v>
                </c:pt>
                <c:pt idx="12">
                  <c:v>-9.9</c:v>
                </c:pt>
                <c:pt idx="13">
                  <c:v>-2.4700000000000002</c:v>
                </c:pt>
                <c:pt idx="14">
                  <c:v>0.57999999999999996</c:v>
                </c:pt>
                <c:pt idx="15">
                  <c:v>0.93</c:v>
                </c:pt>
                <c:pt idx="16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4A-4D61-ACB7-752AA60D5D0D}"/>
            </c:ext>
          </c:extLst>
        </c:ser>
        <c:ser>
          <c:idx val="2"/>
          <c:order val="2"/>
          <c:tx>
            <c:strRef>
              <c:f>weoreptc!$B$13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weoreptc!$C$13:$S$13</c:f>
              <c:numCache>
                <c:formatCode>General</c:formatCode>
                <c:ptCount val="17"/>
                <c:pt idx="0">
                  <c:v>0.25</c:v>
                </c:pt>
                <c:pt idx="1">
                  <c:v>-0.35</c:v>
                </c:pt>
                <c:pt idx="2">
                  <c:v>-0.62</c:v>
                </c:pt>
                <c:pt idx="3">
                  <c:v>-0.98</c:v>
                </c:pt>
                <c:pt idx="4">
                  <c:v>-0.22</c:v>
                </c:pt>
                <c:pt idx="5">
                  <c:v>-0.6</c:v>
                </c:pt>
                <c:pt idx="6">
                  <c:v>-3.42</c:v>
                </c:pt>
                <c:pt idx="7">
                  <c:v>-3.53</c:v>
                </c:pt>
                <c:pt idx="8">
                  <c:v>-5.35</c:v>
                </c:pt>
                <c:pt idx="9">
                  <c:v>-5.73</c:v>
                </c:pt>
                <c:pt idx="10">
                  <c:v>-3.03</c:v>
                </c:pt>
                <c:pt idx="11">
                  <c:v>0.56999999999999995</c:v>
                </c:pt>
                <c:pt idx="12">
                  <c:v>0.79</c:v>
                </c:pt>
                <c:pt idx="13">
                  <c:v>-1.54</c:v>
                </c:pt>
                <c:pt idx="14">
                  <c:v>3.1</c:v>
                </c:pt>
                <c:pt idx="15">
                  <c:v>3.62</c:v>
                </c:pt>
                <c:pt idx="16">
                  <c:v>3.17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4A-4D61-ACB7-752AA60D5D0D}"/>
            </c:ext>
          </c:extLst>
        </c:ser>
        <c:ser>
          <c:idx val="3"/>
          <c:order val="3"/>
          <c:tx>
            <c:strRef>
              <c:f>weoreptc!$B$14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weoreptc!$C$14:$S$14</c:f>
              <c:numCache>
                <c:formatCode>General</c:formatCode>
                <c:ptCount val="17"/>
                <c:pt idx="0">
                  <c:v>-8.86</c:v>
                </c:pt>
                <c:pt idx="1">
                  <c:v>-10.8</c:v>
                </c:pt>
                <c:pt idx="2">
                  <c:v>-10.44</c:v>
                </c:pt>
                <c:pt idx="3">
                  <c:v>-8.49</c:v>
                </c:pt>
                <c:pt idx="4">
                  <c:v>-7.17</c:v>
                </c:pt>
                <c:pt idx="5">
                  <c:v>-8.33</c:v>
                </c:pt>
                <c:pt idx="6">
                  <c:v>-9.8800000000000008</c:v>
                </c:pt>
                <c:pt idx="7">
                  <c:v>-10.67</c:v>
                </c:pt>
                <c:pt idx="8">
                  <c:v>-9.74</c:v>
                </c:pt>
                <c:pt idx="9">
                  <c:v>-12.13</c:v>
                </c:pt>
                <c:pt idx="10">
                  <c:v>-10.42</c:v>
                </c:pt>
                <c:pt idx="11">
                  <c:v>-10.15</c:v>
                </c:pt>
                <c:pt idx="12">
                  <c:v>-6</c:v>
                </c:pt>
                <c:pt idx="13">
                  <c:v>-2</c:v>
                </c:pt>
                <c:pt idx="14">
                  <c:v>1.41</c:v>
                </c:pt>
                <c:pt idx="15">
                  <c:v>0.55000000000000004</c:v>
                </c:pt>
                <c:pt idx="16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4A-4D61-ACB7-752AA60D5D0D}"/>
            </c:ext>
          </c:extLst>
        </c:ser>
        <c:ser>
          <c:idx val="4"/>
          <c:order val="4"/>
          <c:tx>
            <c:strRef>
              <c:f>weoreptc!$B$15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weoreptc!$C$15:$S$15</c:f>
              <c:numCache>
                <c:formatCode>General</c:formatCode>
                <c:ptCount val="17"/>
                <c:pt idx="0">
                  <c:v>-3.3</c:v>
                </c:pt>
                <c:pt idx="1">
                  <c:v>-4.4000000000000004</c:v>
                </c:pt>
                <c:pt idx="2">
                  <c:v>-4.3899999999999997</c:v>
                </c:pt>
                <c:pt idx="3">
                  <c:v>-3.74</c:v>
                </c:pt>
                <c:pt idx="4">
                  <c:v>-3.88</c:v>
                </c:pt>
                <c:pt idx="5">
                  <c:v>-5.59</c:v>
                </c:pt>
                <c:pt idx="6">
                  <c:v>-7.49</c:v>
                </c:pt>
                <c:pt idx="7">
                  <c:v>-8.99</c:v>
                </c:pt>
                <c:pt idx="8">
                  <c:v>-9.65</c:v>
                </c:pt>
                <c:pt idx="9">
                  <c:v>-9.25</c:v>
                </c:pt>
                <c:pt idx="10">
                  <c:v>-4.28</c:v>
                </c:pt>
                <c:pt idx="11">
                  <c:v>-3.92</c:v>
                </c:pt>
                <c:pt idx="12">
                  <c:v>-3.17</c:v>
                </c:pt>
                <c:pt idx="13">
                  <c:v>-0.28000000000000003</c:v>
                </c:pt>
                <c:pt idx="14">
                  <c:v>1.44</c:v>
                </c:pt>
                <c:pt idx="15">
                  <c:v>0.8</c:v>
                </c:pt>
                <c:pt idx="16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4A-4D61-ACB7-752AA60D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54624"/>
        <c:axId val="82156160"/>
      </c:lineChart>
      <c:catAx>
        <c:axId val="821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6160"/>
        <c:crosses val="autoZero"/>
        <c:auto val="1"/>
        <c:lblAlgn val="ctr"/>
        <c:lblOffset val="100"/>
        <c:noMultiLvlLbl val="0"/>
      </c:catAx>
      <c:valAx>
        <c:axId val="8215616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462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400">
                <a:solidFill>
                  <a:schemeClr val="tx2">
                    <a:lumMod val="25000"/>
                  </a:schemeClr>
                </a:solidFill>
              </a:rPr>
              <a:t>Eurozona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,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 běžný účet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k HDP (%)</a:t>
            </a:r>
            <a:endParaRPr lang="en-US" sz="24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weoreptc!$D$7</c:f>
              <c:strCache>
                <c:ptCount val="1"/>
                <c:pt idx="0">
                  <c:v>Eurozona</c:v>
                </c:pt>
              </c:strCache>
            </c:strRef>
          </c:tx>
          <c:marker>
            <c:symbol val="none"/>
          </c:marker>
          <c:cat>
            <c:numRef>
              <c:f>weoreptc!$E$6:$U$6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weoreptc!$E$7:$U$7</c:f>
              <c:numCache>
                <c:formatCode>General</c:formatCode>
                <c:ptCount val="17"/>
                <c:pt idx="0">
                  <c:v>-1.95</c:v>
                </c:pt>
                <c:pt idx="1">
                  <c:v>-2.6</c:v>
                </c:pt>
                <c:pt idx="2">
                  <c:v>-1.2</c:v>
                </c:pt>
                <c:pt idx="3">
                  <c:v>0.48</c:v>
                </c:pt>
                <c:pt idx="4">
                  <c:v>0.13</c:v>
                </c:pt>
                <c:pt idx="5">
                  <c:v>0.77</c:v>
                </c:pt>
                <c:pt idx="6">
                  <c:v>-0.28000000000000003</c:v>
                </c:pt>
                <c:pt idx="7">
                  <c:v>-0.22</c:v>
                </c:pt>
                <c:pt idx="8">
                  <c:v>0.08</c:v>
                </c:pt>
                <c:pt idx="9">
                  <c:v>-1.6</c:v>
                </c:pt>
                <c:pt idx="10">
                  <c:v>-0.17</c:v>
                </c:pt>
                <c:pt idx="11">
                  <c:v>0.09</c:v>
                </c:pt>
                <c:pt idx="12">
                  <c:v>7.0000000000000007E-2</c:v>
                </c:pt>
                <c:pt idx="13">
                  <c:v>1.22</c:v>
                </c:pt>
                <c:pt idx="14">
                  <c:v>1.79</c:v>
                </c:pt>
                <c:pt idx="15">
                  <c:v>2.04</c:v>
                </c:pt>
                <c:pt idx="16">
                  <c:v>3.15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F6-41DD-AEFC-6E45FCFB4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748736"/>
        <c:axId val="101750272"/>
      </c:lineChart>
      <c:catAx>
        <c:axId val="1017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50272"/>
        <c:crosses val="autoZero"/>
        <c:auto val="1"/>
        <c:lblAlgn val="ctr"/>
        <c:lblOffset val="100"/>
        <c:noMultiLvlLbl val="0"/>
      </c:catAx>
      <c:valAx>
        <c:axId val="10175027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48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7489404-745B-4FF8-8C89-31254E79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DCFF-F0F9-4DDD-9D51-D976A212203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807259-96D7-4B92-A9D5-29FEB1B4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6FDA97-CDB8-4418-A5C1-DD25AFDD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B624-8C5C-4A98-BFBA-B57AA313A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1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Hospodářská a měnová unie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Politiky v EU (EVSb1008) na FSS MU v akademickém roce 2020/2021.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6051E-4CCB-4D4B-B1E4-BE2C93C7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Organizace HMU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D13048-566B-4089-9860-A5FF03A11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Měnová politika – ERM II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ECB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Cenová stabilita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Nezávislost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ředitelů (Christine Lagardeová+5)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guvernérů (RŘ + guvernéři)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Evropský systém CB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Koordinace HP </a:t>
            </a:r>
            <a:r>
              <a:rPr lang="cs-CZ" sz="2600" dirty="0"/>
              <a:t>– Komise a Rada EU (hlavní směry hospodářské politiky, mnohostranný dohled) – zásadní role </a:t>
            </a:r>
            <a:r>
              <a:rPr lang="cs-CZ" sz="2600" b="1" dirty="0"/>
              <a:t>Euroskupiny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Kontrola – Parlament, ESD, ECB, EK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775838C-B715-44B5-B535-ADB114A2B7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67509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Vývoj HMU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Pakt stability a růstu </a:t>
            </a:r>
            <a:r>
              <a:rPr lang="cs-CZ" dirty="0"/>
              <a:t>(1997), reforma 2005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Preventivní a nápravná větev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Kvalifikovaná většina, několik fází, sankční mechanismus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Procedura nadměrného schodku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Před krizí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Vstup dalších členů, nyní celkem 19 členů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Neplnění paktu – Portugalsko, Francie, Německo 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Žaloba u ESD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Světová finanční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2007 problémy finančního sektoru v USA a následně ve zbytku světa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Dopady v Evropě – pády bank, hospodářský propad, nekoordinovaná ad hoc opatření národních vlád</a:t>
            </a:r>
          </a:p>
          <a:p>
            <a:pPr>
              <a:spcAft>
                <a:spcPts val="600"/>
              </a:spcAft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04773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Krize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621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Krize eurozóny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Několik zemí muselo v důsledku dopadů krize požádat o finanční pomoc (Řecko, Irsko, Portugalsko, Španělsko, Kypr)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Právní otázky poskytnutí pomoci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Způsob řešení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Poskytnutí finanční pomoci ze zdrojů mimo institucionální strukturu EU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Požadování zásadních reforem ze strany členských států výměnou za finanční pomoc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 err="1"/>
              <a:t>Troika</a:t>
            </a:r>
            <a:r>
              <a:rPr lang="cs-CZ" dirty="0"/>
              <a:t> (ECB, Komise, IMF), klíčová role Evropské rady, vznik ad hoc nových institucí (Evropský nástroj finanční stability - EFSF)</a:t>
            </a:r>
          </a:p>
          <a:p>
            <a:pPr lvl="1">
              <a:spcAft>
                <a:spcPts val="600"/>
              </a:spcAft>
              <a:defRPr/>
            </a:pPr>
            <a:r>
              <a:rPr lang="cs-CZ" b="1" dirty="0"/>
              <a:t>Rozhodující role ECB </a:t>
            </a:r>
            <a:r>
              <a:rPr lang="cs-CZ" dirty="0"/>
              <a:t>– prohlášení </a:t>
            </a:r>
            <a:r>
              <a:rPr lang="cs-CZ" dirty="0" err="1"/>
              <a:t>Draghiho</a:t>
            </a:r>
            <a:r>
              <a:rPr lang="cs-CZ" dirty="0"/>
              <a:t> z června 2012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Příčiny krize – fiskální nezodpovědnost, slabá finanční regulace, chybné nastavení eurozóny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7955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8E84183-DE99-4050-980F-32CF0D3CABC1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82047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3" name="TextovéPole 6">
            <a:extLst>
              <a:ext uri="{FF2B5EF4-FFF2-40B4-BE49-F238E27FC236}">
                <a16:creationId xmlns:a16="http://schemas.microsoft.com/office/drawing/2014/main" id="{25851B5E-9683-419B-803B-4B976028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965" y="6102440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ACAED00-6037-4C51-B3B4-1D2B4B6A7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98771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6E1955B-C305-4028-8725-540275F39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2" y="204106"/>
            <a:ext cx="8675915" cy="650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174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Zástupný symbol pro obsah 3" descr="121115greekGDP-2.jpg">
            <a:extLst>
              <a:ext uri="{FF2B5EF4-FFF2-40B4-BE49-F238E27FC236}">
                <a16:creationId xmlns:a16="http://schemas.microsoft.com/office/drawing/2014/main" id="{070B5122-1294-446D-BD60-A3F857F77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1457" y="724109"/>
            <a:ext cx="8327572" cy="5632241"/>
          </a:xfr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8F4F910-621A-4506-836F-33D8B0770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769" y="635635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050531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FD5403B-88A1-499F-9333-167FB56A1D93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71296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TextovéPole 4">
            <a:extLst>
              <a:ext uri="{FF2B5EF4-FFF2-40B4-BE49-F238E27FC236}">
                <a16:creationId xmlns:a16="http://schemas.microsoft.com/office/drawing/2014/main" id="{A3612A80-0598-466E-B447-3E465AA9B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995" y="6115198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</a:t>
            </a:r>
            <a:r>
              <a:rPr lang="cs-CZ" altLang="cs-CZ" sz="1600" dirty="0">
                <a:solidFill>
                  <a:schemeClr val="bg1"/>
                </a:solidFill>
                <a:latin typeface="Arial" panose="020B0604020202020204" pitchFamily="34" charset="0"/>
              </a:rPr>
              <a:t>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F43A83-7152-45AF-9553-A75DE4B99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70013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22571" y="5879434"/>
            <a:ext cx="384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Mezinárodní měnový fond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5C3B2693-246A-4F7C-BAE3-C1605494DF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1741741-0222-464A-9C44-4DF38E9BBBDE}"/>
              </a:ext>
            </a:extLst>
          </p:cNvPr>
          <p:cNvGraphicFramePr>
            <a:graphicFrameLocks/>
          </p:cNvGraphicFramePr>
          <p:nvPr/>
        </p:nvGraphicFramePr>
        <p:xfrm>
          <a:off x="1991544" y="548680"/>
          <a:ext cx="83529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TextovéPole 4">
            <a:extLst>
              <a:ext uri="{FF2B5EF4-FFF2-40B4-BE49-F238E27FC236}">
                <a16:creationId xmlns:a16="http://schemas.microsoft.com/office/drawing/2014/main" id="{BCE2457B-C245-42D4-A0C2-0CC5B4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8" y="6021288"/>
            <a:ext cx="5976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D104860-FD25-438F-B326-7F4C158ABC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84632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DA473-967E-41A9-B32F-96AC952A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Reformy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6BA10665-7ED1-437A-AC63-B54B1FDF9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168"/>
            <a:ext cx="10189029" cy="4572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finančního dohledu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systém finančního dohledu (ESFS)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Bankovní unie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nadnárodní regulace, Jednotný restrukturalizační mechanismus (SRM), pojištění vkladů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err="1"/>
              <a:t>Euroval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stabilizační mechanismus (500 mld.  Euro)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Dohled nad státy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semestr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Fiskální pakt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Paktu stability a růstu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Six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r>
              <a:rPr lang="cs-CZ" altLang="cs-CZ" sz="1800" dirty="0"/>
              <a:t>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Two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endParaRPr lang="cs-CZ" altLang="cs-CZ" sz="18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70B0FCB-A974-4EC3-A691-776152D246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72272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Úvod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Hospodářská a měnová unie </a:t>
            </a:r>
            <a:r>
              <a:rPr lang="cs-CZ" altLang="cs-CZ" dirty="0"/>
              <a:t>je pravděpodobně nejambicióznější a nejkontroverznější integrační projekt EU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Schválena v roce 1992, vytvořena v roce 1999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se skládá ze dvou částí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Hospodářská unie </a:t>
            </a:r>
            <a:r>
              <a:rPr lang="cs-CZ" altLang="cs-CZ" dirty="0"/>
              <a:t>– koordinace hospodářských politik členských států (sdílená politika)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Měnová unie </a:t>
            </a:r>
            <a:r>
              <a:rPr lang="cs-CZ" altLang="cs-CZ" dirty="0"/>
              <a:t>– společná měnová politika (včetně jednotné měnu euro) prováděná ECB (výlučná politika)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měla v poslední dekádě naprosto zásadní vliv na fungování EU jako celku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110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Základní koncepty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4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Monetární politika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Fiskální politika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Opatření ve struktuře státních příjmů a výdajů za účelem ovlivnit chod ekonomiky.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Ekonomické spory o správnou podobu fiskální a monetární politiky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Politické problémy </a:t>
            </a:r>
            <a:r>
              <a:rPr lang="cs-CZ" sz="2400" dirty="0"/>
              <a:t>s monetární a fiskální politikou – </a:t>
            </a:r>
            <a:r>
              <a:rPr lang="cs-CZ" sz="2400" b="1" dirty="0"/>
              <a:t>redistribuční dopady </a:t>
            </a:r>
            <a:r>
              <a:rPr lang="cs-CZ" sz="2400" dirty="0"/>
              <a:t>na různé skupiny obyvatel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Peníze</a:t>
            </a:r>
            <a:r>
              <a:rPr lang="cs-CZ" sz="2400" dirty="0"/>
              <a:t> – nástroj hospodářské koordinace, především měřítko hodnoty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82106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Proč lidé přijímají peníze?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Důvěra lidí vs. zákonné platidlo vs. daně a poplatky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Je po většinu historie dominantním emitentem peněz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Určuje, co reprezentuje peníze</a:t>
            </a:r>
          </a:p>
          <a:p>
            <a:pPr lvl="1">
              <a:spcAft>
                <a:spcPts val="600"/>
              </a:spcAft>
            </a:pPr>
            <a:r>
              <a:rPr lang="cs-CZ" i="1" dirty="0"/>
              <a:t>Nikdo jej nemůže donutit k bankrotu ve vlastní měně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Reálná omezení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Inflace (deflace)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Vnější hospodářské vztahy (vyrovnávání platební bilance)</a:t>
            </a:r>
          </a:p>
          <a:p>
            <a:pPr>
              <a:spcAft>
                <a:spcPts val="600"/>
              </a:spcAft>
              <a:defRPr/>
            </a:pPr>
            <a:r>
              <a:rPr lang="cs-CZ" dirty="0"/>
              <a:t>Finanční sebeomezení státu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Politické či ekonomické důvody?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Nezávislost centrální banky, stropy deficitů a dluhů atd.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E8A479-F763-4C76-8D5C-F2270B205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 (PB)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1311"/>
            <a:ext cx="10515600" cy="47166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Bilanční účet státu na kterém se zachycují peněžní </a:t>
            </a:r>
            <a:r>
              <a:rPr lang="cs-CZ" b="1" dirty="0"/>
              <a:t>toky</a:t>
            </a:r>
            <a:r>
              <a:rPr lang="cs-CZ" dirty="0"/>
              <a:t> z/do země za určité období (typicky rok). Z definice je vyrovnaná (platby do zahraničí–platby přijaté ze zahraničí=0)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Dělení PB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dirty="0"/>
              <a:t>Logika fungování platební bilance, její nerovnováhy a způsoby vyrovnání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Politické a hospodářské problémy spojené s vyrovnáváním PB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A1FD683-3243-4C13-BD63-8709A5940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086267" y="6249557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44FCA7D0-A077-4F9D-B9F6-9738731EE0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D422F-8200-4F2F-A695-6F05DDEB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Počátky měnové spolupráce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A7C758AB-18F0-49F0-8613-9CF330A6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Vývoj před druhou světovou válkou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Wernerova zpráva 1970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Evropský měnový had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Evropský měnový systém </a:t>
            </a:r>
            <a:r>
              <a:rPr lang="cs-CZ" altLang="cs-CZ" sz="2400" dirty="0"/>
              <a:t>1979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ECU – bezhotovostní měna, koš měn, úměrně k hospodářské síle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Mechanismus směnných kurzů – 2,25% od parity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Úvěrový mechanismus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JEA – jednotný trh, uvolnění bariér kapitálových toků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Krize EMS 1992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5DF114-CE2D-4942-9093-4053E16D70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16063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EA218-4EB0-4BBB-A150-22E44267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Vznik HMU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1C15955A-4FBF-4E07-86BC-5A3E4C3B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Spor mezi ekonomisty (Německo) a monetaristy (Francie)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1992 – Maastrichtská smlouva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Povinné členství pro všechny kromě VB a Dánska (ale Švédsko)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Tři fáze zavádění HMU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Konvergenční kritéria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deficit 3%, dluh 60%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člen ERM (2 roky)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inflace (1,5%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úrokové sazby (2%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statut CB v souladu s ECB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F34B5D9-93E8-451E-A84E-C1D0A9207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6943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0D290-EF6A-4925-92CC-0DBE5475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Plnění kritérií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6210A6-D741-4A91-B9B8-2F3DA75487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64229" y="1132114"/>
          <a:ext cx="8022769" cy="5021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2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Belgie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Dánsko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Finsko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Itálie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Lucembursko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Německo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58,1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Nizozemsko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79,7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72,1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62,0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Rakousko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66,1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Řecko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108,7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Španělsko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68,8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Švédsko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76,6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Velká Británie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412" name="TextovéPole 2">
            <a:extLst>
              <a:ext uri="{FF2B5EF4-FFF2-40B4-BE49-F238E27FC236}">
                <a16:creationId xmlns:a16="http://schemas.microsoft.com/office/drawing/2014/main" id="{8B3D059A-701D-4889-830A-D1418FF5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623" y="6140275"/>
            <a:ext cx="3960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El-</a:t>
            </a:r>
            <a:r>
              <a:rPr lang="cs-CZ" altLang="cs-CZ" sz="1600" dirty="0" err="1">
                <a:latin typeface="Arial" panose="020B0604020202020204" pitchFamily="34" charset="0"/>
              </a:rPr>
              <a:t>Agraa</a:t>
            </a:r>
            <a:r>
              <a:rPr lang="cs-CZ" altLang="cs-CZ" sz="1600" dirty="0">
                <a:latin typeface="Arial" panose="020B0604020202020204" pitchFamily="34" charset="0"/>
              </a:rPr>
              <a:t> 2011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6A545DA3-7327-4AAE-95C4-E085853DE0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15745036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591</TotalTime>
  <Words>1097</Words>
  <Application>Microsoft Office PowerPoint</Application>
  <PresentationFormat>Širokoúhlá obrazovka</PresentationFormat>
  <Paragraphs>255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Prezentace_MU_CZ</vt:lpstr>
      <vt:lpstr>Hospodářská a měnová unie</vt:lpstr>
      <vt:lpstr>Úvod</vt:lpstr>
      <vt:lpstr>Základní koncepty</vt:lpstr>
      <vt:lpstr>Peníze a stát</vt:lpstr>
      <vt:lpstr>Platební bilance (PB)</vt:lpstr>
      <vt:lpstr>Prezentace aplikace PowerPoint</vt:lpstr>
      <vt:lpstr>Počátky měnové spolupráce</vt:lpstr>
      <vt:lpstr>Vznik HMU</vt:lpstr>
      <vt:lpstr>Plnění kritérií</vt:lpstr>
      <vt:lpstr>Organizace HMU</vt:lpstr>
      <vt:lpstr>Vývoj HMU</vt:lpstr>
      <vt:lpstr>Krize</vt:lpstr>
      <vt:lpstr>Prezentace aplikace PowerPoint</vt:lpstr>
      <vt:lpstr>Prezentace aplikace PowerPoint</vt:lpstr>
      <vt:lpstr>Prezentace aplikace PowerPoint</vt:lpstr>
      <vt:lpstr>Prezentace aplikace PowerPoint</vt:lpstr>
      <vt:lpstr>Čistá mezinárodní investiční pozice v % HDP (2014)</vt:lpstr>
      <vt:lpstr>Prezentace aplikace PowerPoint</vt:lpstr>
      <vt:lpstr>Reformy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125</cp:revision>
  <cp:lastPrinted>1601-01-01T00:00:00Z</cp:lastPrinted>
  <dcterms:created xsi:type="dcterms:W3CDTF">2018-12-03T23:24:52Z</dcterms:created>
  <dcterms:modified xsi:type="dcterms:W3CDTF">2020-10-20T07:37:45Z</dcterms:modified>
</cp:coreProperties>
</file>