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7" r:id="rId4"/>
    <p:sldId id="257" r:id="rId5"/>
    <p:sldId id="260" r:id="rId6"/>
    <p:sldId id="261" r:id="rId7"/>
    <p:sldId id="262" r:id="rId8"/>
    <p:sldId id="263" r:id="rId9"/>
    <p:sldId id="264" r:id="rId10"/>
    <p:sldId id="258" r:id="rId11"/>
    <p:sldId id="268" r:id="rId12"/>
    <p:sldId id="270" r:id="rId13"/>
    <p:sldId id="269" r:id="rId14"/>
    <p:sldId id="271" r:id="rId15"/>
    <p:sldId id="259" r:id="rId16"/>
    <p:sldId id="277" r:id="rId17"/>
    <p:sldId id="278" r:id="rId18"/>
    <p:sldId id="279" r:id="rId19"/>
    <p:sldId id="282" r:id="rId20"/>
    <p:sldId id="281" r:id="rId21"/>
    <p:sldId id="276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698" autoAdjust="0"/>
  </p:normalViewPr>
  <p:slideViewPr>
    <p:cSldViewPr snapToGrid="0">
      <p:cViewPr varScale="1">
        <p:scale>
          <a:sx n="98" d="100"/>
          <a:sy n="98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1C065-BC98-4F20-AE15-80A2AD8860E3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3A95-75F8-4D98-BD3E-7A574BDC5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0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E3A95-75F8-4D98-BD3E-7A574BDC5E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7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E3A95-75F8-4D98-BD3E-7A574BDC5E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10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E3A95-75F8-4D98-BD3E-7A574BDC5E6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6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E3A95-75F8-4D98-BD3E-7A574BDC5E6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72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69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82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56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73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61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38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8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79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68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168D-A349-4446-905C-0BB5B46A6130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4A9-0BB6-4C08-9EAB-F9B168028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Společná zemědělská politika společná rybolovná 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Veronika Zapletalová</a:t>
            </a:r>
            <a:endParaRPr lang="cs-CZ" dirty="0"/>
          </a:p>
        </p:txBody>
      </p:sp>
      <p:pic>
        <p:nvPicPr>
          <p:cNvPr id="9" name="C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Proč byla potřebná reforma evropského zemědělství po roce 2015?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Odraz v novém MFF (2014-2020)</a:t>
            </a:r>
          </a:p>
          <a:p>
            <a:r>
              <a:rPr lang="cs-CZ" dirty="0" err="1" smtClean="0"/>
              <a:t>Greening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Platby pouze aktivním zemědělcům </a:t>
            </a:r>
          </a:p>
          <a:p>
            <a:r>
              <a:rPr lang="cs-CZ" dirty="0" err="1" smtClean="0"/>
              <a:t>Zastropování</a:t>
            </a:r>
            <a:r>
              <a:rPr lang="cs-CZ" dirty="0" smtClean="0"/>
              <a:t> plateb pro velké farmy </a:t>
            </a:r>
          </a:p>
          <a:p>
            <a:r>
              <a:rPr lang="cs-CZ" dirty="0" smtClean="0"/>
              <a:t>Převod plateb mezi oběma pilíři </a:t>
            </a:r>
          </a:p>
          <a:p>
            <a:r>
              <a:rPr lang="cs-CZ" dirty="0" smtClean="0"/>
              <a:t>Redukce nerovnováh v platbách pro jednotlivé státy </a:t>
            </a:r>
          </a:p>
          <a:p>
            <a:r>
              <a:rPr lang="cs-CZ" dirty="0" smtClean="0"/>
              <a:t>Rušení kvót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2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tedy funguje současný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743" y="1333949"/>
            <a:ext cx="10515600" cy="527124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Dvě složky přímých plateb </a:t>
            </a:r>
          </a:p>
          <a:p>
            <a:pPr lvl="1"/>
            <a:r>
              <a:rPr lang="cs-CZ" dirty="0" smtClean="0"/>
              <a:t>nároková </a:t>
            </a:r>
          </a:p>
          <a:p>
            <a:pPr lvl="1"/>
            <a:r>
              <a:rPr lang="cs-CZ" dirty="0" smtClean="0"/>
              <a:t>motivační (30 %, tzv. </a:t>
            </a:r>
            <a:r>
              <a:rPr lang="cs-CZ" dirty="0" err="1" smtClean="0"/>
              <a:t>greening</a:t>
            </a:r>
            <a:r>
              <a:rPr lang="cs-CZ" dirty="0" smtClean="0"/>
              <a:t> s dvouletým </a:t>
            </a:r>
            <a:r>
              <a:rPr lang="cs-CZ" dirty="0" err="1" smtClean="0"/>
              <a:t>bezsankčním</a:t>
            </a:r>
            <a:r>
              <a:rPr lang="cs-CZ" dirty="0" smtClean="0"/>
              <a:t> obdobím) </a:t>
            </a:r>
          </a:p>
          <a:p>
            <a:r>
              <a:rPr lang="cs-CZ" dirty="0" smtClean="0"/>
              <a:t>Malé farmy (do 10 ha): zjednodušené čerpání bez environmentálních podmínek </a:t>
            </a:r>
          </a:p>
          <a:p>
            <a:r>
              <a:rPr lang="cs-CZ" dirty="0" smtClean="0"/>
              <a:t>Snížení plateb pro největší farmy (platby nad 150 tis. €), tzv. </a:t>
            </a:r>
            <a:r>
              <a:rPr lang="cs-CZ" dirty="0" err="1" smtClean="0"/>
              <a:t>capping</a:t>
            </a:r>
            <a:r>
              <a:rPr lang="cs-CZ" dirty="0" smtClean="0"/>
              <a:t> , min. o 5 % </a:t>
            </a:r>
          </a:p>
          <a:p>
            <a:r>
              <a:rPr lang="cs-CZ" dirty="0" smtClean="0"/>
              <a:t>Konvergence rozdělování přímých plateb mezi členskými státy (kritérium: průměrná platba na ha pod 90 % průměru EU) </a:t>
            </a:r>
          </a:p>
          <a:p>
            <a:r>
              <a:rPr lang="cs-CZ" dirty="0" smtClean="0"/>
              <a:t>Zrušení kvót na mléko (2015), cukr (2017), vinnou révu (2030) </a:t>
            </a:r>
          </a:p>
          <a:p>
            <a:r>
              <a:rPr lang="cs-CZ" dirty="0" smtClean="0"/>
              <a:t>Extra dotace pro mladé, začínající farmáře do 40 let (+25 % prvních pět let, do 90 ha) </a:t>
            </a:r>
          </a:p>
          <a:p>
            <a:r>
              <a:rPr lang="cs-CZ" dirty="0" smtClean="0"/>
              <a:t>Možnost prodloužení platby na plochu (SAPS) až do r. 2020 Možnost přesunu až 15 % prostředků mezi oběma pilíři (státy pod 90 % průměru EU až 25 %) </a:t>
            </a:r>
          </a:p>
          <a:p>
            <a:r>
              <a:rPr lang="cs-CZ" dirty="0" smtClean="0"/>
              <a:t>Alespoň 30 % prostředků na II. pilíř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0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jdou reálně peníze?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2851673" cy="4351338"/>
          </a:xfrm>
        </p:spPr>
        <p:txBody>
          <a:bodyPr/>
          <a:lstStyle/>
          <a:p>
            <a:r>
              <a:rPr lang="cs-CZ" dirty="0" smtClean="0"/>
              <a:t>1. pilíř přímé dotace – 70 % (EU) </a:t>
            </a:r>
          </a:p>
          <a:p>
            <a:r>
              <a:rPr lang="cs-CZ" dirty="0" smtClean="0"/>
              <a:t>2. pilíř rozvoj venkova – 20 % (EU + čl. státy) </a:t>
            </a:r>
          </a:p>
          <a:p>
            <a:r>
              <a:rPr lang="cs-CZ" dirty="0" smtClean="0"/>
              <a:t>Podpora trhu – 10 % (EU)</a:t>
            </a:r>
            <a:endParaRPr lang="cs-CZ" dirty="0"/>
          </a:p>
        </p:txBody>
      </p:sp>
      <p:sp>
        <p:nvSpPr>
          <p:cNvPr id="4" name="object 3"/>
          <p:cNvSpPr/>
          <p:nvPr/>
        </p:nvSpPr>
        <p:spPr>
          <a:xfrm>
            <a:off x="3968675" y="1690688"/>
            <a:ext cx="7304532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ovéPole 4"/>
          <p:cNvSpPr txBox="1"/>
          <p:nvPr/>
        </p:nvSpPr>
        <p:spPr>
          <a:xfrm>
            <a:off x="6325496" y="5905948"/>
            <a:ext cx="484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CAP v MMF 2014 - 2020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0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Rozdělování dotací v ČR</a:t>
            </a:r>
            <a:endParaRPr lang="cs-CZ" dirty="0"/>
          </a:p>
        </p:txBody>
      </p:sp>
      <p:sp>
        <p:nvSpPr>
          <p:cNvPr id="4" name="object 3"/>
          <p:cNvSpPr/>
          <p:nvPr/>
        </p:nvSpPr>
        <p:spPr>
          <a:xfrm>
            <a:off x="1011566" y="1258886"/>
            <a:ext cx="4723504" cy="5330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Image result for dotace zemědělství č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89" y="849187"/>
            <a:ext cx="5166909" cy="55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Nesporné zvýšení efektivity vs. omezené reformy </a:t>
            </a:r>
          </a:p>
          <a:p>
            <a:r>
              <a:rPr lang="cs-CZ" dirty="0" smtClean="0"/>
              <a:t>Rigidní systém nepříliš podporující podnikatelskou aktivitu </a:t>
            </a:r>
          </a:p>
          <a:p>
            <a:r>
              <a:rPr lang="cs-CZ" dirty="0" smtClean="0"/>
              <a:t>Věková struktura zemědělců </a:t>
            </a:r>
          </a:p>
          <a:p>
            <a:r>
              <a:rPr lang="cs-CZ" dirty="0" smtClean="0"/>
              <a:t>Regulovaný zemědělský trh </a:t>
            </a:r>
          </a:p>
          <a:p>
            <a:r>
              <a:rPr lang="cs-CZ" dirty="0" smtClean="0"/>
              <a:t>Vysoké náklady na produkci, rozpočet </a:t>
            </a:r>
          </a:p>
          <a:p>
            <a:r>
              <a:rPr lang="cs-CZ" dirty="0" smtClean="0"/>
              <a:t>Ohrožení zemědělského odbytu v rozvojových zemí </a:t>
            </a:r>
          </a:p>
          <a:p>
            <a:r>
              <a:rPr lang="cs-CZ" dirty="0" smtClean="0"/>
              <a:t>Privilegované postavení zemědělské komunity </a:t>
            </a:r>
          </a:p>
          <a:p>
            <a:r>
              <a:rPr lang="cs-CZ" dirty="0" smtClean="0"/>
              <a:t>Spravedlnost systému (18 % / 80 %) </a:t>
            </a:r>
          </a:p>
          <a:p>
            <a:r>
              <a:rPr lang="cs-CZ" dirty="0" smtClean="0"/>
              <a:t>Relevance politiky vzhledem k aktuálním výzvám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9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911" y="365125"/>
            <a:ext cx="11650531" cy="1325563"/>
          </a:xfrm>
        </p:spPr>
        <p:txBody>
          <a:bodyPr/>
          <a:lstStyle/>
          <a:p>
            <a:pPr algn="ctr"/>
            <a:r>
              <a:rPr lang="cs-CZ" dirty="0" smtClean="0"/>
              <a:t>Jak bude evropské zemědělství vypadat po roce 2020?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911" y="1492138"/>
            <a:ext cx="4830183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29. listopadu 2017 </a:t>
            </a:r>
          </a:p>
          <a:p>
            <a:pPr marL="0" indent="0">
              <a:buNone/>
            </a:pPr>
            <a:r>
              <a:rPr lang="cs-CZ" dirty="0" smtClean="0"/>
              <a:t>SDĚLENÍ KOMISE EVROPSKÉMU PARLAMENTU, RADĚ, EVROPSKÉMU HOSPODÁŘSKÉMU A SOCIÁLNÍMU VÝBORU A VÝBORU REGIONŮ -</a:t>
            </a:r>
          </a:p>
          <a:p>
            <a:pPr marL="0" indent="0">
              <a:buNone/>
            </a:pPr>
            <a:r>
              <a:rPr lang="cs-CZ" dirty="0" smtClean="0"/>
              <a:t>Budoucnost potravinářství a zemědělství </a:t>
            </a:r>
          </a:p>
          <a:p>
            <a:pPr marL="0" indent="0">
              <a:buNone/>
            </a:pPr>
            <a:r>
              <a:rPr lang="cs-CZ" dirty="0" smtClean="0"/>
              <a:t>(COM(2017) 713 </a:t>
            </a:r>
            <a:r>
              <a:rPr lang="cs-CZ" dirty="0" err="1" smtClean="0"/>
              <a:t>final</a:t>
            </a:r>
            <a:r>
              <a:rPr lang="cs-CZ" dirty="0" smtClean="0"/>
              <a:t> 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67772" y="1867314"/>
            <a:ext cx="46150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Proč by podle EK mělo dojít k další velké reformě CAP?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Nutnost </a:t>
            </a:r>
            <a:r>
              <a:rPr lang="cs-CZ" sz="3200" dirty="0" smtClean="0"/>
              <a:t>zjednodušení systému</a:t>
            </a: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Modernizace CAP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Vliv MFF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5109882" y="2872292"/>
            <a:ext cx="1721224" cy="1710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045" y="365125"/>
            <a:ext cx="10515600" cy="1325563"/>
          </a:xfrm>
        </p:spPr>
        <p:txBody>
          <a:bodyPr/>
          <a:lstStyle/>
          <a:p>
            <a:r>
              <a:rPr lang="cs-CZ" dirty="0" smtClean="0"/>
              <a:t>Kam dál po roce 2020?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045" y="1480007"/>
            <a:ext cx="4927898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1. června 2018 – EK představeny návrhy na legislativní změny v CAP</a:t>
            </a:r>
          </a:p>
          <a:p>
            <a:pPr lvl="1"/>
            <a:r>
              <a:rPr lang="cs-CZ" dirty="0" smtClean="0"/>
              <a:t>Nutnost přizpůsobit se se nové realitě (klimatická změna atd.)</a:t>
            </a:r>
          </a:p>
          <a:p>
            <a:pPr lvl="1"/>
            <a:r>
              <a:rPr lang="cs-CZ" dirty="0" smtClean="0"/>
              <a:t>9 cílů (viz obrázek)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6" name="Picture 4" descr="The CAP 9 objec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93" y="1254797"/>
            <a:ext cx="6402342" cy="48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7324"/>
              </p:ext>
            </p:extLst>
          </p:nvPr>
        </p:nvGraphicFramePr>
        <p:xfrm>
          <a:off x="150607" y="768950"/>
          <a:ext cx="11833412" cy="57879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70682">
                  <a:extLst>
                    <a:ext uri="{9D8B030D-6E8A-4147-A177-3AD203B41FA5}">
                      <a16:colId xmlns:a16="http://schemas.microsoft.com/office/drawing/2014/main" val="1255367147"/>
                    </a:ext>
                  </a:extLst>
                </a:gridCol>
                <a:gridCol w="4023256">
                  <a:extLst>
                    <a:ext uri="{9D8B030D-6E8A-4147-A177-3AD203B41FA5}">
                      <a16:colId xmlns:a16="http://schemas.microsoft.com/office/drawing/2014/main" val="508958949"/>
                    </a:ext>
                  </a:extLst>
                </a:gridCol>
                <a:gridCol w="4139474">
                  <a:extLst>
                    <a:ext uri="{9D8B030D-6E8A-4147-A177-3AD203B41FA5}">
                      <a16:colId xmlns:a16="http://schemas.microsoft.com/office/drawing/2014/main" val="2022306496"/>
                    </a:ext>
                  </a:extLst>
                </a:gridCol>
              </a:tblGrid>
              <a:tr h="1442665">
                <a:tc>
                  <a:txBody>
                    <a:bodyPr/>
                    <a:lstStyle/>
                    <a:p>
                      <a:pPr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</a:endParaRPr>
                    </a:p>
                    <a:p>
                      <a:pPr marL="50800" marR="317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Fostering a smart and resilient agricultural sector ensuring food security</a:t>
                      </a:r>
                      <a:endParaRPr lang="cs-CZ" sz="1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29654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Bolstering environmental care and climate action and contributing to the</a:t>
                      </a:r>
                      <a:endParaRPr lang="cs-CZ" sz="1800">
                        <a:effectLst/>
                      </a:endParaRPr>
                    </a:p>
                    <a:p>
                      <a:pPr marL="50165" algn="l">
                        <a:lnSpc>
                          <a:spcPts val="114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environmental-  and</a:t>
                      </a:r>
                      <a:r>
                        <a:rPr lang="en-US" sz="1800" spc="-6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climate-</a:t>
                      </a:r>
                      <a:endParaRPr lang="cs-CZ" sz="1800">
                        <a:effectLst/>
                      </a:endParaRPr>
                    </a:p>
                    <a:p>
                      <a:pPr marL="50165" algn="l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related objectives of the</a:t>
                      </a:r>
                      <a:r>
                        <a:rPr lang="en-US" sz="1800" spc="22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EU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</a:endParaRPr>
                    </a:p>
                    <a:p>
                      <a:pPr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</a:endParaRPr>
                    </a:p>
                    <a:p>
                      <a:pPr marL="50165" marR="111125" algn="l">
                        <a:lnSpc>
                          <a:spcPct val="12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Strengthening the socio- economic fabric of rural areas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3961667"/>
                  </a:ext>
                </a:extLst>
              </a:tr>
              <a:tr h="1157593">
                <a:tc>
                  <a:txBody>
                    <a:bodyPr/>
                    <a:lstStyle/>
                    <a:p>
                      <a:pPr marL="50800" marR="317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(a) Support viable farm income and resilience across the EU territory to enhance</a:t>
                      </a:r>
                      <a:endParaRPr lang="cs-CZ" sz="1800">
                        <a:effectLst/>
                      </a:endParaRPr>
                    </a:p>
                    <a:p>
                      <a:pPr marL="50800" algn="l">
                        <a:lnSpc>
                          <a:spcPts val="114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food security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29654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(d) Contribute to climate change mitigation and adaptation, as well as</a:t>
                      </a:r>
                      <a:endParaRPr lang="cs-CZ" sz="1800" dirty="0">
                        <a:effectLst/>
                      </a:endParaRPr>
                    </a:p>
                    <a:p>
                      <a:pPr marL="50165" algn="l">
                        <a:lnSpc>
                          <a:spcPts val="114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sustainable energy</a:t>
                      </a:r>
                      <a:endParaRPr lang="cs-CZ" sz="1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11112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(g) Attract young farmers and facilitate business development in rural areas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1122818"/>
                  </a:ext>
                </a:extLst>
              </a:tr>
              <a:tr h="1442665">
                <a:tc>
                  <a:txBody>
                    <a:bodyPr/>
                    <a:lstStyle/>
                    <a:p>
                      <a:pPr marL="50800" marR="317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(b) Enhance market orientation and increase competitiveness including greater focus on research,</a:t>
                      </a:r>
                      <a:endParaRPr lang="cs-CZ" sz="1800">
                        <a:effectLst/>
                      </a:endParaRPr>
                    </a:p>
                    <a:p>
                      <a:pPr marL="50800" algn="l">
                        <a:lnSpc>
                          <a:spcPts val="114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technology and digitalization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14541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(e) Foster sustainable development and efficient management of natural resources such as water, soil</a:t>
                      </a:r>
                      <a:endParaRPr lang="cs-CZ" sz="1800">
                        <a:effectLst/>
                      </a:endParaRPr>
                    </a:p>
                    <a:p>
                      <a:pPr marL="50165" algn="l">
                        <a:lnSpc>
                          <a:spcPts val="114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and air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11112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(h) Promote employment, growth, social inclusion and local development in rural areas, including bio-economy</a:t>
                      </a:r>
                      <a:endParaRPr lang="cs-CZ" sz="1800">
                        <a:effectLst/>
                      </a:endParaRPr>
                    </a:p>
                    <a:p>
                      <a:pPr marL="50165" algn="l">
                        <a:lnSpc>
                          <a:spcPts val="114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and sustainable forestry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471888"/>
                  </a:ext>
                </a:extLst>
              </a:tr>
              <a:tr h="1442665">
                <a:tc>
                  <a:txBody>
                    <a:bodyPr/>
                    <a:lstStyle/>
                    <a:p>
                      <a:pPr marL="50800" marR="11112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(c) Improve farmers’ position in the value chain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14541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(f) Contribute to the protection of biodiversity, enhance ecosystem services and preserve habitats and</a:t>
                      </a:r>
                      <a:endParaRPr lang="cs-CZ" sz="1800">
                        <a:effectLst/>
                      </a:endParaRPr>
                    </a:p>
                    <a:p>
                      <a:pPr marL="50165" algn="l">
                        <a:lnSpc>
                          <a:spcPts val="114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landscapes</a:t>
                      </a:r>
                      <a:endParaRPr lang="cs-CZ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111125" algn="l">
                        <a:lnSpc>
                          <a:spcPct val="12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) Improve the response of EU agriculture to societal demands on food and health, including safe, nutrition and sustainable</a:t>
                      </a:r>
                      <a:endParaRPr lang="cs-CZ" sz="1800" dirty="0">
                        <a:effectLst/>
                      </a:endParaRPr>
                    </a:p>
                    <a:p>
                      <a:pPr marL="50165" algn="l">
                        <a:lnSpc>
                          <a:spcPts val="114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food, as well as animal welfare</a:t>
                      </a:r>
                      <a:endParaRPr lang="cs-CZ" sz="1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4343325"/>
                  </a:ext>
                </a:extLst>
              </a:tr>
              <a:tr h="302379">
                <a:tc gridSpan="3">
                  <a:txBody>
                    <a:bodyPr/>
                    <a:lstStyle/>
                    <a:p>
                      <a:pPr marL="537210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Fostering knowledge, innovation and </a:t>
                      </a:r>
                      <a:r>
                        <a:rPr lang="en-US" sz="1800" dirty="0" err="1">
                          <a:effectLst/>
                        </a:rPr>
                        <a:t>digitalisation</a:t>
                      </a:r>
                      <a:r>
                        <a:rPr lang="en-US" sz="1800" dirty="0">
                          <a:effectLst/>
                        </a:rPr>
                        <a:t> in agriculture and rural</a:t>
                      </a:r>
                      <a:r>
                        <a:rPr lang="en-US" sz="1800" spc="28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areas</a:t>
                      </a:r>
                      <a:endParaRPr lang="cs-CZ" sz="1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026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607" y="259013"/>
            <a:ext cx="11833412" cy="4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0156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Navrhované obecné a konkrétní cíle CAP na období 2021-2027 </a:t>
            </a:r>
            <a:r>
              <a:rPr lang="cs-CZ" altLang="cs-CZ" dirty="0" smtClean="0"/>
              <a:t>(</a:t>
            </a:r>
            <a:r>
              <a:rPr lang="en-US" altLang="cs-CZ" dirty="0" err="1" smtClean="0"/>
              <a:t>Erjavec</a:t>
            </a:r>
            <a:r>
              <a:rPr lang="en-US" altLang="cs-CZ" dirty="0" smtClean="0"/>
              <a:t> </a:t>
            </a:r>
            <a:r>
              <a:rPr lang="en-US" altLang="cs-CZ" dirty="0"/>
              <a:t>et al. </a:t>
            </a:r>
            <a:r>
              <a:rPr lang="en-US" altLang="cs-CZ" dirty="0" smtClean="0"/>
              <a:t>2018</a:t>
            </a:r>
            <a:r>
              <a:rPr lang="en-US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76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by měl nový systém fungovat?</a:t>
            </a:r>
            <a:endParaRPr lang="cs-CZ" dirty="0"/>
          </a:p>
        </p:txBody>
      </p:sp>
      <p:pic>
        <p:nvPicPr>
          <p:cNvPr id="6224" name="Picture 80" descr="Image result for The proposed CAP strategic planning fra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77" y="1434791"/>
            <a:ext cx="8096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by měl nový systém fungovat?</a:t>
            </a:r>
            <a:endParaRPr lang="cs-CZ" dirty="0"/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7" y="1337202"/>
            <a:ext cx="10354645" cy="53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Jakými nástroji disponuje společná zemědělská politika?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Intervenční ceny </a:t>
            </a:r>
          </a:p>
          <a:p>
            <a:pPr lvl="1"/>
            <a:r>
              <a:rPr lang="cs-CZ" dirty="0" smtClean="0"/>
              <a:t>minimální ceny pro produkci, zásadně sníženy (</a:t>
            </a:r>
            <a:r>
              <a:rPr lang="cs-CZ" dirty="0" err="1" smtClean="0"/>
              <a:t>McSharry</a:t>
            </a:r>
            <a:r>
              <a:rPr lang="cs-CZ" dirty="0" smtClean="0"/>
              <a:t>), dnes nepodstatné </a:t>
            </a:r>
          </a:p>
          <a:p>
            <a:r>
              <a:rPr lang="cs-CZ" dirty="0" smtClean="0"/>
              <a:t>Kvóty </a:t>
            </a:r>
          </a:p>
          <a:p>
            <a:pPr lvl="1"/>
            <a:r>
              <a:rPr lang="cs-CZ" dirty="0" smtClean="0"/>
              <a:t>maximálně garantované množství konkrétní produkce, ruší se </a:t>
            </a:r>
          </a:p>
          <a:p>
            <a:r>
              <a:rPr lang="cs-CZ" dirty="0" smtClean="0"/>
              <a:t>Přímé platby</a:t>
            </a:r>
          </a:p>
          <a:p>
            <a:pPr lvl="1"/>
            <a:r>
              <a:rPr lang="cs-CZ" dirty="0" smtClean="0"/>
              <a:t>hlavní nástroj, výše podle velikosti farmy, oddělení od produkce + vazba na konkrétní ekologické standardy </a:t>
            </a:r>
          </a:p>
          <a:p>
            <a:r>
              <a:rPr lang="cs-CZ" dirty="0" smtClean="0"/>
              <a:t>Další podpora </a:t>
            </a:r>
          </a:p>
          <a:p>
            <a:pPr lvl="1"/>
            <a:r>
              <a:rPr lang="cs-CZ" dirty="0" smtClean="0"/>
              <a:t>např. v rámci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natural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constraints</a:t>
            </a:r>
            <a:r>
              <a:rPr lang="cs-CZ" dirty="0" smtClean="0"/>
              <a:t> (</a:t>
            </a:r>
            <a:r>
              <a:rPr lang="cs-CZ" dirty="0" err="1" smtClean="0"/>
              <a:t>ANCs</a:t>
            </a:r>
            <a:r>
              <a:rPr lang="cs-CZ" dirty="0" smtClean="0"/>
              <a:t>), dříve LFA – kompenzace pro tyto zemědělce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8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by měl nový systém fungovat?</a:t>
            </a:r>
            <a:endParaRPr lang="cs-CZ" dirty="0"/>
          </a:p>
        </p:txBody>
      </p:sp>
      <p:pic>
        <p:nvPicPr>
          <p:cNvPr id="7170" name="Picture 2" descr="https://www.researchgate.net/profile/Alan_Matthews/publication/329075466/figure/fig2/AS:695131996958726@1542743791831/Schematic-diagram-of-CAP-architecture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13" y="1803360"/>
            <a:ext cx="7416103" cy="46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2019 – rok změny, která nenastala?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4253" y="1373804"/>
            <a:ext cx="10923494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Předpoklad: 2019 = zlomový rok </a:t>
            </a:r>
            <a:r>
              <a:rPr lang="cs-CZ" dirty="0"/>
              <a:t>evropského </a:t>
            </a:r>
            <a:r>
              <a:rPr lang="cs-CZ" dirty="0" smtClean="0"/>
              <a:t>zemědělství</a:t>
            </a:r>
          </a:p>
          <a:p>
            <a:pPr marL="0" indent="0">
              <a:buNone/>
            </a:pPr>
            <a:r>
              <a:rPr lang="cs-CZ" dirty="0" smtClean="0"/>
              <a:t>ALE</a:t>
            </a:r>
          </a:p>
          <a:p>
            <a:pPr marL="0" indent="0">
              <a:buNone/>
            </a:pPr>
            <a:r>
              <a:rPr lang="cs-CZ" dirty="0" smtClean="0"/>
              <a:t>Volby do EP, politické taktizování mezi členskými zeměmi, BREXIT, nedojednaný víceletý finanční rámec (= zpoždění pro národní strategické plány)</a:t>
            </a:r>
          </a:p>
          <a:p>
            <a:pPr marL="0" indent="0">
              <a:buNone/>
            </a:pPr>
            <a:r>
              <a:rPr lang="cs-CZ" dirty="0" smtClean="0"/>
              <a:t>PROTO</a:t>
            </a:r>
          </a:p>
          <a:p>
            <a:pPr marL="0" indent="0">
              <a:buNone/>
            </a:pPr>
            <a:r>
              <a:rPr lang="cs-CZ" dirty="0" smtClean="0"/>
              <a:t>EK (říjen 2020) – přechodné období:</a:t>
            </a:r>
          </a:p>
          <a:p>
            <a:r>
              <a:rPr lang="cs-CZ" dirty="0"/>
              <a:t>Z</a:t>
            </a:r>
            <a:r>
              <a:rPr lang="cs-CZ" dirty="0" smtClean="0"/>
              <a:t>emědělci </a:t>
            </a:r>
            <a:r>
              <a:rPr lang="cs-CZ" dirty="0"/>
              <a:t>budou mít dotace k dispozici i po roce </a:t>
            </a:r>
            <a:r>
              <a:rPr lang="cs-CZ" dirty="0" smtClean="0"/>
              <a:t>2020</a:t>
            </a:r>
          </a:p>
          <a:p>
            <a:r>
              <a:rPr lang="cs-CZ" dirty="0" smtClean="0"/>
              <a:t>Členské </a:t>
            </a:r>
            <a:r>
              <a:rPr lang="cs-CZ" dirty="0"/>
              <a:t>státy </a:t>
            </a:r>
            <a:r>
              <a:rPr lang="cs-CZ" dirty="0" smtClean="0"/>
              <a:t>budou mít času </a:t>
            </a:r>
            <a:r>
              <a:rPr lang="cs-CZ" dirty="0"/>
              <a:t>na vytvoření strategických plánů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Realistický odhad však počítá s mnohem delším přechodným obdobím (vliv </a:t>
            </a:r>
            <a:r>
              <a:rPr lang="cs-CZ" dirty="0" err="1" smtClean="0">
                <a:solidFill>
                  <a:srgbClr val="FF0000"/>
                </a:solidFill>
              </a:rPr>
              <a:t>koronavirus</a:t>
            </a:r>
            <a:r>
              <a:rPr lang="cs-CZ" dirty="0" smtClean="0">
                <a:solidFill>
                  <a:srgbClr val="FF0000"/>
                </a:solidFill>
              </a:rPr>
              <a:t>, BREXIT) – reforma tedy až 2023? 2024?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716" y="914859"/>
            <a:ext cx="9580444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Společná </a:t>
            </a:r>
            <a:r>
              <a:rPr spc="-325" dirty="0"/>
              <a:t>politika</a:t>
            </a:r>
            <a:r>
              <a:rPr spc="-630" dirty="0"/>
              <a:t> </a:t>
            </a:r>
            <a:r>
              <a:rPr spc="-235" dirty="0"/>
              <a:t>rybolovu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732" y="1871830"/>
            <a:ext cx="10897495" cy="310918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31369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Zásady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později,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teprve od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roku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1970,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součást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společné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zemědělské 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politiky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ts val="2385"/>
              </a:lnSpc>
              <a:spcBef>
                <a:spcPts val="919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Důvody</a:t>
            </a:r>
            <a:r>
              <a:rPr sz="20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vzniku</a:t>
            </a:r>
            <a:endParaRPr sz="2000" dirty="0">
              <a:latin typeface="Carlito"/>
              <a:cs typeface="Carlito"/>
            </a:endParaRPr>
          </a:p>
          <a:p>
            <a:pPr marL="303530" indent="-183515">
              <a:lnSpc>
                <a:spcPts val="2145"/>
              </a:lnSpc>
              <a:buClr>
                <a:srgbClr val="E38312"/>
              </a:buClr>
              <a:buChar char="◦"/>
              <a:tabLst>
                <a:tab pos="304165" algn="l"/>
              </a:tabLst>
            </a:pPr>
            <a:r>
              <a:rPr spc="-5" dirty="0">
                <a:solidFill>
                  <a:srgbClr val="404040"/>
                </a:solidFill>
                <a:latin typeface="Carlito"/>
                <a:cs typeface="Carlito"/>
              </a:rPr>
              <a:t>spory </a:t>
            </a:r>
            <a:r>
              <a:rPr dirty="0">
                <a:solidFill>
                  <a:srgbClr val="404040"/>
                </a:solidFill>
                <a:latin typeface="Carlito"/>
                <a:cs typeface="Carlito"/>
              </a:rPr>
              <a:t>o </a:t>
            </a:r>
            <a:r>
              <a:rPr spc="-5" dirty="0">
                <a:solidFill>
                  <a:srgbClr val="404040"/>
                </a:solidFill>
                <a:latin typeface="Carlito"/>
                <a:cs typeface="Carlito"/>
              </a:rPr>
              <a:t>rybolovná</a:t>
            </a:r>
            <a:r>
              <a:rPr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404040"/>
                </a:solidFill>
                <a:latin typeface="Carlito"/>
                <a:cs typeface="Carlito"/>
              </a:rPr>
              <a:t>teritoria</a:t>
            </a:r>
            <a:endParaRPr dirty="0">
              <a:latin typeface="Carlito"/>
              <a:cs typeface="Carlito"/>
            </a:endParaRPr>
          </a:p>
          <a:p>
            <a:pPr marL="303530" indent="-183515">
              <a:spcBef>
                <a:spcPts val="170"/>
              </a:spcBef>
              <a:buClr>
                <a:srgbClr val="E38312"/>
              </a:buClr>
              <a:buChar char="◦"/>
              <a:tabLst>
                <a:tab pos="304165" algn="l"/>
              </a:tabLst>
            </a:pPr>
            <a:r>
              <a:rPr spc="-10" dirty="0">
                <a:solidFill>
                  <a:srgbClr val="404040"/>
                </a:solidFill>
                <a:latin typeface="Carlito"/>
                <a:cs typeface="Carlito"/>
              </a:rPr>
              <a:t>obrana proti </a:t>
            </a:r>
            <a:r>
              <a:rPr spc="-5" dirty="0">
                <a:solidFill>
                  <a:srgbClr val="404040"/>
                </a:solidFill>
                <a:latin typeface="Carlito"/>
                <a:cs typeface="Carlito"/>
              </a:rPr>
              <a:t>narušení </a:t>
            </a:r>
            <a:r>
              <a:rPr spc="-15" dirty="0">
                <a:solidFill>
                  <a:srgbClr val="404040"/>
                </a:solidFill>
                <a:latin typeface="Carlito"/>
                <a:cs typeface="Carlito"/>
              </a:rPr>
              <a:t>mořského</a:t>
            </a:r>
            <a:r>
              <a:rPr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pc="-20" dirty="0">
                <a:solidFill>
                  <a:srgbClr val="404040"/>
                </a:solidFill>
                <a:latin typeface="Carlito"/>
                <a:cs typeface="Carlito"/>
              </a:rPr>
              <a:t>ekosystému</a:t>
            </a:r>
            <a:endParaRPr dirty="0">
              <a:latin typeface="Carlito"/>
              <a:cs typeface="Carlito"/>
            </a:endParaRPr>
          </a:p>
          <a:p>
            <a:pPr marL="12700">
              <a:spcBef>
                <a:spcPts val="1110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Vlastní vznik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v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roce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1983 —&gt;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jižní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rozšíření, reforma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2002</a:t>
            </a:r>
            <a:endParaRPr sz="2000" dirty="0">
              <a:latin typeface="Carlito"/>
              <a:cs typeface="Carlito"/>
            </a:endParaRPr>
          </a:p>
          <a:p>
            <a:pPr marL="12700" marR="156210">
              <a:lnSpc>
                <a:spcPct val="80000"/>
              </a:lnSpc>
              <a:spcBef>
                <a:spcPts val="1405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Financování: původně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Finanční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nástroj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pro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řízení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rybolovu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(FIFG),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od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2007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Evropský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rybářský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fond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(EFF),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2014 </a:t>
            </a:r>
            <a:r>
              <a:rPr sz="2000" spc="-15" dirty="0">
                <a:solidFill>
                  <a:srgbClr val="E38312"/>
                </a:solidFill>
                <a:latin typeface="Carlito"/>
                <a:cs typeface="Carlito"/>
              </a:rPr>
              <a:t>Evropský </a:t>
            </a:r>
            <a:r>
              <a:rPr sz="2000" spc="-5" dirty="0">
                <a:solidFill>
                  <a:srgbClr val="E38312"/>
                </a:solidFill>
                <a:latin typeface="Carlito"/>
                <a:cs typeface="Carlito"/>
              </a:rPr>
              <a:t>námořní </a:t>
            </a:r>
            <a:r>
              <a:rPr sz="2000" dirty="0">
                <a:solidFill>
                  <a:srgbClr val="E38312"/>
                </a:solidFill>
                <a:latin typeface="Carlito"/>
                <a:cs typeface="Carlito"/>
              </a:rPr>
              <a:t>a  </a:t>
            </a:r>
            <a:r>
              <a:rPr sz="2000" spc="-5" dirty="0">
                <a:solidFill>
                  <a:srgbClr val="E38312"/>
                </a:solidFill>
                <a:latin typeface="Carlito"/>
                <a:cs typeface="Carlito"/>
              </a:rPr>
              <a:t>rybářský</a:t>
            </a:r>
            <a:r>
              <a:rPr sz="2000" spc="-5" dirty="0">
                <a:solidFill>
                  <a:srgbClr val="E38312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E38312"/>
                </a:solidFill>
                <a:latin typeface="Carlito"/>
                <a:cs typeface="Carlito"/>
              </a:rPr>
              <a:t>fond</a:t>
            </a:r>
            <a:r>
              <a:rPr sz="2000" spc="-35" dirty="0">
                <a:solidFill>
                  <a:srgbClr val="E38312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(EMFF)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ct val="80000"/>
              </a:lnSpc>
              <a:spcBef>
                <a:spcPts val="1405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Funkce: řízení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zdrojů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ryb uvnitř EU 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aktivní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role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navenek, zachování  konkurenceschopnosti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odvětví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(finanční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pomoc),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kontrola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 vymáhání 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stanovených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pravidel</a:t>
            </a:r>
            <a:endParaRPr sz="20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8588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552" y="947132"/>
            <a:ext cx="602488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Principy </a:t>
            </a:r>
            <a:r>
              <a:rPr spc="-310" dirty="0"/>
              <a:t>politiky</a:t>
            </a:r>
            <a:r>
              <a:rPr spc="-625" dirty="0"/>
              <a:t> </a:t>
            </a:r>
            <a:r>
              <a:rPr spc="-235" dirty="0"/>
              <a:t>rybolovu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552" y="2253183"/>
            <a:ext cx="10553250" cy="27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25" dirty="0">
                <a:solidFill>
                  <a:srgbClr val="404040"/>
                </a:solidFill>
                <a:latin typeface="Carlito"/>
                <a:cs typeface="Carlito"/>
              </a:rPr>
              <a:t>rovný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přístup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do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teritoriálních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vod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členských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zemí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(s</a:t>
            </a:r>
            <a:r>
              <a:rPr sz="2400" spc="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výjimkou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ts val="2735"/>
              </a:lnSpc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pobřežního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pásma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)</a:t>
            </a:r>
            <a:endParaRPr sz="2400" dirty="0">
              <a:latin typeface="Carlito"/>
              <a:cs typeface="Carlito"/>
            </a:endParaRPr>
          </a:p>
          <a:p>
            <a:pPr marL="12700" marR="2518410">
              <a:lnSpc>
                <a:spcPts val="4000"/>
              </a:lnSpc>
              <a:spcBef>
                <a:spcPts val="315"/>
              </a:spcBef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strukturální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pomoc (viz finanční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nástroje) 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referenční ceny pro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dovoz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(ochrana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trhu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)</a:t>
            </a:r>
            <a:endParaRPr sz="2400" dirty="0">
              <a:latin typeface="Carlito"/>
              <a:cs typeface="Carlito"/>
            </a:endParaRPr>
          </a:p>
          <a:p>
            <a:pPr marL="12700" marR="539115">
              <a:lnSpc>
                <a:spcPts val="2590"/>
              </a:lnSpc>
              <a:spcBef>
                <a:spcPts val="1115"/>
              </a:spcBef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kvóty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pro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jednotlivé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druhy </a:t>
            </a:r>
            <a:r>
              <a:rPr sz="2400" spc="5" dirty="0">
                <a:solidFill>
                  <a:srgbClr val="404040"/>
                </a:solidFill>
                <a:latin typeface="Carlito"/>
                <a:cs typeface="Carlito"/>
              </a:rPr>
              <a:t>ryb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včetně podmínek způsobu  rybolovu</a:t>
            </a:r>
            <a:endParaRPr sz="2400" dirty="0">
              <a:latin typeface="Carlito"/>
              <a:cs typeface="Carlito"/>
            </a:endParaRPr>
          </a:p>
          <a:p>
            <a:pPr marL="12700">
              <a:spcBef>
                <a:spcPts val="1080"/>
              </a:spcBef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standardy kvality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rybích</a:t>
            </a:r>
            <a:r>
              <a:rPr sz="24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produktů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61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369" y="1058857"/>
            <a:ext cx="429958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Reforma</a:t>
            </a:r>
            <a:r>
              <a:rPr spc="-505" dirty="0"/>
              <a:t> </a:t>
            </a:r>
            <a:r>
              <a:rPr spc="-235" dirty="0"/>
              <a:t>rybolovu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369" y="1748789"/>
            <a:ext cx="10531737" cy="33834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862330">
              <a:lnSpc>
                <a:spcPct val="70000"/>
              </a:lnSpc>
              <a:spcBef>
                <a:spcPts val="1100"/>
              </a:spcBef>
            </a:pPr>
            <a:r>
              <a:rPr sz="2800" spc="-25" dirty="0">
                <a:solidFill>
                  <a:srgbClr val="404040"/>
                </a:solidFill>
                <a:latin typeface="Carlito"/>
                <a:cs typeface="Carlito"/>
              </a:rPr>
              <a:t>Reforma </a:t>
            </a:r>
            <a:r>
              <a:rPr sz="2800" spc="-5" dirty="0">
                <a:solidFill>
                  <a:srgbClr val="404040"/>
                </a:solidFill>
                <a:latin typeface="Carlito"/>
                <a:cs typeface="Carlito"/>
              </a:rPr>
              <a:t>2002: </a:t>
            </a:r>
            <a:r>
              <a:rPr sz="2800" spc="-10" dirty="0">
                <a:solidFill>
                  <a:srgbClr val="404040"/>
                </a:solidFill>
                <a:latin typeface="Carlito"/>
                <a:cs typeface="Carlito"/>
              </a:rPr>
              <a:t>víceleté </a:t>
            </a:r>
            <a:r>
              <a:rPr sz="2800" spc="-20" dirty="0">
                <a:solidFill>
                  <a:srgbClr val="404040"/>
                </a:solidFill>
                <a:latin typeface="Carlito"/>
                <a:cs typeface="Carlito"/>
              </a:rPr>
              <a:t>plány </a:t>
            </a:r>
            <a:r>
              <a:rPr sz="2800" spc="-5" dirty="0">
                <a:solidFill>
                  <a:srgbClr val="404040"/>
                </a:solidFill>
                <a:latin typeface="Carlito"/>
                <a:cs typeface="Carlito"/>
              </a:rPr>
              <a:t>na </a:t>
            </a:r>
            <a:r>
              <a:rPr sz="2800" spc="-15" dirty="0">
                <a:solidFill>
                  <a:srgbClr val="404040"/>
                </a:solidFill>
                <a:latin typeface="Carlito"/>
                <a:cs typeface="Carlito"/>
              </a:rPr>
              <a:t>ochranu </a:t>
            </a:r>
            <a:r>
              <a:rPr sz="2800" spc="-5" dirty="0">
                <a:solidFill>
                  <a:srgbClr val="404040"/>
                </a:solidFill>
                <a:latin typeface="Carlito"/>
                <a:cs typeface="Carlito"/>
              </a:rPr>
              <a:t>ryb,  </a:t>
            </a:r>
            <a:r>
              <a:rPr sz="2800" spc="-15" dirty="0">
                <a:solidFill>
                  <a:srgbClr val="404040"/>
                </a:solidFill>
                <a:latin typeface="Carlito"/>
                <a:cs typeface="Carlito"/>
              </a:rPr>
              <a:t>přelovení některých </a:t>
            </a:r>
            <a:r>
              <a:rPr sz="2800" spc="-10" dirty="0">
                <a:solidFill>
                  <a:srgbClr val="404040"/>
                </a:solidFill>
                <a:latin typeface="Carlito"/>
                <a:cs typeface="Carlito"/>
              </a:rPr>
              <a:t>druhů </a:t>
            </a:r>
            <a:r>
              <a:rPr sz="2800" spc="-5" dirty="0">
                <a:solidFill>
                  <a:srgbClr val="404040"/>
                </a:solidFill>
                <a:latin typeface="Carlito"/>
                <a:cs typeface="Carlito"/>
              </a:rPr>
              <a:t>ryb – </a:t>
            </a:r>
            <a:r>
              <a:rPr sz="2800" spc="-15" dirty="0">
                <a:solidFill>
                  <a:srgbClr val="404040"/>
                </a:solidFill>
                <a:latin typeface="Carlito"/>
                <a:cs typeface="Carlito"/>
              </a:rPr>
              <a:t>nemožnost  </a:t>
            </a:r>
            <a:r>
              <a:rPr sz="2800" spc="-20" dirty="0">
                <a:solidFill>
                  <a:srgbClr val="404040"/>
                </a:solidFill>
                <a:latin typeface="Carlito"/>
                <a:cs typeface="Carlito"/>
              </a:rPr>
              <a:t>reprodukce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ts val="3130"/>
              </a:lnSpc>
              <a:spcBef>
                <a:spcPts val="400"/>
              </a:spcBef>
            </a:pPr>
            <a:r>
              <a:rPr sz="2800" spc="-5" dirty="0">
                <a:solidFill>
                  <a:srgbClr val="E38312"/>
                </a:solidFill>
                <a:latin typeface="Carlito"/>
                <a:cs typeface="Carlito"/>
              </a:rPr>
              <a:t>Aktuálně </a:t>
            </a:r>
            <a:r>
              <a:rPr sz="2800" spc="-10" dirty="0">
                <a:solidFill>
                  <a:srgbClr val="E38312"/>
                </a:solidFill>
                <a:latin typeface="Carlito"/>
                <a:cs typeface="Carlito"/>
              </a:rPr>
              <a:t>řešené </a:t>
            </a:r>
            <a:r>
              <a:rPr sz="2800" spc="-20" dirty="0">
                <a:solidFill>
                  <a:srgbClr val="E38312"/>
                </a:solidFill>
                <a:latin typeface="Carlito"/>
                <a:cs typeface="Carlito"/>
              </a:rPr>
              <a:t>problémy </a:t>
            </a:r>
            <a:r>
              <a:rPr sz="2800" spc="-15" dirty="0">
                <a:solidFill>
                  <a:srgbClr val="E38312"/>
                </a:solidFill>
                <a:latin typeface="Carlito"/>
                <a:cs typeface="Carlito"/>
              </a:rPr>
              <a:t>(zelená </a:t>
            </a:r>
            <a:r>
              <a:rPr sz="2800" spc="-5" dirty="0">
                <a:solidFill>
                  <a:srgbClr val="E38312"/>
                </a:solidFill>
                <a:latin typeface="Carlito"/>
                <a:cs typeface="Carlito"/>
              </a:rPr>
              <a:t>kniha</a:t>
            </a:r>
            <a:r>
              <a:rPr sz="2800" spc="120" dirty="0">
                <a:solidFill>
                  <a:srgbClr val="E38312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E38312"/>
                </a:solidFill>
                <a:latin typeface="Carlito"/>
                <a:cs typeface="Carlito"/>
              </a:rPr>
              <a:t>EK):</a:t>
            </a:r>
            <a:endParaRPr sz="2800" dirty="0">
              <a:latin typeface="Carlito"/>
              <a:cs typeface="Carlito"/>
            </a:endParaRPr>
          </a:p>
          <a:p>
            <a:pPr marL="305435" marR="359410" indent="-182880">
              <a:lnSpc>
                <a:spcPct val="70000"/>
              </a:lnSpc>
              <a:spcBef>
                <a:spcPts val="630"/>
              </a:spcBef>
              <a:buClr>
                <a:srgbClr val="E38312"/>
              </a:buClr>
              <a:buChar char="◦"/>
              <a:tabLst>
                <a:tab pos="306070" algn="l"/>
              </a:tabLst>
            </a:pP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snižující se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zásoby </a:t>
            </a:r>
            <a:r>
              <a:rPr sz="2400" spc="5" dirty="0">
                <a:solidFill>
                  <a:srgbClr val="404040"/>
                </a:solidFill>
                <a:latin typeface="Carlito"/>
                <a:cs typeface="Carlito"/>
              </a:rPr>
              <a:t>ryb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nadměrná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kapacita rybářských 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flotil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–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předchozí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reforma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neuspěla</a:t>
            </a:r>
            <a:endParaRPr sz="2400" dirty="0">
              <a:latin typeface="Carlito"/>
              <a:cs typeface="Carlito"/>
            </a:endParaRPr>
          </a:p>
          <a:p>
            <a:pPr marL="305435" indent="-183515">
              <a:lnSpc>
                <a:spcPts val="2485"/>
              </a:lnSpc>
              <a:buClr>
                <a:srgbClr val="E38312"/>
              </a:buClr>
              <a:buChar char="◦"/>
              <a:tabLst>
                <a:tab pos="306070" algn="l"/>
              </a:tabLst>
            </a:pP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ohrožené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druhy</a:t>
            </a:r>
            <a:r>
              <a:rPr sz="2400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rlito"/>
                <a:cs typeface="Carlito"/>
              </a:rPr>
              <a:t>ryb</a:t>
            </a:r>
            <a:endParaRPr sz="2400" dirty="0">
              <a:latin typeface="Carlito"/>
              <a:cs typeface="Carlito"/>
            </a:endParaRPr>
          </a:p>
          <a:p>
            <a:pPr marL="305435" marR="794385" indent="-182880">
              <a:lnSpc>
                <a:spcPct val="70000"/>
              </a:lnSpc>
              <a:spcBef>
                <a:spcPts val="735"/>
              </a:spcBef>
              <a:buClr>
                <a:srgbClr val="E38312"/>
              </a:buClr>
              <a:buChar char="◦"/>
              <a:tabLst>
                <a:tab pos="306070" algn="l"/>
              </a:tabLst>
            </a:pP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nalezení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pracovních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alternativ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pro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tradiční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rybářské  komunity</a:t>
            </a:r>
            <a:endParaRPr sz="2400" dirty="0">
              <a:latin typeface="Carlito"/>
              <a:cs typeface="Carlito"/>
            </a:endParaRPr>
          </a:p>
          <a:p>
            <a:pPr marL="305435" marR="5080" indent="-182880">
              <a:lnSpc>
                <a:spcPct val="70000"/>
              </a:lnSpc>
              <a:spcBef>
                <a:spcPts val="600"/>
              </a:spcBef>
              <a:buClr>
                <a:srgbClr val="E38312"/>
              </a:buClr>
              <a:buChar char="◦"/>
              <a:tabLst>
                <a:tab pos="306070" algn="l"/>
              </a:tabLst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ochranná opatření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zahrnující </a:t>
            </a:r>
            <a:r>
              <a:rPr sz="2400" spc="-25" dirty="0">
                <a:solidFill>
                  <a:srgbClr val="404040"/>
                </a:solidFill>
                <a:latin typeface="Carlito"/>
                <a:cs typeface="Carlito"/>
              </a:rPr>
              <a:t>také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nečlenské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země EU,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boj 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ilegálním</a:t>
            </a:r>
            <a:r>
              <a:rPr sz="2400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rybolovem</a:t>
            </a:r>
            <a:endParaRPr sz="2400" dirty="0">
              <a:latin typeface="Carlito"/>
              <a:cs typeface="Carlito"/>
            </a:endParaRPr>
          </a:p>
          <a:p>
            <a:pPr marL="305435" indent="-183515">
              <a:lnSpc>
                <a:spcPts val="2615"/>
              </a:lnSpc>
              <a:buClr>
                <a:srgbClr val="E38312"/>
              </a:buClr>
              <a:buChar char="◦"/>
              <a:tabLst>
                <a:tab pos="306070" algn="l"/>
              </a:tabLst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potřeba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regulace na regionální</a:t>
            </a:r>
            <a:r>
              <a:rPr sz="24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úrovni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61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082" y="995460"/>
            <a:ext cx="645731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Reforma</a:t>
            </a:r>
            <a:r>
              <a:rPr spc="-305" dirty="0"/>
              <a:t> </a:t>
            </a:r>
            <a:r>
              <a:rPr spc="-150" dirty="0"/>
              <a:t>od</a:t>
            </a:r>
            <a:r>
              <a:rPr spc="-1140" dirty="0"/>
              <a:t> </a:t>
            </a:r>
            <a:r>
              <a:rPr lang="cs-CZ" spc="-1140" dirty="0" smtClean="0"/>
              <a:t>   </a:t>
            </a:r>
            <a:r>
              <a:rPr spc="-254" dirty="0" err="1" smtClean="0"/>
              <a:t>roku</a:t>
            </a:r>
            <a:r>
              <a:rPr spc="-254" dirty="0" smtClean="0"/>
              <a:t> </a:t>
            </a:r>
            <a:r>
              <a:rPr spc="-204" dirty="0"/>
              <a:t>2014: </a:t>
            </a:r>
            <a:r>
              <a:rPr spc="-350" dirty="0"/>
              <a:t>cíle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082" y="1900545"/>
            <a:ext cx="10516358" cy="3785652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55600" indent="-342900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znovuobnovení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populace ryb na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udržitelnou</a:t>
            </a:r>
            <a:r>
              <a:rPr sz="2000" spc="-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úroveň</a:t>
            </a:r>
            <a:endParaRPr sz="20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160"/>
              </a:lnSpc>
              <a:spcBef>
                <a:spcPts val="1440"/>
              </a:spcBef>
              <a:buFont typeface="Arial" panose="020B0604020202020204" pitchFamily="34" charset="0"/>
              <a:buChar char="•"/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ukončení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nehospodárných postupů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při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rybolovu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(výměty – 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tzv.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vedlejší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výlovky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spcBef>
                <a:spcPts val="1120"/>
              </a:spcBef>
              <a:buFont typeface="Arial" panose="020B0604020202020204" pitchFamily="34" charset="0"/>
              <a:buChar char="•"/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stále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možnost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států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omezit rybolov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12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mil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od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pobřeží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spcBef>
                <a:spcPts val="1165"/>
              </a:spcBef>
              <a:buFont typeface="Arial" panose="020B0604020202020204" pitchFamily="34" charset="0"/>
              <a:buChar char="•"/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nové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priority:</a:t>
            </a:r>
            <a:endParaRPr sz="2000" dirty="0">
              <a:latin typeface="Carlito"/>
              <a:cs typeface="Carlito"/>
            </a:endParaRPr>
          </a:p>
          <a:p>
            <a:pPr marL="405765" indent="-285750">
              <a:spcBef>
                <a:spcPts val="20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04165" algn="l"/>
              </a:tabLst>
            </a:pPr>
            <a:r>
              <a:rPr spc="-15" dirty="0">
                <a:solidFill>
                  <a:srgbClr val="404040"/>
                </a:solidFill>
                <a:latin typeface="Carlito"/>
                <a:cs typeface="Carlito"/>
              </a:rPr>
              <a:t>akvakultura</a:t>
            </a:r>
            <a:endParaRPr dirty="0">
              <a:latin typeface="Carlito"/>
              <a:cs typeface="Carlito"/>
            </a:endParaRPr>
          </a:p>
          <a:p>
            <a:pPr marL="405765" indent="-285750">
              <a:spcBef>
                <a:spcPts val="384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04165" algn="l"/>
              </a:tabLst>
            </a:pPr>
            <a:r>
              <a:rPr spc="-15" dirty="0">
                <a:solidFill>
                  <a:srgbClr val="404040"/>
                </a:solidFill>
                <a:latin typeface="Carlito"/>
                <a:cs typeface="Carlito"/>
              </a:rPr>
              <a:t>drobný</a:t>
            </a:r>
            <a:r>
              <a:rPr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404040"/>
                </a:solidFill>
                <a:latin typeface="Carlito"/>
                <a:cs typeface="Carlito"/>
              </a:rPr>
              <a:t>rybolov</a:t>
            </a:r>
            <a:endParaRPr dirty="0">
              <a:latin typeface="Carlito"/>
              <a:cs typeface="Carlito"/>
            </a:endParaRPr>
          </a:p>
          <a:p>
            <a:pPr marL="405765" indent="-285750">
              <a:spcBef>
                <a:spcPts val="38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04165" algn="l"/>
              </a:tabLst>
            </a:pPr>
            <a:r>
              <a:rPr spc="-10" dirty="0">
                <a:solidFill>
                  <a:srgbClr val="404040"/>
                </a:solidFill>
                <a:latin typeface="Carlito"/>
                <a:cs typeface="Carlito"/>
              </a:rPr>
              <a:t>mezinárodní </a:t>
            </a:r>
            <a:r>
              <a:rPr spc="-10" dirty="0" err="1">
                <a:solidFill>
                  <a:srgbClr val="404040"/>
                </a:solidFill>
                <a:latin typeface="Carlito"/>
                <a:cs typeface="Carlito"/>
              </a:rPr>
              <a:t>vědecká</a:t>
            </a:r>
            <a:r>
              <a:rPr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pc="-10" dirty="0" err="1" smtClean="0">
                <a:solidFill>
                  <a:srgbClr val="404040"/>
                </a:solidFill>
                <a:latin typeface="Carlito"/>
                <a:cs typeface="Carlito"/>
              </a:rPr>
              <a:t>spolupráce</a:t>
            </a:r>
            <a:endParaRPr lang="cs-CZ" spc="-10" dirty="0" smtClean="0">
              <a:solidFill>
                <a:srgbClr val="404040"/>
              </a:solidFill>
              <a:latin typeface="Carlito"/>
              <a:cs typeface="Carlito"/>
            </a:endParaRPr>
          </a:p>
          <a:p>
            <a:pPr marL="405765" indent="-285750">
              <a:spcBef>
                <a:spcPts val="38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04165" algn="l"/>
              </a:tabLst>
            </a:pPr>
            <a:endParaRPr lang="cs-CZ" spc="-10" dirty="0">
              <a:solidFill>
                <a:srgbClr val="404040"/>
              </a:solidFill>
              <a:latin typeface="Carlito"/>
              <a:cs typeface="Carlito"/>
            </a:endParaRPr>
          </a:p>
          <a:p>
            <a:pPr marL="405765" indent="-285750">
              <a:spcBef>
                <a:spcPts val="38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04165" algn="l"/>
              </a:tabLst>
            </a:pPr>
            <a:endParaRPr lang="cs-CZ" spc="-10" dirty="0" smtClean="0">
              <a:solidFill>
                <a:srgbClr val="FF0000"/>
              </a:solidFill>
              <a:latin typeface="Carlito"/>
              <a:cs typeface="Carlito"/>
            </a:endParaRPr>
          </a:p>
          <a:p>
            <a:pPr marL="405765" indent="-285750">
              <a:spcBef>
                <a:spcPts val="380"/>
              </a:spcBef>
              <a:buClr>
                <a:srgbClr val="E38312"/>
              </a:buClr>
              <a:buFont typeface="Arial" panose="020B0604020202020204" pitchFamily="34" charset="0"/>
              <a:buChar char="•"/>
              <a:tabLst>
                <a:tab pos="304165" algn="l"/>
              </a:tabLst>
            </a:pPr>
            <a:r>
              <a:rPr lang="cs-CZ" spc="-10" dirty="0" smtClean="0">
                <a:solidFill>
                  <a:srgbClr val="FF0000"/>
                </a:solidFill>
                <a:latin typeface="Carlito"/>
                <a:cs typeface="Carlito"/>
              </a:rPr>
              <a:t>Aktuální navrhovaná reforma?</a:t>
            </a:r>
            <a:endParaRPr dirty="0">
              <a:solidFill>
                <a:srgbClr val="FF0000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100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Jakými nástroji disponuje společná zemědělská politika?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Zemědělský záruční a rozvojový fond - EAGGF </a:t>
            </a:r>
          </a:p>
          <a:p>
            <a:r>
              <a:rPr lang="cs-CZ" dirty="0" smtClean="0"/>
              <a:t>Po reformě: akcent na rozvojovou část, navyšování prostředků</a:t>
            </a:r>
          </a:p>
          <a:p>
            <a:r>
              <a:rPr lang="cs-CZ" dirty="0" smtClean="0"/>
              <a:t> Od 2007: </a:t>
            </a:r>
          </a:p>
          <a:p>
            <a:pPr lvl="1"/>
            <a:r>
              <a:rPr lang="cs-CZ" dirty="0" smtClean="0"/>
              <a:t>Evropský zemědělský záruční fond (EAGF) ◦ </a:t>
            </a:r>
          </a:p>
          <a:p>
            <a:pPr lvl="1"/>
            <a:r>
              <a:rPr lang="cs-CZ" dirty="0" smtClean="0"/>
              <a:t>Evropský zemědělský fond pro rozvoj venkova (EAFRD) </a:t>
            </a:r>
          </a:p>
          <a:p>
            <a:r>
              <a:rPr lang="cs-CZ" dirty="0" smtClean="0"/>
              <a:t>Od roku 2008 uplatnění principu modulace: </a:t>
            </a:r>
          </a:p>
          <a:p>
            <a:pPr lvl="1"/>
            <a:r>
              <a:rPr lang="cs-CZ" dirty="0" smtClean="0"/>
              <a:t>snižování plateb zemědělcům s nejvyššími podporami (až 10 % do roku 2012) a jejich přesun do národního rozpočtu pro rozvoj venkova – tzv.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1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vývoj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i0.wp.com/research4committees.blog/wp-content/uploads/2018/10/617.502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2" y="1489342"/>
            <a:ext cx="8980609" cy="52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269046" y="1977293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Prosím, zopakujte si např. dle Fiala – Pitrová (2018)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715" y="2247713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Proč bylo potřeba reformovat zemědělský sektor?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bylo potřeba reformovat zemědělský sektor?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Systémový problém:</a:t>
            </a:r>
          </a:p>
          <a:p>
            <a:pPr lvl="1"/>
            <a:r>
              <a:rPr lang="cs-CZ" dirty="0" smtClean="0"/>
              <a:t>navyšování garantovaných cen —› nadprodukce —› vysoké náklady</a:t>
            </a:r>
          </a:p>
          <a:p>
            <a:pPr lvl="1"/>
            <a:r>
              <a:rPr lang="cs-CZ" dirty="0" smtClean="0"/>
              <a:t>Konkurenceschopnost na světových trzích</a:t>
            </a:r>
          </a:p>
          <a:p>
            <a:r>
              <a:rPr lang="cs-CZ" dirty="0" smtClean="0"/>
              <a:t>Vnější tlak</a:t>
            </a:r>
          </a:p>
          <a:p>
            <a:r>
              <a:rPr lang="cs-CZ" dirty="0" smtClean="0"/>
              <a:t>Transparentnost a regulace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11218" y="4422637"/>
            <a:ext cx="984324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Zopakujte 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FF0000"/>
                </a:solidFill>
              </a:rPr>
              <a:t>Mansholtův</a:t>
            </a:r>
            <a:r>
              <a:rPr lang="cs-CZ" dirty="0" smtClean="0">
                <a:solidFill>
                  <a:srgbClr val="FF0000"/>
                </a:solidFill>
              </a:rPr>
              <a:t> plán (1968)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FF0000"/>
                </a:solidFill>
              </a:rPr>
              <a:t>Miniplán</a:t>
            </a:r>
            <a:r>
              <a:rPr lang="cs-CZ" dirty="0" smtClean="0">
                <a:solidFill>
                  <a:srgbClr val="FF0000"/>
                </a:solidFill>
              </a:rPr>
              <a:t> (1973)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FF0000"/>
                </a:solidFill>
              </a:rPr>
              <a:t>Zěmědělská</a:t>
            </a:r>
            <a:r>
              <a:rPr lang="cs-CZ" dirty="0" smtClean="0">
                <a:solidFill>
                  <a:srgbClr val="FF0000"/>
                </a:solidFill>
              </a:rPr>
              <a:t> reforma a „britský problém“ (1984 Fontainebleau)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Reformní pokusy 80.let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FF0000"/>
                </a:solidFill>
              </a:rPr>
              <a:t>MacSharryho</a:t>
            </a:r>
            <a:r>
              <a:rPr lang="cs-CZ" dirty="0" smtClean="0">
                <a:solidFill>
                  <a:srgbClr val="FF0000"/>
                </a:solidFill>
              </a:rPr>
              <a:t> reforma (1992)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 2000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2"/>
          </a:xfrm>
        </p:spPr>
        <p:txBody>
          <a:bodyPr/>
          <a:lstStyle/>
          <a:p>
            <a:r>
              <a:rPr lang="cs-CZ" dirty="0" smtClean="0"/>
              <a:t>snižování intervenčních cen, kompenzační platby</a:t>
            </a:r>
          </a:p>
          <a:p>
            <a:r>
              <a:rPr lang="cs-CZ" dirty="0" smtClean="0"/>
              <a:t>vize východního rozšíření (rozdíly v cenách) – jak utáhnout zemědělství ve východní Evropě?</a:t>
            </a:r>
          </a:p>
          <a:p>
            <a:r>
              <a:rPr lang="cs-CZ" dirty="0" smtClean="0"/>
              <a:t>Tlak na globální konkurenceschopnost Evropy</a:t>
            </a:r>
          </a:p>
          <a:p>
            <a:r>
              <a:rPr lang="cs-CZ" dirty="0" smtClean="0"/>
              <a:t>Založení II. pilíře: kultivace a rozvoj venkova </a:t>
            </a:r>
          </a:p>
          <a:p>
            <a:r>
              <a:rPr lang="cs-CZ" dirty="0" smtClean="0"/>
              <a:t>Neuskutečněné návrhy ◦ </a:t>
            </a:r>
          </a:p>
          <a:p>
            <a:pPr lvl="1"/>
            <a:r>
              <a:rPr lang="cs-CZ" dirty="0" smtClean="0"/>
              <a:t>Princip </a:t>
            </a:r>
            <a:r>
              <a:rPr lang="cs-CZ" dirty="0" err="1" smtClean="0"/>
              <a:t>degresivity</a:t>
            </a:r>
            <a:r>
              <a:rPr lang="cs-CZ" dirty="0" smtClean="0"/>
              <a:t>: snižování kompenzačních plateb v čase </a:t>
            </a:r>
          </a:p>
          <a:p>
            <a:pPr lvl="1"/>
            <a:r>
              <a:rPr lang="cs-CZ" dirty="0" smtClean="0"/>
              <a:t>Princip modulace: max. platba na farmu, přesun prostředků do 2. pilíře Akcent na neekonomické aspekty SZP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3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Fischlerova</a:t>
            </a:r>
            <a:r>
              <a:rPr lang="cs-CZ" dirty="0" smtClean="0"/>
              <a:t> reforma (2003)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Cíl: úplné oddělení finanční podpory zemědělství od produkce (</a:t>
            </a:r>
            <a:r>
              <a:rPr lang="cs-CZ" dirty="0" err="1" smtClean="0"/>
              <a:t>decoupling</a:t>
            </a:r>
            <a:r>
              <a:rPr lang="cs-CZ" dirty="0" smtClean="0"/>
              <a:t>) </a:t>
            </a:r>
          </a:p>
          <a:p>
            <a:r>
              <a:rPr lang="cs-CZ" dirty="0" smtClean="0"/>
              <a:t>Výsledky: </a:t>
            </a:r>
          </a:p>
          <a:p>
            <a:pPr lvl="1"/>
            <a:r>
              <a:rPr lang="cs-CZ" dirty="0" smtClean="0"/>
              <a:t>Jednotné platby na farmu (podle velikosti, SPS) místo platby na plochu, nebo jednotku (SAPS) </a:t>
            </a:r>
          </a:p>
          <a:p>
            <a:pPr lvl="1"/>
            <a:r>
              <a:rPr lang="cs-CZ" dirty="0" smtClean="0"/>
              <a:t>Zásada </a:t>
            </a:r>
            <a:r>
              <a:rPr lang="cs-CZ" dirty="0" err="1" smtClean="0"/>
              <a:t>cross-compliance</a:t>
            </a:r>
            <a:r>
              <a:rPr lang="cs-CZ" dirty="0" smtClean="0"/>
              <a:t>: kvalitativní a ekologické standardy napříč celou EU </a:t>
            </a:r>
          </a:p>
          <a:p>
            <a:pPr lvl="1"/>
            <a:r>
              <a:rPr lang="cs-CZ" dirty="0" smtClean="0"/>
              <a:t>Dodržování environmentální legislativy </a:t>
            </a:r>
          </a:p>
          <a:p>
            <a:pPr lvl="1"/>
            <a:r>
              <a:rPr lang="cs-CZ" dirty="0" smtClean="0"/>
              <a:t>GAEC: dobrý zemědělský a environmentální stav půdy </a:t>
            </a:r>
          </a:p>
          <a:p>
            <a:pPr lvl="1"/>
            <a:r>
              <a:rPr lang="cs-CZ" dirty="0" smtClean="0"/>
              <a:t>Další snižování intervenčních cen </a:t>
            </a:r>
          </a:p>
          <a:p>
            <a:pPr lvl="1"/>
            <a:r>
              <a:rPr lang="cs-CZ" dirty="0" smtClean="0"/>
              <a:t>Pokračování modulace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7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3473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Jak východní rozšíření ovlivnilo společnou zemědělskou politiku?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5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1369</Words>
  <Application>Microsoft Office PowerPoint</Application>
  <PresentationFormat>Širokoúhlá obrazovka</PresentationFormat>
  <Paragraphs>178</Paragraphs>
  <Slides>25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Carlito</vt:lpstr>
      <vt:lpstr>Trebuchet MS</vt:lpstr>
      <vt:lpstr>Motiv Office</vt:lpstr>
      <vt:lpstr>Společná zemědělská politika společná rybolovná politika</vt:lpstr>
      <vt:lpstr>Jakými nástroji disponuje společná zemědělská politika?</vt:lpstr>
      <vt:lpstr>Jakými nástroji disponuje společná zemědělská politika?</vt:lpstr>
      <vt:lpstr>Historický vývoj </vt:lpstr>
      <vt:lpstr>Proč bylo potřeba reformovat zemědělský sektor?</vt:lpstr>
      <vt:lpstr>Proč bylo potřeba reformovat zemědělský sektor?</vt:lpstr>
      <vt:lpstr>Agenda 2000 </vt:lpstr>
      <vt:lpstr>Fischlerova reforma (2003) </vt:lpstr>
      <vt:lpstr>Jak východní rozšíření ovlivnilo společnou zemědělskou politiku?</vt:lpstr>
      <vt:lpstr>Proč byla potřebná reforma evropského zemědělství po roce 2015?</vt:lpstr>
      <vt:lpstr>Jak tedy funguje současný systém?</vt:lpstr>
      <vt:lpstr>Kam jdou reálně peníze?</vt:lpstr>
      <vt:lpstr>Rozdělování dotací v ČR</vt:lpstr>
      <vt:lpstr>Problematické body</vt:lpstr>
      <vt:lpstr>Jak bude evropské zemědělství vypadat po roce 2020?</vt:lpstr>
      <vt:lpstr>Kam dál po roce 2020?</vt:lpstr>
      <vt:lpstr>Prezentace aplikace PowerPoint</vt:lpstr>
      <vt:lpstr>Jak by měl nový systém fungovat?</vt:lpstr>
      <vt:lpstr>Jak by měl nový systém fungovat?</vt:lpstr>
      <vt:lpstr>Jak by měl nový systém fungovat?</vt:lpstr>
      <vt:lpstr>Rok 2019 – rok změny, která nenastala?</vt:lpstr>
      <vt:lpstr>Společná politika rybolovu</vt:lpstr>
      <vt:lpstr>Principy politiky rybolovu</vt:lpstr>
      <vt:lpstr>Reforma rybolovu</vt:lpstr>
      <vt:lpstr>Reforma od    roku 2014: cíle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Společná zemědělská politika společná rybolovná politika</dc:title>
  <dc:creator>veronika zapletalova</dc:creator>
  <cp:lastModifiedBy>veronika zapletalova</cp:lastModifiedBy>
  <cp:revision>32</cp:revision>
  <dcterms:created xsi:type="dcterms:W3CDTF">2020-03-23T10:54:00Z</dcterms:created>
  <dcterms:modified xsi:type="dcterms:W3CDTF">2020-03-24T21:26:01Z</dcterms:modified>
</cp:coreProperties>
</file>