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71" r:id="rId3"/>
    <p:sldId id="272" r:id="rId4"/>
    <p:sldId id="273" r:id="rId5"/>
    <p:sldId id="274" r:id="rId6"/>
    <p:sldId id="275" r:id="rId7"/>
    <p:sldId id="257" r:id="rId8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413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005708-FB3A-40DB-8DFF-AAF7C27DC961}" type="datetime1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52B4D9-8D2A-4183-8CC2-4D15CBCC0C07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37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589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41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46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166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975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Přímá spojnice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Skupin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Přímá spojnice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Skupin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Přímá spojnice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nice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Přímá spojnice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Skupin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Přímá spojnice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Skupin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Přímá spojnice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Přímá spojnice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Přímá spojnice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 rtl="0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cxnSp>
        <p:nvCxnSpPr>
          <p:cNvPr id="58" name="Přímá spojnice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A43803-B34E-4A21-BA63-07358795F49C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EDAFAD-3ED0-4A0D-81D7-BE2880302040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743B5B-B27E-424D-A85B-0CF2D5A056BB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Přímá spojnice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Skupin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Přímá spojnice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Skupin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Přímá spojnice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Přímá spojnice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Skupin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Přímá spojnice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Skupin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Přímá spojnice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Přímá spojnice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 rtl="0"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58" name="Přímá spojnice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24BC68-ECE8-4805-9A55-9C2257ECC0C9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756997-346B-423B-AA9B-848EE5B64AF5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2B177C-95AC-41FE-9F9F-0B2C1F2EA019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Skupin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Přímá spojnice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Přímá spojnice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Přímá spojnice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Přímá spojnice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římá spojnice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římá spojnice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nice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Přímá spojnice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Přímá spojnice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Přímá spojnice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Přímá spojnice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Přímá spojnice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Přímá spojnice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Přímá spojnice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nice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Přímá spojnice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Skupin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Přímá spojnice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Přímá spojnice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Přímá spojnice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Přímá spojnice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Přímá spojnice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Skupin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Přímá spojnice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Přímá spojnice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Přímá spojnice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Přímá spojnice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Přímá spojnice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Přímá spojnice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Přímá spojnice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Přímá spojnice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Přímá spojnice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Přímá spojnice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Skupin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Přímá spojnice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Přímá spojnice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Přímá spojnice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Přímá spojnice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římá spojnice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Skupin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Přímá spojnice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Přímá spojnice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Přímá spojnice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Přímá spojnice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Přímá spojnice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Přímá spojnice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Přímá spojnice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Přímá spojnice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římá spojnice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římá spojnice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Zástupný symbol pro zápatí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12" name="Zástupný symbol pro datum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7C3D0C-6EC3-4A33-B5CE-0AAEB0B0515E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214" name="Zástupný symbol pro číslo snímku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Přímá spojnice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Přímá spojnice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Skupin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Přímá spojnice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Přímá spojnice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Skupin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Obdélní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 rtl="0"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60" name="Přímá spojnice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D0B7830-527B-46DA-B093-ED03207D3C16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Přímá spojnice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Skupin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Přímá spojnice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Skupin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Přímá spojnice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Přímá spojnice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Skupin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Přímá spojnice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Přímá spojnice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Přímá spojnice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Obdélní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cxnSp>
        <p:nvCxnSpPr>
          <p:cNvPr id="59" name="Přímá spojnice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 rtl="0"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kupina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Přímá spojnice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nice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nice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nice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nice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nice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nice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nice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nice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nice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nice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Skupin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Přímá spojnice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římá spojnice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Skupin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Přímá spojnice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Přímá spojnice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Přímá spojnice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Přímá spojnice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Přímá spojnice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Přímá spojnice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římá spojnice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římá spojnice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Skupin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Přímá spojnice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Skupin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Přímá spojnice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Přímá spojnice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Přímá spojnice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Přímá spojnice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Přímá spojnice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Přímá spojnice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cxnSp>
        <p:nvCxnSpPr>
          <p:cNvPr id="148" name="Přímá spojnice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D58FBA3C-03E1-43C3-A2BE-354EAA2DE5AD}" type="datetime1">
              <a:rPr lang="cs-CZ" noProof="0" smtClean="0"/>
              <a:t>11.10.2020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Policy </a:t>
            </a:r>
            <a:r>
              <a:rPr lang="cs-CZ" dirty="0" err="1"/>
              <a:t>brief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/>
              <a:t>Co to je a jak si s tím poradit?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spc="-80" dirty="0"/>
              <a:t>Policy </a:t>
            </a:r>
            <a:r>
              <a:rPr lang="cs-CZ" spc="-80" dirty="0" err="1"/>
              <a:t>brief</a:t>
            </a:r>
            <a:r>
              <a:rPr lang="cs-CZ" spc="-80" dirty="0"/>
              <a:t> = +/- podklad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01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Charakteristika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briefu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Stručný přehled konkrétního problému, které je aktuální a je třeba se jím zabývat.</a:t>
            </a:r>
          </a:p>
          <a:p>
            <a:pPr rtl="0"/>
            <a:r>
              <a:rPr lang="cs-CZ" dirty="0"/>
              <a:t>Nabízí možnosti dalšího postupu a poskytuje doporučení.</a:t>
            </a:r>
          </a:p>
          <a:p>
            <a:pPr rtl="0"/>
            <a:r>
              <a:rPr lang="cs-CZ" dirty="0"/>
              <a:t>Cílí na ty, kteří činí rozhodnutí.</a:t>
            </a:r>
          </a:p>
          <a:p>
            <a:pPr rtl="0"/>
            <a:r>
              <a:rPr lang="cs-CZ" dirty="0"/>
              <a:t>Jde o stručný formát, který shrnuje dostupné informace. Nejedná se o vlastní výzkum.</a:t>
            </a:r>
          </a:p>
          <a:p>
            <a:pPr rtl="0"/>
            <a:r>
              <a:rPr lang="cs-CZ" dirty="0"/>
              <a:t>Jde o stručný text „do letadla“.</a:t>
            </a:r>
          </a:p>
          <a:p>
            <a:pPr rtl="0"/>
            <a:r>
              <a:rPr lang="cs-CZ" dirty="0"/>
              <a:t>Může být podpořen grafy, tabulkami nebo jinými vizuálními prvky.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59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Typy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briefu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 err="1"/>
              <a:t>Advokační</a:t>
            </a:r>
            <a:r>
              <a:rPr lang="cs-CZ" dirty="0"/>
              <a:t>, který preferuje určité řešení.</a:t>
            </a:r>
          </a:p>
          <a:p>
            <a:pPr rtl="0"/>
            <a:r>
              <a:rPr lang="cs-CZ" dirty="0"/>
              <a:t>Objektivní, který pouze představuje možnosti dalšího postupu.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64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Čeho by měl dobrý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brief</a:t>
            </a:r>
            <a:r>
              <a:rPr lang="cs-CZ" dirty="0"/>
              <a:t> docílit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Čitatel má získat základní přehled o jasně ohraničeném problému.</a:t>
            </a:r>
          </a:p>
          <a:p>
            <a:pPr rtl="0"/>
            <a:r>
              <a:rPr lang="cs-CZ" dirty="0"/>
              <a:t>Představit další alternativy a doporučení podložit argumenty i fakty. </a:t>
            </a:r>
          </a:p>
          <a:p>
            <a:pPr rtl="0"/>
            <a:r>
              <a:rPr lang="cs-CZ" dirty="0"/>
              <a:t>Vysvětlit urgentnost konání.</a:t>
            </a:r>
          </a:p>
          <a:p>
            <a:pPr rtl="0"/>
            <a:r>
              <a:rPr lang="cs-CZ" dirty="0"/>
              <a:t>Soustředit se na výsledky a obsah, ne na metody a postup.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2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rtl="0"/>
            <a:r>
              <a:rPr lang="cs-CZ" dirty="0"/>
              <a:t>Chytlavý </a:t>
            </a:r>
            <a:r>
              <a:rPr lang="cs-CZ" b="1" dirty="0"/>
              <a:t>název</a:t>
            </a:r>
            <a:r>
              <a:rPr lang="cs-CZ" dirty="0"/>
              <a:t>, který přitáhne pozornost, ale zároveň je výstižný.</a:t>
            </a:r>
          </a:p>
          <a:p>
            <a:pPr rtl="0"/>
            <a:r>
              <a:rPr lang="cs-CZ" b="1" dirty="0"/>
              <a:t>Shrnutí</a:t>
            </a:r>
            <a:r>
              <a:rPr lang="cs-CZ" dirty="0"/>
              <a:t>, které zachytí podstatné informace z celého textu.</a:t>
            </a:r>
          </a:p>
          <a:p>
            <a:pPr rtl="0"/>
            <a:r>
              <a:rPr lang="cs-CZ" b="1" dirty="0"/>
              <a:t>Úvod</a:t>
            </a:r>
            <a:r>
              <a:rPr lang="cs-CZ" dirty="0"/>
              <a:t>, který vysvětlí, proč se tématem máme zabývat. Popíše jeho příčiny, dopady a důležitost.</a:t>
            </a:r>
          </a:p>
          <a:p>
            <a:pPr rtl="0"/>
            <a:r>
              <a:rPr lang="cs-CZ" b="1" dirty="0"/>
              <a:t>Tělo textu</a:t>
            </a:r>
            <a:r>
              <a:rPr lang="cs-CZ" dirty="0"/>
              <a:t>, ve kterém popisujeme téma, soustředíme se na důležité informace, které budou potřebné k formulací možností dalšího postupu či doporučení. Snažíme se logicky strukturovat text – např.: příčiny problémů =&gt; postup jak, byl doposud řešen =&gt; popis nedostatků; nebo: začátek potíží =&gt; pokračování a eskalace =&gt; dopady =&gt; možné důsledky prohloubení krize; nebo: první příklad problému, druhý příklad problému, třetí příklad problému</a:t>
            </a:r>
          </a:p>
          <a:p>
            <a:pPr rtl="0"/>
            <a:r>
              <a:rPr lang="cs-CZ" b="1" dirty="0"/>
              <a:t>Možnosti řešení </a:t>
            </a:r>
            <a:r>
              <a:rPr lang="cs-CZ" dirty="0"/>
              <a:t>(více cest) </a:t>
            </a:r>
            <a:r>
              <a:rPr lang="cs-CZ" b="1" dirty="0"/>
              <a:t>nebo doporučení </a:t>
            </a:r>
            <a:r>
              <a:rPr lang="cs-CZ" dirty="0"/>
              <a:t>(jedna cesta) – kdo, kdy a jak má něco udělat</a:t>
            </a:r>
          </a:p>
          <a:p>
            <a:pPr rtl="0"/>
            <a:r>
              <a:rPr lang="cs-CZ" b="1" dirty="0"/>
              <a:t>Závěr </a:t>
            </a:r>
            <a:r>
              <a:rPr lang="cs-CZ" dirty="0"/>
              <a:t>(není nezbytný)</a:t>
            </a:r>
            <a:r>
              <a:rPr lang="cs-CZ" b="1" dirty="0"/>
              <a:t> </a:t>
            </a:r>
          </a:p>
          <a:p>
            <a:pPr rtl="0"/>
            <a:endParaRPr lang="cs-CZ" dirty="0"/>
          </a:p>
          <a:p>
            <a:pPr rtl="0"/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9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Zadání úkolu na příští hodinu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Reakce EU na </a:t>
            </a:r>
            <a:r>
              <a:rPr lang="cs-CZ" dirty="0" err="1"/>
              <a:t>koronavirovou</a:t>
            </a:r>
            <a:r>
              <a:rPr lang="cs-CZ" dirty="0"/>
              <a:t> krizi</a:t>
            </a:r>
          </a:p>
          <a:p>
            <a:pPr rtl="0"/>
            <a:r>
              <a:rPr lang="cs-CZ" dirty="0"/>
              <a:t>Možnosti dalšího postupu nebo doporučení, co má EU dělat.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osočtvercová mřížka 16: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22_TF03031015.potx" id="{13CB7641-3C8D-47AD-ABC3-6627B513EE37}" vid="{9F888719-E45D-437C-AC8A-9F342DA13058}"/>
    </a:ext>
  </a:extLst>
</a:theme>
</file>

<file path=ppt/theme/theme2.xml><?xml version="1.0" encoding="utf-8"?>
<a:theme xmlns:a="http://schemas.openxmlformats.org/drawingml/2006/main" name="Motiv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Firemní prezentace s kosočtvercovou mřížkou (širokoúhlý formát)</Template>
  <TotalTime>93</TotalTime>
  <Words>320</Words>
  <Application>Microsoft Office PowerPoint</Application>
  <PresentationFormat>Širokoúhlá obrazovka</PresentationFormat>
  <Paragraphs>36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Arial</vt:lpstr>
      <vt:lpstr>Kosočtvercová mřížka 16:9</vt:lpstr>
      <vt:lpstr>Policy brief</vt:lpstr>
      <vt:lpstr>Policy brief = +/- podklad</vt:lpstr>
      <vt:lpstr>Charakteristika policy briefu</vt:lpstr>
      <vt:lpstr>Typy policy briefu</vt:lpstr>
      <vt:lpstr>Čeho by měl dobrý policy brief docílit</vt:lpstr>
      <vt:lpstr>Struktura</vt:lpstr>
      <vt:lpstr>Zadání úkolu na příští hodinu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</dc:title>
  <dc:creator>Vít Dostál</dc:creator>
  <cp:lastModifiedBy>Vít Dostál</cp:lastModifiedBy>
  <cp:revision>7</cp:revision>
  <dcterms:created xsi:type="dcterms:W3CDTF">2020-10-11T18:25:25Z</dcterms:created>
  <dcterms:modified xsi:type="dcterms:W3CDTF">2020-10-11T19:59:09Z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