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3" r:id="rId6"/>
    <p:sldId id="260" r:id="rId7"/>
    <p:sldId id="264" r:id="rId8"/>
    <p:sldId id="261" r:id="rId9"/>
    <p:sldId id="267" r:id="rId10"/>
    <p:sldId id="262" r:id="rId11"/>
    <p:sldId id="265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150A5E2-01E1-41B0-9821-4C72C64F2873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150A5E2-01E1-41B0-9821-4C72C64F2873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150A5E2-01E1-41B0-9821-4C72C64F2873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EU a Afrika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Listopad </a:t>
            </a:r>
            <a:r>
              <a:rPr lang="cs-CZ" dirty="0" smtClean="0"/>
              <a:t>2020</a:t>
            </a:r>
            <a:endParaRPr lang="cs-CZ" dirty="0" smtClean="0"/>
          </a:p>
          <a:p>
            <a:r>
              <a:rPr lang="cs-CZ" dirty="0" smtClean="0"/>
              <a:t>Martin </a:t>
            </a:r>
            <a:r>
              <a:rPr lang="cs-CZ" dirty="0" err="1" smtClean="0"/>
              <a:t>Hrabálek</a:t>
            </a:r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1962437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Problematika tzv. </a:t>
            </a:r>
            <a:r>
              <a:rPr lang="cs-CZ" dirty="0" err="1" smtClean="0"/>
              <a:t>EPAs</a:t>
            </a:r>
            <a:r>
              <a:rPr lang="cs-CZ" dirty="0" smtClean="0"/>
              <a:t> - kontroverze</a:t>
            </a:r>
          </a:p>
          <a:p>
            <a:r>
              <a:rPr lang="cs-CZ" dirty="0" smtClean="0"/>
              <a:t>Preferenční přístup na evropský trh pro země ACP v rámci dohod z Lomé</a:t>
            </a:r>
          </a:p>
          <a:p>
            <a:r>
              <a:rPr lang="cs-CZ" dirty="0" smtClean="0"/>
              <a:t>Problém kompatibility s pravidly </a:t>
            </a:r>
            <a:r>
              <a:rPr lang="cs-CZ" dirty="0" smtClean="0"/>
              <a:t>WTO</a:t>
            </a:r>
          </a:p>
          <a:p>
            <a:r>
              <a:rPr lang="cs-CZ" dirty="0" smtClean="0"/>
              <a:t>Role celoafrická FTA?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821169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Čína v Africe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Rapidní nárůst přítomnosti</a:t>
            </a:r>
          </a:p>
          <a:p>
            <a:r>
              <a:rPr lang="cs-CZ" dirty="0" smtClean="0"/>
              <a:t>V Africe jedním z největších dárců zahraniční pomoci – až 75 miliard dolarů mezi 2000-2011</a:t>
            </a:r>
          </a:p>
          <a:p>
            <a:r>
              <a:rPr lang="cs-CZ" dirty="0" smtClean="0"/>
              <a:t>Zdaleka ne pouze honba za komoditami</a:t>
            </a:r>
          </a:p>
          <a:p>
            <a:r>
              <a:rPr lang="cs-CZ" dirty="0" smtClean="0"/>
              <a:t>Snaha vybudovat si politický vliv </a:t>
            </a:r>
            <a:r>
              <a:rPr lang="cs-CZ" smtClean="0"/>
              <a:t>do budoucna?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24257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Migrace z Afriky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Dnes důležitý jižní proud</a:t>
            </a:r>
          </a:p>
          <a:p>
            <a:r>
              <a:rPr lang="cs-CZ" dirty="0" smtClean="0"/>
              <a:t>Z Afriky až na výjimky často ekonomická migrace</a:t>
            </a:r>
          </a:p>
          <a:p>
            <a:r>
              <a:rPr lang="cs-CZ" dirty="0" smtClean="0"/>
              <a:t>Snaha o </a:t>
            </a:r>
            <a:r>
              <a:rPr lang="cs-CZ" dirty="0" err="1" smtClean="0"/>
              <a:t>uzavítání</a:t>
            </a:r>
            <a:r>
              <a:rPr lang="cs-CZ" dirty="0" smtClean="0"/>
              <a:t> „kompaktů“</a:t>
            </a:r>
          </a:p>
          <a:p>
            <a:r>
              <a:rPr lang="cs-CZ" dirty="0" smtClean="0"/>
              <a:t>Otázka, jak budou kompakty fungovat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znamená EU pro Afriku?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1. Příspěvky EU tvoří až 50 % celkové rozvojové pomoci, kterou Afrika dostává.</a:t>
            </a:r>
          </a:p>
          <a:p>
            <a:r>
              <a:rPr lang="cs-CZ" dirty="0"/>
              <a:t>2. EU je největším obchodním partnerem </a:t>
            </a:r>
            <a:r>
              <a:rPr lang="cs-CZ" dirty="0" smtClean="0"/>
              <a:t>Afriky (třetina obchodu).</a:t>
            </a:r>
            <a:endParaRPr lang="cs-CZ" dirty="0"/>
          </a:p>
          <a:p>
            <a:r>
              <a:rPr lang="cs-CZ" dirty="0"/>
              <a:t>3. EU je největším zahraničním investorem v Africe.</a:t>
            </a:r>
          </a:p>
          <a:p>
            <a:r>
              <a:rPr lang="cs-CZ" dirty="0"/>
              <a:t>4. EU vede v Africe celkem 9 civilních operací a investovala 2,5 miliardy eur do afrických mírových projektů.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776402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pro Afriku z roku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 formě sdělení Komise, publikována v březnu</a:t>
            </a:r>
          </a:p>
          <a:p>
            <a:r>
              <a:rPr lang="cs-CZ" dirty="0" smtClean="0"/>
              <a:t>Měla být schválena summitem EU-Afrika, ale ten byl odložen v důsledku COVID</a:t>
            </a:r>
          </a:p>
          <a:p>
            <a:r>
              <a:rPr lang="cs-CZ" dirty="0" smtClean="0"/>
              <a:t>„</a:t>
            </a:r>
            <a:r>
              <a:rPr lang="cs-CZ" smtClean="0"/>
              <a:t>Partnerství rovných“?</a:t>
            </a:r>
            <a:endParaRPr lang="cs-CZ" dirty="0" smtClean="0"/>
          </a:p>
          <a:p>
            <a:r>
              <a:rPr lang="cs-CZ" dirty="0" smtClean="0"/>
              <a:t>Témata:</a:t>
            </a:r>
          </a:p>
          <a:p>
            <a:r>
              <a:rPr lang="cs-CZ" dirty="0" smtClean="0"/>
              <a:t>Zelená </a:t>
            </a:r>
            <a:r>
              <a:rPr lang="cs-CZ" dirty="0" err="1" smtClean="0"/>
              <a:t>tranzice</a:t>
            </a:r>
            <a:endParaRPr lang="cs-CZ" dirty="0" smtClean="0"/>
          </a:p>
          <a:p>
            <a:r>
              <a:rPr lang="cs-CZ" dirty="0" smtClean="0"/>
              <a:t>D</a:t>
            </a:r>
            <a:r>
              <a:rPr lang="en-US" dirty="0" err="1" smtClean="0"/>
              <a:t>igit</a:t>
            </a:r>
            <a:r>
              <a:rPr lang="cs-CZ" dirty="0" err="1" smtClean="0"/>
              <a:t>ální</a:t>
            </a:r>
            <a:r>
              <a:rPr lang="en-US" dirty="0" smtClean="0"/>
              <a:t> </a:t>
            </a:r>
            <a:r>
              <a:rPr lang="en-US" dirty="0" err="1" smtClean="0"/>
              <a:t>transforma</a:t>
            </a:r>
            <a:r>
              <a:rPr lang="cs-CZ" dirty="0" err="1" smtClean="0"/>
              <a:t>ce</a:t>
            </a:r>
            <a:endParaRPr lang="cs-CZ" dirty="0" smtClean="0"/>
          </a:p>
          <a:p>
            <a:r>
              <a:rPr lang="cs-CZ" dirty="0" smtClean="0"/>
              <a:t>Udržitelný růst</a:t>
            </a:r>
          </a:p>
          <a:p>
            <a:r>
              <a:rPr lang="cs-CZ" dirty="0" smtClean="0"/>
              <a:t>Mír a vládnutí</a:t>
            </a:r>
          </a:p>
          <a:p>
            <a:r>
              <a:rPr lang="cs-CZ" dirty="0" smtClean="0"/>
              <a:t>Migrace</a:t>
            </a:r>
          </a:p>
          <a:p>
            <a:r>
              <a:rPr lang="cs-CZ" dirty="0" smtClean="0"/>
              <a:t>Vyjednávání nového rámce post-Cotonou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Koloniální minulost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Africké země byly součástí koloniálního panství až do druhé poloviny 20. století </a:t>
            </a:r>
          </a:p>
          <a:p>
            <a:r>
              <a:rPr lang="cs-CZ" dirty="0" smtClean="0"/>
              <a:t>Většina zemí spojena se Spojeným královstvím a Francií</a:t>
            </a:r>
          </a:p>
          <a:p>
            <a:r>
              <a:rPr lang="cs-CZ" dirty="0" smtClean="0"/>
              <a:t>Bývalé kolonie zde má i Německo, Belgie </a:t>
            </a:r>
            <a:r>
              <a:rPr lang="cs-CZ" smtClean="0"/>
              <a:t>či Portugalsko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84417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76672"/>
            <a:ext cx="7285184" cy="5937523"/>
          </a:xfrm>
        </p:spPr>
      </p:pic>
    </p:spTree>
    <p:extLst>
      <p:ext uri="{BB962C8B-B14F-4D97-AF65-F5344CB8AC3E}">
        <p14:creationId xmlns="" xmlns:p14="http://schemas.microsoft.com/office/powerpoint/2010/main" val="1103684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EU-Afrika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Obecně větší angažmá EU v Africe než v jiných regionech</a:t>
            </a:r>
          </a:p>
          <a:p>
            <a:r>
              <a:rPr lang="cs-CZ" dirty="0" smtClean="0"/>
              <a:t>Vzájemné vztahy úzce spojeny s rozvojovou pomocí a obchodem</a:t>
            </a:r>
          </a:p>
          <a:p>
            <a:r>
              <a:rPr lang="cs-CZ" dirty="0" smtClean="0"/>
              <a:t>Podpora rozvojových cílů milénia, dnes cílů udržitelného rozvoje</a:t>
            </a:r>
          </a:p>
          <a:p>
            <a:r>
              <a:rPr lang="cs-CZ" dirty="0" smtClean="0"/>
              <a:t>Pomoc neslouží jen k rozvoji, pro evropské státy je to nástroj zlepšování vztahů a otevírání trhů</a:t>
            </a:r>
          </a:p>
          <a:p>
            <a:r>
              <a:rPr lang="cs-CZ" dirty="0" smtClean="0"/>
              <a:t>Surovinové zájmy – řada států bohatá na suroviny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18874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Dohoda z </a:t>
            </a:r>
            <a:r>
              <a:rPr lang="cs-CZ" dirty="0" err="1" smtClean="0"/>
              <a:t>Cotonou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Změna toho, jak funguje rozvojová politika Evropské unie</a:t>
            </a:r>
          </a:p>
          <a:p>
            <a:r>
              <a:rPr lang="cs-CZ" dirty="0" smtClean="0"/>
              <a:t>Dopad na africké země</a:t>
            </a:r>
          </a:p>
          <a:p>
            <a:r>
              <a:rPr lang="cs-CZ" dirty="0" smtClean="0"/>
              <a:t>Do popředí vystupují i politické otázky</a:t>
            </a:r>
          </a:p>
          <a:p>
            <a:r>
              <a:rPr lang="cs-CZ" dirty="0" smtClean="0"/>
              <a:t>Konec v roce </a:t>
            </a:r>
            <a:r>
              <a:rPr lang="cs-CZ" dirty="0" smtClean="0"/>
              <a:t>2020 (prodlouženo do prosince), </a:t>
            </a:r>
            <a:r>
              <a:rPr lang="cs-CZ" dirty="0" smtClean="0"/>
              <a:t>nyní se </a:t>
            </a:r>
            <a:r>
              <a:rPr lang="cs-CZ" dirty="0" smtClean="0"/>
              <a:t>řeší</a:t>
            </a:r>
            <a:r>
              <a:rPr lang="cs-CZ" dirty="0" smtClean="0"/>
              <a:t>, </a:t>
            </a:r>
            <a:r>
              <a:rPr lang="cs-CZ" dirty="0" smtClean="0"/>
              <a:t>co dál</a:t>
            </a:r>
          </a:p>
        </p:txBody>
      </p:sp>
    </p:spTree>
    <p:extLst>
      <p:ext uri="{BB962C8B-B14F-4D97-AF65-F5344CB8AC3E}">
        <p14:creationId xmlns="" xmlns:p14="http://schemas.microsoft.com/office/powerpoint/2010/main" val="2086330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Společná strategie EU-Afrika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Podepsána v roce 2007</a:t>
            </a:r>
          </a:p>
          <a:p>
            <a:r>
              <a:rPr lang="cs-CZ" dirty="0" smtClean="0"/>
              <a:t>Reakce na to, že v Africe začali být výrazně aktivní i další aktéři</a:t>
            </a:r>
          </a:p>
          <a:p>
            <a:r>
              <a:rPr lang="cs-CZ" dirty="0" smtClean="0"/>
              <a:t>Narůstající regionalismus v Africe</a:t>
            </a:r>
          </a:p>
          <a:p>
            <a:r>
              <a:rPr lang="cs-CZ" dirty="0" smtClean="0"/>
              <a:t>Přijata v očekávání změn souvisejících s Lisabonskou smlouvou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140147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-173914"/>
            <a:ext cx="8694380" cy="7275322"/>
          </a:xfrm>
        </p:spPr>
      </p:pic>
      <p:sp>
        <p:nvSpPr>
          <p:cNvPr id="5" name="Obdélník 4"/>
          <p:cNvSpPr/>
          <p:nvPr/>
        </p:nvSpPr>
        <p:spPr>
          <a:xfrm>
            <a:off x="4415547" y="324433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#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6076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Regionální integrace v Africe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Už od roku 1963 Organizace africké jednoty – ovlivněna panafrikanismem </a:t>
            </a:r>
          </a:p>
          <a:p>
            <a:r>
              <a:rPr lang="cs-CZ" dirty="0" smtClean="0"/>
              <a:t>V roce 2001 vzniká Africká unie – celoafrická platforma, bezpečnostní rozměr </a:t>
            </a:r>
          </a:p>
          <a:p>
            <a:r>
              <a:rPr lang="cs-CZ" dirty="0" smtClean="0"/>
              <a:t>Spousta </a:t>
            </a:r>
            <a:r>
              <a:rPr lang="cs-CZ" dirty="0" err="1" smtClean="0"/>
              <a:t>subregionálních</a:t>
            </a:r>
            <a:r>
              <a:rPr lang="cs-CZ" dirty="0" smtClean="0"/>
              <a:t> seskupení – ECOWAS, ECCAS, SADC, AMU, COMESA, EAC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61520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Summit EU-Africká unie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Setkání na úrovni region-region</a:t>
            </a:r>
          </a:p>
          <a:p>
            <a:r>
              <a:rPr lang="cs-CZ" dirty="0" smtClean="0"/>
              <a:t>Poprvé ve 2000</a:t>
            </a:r>
          </a:p>
          <a:p>
            <a:r>
              <a:rPr lang="cs-CZ" dirty="0" smtClean="0"/>
              <a:t>Naposledy listopad 2017 v Abidžanu</a:t>
            </a:r>
          </a:p>
          <a:p>
            <a:r>
              <a:rPr lang="cs-CZ" dirty="0" smtClean="0"/>
              <a:t>V rámci prohlášení 4 strategické oblasti:</a:t>
            </a:r>
          </a:p>
          <a:p>
            <a:r>
              <a:rPr lang="cs-CZ" dirty="0" smtClean="0"/>
              <a:t>1. ekonomické </a:t>
            </a:r>
            <a:r>
              <a:rPr lang="cs-CZ" dirty="0"/>
              <a:t>příležitosti pro mladé lidi,</a:t>
            </a:r>
          </a:p>
          <a:p>
            <a:r>
              <a:rPr lang="cs-CZ" dirty="0" smtClean="0"/>
              <a:t>2. mír </a:t>
            </a:r>
            <a:r>
              <a:rPr lang="cs-CZ" dirty="0"/>
              <a:t>a bezpečnost,</a:t>
            </a:r>
          </a:p>
          <a:p>
            <a:r>
              <a:rPr lang="cs-CZ" dirty="0" smtClean="0"/>
              <a:t>3. mobilita </a:t>
            </a:r>
            <a:r>
              <a:rPr lang="cs-CZ" dirty="0"/>
              <a:t>a migrace,</a:t>
            </a:r>
          </a:p>
          <a:p>
            <a:r>
              <a:rPr lang="cs-CZ" dirty="0" smtClean="0"/>
              <a:t>4. spolupráce </a:t>
            </a:r>
            <a:r>
              <a:rPr lang="cs-CZ" dirty="0"/>
              <a:t>v oblasti správy věcí </a:t>
            </a:r>
            <a:r>
              <a:rPr lang="cs-CZ" dirty="0" smtClean="0"/>
              <a:t>veřejných</a:t>
            </a:r>
          </a:p>
          <a:p>
            <a:r>
              <a:rPr lang="cs-CZ" dirty="0" smtClean="0"/>
              <a:t>Evidentní důraz na oblast migrace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27687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1364</TotalTime>
  <Words>424</Words>
  <Application>Microsoft Office PowerPoint</Application>
  <PresentationFormat>Předvádění na obrazovce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Arkýř</vt:lpstr>
      <vt:lpstr>EU a Afrika</vt:lpstr>
      <vt:lpstr>Koloniální minulost</vt:lpstr>
      <vt:lpstr>Snímek 3</vt:lpstr>
      <vt:lpstr>EU-Afrika obecně</vt:lpstr>
      <vt:lpstr>Dohoda z Cotonou</vt:lpstr>
      <vt:lpstr>Společná strategie EU-Afrika</vt:lpstr>
      <vt:lpstr>Snímek 7</vt:lpstr>
      <vt:lpstr>Regionální integrace v Africe </vt:lpstr>
      <vt:lpstr>Summit EU-Africká unie</vt:lpstr>
      <vt:lpstr>Obchod</vt:lpstr>
      <vt:lpstr>Čína v Africe</vt:lpstr>
      <vt:lpstr>Migrace z Afriky</vt:lpstr>
      <vt:lpstr>Co znamená EU pro Afriku?</vt:lpstr>
      <vt:lpstr>Strategie pro Afriku z roku 2020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and Africa</dc:title>
  <dc:creator>Martin Hrabálek</dc:creator>
  <cp:lastModifiedBy>Martin</cp:lastModifiedBy>
  <cp:revision>26</cp:revision>
  <dcterms:created xsi:type="dcterms:W3CDTF">2014-03-03T15:02:08Z</dcterms:created>
  <dcterms:modified xsi:type="dcterms:W3CDTF">2020-11-11T06:52:47Z</dcterms:modified>
</cp:coreProperties>
</file>