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69" r:id="rId18"/>
    <p:sldId id="270" r:id="rId19"/>
    <p:sldId id="26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54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anqFntN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determinanty vnějších vztahů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Říjen 2020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Josepha </a:t>
            </a:r>
            <a:r>
              <a:rPr lang="cs-CZ" dirty="0" err="1" smtClean="0"/>
              <a:t>Nye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Attraction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coercion</a:t>
            </a:r>
            <a:r>
              <a:rPr lang="cs-CZ" dirty="0" smtClean="0"/>
              <a:t>“</a:t>
            </a:r>
            <a:endParaRPr lang="cs-CZ" dirty="0"/>
          </a:p>
          <a:p>
            <a:r>
              <a:rPr lang="cs-CZ" dirty="0" smtClean="0"/>
              <a:t>Hard </a:t>
            </a:r>
            <a:r>
              <a:rPr lang="cs-CZ" dirty="0" err="1" smtClean="0"/>
              <a:t>power</a:t>
            </a:r>
            <a:r>
              <a:rPr lang="cs-CZ" dirty="0"/>
              <a:t> </a:t>
            </a:r>
            <a:r>
              <a:rPr lang="cs-CZ" dirty="0" smtClean="0"/>
              <a:t>– tradiční vojenská, „tvrdá“ moc</a:t>
            </a:r>
          </a:p>
          <a:p>
            <a:r>
              <a:rPr lang="cs-CZ" dirty="0" smtClean="0"/>
              <a:t>Soft </a:t>
            </a:r>
            <a:r>
              <a:rPr lang="cs-CZ" dirty="0" err="1" smtClean="0"/>
              <a:t>power</a:t>
            </a:r>
            <a:r>
              <a:rPr lang="cs-CZ" dirty="0" smtClean="0"/>
              <a:t> – schopnost přesvědčovat, šířit svoje ideály a hodnoty</a:t>
            </a:r>
          </a:p>
          <a:p>
            <a:r>
              <a:rPr lang="cs-CZ" dirty="0" smtClean="0"/>
              <a:t>De facto projekce domácích hodnot v mezinárodním prostředí se snahou o docílení kýženého výstupu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„Normative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</a:t>
            </a:r>
            <a:r>
              <a:rPr lang="cs-CZ" dirty="0" err="1" smtClean="0"/>
              <a:t>Iana</a:t>
            </a:r>
            <a:r>
              <a:rPr lang="cs-CZ" dirty="0" smtClean="0"/>
              <a:t> </a:t>
            </a:r>
            <a:r>
              <a:rPr lang="cs-CZ" dirty="0" err="1" smtClean="0"/>
              <a:t>Mannerse</a:t>
            </a:r>
            <a:endParaRPr lang="cs-CZ" dirty="0" smtClean="0"/>
          </a:p>
          <a:p>
            <a:r>
              <a:rPr lang="cs-CZ" dirty="0" smtClean="0"/>
              <a:t>EU je směrem dovnitř  založená na principech jako je demokracie, vláda práva, lidská práva</a:t>
            </a:r>
          </a:p>
          <a:p>
            <a:r>
              <a:rPr lang="cs-CZ" dirty="0" smtClean="0"/>
              <a:t>Snaha o šíření těchto hodnot v mezinárodním prostředí</a:t>
            </a:r>
          </a:p>
          <a:p>
            <a:r>
              <a:rPr lang="cs-CZ" dirty="0" smtClean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překážky skutečné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je „civilní mocnost“ bez velkých vojenských zdrojů</a:t>
            </a:r>
          </a:p>
          <a:p>
            <a:r>
              <a:rPr lang="cs-CZ" dirty="0" smtClean="0"/>
              <a:t>Potřeba jednohlasnosti</a:t>
            </a:r>
          </a:p>
          <a:p>
            <a:r>
              <a:rPr lang="cs-CZ" dirty="0" smtClean="0"/>
              <a:t>„Evropa mluví mnoha hlasy“</a:t>
            </a:r>
          </a:p>
          <a:p>
            <a:r>
              <a:rPr lang="cs-CZ" dirty="0" smtClean="0"/>
              <a:t>Různé zájmy států (Irák 2003)</a:t>
            </a:r>
          </a:p>
          <a:p>
            <a:r>
              <a:rPr lang="cs-CZ" dirty="0" smtClean="0"/>
              <a:t>Do </a:t>
            </a:r>
            <a:r>
              <a:rPr lang="cs-CZ" dirty="0" err="1" smtClean="0"/>
              <a:t>Brexitu</a:t>
            </a:r>
            <a:r>
              <a:rPr lang="cs-CZ" dirty="0" smtClean="0"/>
              <a:t> Spojené </a:t>
            </a:r>
            <a:r>
              <a:rPr lang="cs-CZ" dirty="0" smtClean="0"/>
              <a:t>království</a:t>
            </a:r>
          </a:p>
          <a:p>
            <a:r>
              <a:rPr lang="cs-CZ" dirty="0" smtClean="0"/>
              <a:t>Spíše rétorika (slova X činy)</a:t>
            </a:r>
          </a:p>
          <a:p>
            <a:r>
              <a:rPr lang="cs-CZ" dirty="0" smtClean="0"/>
              <a:t>Po 2008 několik let ekonomická krize (EU se zaměřovala spíše na vnitřní problémy</a:t>
            </a:r>
            <a:r>
              <a:rPr lang="cs-CZ" dirty="0" smtClean="0"/>
              <a:t>), dnes dopady COVID krize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„VELKÉ TROJKY“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UK, Francie, Německo</a:t>
            </a:r>
          </a:p>
          <a:p>
            <a:r>
              <a:rPr lang="cs-CZ" dirty="0" smtClean="0"/>
              <a:t>Jediné tři státy s dopadem na globální úroveň</a:t>
            </a:r>
          </a:p>
          <a:p>
            <a:r>
              <a:rPr lang="cs-CZ" dirty="0" smtClean="0"/>
              <a:t>Možnost </a:t>
            </a:r>
            <a:r>
              <a:rPr lang="cs-CZ" dirty="0" err="1" smtClean="0"/>
              <a:t>forum</a:t>
            </a:r>
            <a:r>
              <a:rPr lang="cs-CZ" dirty="0" smtClean="0"/>
              <a:t>-shopping – mají silné slovo i v některých jiných institucích než je EU</a:t>
            </a:r>
          </a:p>
          <a:p>
            <a:r>
              <a:rPr lang="cs-CZ" dirty="0" smtClean="0"/>
              <a:t>Zvládají se angažovat ve větším množství politik, než je tomu u malých států</a:t>
            </a:r>
          </a:p>
          <a:p>
            <a:r>
              <a:rPr lang="cs-CZ" dirty="0" smtClean="0"/>
              <a:t>Roli potvrzuje i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Scoreboard</a:t>
            </a:r>
            <a:r>
              <a:rPr lang="cs-CZ" dirty="0" smtClean="0"/>
              <a:t>, kde s nimi drží krok v podstatě jen Švédsko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zahraniční politiky národních států se odvozují od jejich národní identity</a:t>
            </a:r>
          </a:p>
          <a:p>
            <a:r>
              <a:rPr lang="cs-CZ" dirty="0" smtClean="0"/>
              <a:t>Identita je sociální konstrukt (my X oni)</a:t>
            </a:r>
          </a:p>
          <a:p>
            <a:r>
              <a:rPr lang="cs-CZ" dirty="0" smtClean="0"/>
              <a:t>Existuje evropská identita?</a:t>
            </a:r>
          </a:p>
          <a:p>
            <a:r>
              <a:rPr lang="cs-CZ" dirty="0" smtClean="0"/>
              <a:t>Mění se evropská identita (spolu s rozšířeními)</a:t>
            </a:r>
          </a:p>
          <a:p>
            <a:r>
              <a:rPr lang="cs-CZ" dirty="0" smtClean="0"/>
              <a:t>Otázka rozšíření o Turecko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faktory podporující SZP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Snaha o větší vliv na mezinárodní politiku skrze kolektivní akci</a:t>
            </a:r>
          </a:p>
          <a:p>
            <a:r>
              <a:rPr lang="cs-CZ" dirty="0" smtClean="0"/>
              <a:t>Část ČS chápe SZP jako přidanou hodnotu a je připravena ji </a:t>
            </a:r>
            <a:r>
              <a:rPr lang="cs-CZ" dirty="0" err="1" smtClean="0"/>
              <a:t>supranacionalizovat</a:t>
            </a:r>
            <a:endParaRPr lang="cs-CZ" dirty="0" smtClean="0"/>
          </a:p>
          <a:p>
            <a:r>
              <a:rPr lang="cs-CZ" dirty="0" smtClean="0"/>
              <a:t>V roce 2007 bylo pro silnější SZP 72 procent Evropanů</a:t>
            </a:r>
          </a:p>
          <a:p>
            <a:r>
              <a:rPr lang="cs-CZ" dirty="0" smtClean="0"/>
              <a:t>Role </a:t>
            </a:r>
            <a:r>
              <a:rPr lang="cs-CZ" dirty="0" err="1" smtClean="0"/>
              <a:t>NGOs</a:t>
            </a:r>
            <a:r>
              <a:rPr lang="cs-CZ" dirty="0" smtClean="0"/>
              <a:t>, akademické obce, expertů</a:t>
            </a:r>
          </a:p>
          <a:p>
            <a:r>
              <a:rPr lang="cs-CZ" dirty="0" smtClean="0"/>
              <a:t>Konstruktivisté – spoluprací lze postupně vybudovat evropskou identitu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„poptávka“ – události vnějšího světa – „hodina Evropy“</a:t>
            </a:r>
          </a:p>
          <a:p>
            <a:r>
              <a:rPr lang="cs-CZ" dirty="0" smtClean="0"/>
              <a:t>Vzájemná závislost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Další formující se mocnosti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„Logika diverzity“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Členské státy mají odlišné, často protichůdné zájmy</a:t>
            </a:r>
          </a:p>
          <a:p>
            <a:r>
              <a:rPr lang="cs-CZ" dirty="0" smtClean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32722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body zahraniční politiky EU v mezinárodním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Multilateralismus</a:t>
            </a:r>
          </a:p>
          <a:p>
            <a:r>
              <a:rPr lang="cs-CZ" dirty="0" smtClean="0"/>
              <a:t>Vláda práva na globální úrovni</a:t>
            </a:r>
          </a:p>
          <a:p>
            <a:r>
              <a:rPr lang="cs-CZ" dirty="0" smtClean="0"/>
              <a:t>Kooperativní podoba bezpečnosti</a:t>
            </a:r>
          </a:p>
          <a:p>
            <a:r>
              <a:rPr lang="cs-CZ" dirty="0" smtClean="0"/>
              <a:t>Ochrana životního prostředí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539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hodnot v zahraniční politice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Hodnoty mohou výrazným způsobem ovlivňovat vnější politiku</a:t>
            </a:r>
          </a:p>
          <a:p>
            <a:r>
              <a:rPr lang="cs-CZ" dirty="0" smtClean="0"/>
              <a:t>Jedná se například o víru v demokracii jako nejlepší systém vlády či v univerzalitu základních lidských práv</a:t>
            </a:r>
          </a:p>
          <a:p>
            <a:r>
              <a:rPr lang="cs-CZ" dirty="0" smtClean="0"/>
              <a:t>Základní hodnoty EU vychází často z křesťanské tradice sdílené členskými státy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5496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EU jako aktéra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Ekonomická supervelmoc, ale politický trpaslík a vojenský červ?</a:t>
            </a:r>
          </a:p>
          <a:p>
            <a:r>
              <a:rPr lang="cs-CZ" dirty="0" smtClean="0"/>
              <a:t>Mezinárodněprávní subjektivita</a:t>
            </a:r>
          </a:p>
          <a:p>
            <a:r>
              <a:rPr lang="cs-CZ" dirty="0" smtClean="0"/>
              <a:t>Více než mezinárodní organizace, ale není to „evropský stát“</a:t>
            </a:r>
          </a:p>
          <a:p>
            <a:r>
              <a:rPr lang="cs-CZ" dirty="0" smtClean="0"/>
              <a:t>Subjekt „</a:t>
            </a:r>
            <a:r>
              <a:rPr lang="cs-CZ" dirty="0" err="1" smtClean="0"/>
              <a:t>sui</a:t>
            </a:r>
            <a:r>
              <a:rPr lang="cs-CZ" dirty="0" smtClean="0"/>
              <a:t> </a:t>
            </a:r>
            <a:r>
              <a:rPr lang="cs-CZ" dirty="0" err="1" smtClean="0"/>
              <a:t>generis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Role „lídrů“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 státy a vedoucí osobnosti</a:t>
            </a:r>
          </a:p>
          <a:p>
            <a:r>
              <a:rPr lang="cs-CZ" dirty="0" smtClean="0"/>
              <a:t>Některé státy jsou aktivnější a vlivnější než jiné</a:t>
            </a:r>
          </a:p>
          <a:p>
            <a:r>
              <a:rPr lang="cs-CZ" dirty="0" smtClean="0"/>
              <a:t>Regionální orientace</a:t>
            </a:r>
          </a:p>
          <a:p>
            <a:r>
              <a:rPr lang="cs-CZ" dirty="0" smtClean="0"/>
              <a:t>Vliv silných osobností</a:t>
            </a:r>
          </a:p>
          <a:p>
            <a:r>
              <a:rPr lang="cs-CZ" dirty="0" smtClean="0"/>
              <a:t>Neschází nám na úrovni EU lídři?</a:t>
            </a:r>
          </a:p>
          <a:p>
            <a:r>
              <a:rPr lang="cs-CZ" dirty="0" smtClean="0"/>
              <a:t>Není z lídrů strach?</a:t>
            </a:r>
          </a:p>
          <a:p>
            <a:r>
              <a:rPr lang="cs-CZ" dirty="0" smtClean="0"/>
              <a:t>2019 – Charles </a:t>
            </a:r>
            <a:r>
              <a:rPr lang="cs-CZ" dirty="0" err="1" smtClean="0"/>
              <a:t>Michel</a:t>
            </a:r>
            <a:r>
              <a:rPr lang="cs-CZ" dirty="0" smtClean="0"/>
              <a:t>, </a:t>
            </a:r>
            <a:r>
              <a:rPr lang="cs-CZ" dirty="0" err="1" smtClean="0"/>
              <a:t>Josep</a:t>
            </a:r>
            <a:r>
              <a:rPr lang="cs-CZ" dirty="0" smtClean="0"/>
              <a:t> </a:t>
            </a:r>
            <a:r>
              <a:rPr lang="cs-CZ" dirty="0" err="1" smtClean="0"/>
              <a:t>Borrell</a:t>
            </a:r>
            <a:r>
              <a:rPr lang="cs-CZ" dirty="0" smtClean="0"/>
              <a:t>, </a:t>
            </a:r>
            <a:r>
              <a:rPr lang="cs-CZ" dirty="0" err="1" smtClean="0"/>
              <a:t>Ursula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der </a:t>
            </a:r>
            <a:r>
              <a:rPr lang="cs-CZ" dirty="0" err="1" smtClean="0"/>
              <a:t>Leyen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https://www.youtube.com/watch?v=dranqFntNgo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politika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Strategie, jak dosáhnout svých cílů v mezinárodním prostředí</a:t>
            </a:r>
          </a:p>
          <a:p>
            <a:r>
              <a:rPr lang="cs-CZ" dirty="0" smtClean="0"/>
              <a:t>Na národní úrovni je za ni zodpovědná vláda (ministerstvo)</a:t>
            </a:r>
          </a:p>
          <a:p>
            <a:r>
              <a:rPr lang="cs-CZ" dirty="0" smtClean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Diplomacie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Zahraniční pomoc</a:t>
            </a: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 smtClean="0"/>
              <a:t>Vojenská síla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Instrument mezinárodní politiky</a:t>
            </a:r>
          </a:p>
          <a:p>
            <a:r>
              <a:rPr lang="cs-CZ" dirty="0" smtClean="0"/>
              <a:t>Ranná moderní diplomacie vzniká v italských městských státech v době renesance</a:t>
            </a:r>
          </a:p>
          <a:p>
            <a:r>
              <a:rPr lang="cs-CZ" dirty="0" smtClean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(FPA)</a:t>
            </a:r>
          </a:p>
          <a:p>
            <a:r>
              <a:rPr lang="cs-CZ" dirty="0" smtClean="0"/>
              <a:t>Studuje proces, příčiny, výstupy a dopady zahraniční politiky</a:t>
            </a:r>
          </a:p>
          <a:p>
            <a:r>
              <a:rPr lang="cs-CZ" dirty="0" smtClean="0"/>
              <a:t>Zkoumá vnější prostředí, stejně tak jako vnitřní domácí prostředí, včetně vlivu sub-národních aktérů</a:t>
            </a:r>
          </a:p>
          <a:p>
            <a:r>
              <a:rPr lang="cs-CZ" dirty="0" smtClean="0"/>
              <a:t>Faktory strukturální (dané podobou mezinárodního systému) X faktory lidské (role individuálních voleb na podobu mezinárodního systému)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zahraniční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Představuje oblast tzv. „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Výsledek je výstupem komplexních interakcí v rámci vícevrstvého systému</a:t>
            </a:r>
          </a:p>
          <a:p>
            <a:r>
              <a:rPr lang="cs-CZ" dirty="0" smtClean="0"/>
              <a:t>Ačkoliv pilířová struktura de facto zrušena, v oblasti SZBP neformálně </a:t>
            </a:r>
            <a:r>
              <a:rPr lang="cs-CZ" dirty="0" err="1" smtClean="0"/>
              <a:t>reziduuje</a:t>
            </a:r>
            <a:endParaRPr lang="cs-CZ" dirty="0" smtClean="0"/>
          </a:p>
          <a:p>
            <a:r>
              <a:rPr lang="cs-CZ" dirty="0" smtClean="0"/>
              <a:t>Stále výrazně </a:t>
            </a:r>
            <a:r>
              <a:rPr lang="cs-CZ" dirty="0" err="1" smtClean="0"/>
              <a:t>interngovernmentální</a:t>
            </a:r>
            <a:r>
              <a:rPr lang="cs-CZ" dirty="0" smtClean="0"/>
              <a:t> přístup</a:t>
            </a:r>
          </a:p>
          <a:p>
            <a:r>
              <a:rPr lang="cs-CZ" dirty="0" smtClean="0"/>
              <a:t>Vnější vztahy považovány za součást vnější suverenity států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Suverenita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Schopnost státu svrchovaně vystupovat navenek</a:t>
            </a:r>
          </a:p>
          <a:p>
            <a:r>
              <a:rPr lang="cs-CZ" dirty="0" smtClean="0"/>
              <a:t>Dle zásad mezinárodního práva jsou si všechny státy rovny</a:t>
            </a:r>
          </a:p>
          <a:p>
            <a:r>
              <a:rPr lang="cs-CZ" dirty="0" smtClean="0"/>
              <a:t>Ochota vzdát se vnější suverenity je základem pro existenci skutečné společné vnější politiky</a:t>
            </a:r>
          </a:p>
          <a:p>
            <a:r>
              <a:rPr lang="cs-CZ" dirty="0" smtClean="0"/>
              <a:t>Pro vytvoření skutečné SZP by se státy musely vzdát velké části své suverenity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náhledy na samotnou existenci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EU nutně musí ovlivňovat podobu její zahraniční politiky</a:t>
            </a:r>
          </a:p>
          <a:p>
            <a:r>
              <a:rPr lang="cs-CZ" dirty="0" smtClean="0"/>
              <a:t>Realisté se soustředí na bezpečnost, suverenitu a „přežití státu“ – EU pro ně ne zcela uchopitelná</a:t>
            </a:r>
          </a:p>
          <a:p>
            <a:r>
              <a:rPr lang="cs-CZ" dirty="0" smtClean="0"/>
              <a:t>Idealisté (liberálové) – možnosti mezinárodní kooperace, role idejí a hodnot</a:t>
            </a:r>
          </a:p>
          <a:p>
            <a:r>
              <a:rPr lang="cs-CZ" dirty="0" err="1" smtClean="0"/>
              <a:t>Institucionalisté</a:t>
            </a:r>
            <a:r>
              <a:rPr lang="cs-CZ" dirty="0" smtClean="0"/>
              <a:t> - </a:t>
            </a:r>
            <a:r>
              <a:rPr lang="cs-CZ" dirty="0" err="1" smtClean="0"/>
              <a:t>Moravcsik</a:t>
            </a:r>
            <a:endParaRPr lang="cs-CZ" dirty="0" smtClean="0"/>
          </a:p>
          <a:p>
            <a:r>
              <a:rPr lang="cs-CZ" dirty="0" smtClean="0"/>
              <a:t>Konstruktivisté – role </a:t>
            </a:r>
            <a:r>
              <a:rPr lang="cs-CZ" dirty="0" err="1" smtClean="0"/>
              <a:t>ideí</a:t>
            </a:r>
            <a:r>
              <a:rPr lang="cs-CZ" dirty="0" smtClean="0"/>
              <a:t> a hodnost</a:t>
            </a:r>
          </a:p>
          <a:p>
            <a:r>
              <a:rPr lang="cs-CZ" dirty="0" smtClean="0"/>
              <a:t>Neomarxisté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jako Civilní Mocnost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vytvořen Francoisem </a:t>
            </a:r>
            <a:r>
              <a:rPr lang="cs-CZ" dirty="0" err="1" smtClean="0"/>
              <a:t>Duchenem</a:t>
            </a:r>
            <a:endParaRPr lang="cs-CZ" dirty="0" smtClean="0"/>
          </a:p>
          <a:p>
            <a:r>
              <a:rPr lang="cs-CZ" dirty="0" smtClean="0"/>
              <a:t>Od té doby mnohokrát dále rozpracován</a:t>
            </a:r>
          </a:p>
          <a:p>
            <a:r>
              <a:rPr lang="cs-CZ" dirty="0" smtClean="0"/>
              <a:t>Vychází z tendence EU řešit situace bez užití síly</a:t>
            </a:r>
          </a:p>
          <a:p>
            <a:r>
              <a:rPr lang="cs-CZ" dirty="0" smtClean="0"/>
              <a:t>Zároveň ale reflektuje nedostatek vojenských kapacit EU</a:t>
            </a:r>
          </a:p>
          <a:p>
            <a:r>
              <a:rPr lang="cs-CZ" dirty="0" smtClean="0"/>
              <a:t>Vychází též z přiznání dominance USA v oblasti vojenské síly, EU hledá jiné způsoby, jak se v mezinárodním prostředí angažovat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33175</TotalTime>
  <Words>809</Words>
  <Application>Microsoft Office PowerPoint</Application>
  <PresentationFormat>Předvádění na obrazovce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ROLE „VELKÉ TROJKY“</vt:lpstr>
      <vt:lpstr>Evropská identita</vt:lpstr>
      <vt:lpstr>Vnitřní faktory podporující SZP</vt:lpstr>
      <vt:lpstr>Externí faktory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</cp:lastModifiedBy>
  <cp:revision>33</cp:revision>
  <dcterms:created xsi:type="dcterms:W3CDTF">2014-02-03T08:16:31Z</dcterms:created>
  <dcterms:modified xsi:type="dcterms:W3CDTF">2020-10-21T05:43:28Z</dcterms:modified>
</cp:coreProperties>
</file>