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6" r:id="rId10"/>
    <p:sldId id="269" r:id="rId11"/>
    <p:sldId id="263" r:id="rId12"/>
    <p:sldId id="264" r:id="rId13"/>
  </p:sldIdLst>
  <p:sldSz cx="9144000" cy="6858000" type="screen4x3"/>
  <p:notesSz cx="6735763" cy="98694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>
      <p:cViewPr varScale="1">
        <p:scale>
          <a:sx n="131" d="100"/>
          <a:sy n="131" d="100"/>
        </p:scale>
        <p:origin x="90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0E9D0-6CB9-4ACE-AAFB-0D2C5CF557D8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1EB30D-70F5-48F2-A9DE-8ECCAE6F20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0213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6E8CA-F342-40FC-ABCA-439D17378522}" type="datetimeFigureOut">
              <a:rPr lang="cs-CZ"/>
              <a:pPr>
                <a:defRPr/>
              </a:pPr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28B3E-A420-47FA-82C2-0DA6D9C6EE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B472D-E6B1-4782-AF6D-F8A9DAB0A741}" type="datetimeFigureOut">
              <a:rPr lang="cs-CZ"/>
              <a:pPr>
                <a:defRPr/>
              </a:pPr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64093-DE67-4DA6-99B8-D879BF0033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58DFE-AC72-4123-95F5-1891B1BB6AEB}" type="datetimeFigureOut">
              <a:rPr lang="cs-CZ"/>
              <a:pPr>
                <a:defRPr/>
              </a:pPr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CED44-9CF2-42B8-8682-63607C834B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55814-B2CC-4613-A44A-8B4637C973A3}" type="datetimeFigureOut">
              <a:rPr lang="cs-CZ"/>
              <a:pPr>
                <a:defRPr/>
              </a:pPr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2FC8C-0552-419A-A97F-0A1133B756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B60AC-EE3E-4015-802A-C3384102D8F3}" type="datetimeFigureOut">
              <a:rPr lang="cs-CZ"/>
              <a:pPr>
                <a:defRPr/>
              </a:pPr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6B9B0-BC08-49D2-8281-0A58B4CDA2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E9149-922E-4A7B-9573-F1E334C76576}" type="datetimeFigureOut">
              <a:rPr lang="cs-CZ"/>
              <a:pPr>
                <a:defRPr/>
              </a:pPr>
              <a:t>12.10.2020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06362-5363-43F5-ADA8-14F6B21A53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975A0-7FD5-4B27-836B-DDA41587C9D2}" type="datetimeFigureOut">
              <a:rPr lang="cs-CZ"/>
              <a:pPr>
                <a:defRPr/>
              </a:pPr>
              <a:t>12.10.2020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17431-7E16-4B8B-85B5-195A190CEA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2B53C-632D-4B09-B9F1-3F5180BA5AA3}" type="datetimeFigureOut">
              <a:rPr lang="cs-CZ"/>
              <a:pPr>
                <a:defRPr/>
              </a:pPr>
              <a:t>12.10.2020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E4558-AABC-4EEE-8A8D-E03785D27D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9FAD7-716D-44C4-94E2-38436BF19C82}" type="datetimeFigureOut">
              <a:rPr lang="cs-CZ"/>
              <a:pPr>
                <a:defRPr/>
              </a:pPr>
              <a:t>12.10.2020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F8E20-7A16-4CC5-AEE8-0E1E46946C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82DC1-8370-49A4-89C8-70402FF9C805}" type="datetimeFigureOut">
              <a:rPr lang="cs-CZ"/>
              <a:pPr>
                <a:defRPr/>
              </a:pPr>
              <a:t>12.10.2020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6D909-4CD3-4BCE-90B6-BF5F3EB750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1D7B2-AD36-4D15-8225-389E84B579D1}" type="datetimeFigureOut">
              <a:rPr lang="cs-CZ"/>
              <a:pPr>
                <a:defRPr/>
              </a:pPr>
              <a:t>12.10.2020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86436-D8FE-461F-B554-BCBA588D7E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FF2E75-2526-4218-864C-A131DEAB2D94}" type="datetimeFigureOut">
              <a:rPr lang="cs-CZ"/>
              <a:pPr>
                <a:defRPr/>
              </a:pPr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8D1A59-F184-47E0-9677-A51D5897CE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/>
              <a:t>Scientific study of politics</a:t>
            </a: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1403350" y="38608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898989"/>
                </a:solidFill>
                <a:latin typeface="Arial" charset="0"/>
              </a:rPr>
              <a:t>Research Methods and Tools</a:t>
            </a:r>
          </a:p>
          <a:p>
            <a:pPr eaLnBrk="1" hangingPunct="1"/>
            <a:r>
              <a:rPr lang="en-US" dirty="0" smtClean="0">
                <a:solidFill>
                  <a:srgbClr val="898989"/>
                </a:solidFill>
              </a:rPr>
              <a:t>20</a:t>
            </a:r>
            <a:r>
              <a:rPr lang="cs-CZ" dirty="0" smtClean="0">
                <a:solidFill>
                  <a:srgbClr val="898989"/>
                </a:solidFill>
              </a:rPr>
              <a:t>20</a:t>
            </a:r>
            <a:endParaRPr lang="en-US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06400" y="1549400"/>
          <a:ext cx="8331200" cy="462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0" r:id="rId3" imgW="8327858" imgH="4627265" progId="Excel.Chart.8">
                  <p:embed/>
                </p:oleObj>
              </mc:Choice>
              <mc:Fallback>
                <p:oleObj r:id="rId3" imgW="8327858" imgH="4627265" progId="Excel.Chart.8">
                  <p:embed/>
                  <p:pic>
                    <p:nvPicPr>
                      <p:cNvPr id="0" name="Zástupný symbol pro obsah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1549400"/>
                        <a:ext cx="8331200" cy="4627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/>
              <a:t>How to construct a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000" b="1" u="sng" dirty="0">
                <a:solidFill>
                  <a:srgbClr val="0070C0"/>
                </a:solidFill>
              </a:rPr>
              <a:t>Model</a:t>
            </a:r>
            <a:r>
              <a:rPr lang="en-US" sz="2000" dirty="0"/>
              <a:t> - when we think about </a:t>
            </a:r>
            <a:r>
              <a:rPr lang="en-US" sz="2000" b="1" dirty="0"/>
              <a:t>phenomena</a:t>
            </a:r>
            <a:r>
              <a:rPr lang="en-US" sz="2000" dirty="0"/>
              <a:t> in terms of </a:t>
            </a:r>
            <a:r>
              <a:rPr lang="en-US" sz="2000" b="1" dirty="0"/>
              <a:t>dependent</a:t>
            </a:r>
            <a:r>
              <a:rPr lang="en-US" sz="2000" dirty="0"/>
              <a:t> </a:t>
            </a:r>
            <a:r>
              <a:rPr lang="en-US" sz="2000" b="1" dirty="0"/>
              <a:t>variables</a:t>
            </a:r>
            <a:r>
              <a:rPr lang="en-US" sz="2000" dirty="0"/>
              <a:t> and create </a:t>
            </a:r>
            <a:r>
              <a:rPr lang="en-US" sz="2000" b="1" dirty="0"/>
              <a:t>theories</a:t>
            </a:r>
            <a:r>
              <a:rPr lang="en-US" sz="2000" dirty="0"/>
              <a:t> about the </a:t>
            </a:r>
            <a:r>
              <a:rPr lang="en-US" sz="2000" b="1" dirty="0"/>
              <a:t>independent</a:t>
            </a:r>
            <a:r>
              <a:rPr lang="en-US" sz="2000" dirty="0"/>
              <a:t> </a:t>
            </a:r>
            <a:r>
              <a:rPr lang="en-US" sz="2000" b="1" dirty="0"/>
              <a:t>variables</a:t>
            </a:r>
            <a:r>
              <a:rPr lang="en-US" sz="2000" dirty="0"/>
              <a:t> that are influencing them, then we construct theoretical models;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1700" dirty="0"/>
              <a:t>It's the "</a:t>
            </a:r>
            <a:r>
              <a:rPr lang="en-US" sz="1700" b="1" dirty="0"/>
              <a:t>unrealistic</a:t>
            </a:r>
            <a:r>
              <a:rPr lang="en-US" sz="1700" dirty="0"/>
              <a:t>" character of model that makes it </a:t>
            </a:r>
            <a:r>
              <a:rPr lang="en-US" sz="1700" b="1" dirty="0"/>
              <a:t>practical</a:t>
            </a:r>
            <a:r>
              <a:rPr lang="en-US" sz="1700" dirty="0"/>
              <a:t> ... models are simplification … vs.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1700" b="1" dirty="0"/>
              <a:t>Excessive reduction </a:t>
            </a:r>
            <a:r>
              <a:rPr lang="en-US" sz="1700" dirty="0"/>
              <a:t>makes them </a:t>
            </a:r>
            <a:r>
              <a:rPr lang="en-US" sz="1700" b="1" dirty="0"/>
              <a:t>irrelevant</a:t>
            </a:r>
            <a:r>
              <a:rPr lang="en-US" sz="1700" dirty="0"/>
              <a:t> for understanding of the real world ...</a:t>
            </a:r>
            <a:endParaRPr lang="en-US" sz="1000" dirty="0"/>
          </a:p>
          <a:p>
            <a:pPr lvl="1" eaLnBrk="1" hangingPunct="1">
              <a:lnSpc>
                <a:spcPct val="90000"/>
              </a:lnSpc>
            </a:pPr>
            <a:endParaRPr lang="en-US" sz="800" dirty="0"/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Hints: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000" dirty="0"/>
              <a:t>Models we try always to build as </a:t>
            </a:r>
            <a:r>
              <a:rPr lang="en-US" sz="2000" b="1" dirty="0"/>
              <a:t>causal</a:t>
            </a:r>
            <a:r>
              <a:rPr lang="en-US" sz="2000" dirty="0"/>
              <a:t> (vs. correlation);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000" dirty="0"/>
              <a:t>We should not be led by the </a:t>
            </a:r>
            <a:r>
              <a:rPr lang="en-US" sz="2000" b="1" dirty="0"/>
              <a:t>data</a:t>
            </a:r>
            <a:r>
              <a:rPr lang="en-US" sz="2000" dirty="0"/>
              <a:t> itself (testing the theories on the dates that led to their creation is problematic);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000" dirty="0"/>
              <a:t>Evidence must be firmly based on </a:t>
            </a:r>
            <a:r>
              <a:rPr lang="en-US" sz="2000" b="1" dirty="0"/>
              <a:t>empirical</a:t>
            </a:r>
            <a:r>
              <a:rPr lang="en-US" sz="2000" dirty="0"/>
              <a:t> reality of the real world (vs. rationalist exercises);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000" dirty="0"/>
              <a:t>To avoid </a:t>
            </a:r>
            <a:r>
              <a:rPr lang="en-US" sz="2000" b="1" dirty="0" err="1"/>
              <a:t>normativ</a:t>
            </a:r>
            <a:r>
              <a:rPr lang="cs-CZ" sz="2000" b="1" dirty="0" err="1"/>
              <a:t>ness</a:t>
            </a:r>
            <a:r>
              <a:rPr lang="en-US" sz="2000" dirty="0"/>
              <a:t> (vs. neutrality);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000" dirty="0"/>
              <a:t>Look for both: </a:t>
            </a:r>
            <a:r>
              <a:rPr lang="en-US" sz="2000" b="1" dirty="0"/>
              <a:t>universality</a:t>
            </a:r>
            <a:r>
              <a:rPr lang="en-US" sz="2000" dirty="0"/>
              <a:t> and </a:t>
            </a:r>
            <a:r>
              <a:rPr lang="en-US" sz="2000" b="1" dirty="0"/>
              <a:t>simplicity</a:t>
            </a:r>
            <a:r>
              <a:rPr lang="en-US" sz="2000" dirty="0"/>
              <a:t>;</a:t>
            </a: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cs-CZ" sz="3200" b="1"/>
              <a:t>Building a theory</a:t>
            </a:r>
            <a:r>
              <a:rPr lang="cs-CZ" sz="3200"/>
              <a:t/>
            </a:r>
            <a:br>
              <a:rPr lang="cs-CZ" sz="3200"/>
            </a:br>
            <a:endParaRPr lang="cs-CZ" sz="32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950" y="620713"/>
            <a:ext cx="8856663" cy="6237287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000"/>
              <a:t>Identification of </a:t>
            </a:r>
            <a:r>
              <a:rPr lang="en-US" sz="2000" b="1"/>
              <a:t>interesting</a:t>
            </a:r>
            <a:r>
              <a:rPr lang="en-US" sz="2000"/>
              <a:t> </a:t>
            </a:r>
            <a:r>
              <a:rPr lang="en-US" sz="2000" b="1"/>
              <a:t>variation</a:t>
            </a:r>
            <a:r>
              <a:rPr lang="en-US" sz="2000"/>
              <a:t>;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1"/>
              <a:t>Cross-sectional</a:t>
            </a:r>
            <a:r>
              <a:rPr lang="en-US" sz="1800"/>
              <a:t>: same time, different place (cases);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1"/>
              <a:t>Time-series</a:t>
            </a:r>
            <a:r>
              <a:rPr lang="en-US" sz="1800"/>
              <a:t>: the same case, different time;</a:t>
            </a:r>
            <a:endParaRPr lang="en-US" sz="700"/>
          </a:p>
          <a:p>
            <a:pPr eaLnBrk="1" hangingPunct="1">
              <a:lnSpc>
                <a:spcPct val="80000"/>
              </a:lnSpc>
            </a:pPr>
            <a:r>
              <a:rPr lang="en-US" sz="2000"/>
              <a:t>Use of our </a:t>
            </a:r>
            <a:r>
              <a:rPr lang="en-US" sz="2000" b="1"/>
              <a:t>knowledge</a:t>
            </a:r>
            <a:r>
              <a:rPr lang="en-US" sz="2000"/>
              <a:t> of the problem - shift from a </a:t>
            </a:r>
            <a:r>
              <a:rPr lang="en-US" sz="2000" b="1"/>
              <a:t>specific</a:t>
            </a:r>
            <a:r>
              <a:rPr lang="en-US" sz="2000"/>
              <a:t> case to a more </a:t>
            </a:r>
            <a:r>
              <a:rPr lang="en-US" sz="2000" b="1"/>
              <a:t>general</a:t>
            </a:r>
            <a:r>
              <a:rPr lang="en-US" sz="2000"/>
              <a:t> theory: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1800"/>
              <a:t>September 11 -&gt; change in support of the US President (what would make a smaller scale attack; what would do other types of incidents; would this happen in another country?); </a:t>
            </a:r>
            <a:r>
              <a:rPr lang="en-US" sz="1800" i="1">
                <a:solidFill>
                  <a:srgbClr val="7030A0"/>
                </a:solidFill>
              </a:rPr>
              <a:t>1970 Mueller: </a:t>
            </a:r>
            <a:r>
              <a:rPr lang="en-US" sz="1800"/>
              <a:t>presidential popularity and international conflict…;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800"/>
          </a:p>
          <a:p>
            <a:pPr eaLnBrk="1" hangingPunct="1">
              <a:lnSpc>
                <a:spcPct val="80000"/>
              </a:lnSpc>
            </a:pPr>
            <a:r>
              <a:rPr lang="en-US" sz="2000"/>
              <a:t>Know local, think global;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/>
              <a:t>Natural scientists doesn't have theory that can only be applied to </a:t>
            </a:r>
            <a:r>
              <a:rPr lang="en-US" sz="1800">
                <a:solidFill>
                  <a:schemeClr val="accent1"/>
                </a:solidFill>
              </a:rPr>
              <a:t>France</a:t>
            </a:r>
            <a:r>
              <a:rPr lang="en-US" sz="1800"/>
              <a:t> ...</a:t>
            </a:r>
          </a:p>
          <a:p>
            <a:pPr lvl="1" eaLnBrk="1" hangingPunct="1">
              <a:lnSpc>
                <a:spcPct val="80000"/>
              </a:lnSpc>
            </a:pPr>
            <a:endParaRPr lang="en-US" sz="800"/>
          </a:p>
          <a:p>
            <a:pPr eaLnBrk="1" hangingPunct="1">
              <a:lnSpc>
                <a:spcPct val="80000"/>
              </a:lnSpc>
            </a:pPr>
            <a:r>
              <a:rPr lang="en-US" sz="2000"/>
              <a:t>Explore </a:t>
            </a:r>
            <a:r>
              <a:rPr lang="en-US" sz="2000" b="1"/>
              <a:t>previous research</a:t>
            </a:r>
            <a:r>
              <a:rPr lang="en-US" sz="2000"/>
              <a:t>:</a:t>
            </a:r>
            <a:endParaRPr lang="en-US" sz="2000" b="1"/>
          </a:p>
          <a:p>
            <a:pPr lvl="1" eaLnBrk="1" hangingPunct="1">
              <a:lnSpc>
                <a:spcPct val="80000"/>
              </a:lnSpc>
            </a:pPr>
            <a:r>
              <a:rPr lang="en-US" sz="1800"/>
              <a:t>Which </a:t>
            </a:r>
            <a:r>
              <a:rPr lang="en-US" sz="1800" b="1"/>
              <a:t>other</a:t>
            </a:r>
            <a:r>
              <a:rPr lang="en-US" sz="1800"/>
              <a:t> </a:t>
            </a:r>
            <a:r>
              <a:rPr lang="en-US" sz="1800" b="1"/>
              <a:t>causes</a:t>
            </a:r>
            <a:r>
              <a:rPr lang="en-US" sz="1800"/>
              <a:t> are not included?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/>
              <a:t>Can the theory be applied </a:t>
            </a:r>
            <a:r>
              <a:rPr lang="en-US" sz="1800" b="1"/>
              <a:t>elsewhere</a:t>
            </a:r>
            <a:r>
              <a:rPr lang="en-US" sz="1800"/>
              <a:t>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/>
              <a:t>What are the other </a:t>
            </a:r>
            <a:r>
              <a:rPr lang="en-US" sz="1800" b="1"/>
              <a:t>implications</a:t>
            </a:r>
            <a:r>
              <a:rPr lang="en-US" sz="1800"/>
              <a:t>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/>
              <a:t>How can theory work at another level of </a:t>
            </a:r>
            <a:r>
              <a:rPr lang="en-US" sz="1800" b="1"/>
              <a:t>aggregation</a:t>
            </a:r>
            <a:r>
              <a:rPr lang="en-US" sz="1800"/>
              <a:t> (micro-macro)?</a:t>
            </a:r>
          </a:p>
          <a:p>
            <a:pPr lvl="1" eaLnBrk="1" hangingPunct="1">
              <a:lnSpc>
                <a:spcPct val="80000"/>
              </a:lnSpc>
            </a:pPr>
            <a:endParaRPr lang="en-US" sz="800"/>
          </a:p>
          <a:p>
            <a:pPr eaLnBrk="1" hangingPunct="1">
              <a:lnSpc>
                <a:spcPct val="80000"/>
              </a:lnSpc>
            </a:pPr>
            <a:endParaRPr lang="en-US" sz="800"/>
          </a:p>
          <a:p>
            <a:pPr eaLnBrk="1" hangingPunct="1">
              <a:lnSpc>
                <a:spcPct val="80000"/>
              </a:lnSpc>
            </a:pPr>
            <a:r>
              <a:rPr lang="en-US" sz="2000"/>
              <a:t>How do I know I have a </a:t>
            </a:r>
            <a:r>
              <a:rPr lang="en-US" sz="2000" b="1"/>
              <a:t>good theory</a:t>
            </a:r>
            <a:r>
              <a:rPr lang="en-US" sz="2000"/>
              <a:t>?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1800"/>
              <a:t>Is it </a:t>
            </a:r>
            <a:r>
              <a:rPr lang="en-US" sz="1800" b="1"/>
              <a:t>causal</a:t>
            </a:r>
            <a:r>
              <a:rPr lang="en-US" sz="1800"/>
              <a:t>? Can I </a:t>
            </a:r>
            <a:r>
              <a:rPr lang="en-US" sz="1800" b="1"/>
              <a:t>test</a:t>
            </a:r>
            <a:r>
              <a:rPr lang="en-US" sz="1800"/>
              <a:t> it on </a:t>
            </a:r>
            <a:r>
              <a:rPr lang="en-US" sz="1800" b="1"/>
              <a:t>data</a:t>
            </a:r>
            <a:r>
              <a:rPr lang="en-US" sz="1800"/>
              <a:t> I have not yet examined? Is it </a:t>
            </a:r>
            <a:r>
              <a:rPr lang="en-US" sz="1800" b="1"/>
              <a:t>generalizing</a:t>
            </a:r>
            <a:r>
              <a:rPr lang="en-US" sz="1800"/>
              <a:t>? Is it </a:t>
            </a:r>
            <a:r>
              <a:rPr lang="en-US" sz="1800" b="1"/>
              <a:t>simple</a:t>
            </a:r>
            <a:r>
              <a:rPr lang="en-US" sz="1800"/>
              <a:t>? Is it </a:t>
            </a:r>
            <a:r>
              <a:rPr lang="en-US" sz="1800" b="1"/>
              <a:t>new</a:t>
            </a:r>
            <a:r>
              <a:rPr lang="en-US" sz="1800"/>
              <a:t>? Is it </a:t>
            </a:r>
            <a:r>
              <a:rPr lang="en-US" sz="1800" b="1"/>
              <a:t>non-banal</a:t>
            </a:r>
            <a:r>
              <a:rPr lang="en-US" sz="1800"/>
              <a:t>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>
          <a:xfrm>
            <a:off x="323850" y="-100013"/>
            <a:ext cx="8229600" cy="1143001"/>
          </a:xfrm>
        </p:spPr>
        <p:txBody>
          <a:bodyPr/>
          <a:lstStyle/>
          <a:p>
            <a:pPr eaLnBrk="1" hangingPunct="1"/>
            <a:r>
              <a:rPr lang="en-US" sz="3600" b="1">
                <a:solidFill>
                  <a:srgbClr val="0070C0"/>
                </a:solidFill>
              </a:rPr>
              <a:t>Scientific approach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881063"/>
            <a:ext cx="8569325" cy="5976937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000" dirty="0"/>
              <a:t>S</a:t>
            </a:r>
            <a:r>
              <a:rPr lang="en-US" sz="2000" dirty="0" err="1"/>
              <a:t>tudents</a:t>
            </a:r>
            <a:r>
              <a:rPr lang="en-US" sz="2000" dirty="0"/>
              <a:t> are interested in </a:t>
            </a:r>
            <a:r>
              <a:rPr lang="en-US" sz="2000" b="1" dirty="0"/>
              <a:t>politics</a:t>
            </a:r>
            <a:r>
              <a:rPr lang="en-US" sz="2000" dirty="0"/>
              <a:t>, not in </a:t>
            </a:r>
            <a:r>
              <a:rPr lang="en-US" sz="2000" b="1" dirty="0"/>
              <a:t>methods</a:t>
            </a:r>
            <a:r>
              <a:rPr lang="cs-CZ" sz="2000" dirty="0"/>
              <a:t>…</a:t>
            </a:r>
            <a:r>
              <a:rPr lang="en-US" sz="2000" dirty="0"/>
              <a:t>;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dirty="0"/>
              <a:t>Aim</a:t>
            </a:r>
            <a:r>
              <a:rPr lang="en-US" sz="2000" dirty="0"/>
              <a:t>: to explain, why it is </a:t>
            </a:r>
            <a:r>
              <a:rPr lang="en-US" sz="2000" b="1" dirty="0"/>
              <a:t>scientific approach </a:t>
            </a:r>
            <a:r>
              <a:rPr lang="en-US" sz="2000" dirty="0"/>
              <a:t>to politics, what is more valuable, than knowledge generated on </a:t>
            </a:r>
            <a:r>
              <a:rPr lang="en-US" sz="2000" b="1" dirty="0"/>
              <a:t>empirical facts </a:t>
            </a:r>
            <a:r>
              <a:rPr lang="en-US" sz="2000" dirty="0"/>
              <a:t>only…</a:t>
            </a:r>
          </a:p>
          <a:p>
            <a:pPr eaLnBrk="1" hangingPunct="1">
              <a:lnSpc>
                <a:spcPct val="80000"/>
              </a:lnSpc>
            </a:pPr>
            <a:endParaRPr lang="en-US" sz="800" b="1" dirty="0"/>
          </a:p>
          <a:p>
            <a:pPr eaLnBrk="1" hangingPunct="1">
              <a:lnSpc>
                <a:spcPct val="80000"/>
              </a:lnSpc>
            </a:pPr>
            <a:r>
              <a:rPr lang="en-US" sz="2000" b="1" u="sng" dirty="0"/>
              <a:t>Science</a:t>
            </a:r>
            <a:r>
              <a:rPr lang="en-US" sz="2000" dirty="0"/>
              <a:t>: proceeding from </a:t>
            </a:r>
            <a:r>
              <a:rPr lang="en-US" sz="2000" b="1" dirty="0"/>
              <a:t>causal theories </a:t>
            </a:r>
            <a:r>
              <a:rPr lang="en-US" sz="2000" dirty="0"/>
              <a:t>to </a:t>
            </a:r>
            <a:r>
              <a:rPr lang="en-US" sz="2000" b="1" dirty="0"/>
              <a:t>scientific knowledge</a:t>
            </a:r>
            <a:r>
              <a:rPr lang="en-US" sz="2000" dirty="0"/>
              <a:t>;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The key is thinking about the world in the language of </a:t>
            </a:r>
            <a:r>
              <a:rPr lang="en-US" sz="2000" b="1" u="sng" dirty="0">
                <a:solidFill>
                  <a:srgbClr val="0070C0"/>
                </a:solidFill>
              </a:rPr>
              <a:t>models</a:t>
            </a:r>
            <a:r>
              <a:rPr lang="en-US" sz="2000" dirty="0"/>
              <a:t>, where the </a:t>
            </a:r>
            <a:r>
              <a:rPr lang="en-US" sz="2000" b="1" dirty="0"/>
              <a:t>subject</a:t>
            </a:r>
            <a:r>
              <a:rPr lang="en-US" sz="2000" dirty="0"/>
              <a:t> of interest is defined by </a:t>
            </a:r>
            <a:r>
              <a:rPr lang="en-US" sz="2000" b="1" u="sng" dirty="0">
                <a:solidFill>
                  <a:srgbClr val="0070C0"/>
                </a:solidFill>
              </a:rPr>
              <a:t>variables</a:t>
            </a:r>
            <a:r>
              <a:rPr lang="en-US" sz="2000" dirty="0"/>
              <a:t> - which are </a:t>
            </a:r>
            <a:r>
              <a:rPr lang="en-US" sz="2000" b="1" dirty="0"/>
              <a:t>causally interconnected </a:t>
            </a:r>
            <a:r>
              <a:rPr lang="en-US" sz="2000" dirty="0"/>
              <a:t>- framed by </a:t>
            </a:r>
            <a:r>
              <a:rPr lang="en-US" sz="2000" b="1" u="sng" dirty="0">
                <a:solidFill>
                  <a:srgbClr val="0070C0"/>
                </a:solidFill>
              </a:rPr>
              <a:t>theory</a:t>
            </a:r>
            <a:r>
              <a:rPr lang="en-US" sz="2000" dirty="0"/>
              <a:t>;</a:t>
            </a:r>
            <a:endParaRPr lang="en-US" sz="2400" i="1" dirty="0"/>
          </a:p>
          <a:p>
            <a:pPr eaLnBrk="1" hangingPunct="1">
              <a:lnSpc>
                <a:spcPct val="80000"/>
              </a:lnSpc>
            </a:pPr>
            <a:endParaRPr lang="en-US" sz="800" dirty="0"/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Even if we take this </a:t>
            </a:r>
            <a:r>
              <a:rPr lang="en-US" sz="2000" b="1" u="sng" dirty="0"/>
              <a:t>course</a:t>
            </a:r>
            <a:r>
              <a:rPr lang="en-US" sz="2000" dirty="0"/>
              <a:t> just as a means of gaining </a:t>
            </a:r>
            <a:r>
              <a:rPr lang="en-US" sz="2000" b="1" dirty="0"/>
              <a:t>qualifications</a:t>
            </a:r>
            <a:r>
              <a:rPr lang="en-US" sz="2000" dirty="0"/>
              <a:t> ... - it is still a beneficial </a:t>
            </a:r>
            <a:r>
              <a:rPr lang="en-US" sz="2000" b="1" dirty="0"/>
              <a:t>way of thinking </a:t>
            </a:r>
            <a:r>
              <a:rPr lang="en-US" sz="2000" dirty="0"/>
              <a:t>about a world that will apply at any time</a:t>
            </a:r>
            <a:r>
              <a:rPr lang="cs-CZ" sz="2000" dirty="0"/>
              <a:t>…</a:t>
            </a:r>
            <a:r>
              <a:rPr lang="en-US" sz="2000" dirty="0"/>
              <a:t>;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What is the </a:t>
            </a:r>
            <a:r>
              <a:rPr lang="en-US" sz="2000" b="1" dirty="0"/>
              <a:t>scientific</a:t>
            </a:r>
            <a:r>
              <a:rPr lang="en-US" sz="2000" dirty="0"/>
              <a:t> way of </a:t>
            </a:r>
            <a:r>
              <a:rPr lang="en-US" sz="2000" b="1" dirty="0"/>
              <a:t>thinking</a:t>
            </a:r>
            <a:r>
              <a:rPr lang="en-US" sz="2000" dirty="0"/>
              <a:t> about the problem good for:</a:t>
            </a:r>
          </a:p>
          <a:p>
            <a:pPr marL="457200" lvl="1" indent="0" eaLnBrk="1" hangingPunct="1">
              <a:lnSpc>
                <a:spcPct val="80000"/>
              </a:lnSpc>
            </a:pPr>
            <a:r>
              <a:rPr lang="en-US" sz="2000" dirty="0"/>
              <a:t> Helps to use research findings for the needs of </a:t>
            </a:r>
            <a:r>
              <a:rPr lang="en-US" sz="2000" b="1" dirty="0"/>
              <a:t>other courses</a:t>
            </a:r>
            <a:r>
              <a:rPr lang="en-US" sz="2000" dirty="0"/>
              <a:t>;</a:t>
            </a:r>
          </a:p>
          <a:p>
            <a:pPr marL="457200" lvl="1" indent="0" eaLnBrk="1" hangingPunct="1">
              <a:lnSpc>
                <a:spcPct val="80000"/>
              </a:lnSpc>
            </a:pPr>
            <a:r>
              <a:rPr lang="en-US" sz="2000" dirty="0"/>
              <a:t> It helps to be a better </a:t>
            </a:r>
            <a:r>
              <a:rPr lang="en-US" sz="2000" b="1" dirty="0"/>
              <a:t>recipient</a:t>
            </a:r>
            <a:r>
              <a:rPr lang="en-US" sz="2000" dirty="0"/>
              <a:t> of information;</a:t>
            </a:r>
          </a:p>
          <a:p>
            <a:pPr marL="457200" lvl="1" indent="0" eaLnBrk="1" hangingPunct="1">
              <a:lnSpc>
                <a:spcPct val="80000"/>
              </a:lnSpc>
            </a:pPr>
            <a:r>
              <a:rPr lang="en-US" sz="2000" dirty="0"/>
              <a:t> It is the first step on the way to become a </a:t>
            </a:r>
            <a:r>
              <a:rPr lang="en-US" sz="2000" b="1" dirty="0"/>
              <a:t>producer</a:t>
            </a:r>
            <a:r>
              <a:rPr lang="en-US" sz="2000" dirty="0"/>
              <a:t> of scientific knowledge.</a:t>
            </a:r>
          </a:p>
          <a:p>
            <a:pPr eaLnBrk="1" hangingPunct="1">
              <a:lnSpc>
                <a:spcPct val="80000"/>
              </a:lnSpc>
            </a:pPr>
            <a:endParaRPr lang="en-US" sz="800" dirty="0"/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"Just the </a:t>
            </a:r>
            <a:r>
              <a:rPr lang="en-US" sz="2000" b="1" dirty="0"/>
              <a:t>Facts</a:t>
            </a:r>
            <a:r>
              <a:rPr lang="en-US" sz="2000" dirty="0"/>
              <a:t>" approach: the world is changing, the facts are getting old, theories allow us for a better understanding of the interactions - why changes occur and what the probable direction and impacts will be;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i="1" u="sng" dirty="0"/>
              <a:t>Questions</a:t>
            </a:r>
            <a:r>
              <a:rPr lang="en-US" sz="2000" b="1" i="1" dirty="0"/>
              <a:t>: </a:t>
            </a:r>
            <a:r>
              <a:rPr lang="en-US" sz="2000" i="1" dirty="0"/>
              <a:t>What? How? Why? (to describe; to understand; to explain).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/>
              <a:t>Looking for </a:t>
            </a:r>
            <a:r>
              <a:rPr lang="en-US" sz="3600" b="1" dirty="0">
                <a:solidFill>
                  <a:srgbClr val="0070C0"/>
                </a:solidFill>
              </a:rPr>
              <a:t>causal explanation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981075"/>
            <a:ext cx="8713788" cy="547211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000" b="1" i="1" u="sng" dirty="0"/>
              <a:t>Critical thinking</a:t>
            </a:r>
            <a:r>
              <a:rPr lang="en-US" sz="2000" dirty="0"/>
              <a:t>: (how we know?)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/>
              <a:t>We are always willing to take </a:t>
            </a:r>
            <a:r>
              <a:rPr lang="en-US" sz="1600" b="1" dirty="0"/>
              <a:t>new</a:t>
            </a:r>
            <a:r>
              <a:rPr lang="en-US" sz="1600" dirty="0"/>
              <a:t> </a:t>
            </a:r>
            <a:r>
              <a:rPr lang="en-US" sz="1600" b="1" dirty="0"/>
              <a:t>evidence</a:t>
            </a:r>
            <a:r>
              <a:rPr lang="en-US" sz="1600" dirty="0"/>
              <a:t> into account, change what we think - what we know is "true"</a:t>
            </a:r>
            <a:r>
              <a:rPr lang="en-US" sz="1800" dirty="0"/>
              <a:t>;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/>
              <a:t>Balanced by vigilance and critical appraisal of new evidence</a:t>
            </a:r>
            <a:r>
              <a:rPr lang="en-US" sz="2400" dirty="0"/>
              <a:t>;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700" dirty="0"/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Like other scientists - political scientists are </a:t>
            </a:r>
            <a:r>
              <a:rPr lang="en-US" sz="2000" b="1" dirty="0"/>
              <a:t>developing</a:t>
            </a:r>
            <a:r>
              <a:rPr lang="en-US" sz="2000" dirty="0"/>
              <a:t> and </a:t>
            </a:r>
            <a:r>
              <a:rPr lang="en-US" sz="2000" b="1" dirty="0"/>
              <a:t>testing</a:t>
            </a:r>
            <a:r>
              <a:rPr lang="en-US" sz="2000" dirty="0"/>
              <a:t> </a:t>
            </a:r>
            <a:r>
              <a:rPr lang="en-US" sz="2000" b="1" u="sng" dirty="0">
                <a:solidFill>
                  <a:srgbClr val="0070C0"/>
                </a:solidFill>
              </a:rPr>
              <a:t>theories</a:t>
            </a:r>
            <a:r>
              <a:rPr lang="en-US" sz="2000" dirty="0"/>
              <a:t>;</a:t>
            </a:r>
            <a:endParaRPr lang="en-US" sz="700" dirty="0"/>
          </a:p>
          <a:p>
            <a:pPr lvl="1" eaLnBrk="1" hangingPunct="1">
              <a:lnSpc>
                <a:spcPct val="80000"/>
              </a:lnSpc>
            </a:pPr>
            <a:r>
              <a:rPr lang="en-US" sz="1800" b="1" dirty="0"/>
              <a:t>Theory</a:t>
            </a:r>
            <a:r>
              <a:rPr lang="en-US" sz="1800" dirty="0"/>
              <a:t>: </a:t>
            </a:r>
            <a:r>
              <a:rPr lang="cs-CZ" sz="1800" dirty="0"/>
              <a:t>a</a:t>
            </a:r>
            <a:r>
              <a:rPr lang="en-US" sz="1800" dirty="0"/>
              <a:t> testable </a:t>
            </a:r>
            <a:r>
              <a:rPr lang="en-US" sz="1800" b="1" dirty="0"/>
              <a:t>presumption</a:t>
            </a:r>
            <a:r>
              <a:rPr lang="en-US" sz="1800" dirty="0"/>
              <a:t> about the </a:t>
            </a:r>
            <a:r>
              <a:rPr lang="en-US" sz="1800" b="1" dirty="0">
                <a:solidFill>
                  <a:srgbClr val="0070C0"/>
                </a:solidFill>
              </a:rPr>
              <a:t>cause</a:t>
            </a:r>
            <a:r>
              <a:rPr lang="en-US" sz="1800" dirty="0"/>
              <a:t> of the phenomenon we are examining;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when the theory was created, we can translate it into one or more testable </a:t>
            </a:r>
            <a:r>
              <a:rPr lang="en-US" sz="1800" b="1" dirty="0"/>
              <a:t>hypotheses</a:t>
            </a:r>
            <a:r>
              <a:rPr lang="en-US" sz="1800" dirty="0"/>
              <a:t>;</a:t>
            </a:r>
            <a:endParaRPr lang="cs-CZ" sz="1800" dirty="0"/>
          </a:p>
          <a:p>
            <a:pPr lvl="1" eaLnBrk="1" hangingPunct="1">
              <a:lnSpc>
                <a:spcPct val="80000"/>
              </a:lnSpc>
            </a:pPr>
            <a:endParaRPr lang="en-US" sz="800" dirty="0"/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The </a:t>
            </a:r>
            <a:r>
              <a:rPr lang="en-US" sz="2000" b="1" u="sng" dirty="0">
                <a:solidFill>
                  <a:srgbClr val="0070C0"/>
                </a:solidFill>
              </a:rPr>
              <a:t>hypothesis</a:t>
            </a:r>
            <a:r>
              <a:rPr lang="en-US" sz="2000" dirty="0"/>
              <a:t> is </a:t>
            </a:r>
            <a:r>
              <a:rPr lang="en-US" sz="2000" b="1" dirty="0"/>
              <a:t>claim</a:t>
            </a:r>
            <a:r>
              <a:rPr lang="en-US" sz="2000" dirty="0"/>
              <a:t> derived from the theory, </a:t>
            </a:r>
            <a:r>
              <a:rPr lang="cs-CZ" sz="2000" dirty="0" err="1"/>
              <a:t>about</a:t>
            </a:r>
            <a:r>
              <a:rPr lang="en-US" sz="2000" dirty="0"/>
              <a:t> the relationship we </a:t>
            </a:r>
            <a:r>
              <a:rPr lang="en-US" sz="2000" b="1" dirty="0"/>
              <a:t>expect</a:t>
            </a:r>
            <a:r>
              <a:rPr lang="en-US" sz="2000" dirty="0"/>
              <a:t> to </a:t>
            </a:r>
            <a:r>
              <a:rPr lang="en-US" sz="2000" b="1" dirty="0"/>
              <a:t>observe</a:t>
            </a:r>
            <a:r>
              <a:rPr lang="en-US" sz="2000" dirty="0"/>
              <a:t>;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1" dirty="0"/>
              <a:t>Null</a:t>
            </a:r>
            <a:r>
              <a:rPr lang="en-US" sz="1800" dirty="0"/>
              <a:t> hypothesis: also on theory-based</a:t>
            </a:r>
            <a:r>
              <a:rPr lang="cs-CZ" sz="1800" dirty="0"/>
              <a:t>…</a:t>
            </a:r>
            <a:r>
              <a:rPr lang="en-US" sz="1800" dirty="0"/>
              <a:t> - what we expect to observe if our theory is incorrect;</a:t>
            </a:r>
            <a:endParaRPr lang="en-US" sz="700" dirty="0"/>
          </a:p>
          <a:p>
            <a:pPr eaLnBrk="1" hangingPunct="1">
              <a:lnSpc>
                <a:spcPct val="80000"/>
              </a:lnSpc>
            </a:pPr>
            <a:r>
              <a:rPr lang="en-US" sz="2000" b="1" u="sng" dirty="0"/>
              <a:t>Testing</a:t>
            </a:r>
            <a:r>
              <a:rPr lang="en-US" sz="2000" b="1" dirty="0"/>
              <a:t> a hypothesis </a:t>
            </a:r>
            <a:r>
              <a:rPr lang="en-US" sz="2000" dirty="0"/>
              <a:t>is a process in which a scientist systematically collects </a:t>
            </a:r>
            <a:r>
              <a:rPr lang="en-US" sz="2000" b="1" dirty="0"/>
              <a:t>evidence</a:t>
            </a:r>
            <a:r>
              <a:rPr lang="en-US" sz="2000" dirty="0"/>
              <a:t> to </a:t>
            </a:r>
            <a:r>
              <a:rPr lang="en-US" sz="2000" b="1" dirty="0"/>
              <a:t>decide</a:t>
            </a:r>
            <a:r>
              <a:rPr lang="en-US" sz="2000" dirty="0"/>
              <a:t> whether the evidence supports a hypothesis or a null hypothesis;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if the hypothesis </a:t>
            </a:r>
            <a:r>
              <a:rPr lang="en-US" sz="2000" b="1" dirty="0"/>
              <a:t>survives testing</a:t>
            </a:r>
            <a:r>
              <a:rPr lang="en-US" sz="2000" dirty="0"/>
              <a:t>, we begin to gain </a:t>
            </a:r>
            <a:r>
              <a:rPr lang="en-US" sz="2000" b="1" dirty="0"/>
              <a:t>confidence</a:t>
            </a:r>
            <a:r>
              <a:rPr lang="en-US" sz="2000" dirty="0"/>
              <a:t> in </a:t>
            </a:r>
            <a:r>
              <a:rPr lang="en-US" sz="2000" b="1" dirty="0"/>
              <a:t>theory</a:t>
            </a:r>
            <a:r>
              <a:rPr lang="en-US" sz="2000" dirty="0"/>
              <a:t>…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Obdélník 3"/>
          <p:cNvSpPr>
            <a:spLocks noChangeArrowheads="1"/>
          </p:cNvSpPr>
          <p:nvPr/>
        </p:nvSpPr>
        <p:spPr bwMode="auto">
          <a:xfrm>
            <a:off x="107950" y="1268413"/>
            <a:ext cx="8856663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4400" dirty="0">
                <a:latin typeface="Calibri" pitchFamily="34" charset="0"/>
              </a:rPr>
              <a:t>…</a:t>
            </a:r>
            <a:r>
              <a:rPr lang="cs-CZ" sz="4400" dirty="0" err="1">
                <a:latin typeface="Calibri" pitchFamily="34" charset="0"/>
              </a:rPr>
              <a:t>causal</a:t>
            </a:r>
            <a:r>
              <a:rPr lang="cs-CZ" sz="4400" dirty="0">
                <a:latin typeface="Calibri" pitchFamily="34" charset="0"/>
              </a:rPr>
              <a:t> </a:t>
            </a:r>
            <a:r>
              <a:rPr lang="cs-CZ" sz="4400" b="1" dirty="0" err="1">
                <a:latin typeface="Calibri" pitchFamily="34" charset="0"/>
              </a:rPr>
              <a:t>theory</a:t>
            </a:r>
            <a:r>
              <a:rPr lang="cs-CZ" sz="4400" dirty="0">
                <a:latin typeface="Calibri" pitchFamily="34" charset="0"/>
              </a:rPr>
              <a:t>–&gt; </a:t>
            </a:r>
          </a:p>
          <a:p>
            <a:pPr algn="ctr"/>
            <a:r>
              <a:rPr lang="cs-CZ" sz="4400" dirty="0">
                <a:latin typeface="Calibri" pitchFamily="34" charset="0"/>
              </a:rPr>
              <a:t>–&gt; </a:t>
            </a:r>
            <a:r>
              <a:rPr lang="cs-CZ" sz="4000" b="1" dirty="0" err="1">
                <a:latin typeface="Calibri" pitchFamily="34" charset="0"/>
              </a:rPr>
              <a:t>hypothesis</a:t>
            </a:r>
            <a:r>
              <a:rPr lang="cs-CZ" sz="4400" dirty="0">
                <a:latin typeface="Calibri" pitchFamily="34" charset="0"/>
              </a:rPr>
              <a:t>–&gt; </a:t>
            </a:r>
            <a:endParaRPr lang="cs-CZ" sz="2400" dirty="0">
              <a:latin typeface="Calibri" pitchFamily="34" charset="0"/>
            </a:endParaRPr>
          </a:p>
          <a:p>
            <a:pPr algn="ctr"/>
            <a:r>
              <a:rPr lang="cs-CZ" sz="4400" dirty="0">
                <a:latin typeface="Calibri" pitchFamily="34" charset="0"/>
              </a:rPr>
              <a:t>–&gt; </a:t>
            </a:r>
            <a:r>
              <a:rPr lang="cs-CZ" sz="4000" dirty="0" err="1">
                <a:latin typeface="Calibri" pitchFamily="34" charset="0"/>
              </a:rPr>
              <a:t>empirical</a:t>
            </a:r>
            <a:r>
              <a:rPr lang="cs-CZ" sz="4000" dirty="0">
                <a:latin typeface="Calibri" pitchFamily="34" charset="0"/>
              </a:rPr>
              <a:t> </a:t>
            </a:r>
            <a:r>
              <a:rPr lang="cs-CZ" sz="4000" b="1" dirty="0">
                <a:latin typeface="Calibri" pitchFamily="34" charset="0"/>
              </a:rPr>
              <a:t>test</a:t>
            </a:r>
            <a:r>
              <a:rPr lang="cs-CZ" sz="4000" dirty="0">
                <a:latin typeface="Calibri" pitchFamily="34" charset="0"/>
              </a:rPr>
              <a:t> </a:t>
            </a:r>
            <a:r>
              <a:rPr lang="cs-CZ" sz="4400" dirty="0">
                <a:latin typeface="Calibri" pitchFamily="34" charset="0"/>
              </a:rPr>
              <a:t>–&gt; </a:t>
            </a:r>
          </a:p>
          <a:p>
            <a:pPr algn="ctr"/>
            <a:r>
              <a:rPr lang="cs-CZ" sz="4400" dirty="0">
                <a:latin typeface="Calibri" pitchFamily="34" charset="0"/>
              </a:rPr>
              <a:t>–&gt; </a:t>
            </a:r>
            <a:r>
              <a:rPr lang="cs-CZ" sz="4000" b="1" dirty="0" err="1">
                <a:latin typeface="Calibri" pitchFamily="34" charset="0"/>
              </a:rPr>
              <a:t>evaluation</a:t>
            </a:r>
            <a:r>
              <a:rPr lang="cs-CZ" sz="4000" dirty="0">
                <a:latin typeface="Calibri" pitchFamily="34" charset="0"/>
              </a:rPr>
              <a:t> </a:t>
            </a:r>
            <a:r>
              <a:rPr lang="cs-CZ" sz="4000" dirty="0" err="1">
                <a:latin typeface="Calibri" pitchFamily="34" charset="0"/>
              </a:rPr>
              <a:t>of</a:t>
            </a:r>
            <a:r>
              <a:rPr lang="cs-CZ" sz="4000" dirty="0">
                <a:latin typeface="Calibri" pitchFamily="34" charset="0"/>
              </a:rPr>
              <a:t> </a:t>
            </a:r>
            <a:r>
              <a:rPr lang="cs-CZ" sz="4000" dirty="0" err="1">
                <a:latin typeface="Calibri" pitchFamily="34" charset="0"/>
              </a:rPr>
              <a:t>hypothesis</a:t>
            </a:r>
            <a:r>
              <a:rPr lang="cs-CZ" sz="4400" dirty="0">
                <a:latin typeface="Calibri" pitchFamily="34" charset="0"/>
              </a:rPr>
              <a:t>–&gt; </a:t>
            </a:r>
            <a:endParaRPr lang="cs-CZ" sz="2400" dirty="0">
              <a:latin typeface="Calibri" pitchFamily="34" charset="0"/>
            </a:endParaRPr>
          </a:p>
          <a:p>
            <a:pPr algn="ctr"/>
            <a:r>
              <a:rPr lang="cs-CZ" sz="4400" dirty="0">
                <a:latin typeface="Calibri" pitchFamily="34" charset="0"/>
              </a:rPr>
              <a:t>–&gt; </a:t>
            </a:r>
            <a:r>
              <a:rPr lang="cs-CZ" sz="4000" dirty="0" err="1">
                <a:latin typeface="Calibri" pitchFamily="34" charset="0"/>
              </a:rPr>
              <a:t>evaluation</a:t>
            </a:r>
            <a:r>
              <a:rPr lang="cs-CZ" sz="4000" dirty="0">
                <a:latin typeface="Calibri" pitchFamily="34" charset="0"/>
              </a:rPr>
              <a:t> </a:t>
            </a:r>
            <a:r>
              <a:rPr lang="cs-CZ" sz="4000" dirty="0" err="1">
                <a:latin typeface="Calibri" pitchFamily="34" charset="0"/>
              </a:rPr>
              <a:t>of</a:t>
            </a:r>
            <a:r>
              <a:rPr lang="cs-CZ" sz="4000" dirty="0">
                <a:latin typeface="Calibri" pitchFamily="34" charset="0"/>
              </a:rPr>
              <a:t> </a:t>
            </a:r>
            <a:r>
              <a:rPr lang="cs-CZ" sz="4000" dirty="0" err="1">
                <a:latin typeface="Calibri" pitchFamily="34" charset="0"/>
              </a:rPr>
              <a:t>causal</a:t>
            </a:r>
            <a:r>
              <a:rPr lang="cs-CZ" sz="4000" dirty="0">
                <a:latin typeface="Calibri" pitchFamily="34" charset="0"/>
              </a:rPr>
              <a:t> </a:t>
            </a:r>
            <a:r>
              <a:rPr lang="cs-CZ" sz="4000" dirty="0" err="1">
                <a:latin typeface="Calibri" pitchFamily="34" charset="0"/>
              </a:rPr>
              <a:t>theory</a:t>
            </a:r>
            <a:r>
              <a:rPr lang="cs-CZ" sz="4400" dirty="0">
                <a:latin typeface="Calibri" pitchFamily="34" charset="0"/>
              </a:rPr>
              <a:t>–&gt; </a:t>
            </a:r>
          </a:p>
          <a:p>
            <a:pPr algn="ctr"/>
            <a:r>
              <a:rPr lang="cs-CZ" sz="4400" dirty="0">
                <a:latin typeface="Calibri" pitchFamily="34" charset="0"/>
              </a:rPr>
              <a:t>–&gt; </a:t>
            </a:r>
            <a:r>
              <a:rPr lang="cs-CZ" sz="4400" dirty="0" err="1">
                <a:latin typeface="Calibri" pitchFamily="34" charset="0"/>
              </a:rPr>
              <a:t>scientific</a:t>
            </a:r>
            <a:r>
              <a:rPr lang="cs-CZ" sz="4400" dirty="0">
                <a:latin typeface="Calibri" pitchFamily="34" charset="0"/>
              </a:rPr>
              <a:t> </a:t>
            </a:r>
            <a:r>
              <a:rPr lang="cs-CZ" sz="4400" b="1" dirty="0" err="1">
                <a:latin typeface="Calibri" pitchFamily="34" charset="0"/>
              </a:rPr>
              <a:t>knowledge</a:t>
            </a:r>
            <a:r>
              <a:rPr lang="cs-CZ" sz="4400" dirty="0">
                <a:latin typeface="Calibri" pitchFamily="34" charset="0"/>
              </a:rPr>
              <a:t> …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>
          <a:xfrm>
            <a:off x="468313" y="-17145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>
                <a:solidFill>
                  <a:srgbClr val="0070C0"/>
                </a:solidFill>
              </a:rPr>
              <a:t>Science</a:t>
            </a:r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777875"/>
            <a:ext cx="8569325" cy="6048375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sz="2400" dirty="0"/>
              <a:t>The core of the scientific process is </a:t>
            </a:r>
            <a:r>
              <a:rPr lang="en-US" sz="2400" b="1" dirty="0"/>
              <a:t>skepticism</a:t>
            </a:r>
            <a:r>
              <a:rPr lang="en-US" sz="2400" dirty="0"/>
              <a:t> </a:t>
            </a:r>
            <a:r>
              <a:rPr lang="en-US" sz="2000" dirty="0"/>
              <a:t>(attack on theory, finding a new test that would question the theory, </a:t>
            </a:r>
            <a:r>
              <a:rPr lang="en-US" sz="2000" dirty="0" err="1"/>
              <a:t>nul</a:t>
            </a:r>
            <a:r>
              <a:rPr lang="cs-CZ" sz="2000" dirty="0"/>
              <a:t>l</a:t>
            </a:r>
            <a:r>
              <a:rPr lang="en-US" sz="2000" dirty="0"/>
              <a:t> hypothesis favored);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1800" dirty="0"/>
              <a:t>Vs. „</a:t>
            </a:r>
            <a:r>
              <a:rPr lang="cs-CZ" sz="1800" b="1" dirty="0"/>
              <a:t>a</a:t>
            </a:r>
            <a:r>
              <a:rPr lang="en-US" sz="1800" b="1" dirty="0" err="1"/>
              <a:t>dvocate</a:t>
            </a:r>
            <a:r>
              <a:rPr lang="en-US" sz="1800" dirty="0"/>
              <a:t>" approach - the objective of producing the </a:t>
            </a:r>
            <a:r>
              <a:rPr lang="en-US" sz="1800" b="1" dirty="0"/>
              <a:t>desired result </a:t>
            </a:r>
            <a:r>
              <a:rPr lang="en-US" sz="1800" dirty="0"/>
              <a:t>- ignoring or discrediting evidence against him, supporting and highlighting the evidence for him;</a:t>
            </a:r>
            <a:endParaRPr lang="en-US" sz="1100" dirty="0"/>
          </a:p>
          <a:p>
            <a:pPr lvl="1" algn="just" eaLnBrk="1" hangingPunct="1">
              <a:lnSpc>
                <a:spcPct val="80000"/>
              </a:lnSpc>
            </a:pPr>
            <a:r>
              <a:rPr lang="en-US" sz="2100" b="1" dirty="0"/>
              <a:t>Political sciences</a:t>
            </a:r>
            <a:r>
              <a:rPr lang="en-US" sz="2100" i="1" dirty="0"/>
              <a:t> </a:t>
            </a:r>
            <a:r>
              <a:rPr lang="en-US" sz="2100" dirty="0"/>
              <a:t>– a problem of </a:t>
            </a:r>
            <a:r>
              <a:rPr lang="en-US" sz="2100" b="1" dirty="0"/>
              <a:t>normative</a:t>
            </a:r>
            <a:r>
              <a:rPr lang="en-US" sz="2100" dirty="0"/>
              <a:t> </a:t>
            </a:r>
            <a:r>
              <a:rPr lang="en-US" sz="2100" b="1" dirty="0"/>
              <a:t>bias</a:t>
            </a:r>
            <a:r>
              <a:rPr lang="en-US" sz="2100" dirty="0"/>
              <a:t>;</a:t>
            </a:r>
            <a:endParaRPr lang="cs-CZ" sz="2100" dirty="0"/>
          </a:p>
          <a:p>
            <a:pPr lvl="1" algn="just" eaLnBrk="1" hangingPunct="1">
              <a:lnSpc>
                <a:spcPct val="80000"/>
              </a:lnSpc>
            </a:pPr>
            <a:endParaRPr lang="en-US" sz="700" dirty="0"/>
          </a:p>
          <a:p>
            <a:pPr algn="just" eaLnBrk="1" hangingPunct="1">
              <a:lnSpc>
                <a:spcPct val="80000"/>
              </a:lnSpc>
            </a:pPr>
            <a:r>
              <a:rPr lang="en-US" sz="2500" dirty="0"/>
              <a:t>When is </a:t>
            </a:r>
            <a:r>
              <a:rPr lang="en-US" sz="2500" b="1" u="sng" dirty="0"/>
              <a:t>theory</a:t>
            </a:r>
            <a:r>
              <a:rPr lang="en-US" sz="2500" dirty="0"/>
              <a:t> established – scientists builds on that foundations…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endParaRPr lang="en-US" sz="800" dirty="0"/>
          </a:p>
          <a:p>
            <a:pPr algn="just" eaLnBrk="1" hangingPunct="1">
              <a:lnSpc>
                <a:spcPct val="80000"/>
              </a:lnSpc>
            </a:pPr>
            <a:r>
              <a:rPr lang="en-US" sz="2500" b="1" u="sng" dirty="0">
                <a:solidFill>
                  <a:srgbClr val="0070C0"/>
                </a:solidFill>
              </a:rPr>
              <a:t>Paradigm</a:t>
            </a:r>
            <a:r>
              <a:rPr lang="en-US" sz="2500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(Kuhn) – scientific disciplines go through </a:t>
            </a:r>
            <a:r>
              <a:rPr lang="en-US" sz="2400" b="1" dirty="0"/>
              <a:t>knowledge accumulation cycles </a:t>
            </a:r>
            <a:r>
              <a:rPr lang="en-US" sz="2400" dirty="0"/>
              <a:t>based on a set of shared </a:t>
            </a:r>
            <a:r>
              <a:rPr lang="en-US" sz="2400" b="1" dirty="0"/>
              <a:t>assumptions</a:t>
            </a:r>
            <a:r>
              <a:rPr lang="en-US" sz="2400" dirty="0"/>
              <a:t> and universally accepted </a:t>
            </a:r>
            <a:r>
              <a:rPr lang="en-US" sz="2400" b="1" dirty="0"/>
              <a:t>theories</a:t>
            </a:r>
            <a:r>
              <a:rPr lang="en-US" sz="2400" dirty="0"/>
              <a:t> of how the world works;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2200" dirty="0"/>
              <a:t>When the paradigm is </a:t>
            </a:r>
            <a:r>
              <a:rPr lang="en-US" sz="2200" b="1" dirty="0"/>
              <a:t>accepted</a:t>
            </a:r>
            <a:r>
              <a:rPr lang="en-US" sz="2200" dirty="0"/>
              <a:t> - more </a:t>
            </a:r>
            <a:r>
              <a:rPr lang="en-US" sz="2200" b="1" dirty="0"/>
              <a:t>specific</a:t>
            </a:r>
            <a:r>
              <a:rPr lang="en-US" sz="2200" dirty="0"/>
              <a:t> questions arising from previous research are formulated - so-called </a:t>
            </a:r>
            <a:r>
              <a:rPr lang="en-US" sz="2200" b="1" dirty="0"/>
              <a:t>normal</a:t>
            </a:r>
            <a:r>
              <a:rPr lang="en-US" sz="2200" dirty="0"/>
              <a:t> </a:t>
            </a:r>
            <a:r>
              <a:rPr lang="en-US" sz="2200" b="1" dirty="0"/>
              <a:t>science</a:t>
            </a:r>
            <a:r>
              <a:rPr lang="en-US" sz="2200" dirty="0"/>
              <a:t>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en-US" sz="2200" dirty="0"/>
              <a:t>When a </a:t>
            </a:r>
            <a:r>
              <a:rPr lang="en-US" sz="2200" b="1" dirty="0"/>
              <a:t>major</a:t>
            </a:r>
            <a:r>
              <a:rPr lang="en-US" sz="2200" dirty="0"/>
              <a:t> </a:t>
            </a:r>
            <a:r>
              <a:rPr lang="en-US" sz="2200" b="1" dirty="0"/>
              <a:t>problem</a:t>
            </a:r>
            <a:r>
              <a:rPr lang="en-US" sz="2200" dirty="0"/>
              <a:t> is discovered -&gt; </a:t>
            </a:r>
            <a:r>
              <a:rPr lang="en-US" sz="2200" b="1" dirty="0"/>
              <a:t>revolutionary</a:t>
            </a:r>
            <a:r>
              <a:rPr lang="en-US" sz="2200" dirty="0"/>
              <a:t> period (</a:t>
            </a:r>
            <a:r>
              <a:rPr lang="en-US" sz="2200" i="1" dirty="0"/>
              <a:t>Earth as the center of the Universe</a:t>
            </a:r>
            <a:r>
              <a:rPr lang="en-US" sz="2200" dirty="0"/>
              <a:t>) -&gt; the increasing amount of evidence outweighs the consensus - new assumptions and theories -&gt; </a:t>
            </a:r>
            <a:r>
              <a:rPr lang="en-US" sz="2200" b="1" dirty="0"/>
              <a:t>new paradigms </a:t>
            </a:r>
            <a:r>
              <a:rPr lang="en-US" sz="2200" dirty="0"/>
              <a:t>-&gt; a new period of normal science</a:t>
            </a:r>
            <a:r>
              <a:rPr lang="cs-CZ" sz="2200" dirty="0"/>
              <a:t> (</a:t>
            </a:r>
            <a:r>
              <a:rPr lang="cs-CZ" sz="2200" i="1" dirty="0" err="1"/>
              <a:t>liberalism</a:t>
            </a:r>
            <a:r>
              <a:rPr lang="cs-CZ" sz="2200" i="1" dirty="0"/>
              <a:t> vs. </a:t>
            </a:r>
            <a:r>
              <a:rPr lang="cs-CZ" sz="2200" i="1" dirty="0" err="1"/>
              <a:t>nationalism</a:t>
            </a:r>
            <a:r>
              <a:rPr lang="cs-CZ" sz="2200" i="1" dirty="0"/>
              <a:t>; ISI – ELG)</a:t>
            </a:r>
            <a:r>
              <a:rPr lang="en-US" sz="2200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eaLnBrk="1" hangingPunct="1"/>
            <a:r>
              <a:rPr lang="cs-CZ" sz="2800" b="1"/>
              <a:t>Language of variables and causal relations</a:t>
            </a:r>
            <a:r>
              <a:rPr lang="cs-CZ" sz="3600"/>
              <a:t/>
            </a:r>
            <a:br>
              <a:rPr lang="cs-CZ" sz="3600"/>
            </a:br>
            <a:endParaRPr lang="cs-CZ" sz="36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36712"/>
            <a:ext cx="8785225" cy="626586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1800" b="1" u="sng" dirty="0"/>
              <a:t>Variable</a:t>
            </a:r>
            <a:r>
              <a:rPr lang="en-US" sz="1800" dirty="0"/>
              <a:t>: label+ value;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i="1" dirty="0">
                <a:solidFill>
                  <a:schemeClr val="hlink"/>
                </a:solidFill>
              </a:rPr>
              <a:t>Example: </a:t>
            </a:r>
            <a:r>
              <a:rPr lang="en-US" sz="1500" dirty="0">
                <a:solidFill>
                  <a:schemeClr val="hlink"/>
                </a:solidFill>
              </a:rPr>
              <a:t>„incumbent president (US) has a better chance of </a:t>
            </a:r>
            <a:r>
              <a:rPr lang="en-US" sz="1500" b="1" dirty="0">
                <a:solidFill>
                  <a:schemeClr val="hlink"/>
                </a:solidFill>
              </a:rPr>
              <a:t>re-election</a:t>
            </a:r>
            <a:r>
              <a:rPr lang="en-US" sz="1500" dirty="0">
                <a:solidFill>
                  <a:schemeClr val="hlink"/>
                </a:solidFill>
              </a:rPr>
              <a:t> if the </a:t>
            </a:r>
            <a:r>
              <a:rPr lang="en-US" sz="1500" b="1" dirty="0">
                <a:solidFill>
                  <a:schemeClr val="hlink"/>
                </a:solidFill>
              </a:rPr>
              <a:t>economy</a:t>
            </a:r>
            <a:r>
              <a:rPr lang="en-US" sz="1500" dirty="0">
                <a:solidFill>
                  <a:schemeClr val="hlink"/>
                </a:solidFill>
              </a:rPr>
              <a:t> is doing well"</a:t>
            </a:r>
            <a:r>
              <a:rPr lang="en-US" sz="1500" i="1" dirty="0">
                <a:solidFill>
                  <a:schemeClr val="hlink"/>
                </a:solidFill>
              </a:rPr>
              <a:t>;</a:t>
            </a:r>
            <a:endParaRPr lang="en-US" sz="1500" dirty="0">
              <a:solidFill>
                <a:schemeClr val="hlink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500" i="1" dirty="0">
                <a:solidFill>
                  <a:schemeClr val="hlink"/>
                </a:solidFill>
              </a:rPr>
              <a:t>Economy is </a:t>
            </a:r>
            <a:r>
              <a:rPr lang="en-US" sz="1500" b="1" i="1" dirty="0">
                <a:solidFill>
                  <a:schemeClr val="hlink"/>
                </a:solidFill>
              </a:rPr>
              <a:t>independent</a:t>
            </a:r>
            <a:r>
              <a:rPr lang="en-US" sz="1500" i="1" dirty="0">
                <a:solidFill>
                  <a:schemeClr val="hlink"/>
                </a:solidFill>
              </a:rPr>
              <a:t> variable (the cause) – election result is </a:t>
            </a:r>
            <a:r>
              <a:rPr lang="en-US" sz="1500" b="1" i="1" dirty="0">
                <a:solidFill>
                  <a:schemeClr val="hlink"/>
                </a:solidFill>
              </a:rPr>
              <a:t>dependent</a:t>
            </a:r>
            <a:r>
              <a:rPr lang="en-US" sz="1500" i="1" dirty="0">
                <a:solidFill>
                  <a:schemeClr val="hlink"/>
                </a:solidFill>
              </a:rPr>
              <a:t> variable (consequence);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i="1" dirty="0">
                <a:solidFill>
                  <a:schemeClr val="hlink"/>
                </a:solidFill>
              </a:rPr>
              <a:t>Value of dependent var. depends (is changing with a change) on value of independent var.; IV -&gt; DV</a:t>
            </a:r>
          </a:p>
          <a:p>
            <a:pPr lvl="1" eaLnBrk="1" hangingPunct="1">
              <a:lnSpc>
                <a:spcPct val="80000"/>
              </a:lnSpc>
            </a:pPr>
            <a:endParaRPr lang="en-US" sz="700" dirty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b="1" u="sng" dirty="0"/>
              <a:t>Theory</a:t>
            </a:r>
            <a:r>
              <a:rPr lang="en-US" sz="1800" dirty="0"/>
              <a:t> (practically):</a:t>
            </a:r>
            <a:r>
              <a:rPr lang="cs-CZ" sz="1800" dirty="0"/>
              <a:t> </a:t>
            </a:r>
            <a:r>
              <a:rPr lang="cs-CZ" sz="1800" dirty="0" err="1"/>
              <a:t>it</a:t>
            </a:r>
            <a:r>
              <a:rPr lang="cs-CZ" sz="1800" dirty="0"/>
              <a:t> </a:t>
            </a:r>
            <a:r>
              <a:rPr lang="cs-CZ" sz="1800" dirty="0" err="1"/>
              <a:t>is</a:t>
            </a:r>
            <a:r>
              <a:rPr lang="cs-CZ" sz="1800" dirty="0"/>
              <a:t> </a:t>
            </a:r>
            <a:r>
              <a:rPr lang="en-US" sz="1800" dirty="0"/>
              <a:t>the </a:t>
            </a:r>
            <a:r>
              <a:rPr lang="en-US" sz="1800" b="1" dirty="0"/>
              <a:t>assumption</a:t>
            </a:r>
            <a:r>
              <a:rPr lang="en-US" sz="1800" dirty="0"/>
              <a:t> of the </a:t>
            </a:r>
            <a:r>
              <a:rPr lang="en-US" sz="1800" b="1" dirty="0"/>
              <a:t>causes</a:t>
            </a:r>
            <a:r>
              <a:rPr lang="en-US" sz="1800" dirty="0"/>
              <a:t> of the phenomenon we are examining;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1500" dirty="0"/>
              <a:t>i.e. that the independent variable is </a:t>
            </a:r>
            <a:r>
              <a:rPr lang="en-US" sz="1500" b="1" dirty="0"/>
              <a:t>causally</a:t>
            </a:r>
            <a:r>
              <a:rPr lang="en-US" sz="1500" dirty="0"/>
              <a:t> </a:t>
            </a:r>
            <a:r>
              <a:rPr lang="en-US" sz="1500" b="1" dirty="0"/>
              <a:t>linked</a:t>
            </a:r>
            <a:r>
              <a:rPr lang="en-US" sz="1500" dirty="0"/>
              <a:t> to the dependent variable ... the </a:t>
            </a:r>
            <a:r>
              <a:rPr lang="en-US" sz="1500" b="1" dirty="0"/>
              <a:t>change</a:t>
            </a:r>
            <a:r>
              <a:rPr lang="en-US" sz="1500" dirty="0"/>
              <a:t> in independent  var. causes the change of the dependent var.;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1500" dirty="0"/>
              <a:t>higher (lower) IV is the cause of a higher (lower) DV (positive direction / negative direction + the</a:t>
            </a:r>
            <a:r>
              <a:rPr lang="cs-CZ" sz="1500" dirty="0"/>
              <a:t> </a:t>
            </a:r>
            <a:r>
              <a:rPr lang="en-US" sz="1500" dirty="0"/>
              <a:t>change</a:t>
            </a:r>
            <a:r>
              <a:rPr lang="cs-CZ" sz="1500" dirty="0"/>
              <a:t> </a:t>
            </a:r>
            <a:r>
              <a:rPr lang="cs-CZ" sz="1500" dirty="0" err="1"/>
              <a:t>is</a:t>
            </a:r>
            <a:r>
              <a:rPr lang="cs-CZ" sz="1500" dirty="0"/>
              <a:t> </a:t>
            </a:r>
            <a:r>
              <a:rPr lang="cs-CZ" sz="1500" dirty="0" err="1"/>
              <a:t>the</a:t>
            </a:r>
            <a:r>
              <a:rPr lang="cs-CZ" sz="1500" dirty="0"/>
              <a:t> </a:t>
            </a:r>
            <a:r>
              <a:rPr lang="cs-CZ" sz="1500" dirty="0" err="1"/>
              <a:t>key</a:t>
            </a:r>
            <a:r>
              <a:rPr lang="en-US" sz="1500" dirty="0"/>
              <a:t>);</a:t>
            </a:r>
            <a:endParaRPr lang="en-US" sz="800" dirty="0"/>
          </a:p>
          <a:p>
            <a:pPr eaLnBrk="1" hangingPunct="1">
              <a:lnSpc>
                <a:spcPct val="80000"/>
              </a:lnSpc>
            </a:pPr>
            <a:r>
              <a:rPr lang="en-US" sz="1800" b="1" dirty="0"/>
              <a:t>Causal explanation</a:t>
            </a:r>
            <a:r>
              <a:rPr lang="en-US" sz="1800" dirty="0"/>
              <a:t>: it corresponds (practically) to the question "</a:t>
            </a:r>
            <a:r>
              <a:rPr lang="en-US" sz="1800" b="1" dirty="0"/>
              <a:t>why</a:t>
            </a:r>
            <a:r>
              <a:rPr lang="en-US" sz="1800" dirty="0"/>
              <a:t> do you think DV is </a:t>
            </a:r>
            <a:r>
              <a:rPr lang="en-US" sz="1800" b="1" dirty="0"/>
              <a:t>causally linked </a:t>
            </a:r>
            <a:r>
              <a:rPr lang="en-US" sz="1800" dirty="0"/>
              <a:t>to the IV"?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dirty="0"/>
              <a:t>if the answer is meaningful, it's worth it ... if it's (also) original it's great!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800" i="1" dirty="0">
              <a:solidFill>
                <a:srgbClr val="00B0F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b="1" dirty="0">
                <a:solidFill>
                  <a:schemeClr val="accent1"/>
                </a:solidFill>
              </a:rPr>
              <a:t>Example</a:t>
            </a:r>
            <a:r>
              <a:rPr lang="en-US" sz="1800" dirty="0">
                <a:solidFill>
                  <a:schemeClr val="accent1"/>
                </a:solidFill>
              </a:rPr>
              <a:t>: the </a:t>
            </a:r>
            <a:r>
              <a:rPr lang="en-US" sz="1800" b="1" dirty="0">
                <a:solidFill>
                  <a:schemeClr val="accent1"/>
                </a:solidFill>
              </a:rPr>
              <a:t>president</a:t>
            </a:r>
            <a:r>
              <a:rPr lang="en-US" sz="1800" dirty="0">
                <a:solidFill>
                  <a:schemeClr val="accent1"/>
                </a:solidFill>
              </a:rPr>
              <a:t> is responsible for the state of the </a:t>
            </a:r>
            <a:r>
              <a:rPr lang="en-US" sz="1800" b="1" dirty="0">
                <a:solidFill>
                  <a:schemeClr val="accent1"/>
                </a:solidFill>
              </a:rPr>
              <a:t>economy</a:t>
            </a:r>
            <a:r>
              <a:rPr lang="en-US" sz="1800" dirty="0">
                <a:solidFill>
                  <a:schemeClr val="accent1"/>
                </a:solidFill>
              </a:rPr>
              <a:t>, he has </a:t>
            </a:r>
            <a:r>
              <a:rPr lang="en-US" sz="1800" b="1" dirty="0">
                <a:solidFill>
                  <a:schemeClr val="accent1"/>
                </a:solidFill>
              </a:rPr>
              <a:t>EP tools</a:t>
            </a:r>
            <a:r>
              <a:rPr lang="cs-CZ" sz="1800" dirty="0">
                <a:solidFill>
                  <a:schemeClr val="accent1"/>
                </a:solidFill>
              </a:rPr>
              <a:t>;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b="1" dirty="0">
                <a:solidFill>
                  <a:schemeClr val="accent1"/>
                </a:solidFill>
              </a:rPr>
              <a:t>voters</a:t>
            </a:r>
            <a:r>
              <a:rPr lang="en-US" sz="1800" dirty="0">
                <a:solidFill>
                  <a:schemeClr val="accent1"/>
                </a:solidFill>
              </a:rPr>
              <a:t> have an intense </a:t>
            </a:r>
            <a:r>
              <a:rPr lang="en-US" sz="1800" b="1" dirty="0">
                <a:solidFill>
                  <a:schemeClr val="accent1"/>
                </a:solidFill>
              </a:rPr>
              <a:t>interest</a:t>
            </a:r>
            <a:r>
              <a:rPr lang="en-US" sz="1800" dirty="0">
                <a:solidFill>
                  <a:schemeClr val="accent1"/>
                </a:solidFill>
              </a:rPr>
              <a:t> in a </a:t>
            </a:r>
            <a:r>
              <a:rPr lang="cs-CZ" sz="1800" dirty="0" err="1">
                <a:solidFill>
                  <a:schemeClr val="accent1"/>
                </a:solidFill>
              </a:rPr>
              <a:t>well</a:t>
            </a:r>
            <a:r>
              <a:rPr lang="cs-CZ" sz="1800" dirty="0">
                <a:solidFill>
                  <a:schemeClr val="accent1"/>
                </a:solidFill>
              </a:rPr>
              <a:t> </a:t>
            </a:r>
            <a:r>
              <a:rPr lang="en-US" sz="1800" dirty="0">
                <a:solidFill>
                  <a:schemeClr val="accent1"/>
                </a:solidFill>
              </a:rPr>
              <a:t>functioning economy (wellbeing) ... will appreciate the president for the </a:t>
            </a:r>
            <a:r>
              <a:rPr lang="en-US" sz="1800" b="1" dirty="0">
                <a:solidFill>
                  <a:schemeClr val="accent1"/>
                </a:solidFill>
              </a:rPr>
              <a:t>proper use </a:t>
            </a:r>
            <a:r>
              <a:rPr lang="en-US" sz="1800" dirty="0">
                <a:solidFill>
                  <a:schemeClr val="accent1"/>
                </a:solidFill>
              </a:rPr>
              <a:t>of EP tools, ... therefore the state of the economy is functionally linked (affects it.. causes the difference) with the </a:t>
            </a:r>
            <a:r>
              <a:rPr lang="en-US" sz="1800" b="1" dirty="0">
                <a:solidFill>
                  <a:schemeClr val="accent1"/>
                </a:solidFill>
              </a:rPr>
              <a:t>election</a:t>
            </a:r>
            <a:r>
              <a:rPr lang="en-US" sz="1800" dirty="0">
                <a:solidFill>
                  <a:schemeClr val="accent1"/>
                </a:solidFill>
              </a:rPr>
              <a:t> result – e.g. higher GDP growth is associated with higher vote gains;</a:t>
            </a:r>
            <a:endParaRPr lang="en-US" sz="700" dirty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700" dirty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b="1" dirty="0"/>
              <a:t>Concept</a:t>
            </a:r>
            <a:r>
              <a:rPr lang="en-US" sz="1800" dirty="0"/>
              <a:t> of </a:t>
            </a:r>
            <a:r>
              <a:rPr lang="en-US" sz="1800" b="1" dirty="0"/>
              <a:t>IV</a:t>
            </a:r>
            <a:r>
              <a:rPr lang="en-US" sz="1800" dirty="0"/>
              <a:t> (</a:t>
            </a:r>
            <a:r>
              <a:rPr lang="en-US" sz="1800" dirty="0">
                <a:solidFill>
                  <a:schemeClr val="accent1"/>
                </a:solidFill>
              </a:rPr>
              <a:t>state of economy</a:t>
            </a:r>
            <a:r>
              <a:rPr lang="en-US" sz="1800" dirty="0"/>
              <a:t>) –&gt; </a:t>
            </a:r>
            <a:r>
              <a:rPr lang="en-US" sz="1800" i="1" dirty="0"/>
              <a:t>causal theory </a:t>
            </a:r>
            <a:r>
              <a:rPr lang="en-US" sz="1800" dirty="0"/>
              <a:t>–&gt; </a:t>
            </a:r>
            <a:r>
              <a:rPr lang="en-US" sz="1800" b="1" dirty="0"/>
              <a:t>concept</a:t>
            </a:r>
            <a:r>
              <a:rPr lang="en-US" sz="1800" dirty="0"/>
              <a:t> of </a:t>
            </a:r>
            <a:r>
              <a:rPr lang="en-US" sz="1800" b="1" dirty="0"/>
              <a:t>DV </a:t>
            </a:r>
            <a:r>
              <a:rPr lang="en-US" sz="1800" dirty="0"/>
              <a:t>(</a:t>
            </a:r>
            <a:r>
              <a:rPr lang="en-US" sz="1800" dirty="0">
                <a:solidFill>
                  <a:schemeClr val="accent1"/>
                </a:solidFill>
              </a:rPr>
              <a:t>probability of being reelected</a:t>
            </a:r>
            <a:r>
              <a:rPr lang="en-US" sz="1800" dirty="0"/>
              <a:t>)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i="1" dirty="0"/>
              <a:t>      </a:t>
            </a:r>
            <a:r>
              <a:rPr lang="en-US" sz="1800" b="1" i="1" dirty="0"/>
              <a:t>operationalization phase</a:t>
            </a:r>
            <a:endParaRPr lang="cs-CZ" sz="1800" b="1" i="1" dirty="0"/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endParaRPr lang="en-US" sz="800" b="1" u="sng" dirty="0">
              <a:solidFill>
                <a:srgbClr val="0070C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b="1" dirty="0"/>
              <a:t>Measurable</a:t>
            </a:r>
            <a:r>
              <a:rPr lang="en-US" sz="1800" dirty="0"/>
              <a:t> IV (</a:t>
            </a:r>
            <a:r>
              <a:rPr lang="en-US" sz="1800" dirty="0">
                <a:solidFill>
                  <a:srgbClr val="0070C0"/>
                </a:solidFill>
              </a:rPr>
              <a:t>GDP growth in%</a:t>
            </a:r>
            <a:r>
              <a:rPr lang="en-US" sz="1800" dirty="0"/>
              <a:t>) -&gt; hypothesis -&gt; Measurable DV (election result - number of </a:t>
            </a:r>
            <a:r>
              <a:rPr lang="en-US" sz="1800" dirty="0">
                <a:solidFill>
                  <a:srgbClr val="0070C0"/>
                </a:solidFill>
              </a:rPr>
              <a:t>votes</a:t>
            </a:r>
            <a:r>
              <a:rPr lang="en-US" sz="1800" dirty="0"/>
              <a:t>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>
          <a:xfrm>
            <a:off x="468313" y="-171450"/>
            <a:ext cx="8229600" cy="1143000"/>
          </a:xfrm>
        </p:spPr>
        <p:txBody>
          <a:bodyPr/>
          <a:lstStyle/>
          <a:p>
            <a:pPr eaLnBrk="1" hangingPunct="1"/>
            <a:r>
              <a:rPr lang="cs-CZ" sz="3200" b="1">
                <a:solidFill>
                  <a:srgbClr val="0070C0"/>
                </a:solidFill>
              </a:rPr>
              <a:t>Hypothesis testing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692150"/>
            <a:ext cx="8642350" cy="5976938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sz="1800" dirty="0"/>
              <a:t>We need </a:t>
            </a:r>
            <a:r>
              <a:rPr lang="en-US" sz="1800" b="1" dirty="0"/>
              <a:t>testable hypotheses </a:t>
            </a:r>
            <a:r>
              <a:rPr lang="en-US" sz="1800" dirty="0"/>
              <a:t>- from a general statement to a more specific statement about facts that we find in the real world;</a:t>
            </a:r>
            <a:endParaRPr lang="en-US" sz="1000" dirty="0"/>
          </a:p>
          <a:p>
            <a:pPr lvl="1" eaLnBrk="1" hangingPunct="1">
              <a:buFont typeface="Arial" charset="0"/>
              <a:buChar char="•"/>
            </a:pPr>
            <a:r>
              <a:rPr lang="en-US" sz="1400" dirty="0"/>
              <a:t>E.g. inflation, unemployment, growth, trade balance</a:t>
            </a:r>
            <a:r>
              <a:rPr lang="cs-CZ" sz="1400" dirty="0"/>
              <a:t> (ECONOMY)</a:t>
            </a:r>
            <a:r>
              <a:rPr lang="en-US" sz="1400" dirty="0"/>
              <a:t> / election result in </a:t>
            </a:r>
            <a:r>
              <a:rPr lang="en-US" sz="1400" dirty="0" err="1"/>
              <a:t>percents</a:t>
            </a:r>
            <a:r>
              <a:rPr lang="en-US" sz="1400" dirty="0"/>
              <a:t> of votes for candidate</a:t>
            </a:r>
            <a:r>
              <a:rPr lang="cs-CZ" sz="1400" dirty="0"/>
              <a:t> (ELECTION)</a:t>
            </a:r>
            <a:r>
              <a:rPr lang="en-US" sz="1400" dirty="0"/>
              <a:t>; 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1400" dirty="0"/>
              <a:t>... in some elections there is no incumbent president running (do we apply the same for president's party?); there can be strong third candidate (do we split the votes?);</a:t>
            </a:r>
            <a:endParaRPr lang="en-US" sz="800" dirty="0"/>
          </a:p>
          <a:p>
            <a:pPr algn="just" eaLnBrk="1" hangingPunct="1"/>
            <a:endParaRPr lang="en-US" sz="700" b="1" i="1" u="sng" dirty="0">
              <a:solidFill>
                <a:srgbClr val="7030A0"/>
              </a:solidFill>
            </a:endParaRPr>
          </a:p>
          <a:p>
            <a:pPr algn="just" eaLnBrk="1" hangingPunct="1"/>
            <a:r>
              <a:rPr lang="en-US" sz="1800" b="1" dirty="0">
                <a:solidFill>
                  <a:schemeClr val="accent1"/>
                </a:solidFill>
              </a:rPr>
              <a:t>Example</a:t>
            </a:r>
            <a:r>
              <a:rPr lang="en-US" sz="1800" b="1" i="1" dirty="0">
                <a:solidFill>
                  <a:schemeClr val="accent1"/>
                </a:solidFill>
              </a:rPr>
              <a:t>: </a:t>
            </a:r>
            <a:r>
              <a:rPr lang="en-US" sz="1800" i="1" dirty="0">
                <a:solidFill>
                  <a:schemeClr val="accent1"/>
                </a:solidFill>
              </a:rPr>
              <a:t>We put each elections into graph: </a:t>
            </a:r>
          </a:p>
          <a:p>
            <a:pPr lvl="1" algn="just" eaLnBrk="1" hangingPunct="1"/>
            <a:r>
              <a:rPr lang="en-US" sz="1400" i="1" dirty="0">
                <a:solidFill>
                  <a:schemeClr val="accent1"/>
                </a:solidFill>
              </a:rPr>
              <a:t>X axis: -5 to +5 percent GDP growth; Y axis: 0 to 100% percent votes;</a:t>
            </a:r>
            <a:endParaRPr lang="en-US" sz="1400" dirty="0">
              <a:solidFill>
                <a:schemeClr val="accent1"/>
              </a:solidFill>
            </a:endParaRPr>
          </a:p>
          <a:p>
            <a:pPr lvl="1" eaLnBrk="1" hangingPunct="1"/>
            <a:r>
              <a:rPr lang="en-US" sz="1400" dirty="0"/>
              <a:t>There will be a positive slope (higher -&gt; higher); if we use e.g. ???, there will be a negative slope (higher -&gt; lower) – this is determined by the operationalization;</a:t>
            </a:r>
            <a:endParaRPr lang="en-US" sz="1000" dirty="0"/>
          </a:p>
          <a:p>
            <a:pPr algn="just" eaLnBrk="1" hangingPunct="1"/>
            <a:r>
              <a:rPr lang="en-US" sz="1800" dirty="0"/>
              <a:t>We can thus </a:t>
            </a:r>
            <a:r>
              <a:rPr lang="en-US" sz="1800" b="1" dirty="0"/>
              <a:t>collect data </a:t>
            </a:r>
            <a:r>
              <a:rPr lang="en-US" sz="1800" dirty="0"/>
              <a:t>from the world and see how they are </a:t>
            </a:r>
            <a:r>
              <a:rPr lang="en-US" sz="1800" b="1" dirty="0"/>
              <a:t>compatible</a:t>
            </a:r>
            <a:r>
              <a:rPr lang="en-US" sz="1800" dirty="0"/>
              <a:t> with our </a:t>
            </a:r>
            <a:r>
              <a:rPr lang="en-US" sz="1800" b="1" dirty="0"/>
              <a:t>theory</a:t>
            </a:r>
            <a:r>
              <a:rPr lang="en-US" sz="1800" dirty="0"/>
              <a:t> ... but we are far from being able to state </a:t>
            </a:r>
            <a:r>
              <a:rPr lang="en-US" sz="1800" b="1" dirty="0"/>
              <a:t>causality</a:t>
            </a:r>
            <a:r>
              <a:rPr lang="en-US" sz="1800" dirty="0"/>
              <a:t> - i.e. GDP growth is the cause of the result;</a:t>
            </a:r>
            <a:endParaRPr lang="en-US" sz="700" b="1" dirty="0"/>
          </a:p>
          <a:p>
            <a:pPr lvl="1" algn="just" eaLnBrk="1" hangingPunct="1"/>
            <a:r>
              <a:rPr lang="en-US" sz="1600" dirty="0"/>
              <a:t>no social phenomenon can be explained by a single variable - if we come with another, we begin to think like scientists…; </a:t>
            </a:r>
          </a:p>
          <a:p>
            <a:pPr lvl="1" algn="just" eaLnBrk="1" hangingPunct="1">
              <a:buFont typeface="Arial" charset="0"/>
              <a:buChar char="•"/>
            </a:pPr>
            <a:r>
              <a:rPr lang="en-US" sz="1400" dirty="0"/>
              <a:t>we will make a graph for another and find out whether there is the same (</a:t>
            </a:r>
            <a:r>
              <a:rPr lang="cs-CZ" sz="1400" dirty="0" err="1"/>
              <a:t>stronger</a:t>
            </a:r>
            <a:r>
              <a:rPr lang="en-US" sz="1400" dirty="0"/>
              <a:t>) correlation; then we examine the relationship between the two… </a:t>
            </a:r>
          </a:p>
          <a:p>
            <a:pPr lvl="1" algn="just" eaLnBrk="1" hangingPunct="1">
              <a:buFont typeface="Arial" charset="0"/>
              <a:buChar char="•"/>
            </a:pPr>
            <a:r>
              <a:rPr lang="en-US" sz="1400" dirty="0"/>
              <a:t>... foreign policy intervention (war); extraordinary state of the global economy (crisis); big domestic affair; affiliation to particular political party; divided government (US)…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/>
              <a:t>Impact of US economic condition on elections</a:t>
            </a:r>
          </a:p>
        </p:txBody>
      </p:sp>
      <p:graphicFrame>
        <p:nvGraphicFramePr>
          <p:cNvPr id="20482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17513" y="1577975"/>
          <a:ext cx="8331200" cy="462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2" r:id="rId3" imgW="8333954" imgH="4627265" progId="Excel.Chart.8">
                  <p:embed/>
                </p:oleObj>
              </mc:Choice>
              <mc:Fallback>
                <p:oleObj r:id="rId3" imgW="8333954" imgH="4627265" progId="Excel.Chart.8">
                  <p:embed/>
                  <p:pic>
                    <p:nvPicPr>
                      <p:cNvPr id="0" name="Zástupný symbol pro obsah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3" y="1577975"/>
                        <a:ext cx="8331200" cy="4627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17" name="Object 13"/>
          <p:cNvGraphicFramePr>
            <a:graphicFrameLocks/>
          </p:cNvGraphicFramePr>
          <p:nvPr/>
        </p:nvGraphicFramePr>
        <p:xfrm>
          <a:off x="1068388" y="692150"/>
          <a:ext cx="8075612" cy="514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7" r:id="rId3" imgW="8071804" imgH="5145470" progId="Excel.Chart.8">
                  <p:embed/>
                </p:oleObj>
              </mc:Choice>
              <mc:Fallback>
                <p:oleObj r:id="rId3" imgW="8071804" imgH="5145470" progId="Excel.Chart.8">
                  <p:embed/>
                  <p:pic>
                    <p:nvPicPr>
                      <p:cNvPr id="0" name="Picture 1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388" y="692150"/>
                        <a:ext cx="8075612" cy="5141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8" name="TextovéPole 7"/>
          <p:cNvSpPr txBox="1">
            <a:spLocks noChangeArrowheads="1"/>
          </p:cNvSpPr>
          <p:nvPr/>
        </p:nvSpPr>
        <p:spPr bwMode="auto">
          <a:xfrm>
            <a:off x="611188" y="1052513"/>
            <a:ext cx="28082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alibri" pitchFamily="34" charset="0"/>
              </a:rPr>
              <a:t>Election result in percents</a:t>
            </a:r>
          </a:p>
        </p:txBody>
      </p:sp>
      <p:sp>
        <p:nvSpPr>
          <p:cNvPr id="21519" name="TextovéPole 8"/>
          <p:cNvSpPr txBox="1">
            <a:spLocks noChangeArrowheads="1"/>
          </p:cNvSpPr>
          <p:nvPr/>
        </p:nvSpPr>
        <p:spPr bwMode="auto">
          <a:xfrm>
            <a:off x="7235825" y="4816475"/>
            <a:ext cx="1512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>
                <a:solidFill>
                  <a:srgbClr val="FF0000"/>
                </a:solidFill>
                <a:latin typeface="Calibri" pitchFamily="34" charset="0"/>
              </a:rPr>
              <a:t>……………???</a:t>
            </a:r>
            <a:endParaRPr lang="cs-CZ" sz="12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1520" name="TextovéPole 9"/>
          <p:cNvSpPr txBox="1">
            <a:spLocks noChangeArrowheads="1"/>
          </p:cNvSpPr>
          <p:nvPr/>
        </p:nvSpPr>
        <p:spPr bwMode="auto">
          <a:xfrm>
            <a:off x="2051050" y="260350"/>
            <a:ext cx="53292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>
                <a:latin typeface="Calibri" pitchFamily="34" charset="0"/>
              </a:rPr>
              <a:t>Election result depending on</a:t>
            </a:r>
            <a:r>
              <a:rPr lang="cs-CZ" sz="2800">
                <a:solidFill>
                  <a:srgbClr val="FF0000"/>
                </a:solidFill>
                <a:latin typeface="Calibri" pitchFamily="34" charset="0"/>
              </a:rPr>
              <a:t>…..</a:t>
            </a:r>
            <a:r>
              <a:rPr lang="cs-CZ" sz="2800" b="1">
                <a:solidFill>
                  <a:srgbClr val="FF0000"/>
                </a:solidFill>
                <a:latin typeface="Calibri" pitchFamily="34" charset="0"/>
              </a:rPr>
              <a:t>???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4272</TotalTime>
  <Words>1549</Words>
  <Application>Microsoft Office PowerPoint</Application>
  <PresentationFormat>Předvádění na obrazovce (4:3)</PresentationFormat>
  <Paragraphs>111</Paragraphs>
  <Slides>12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Motiv systému Office</vt:lpstr>
      <vt:lpstr>Graf aplikace Microsoft Excel</vt:lpstr>
      <vt:lpstr>Scientific study of politics </vt:lpstr>
      <vt:lpstr>Scientific approach</vt:lpstr>
      <vt:lpstr> Looking for causal explanation </vt:lpstr>
      <vt:lpstr>Prezentace aplikace PowerPoint</vt:lpstr>
      <vt:lpstr>Science</vt:lpstr>
      <vt:lpstr>Language of variables and causal relations </vt:lpstr>
      <vt:lpstr>Hypothesis testing</vt:lpstr>
      <vt:lpstr>Impact of US economic condition on elections</vt:lpstr>
      <vt:lpstr>Prezentace aplikace PowerPoint</vt:lpstr>
      <vt:lpstr>Prezentace aplikace PowerPoint</vt:lpstr>
      <vt:lpstr>How to construct a model</vt:lpstr>
      <vt:lpstr>Building a theory 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Oldřich Krpec</dc:creator>
  <cp:lastModifiedBy>Oldřich Krpec</cp:lastModifiedBy>
  <cp:revision>58</cp:revision>
  <cp:lastPrinted>2019-09-24T13:18:31Z</cp:lastPrinted>
  <dcterms:created xsi:type="dcterms:W3CDTF">2013-09-16T10:31:46Z</dcterms:created>
  <dcterms:modified xsi:type="dcterms:W3CDTF">2020-10-12T13:39:06Z</dcterms:modified>
</cp:coreProperties>
</file>