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85" r:id="rId3"/>
    <p:sldId id="296" r:id="rId4"/>
    <p:sldId id="286" r:id="rId5"/>
    <p:sldId id="287" r:id="rId6"/>
    <p:sldId id="409" r:id="rId7"/>
    <p:sldId id="288" r:id="rId8"/>
    <p:sldId id="410" r:id="rId9"/>
    <p:sldId id="289" r:id="rId10"/>
    <p:sldId id="294" r:id="rId11"/>
    <p:sldId id="291" r:id="rId12"/>
    <p:sldId id="412" r:id="rId13"/>
    <p:sldId id="292" r:id="rId14"/>
    <p:sldId id="295" r:id="rId15"/>
    <p:sldId id="302" r:id="rId16"/>
    <p:sldId id="297" r:id="rId17"/>
    <p:sldId id="298" r:id="rId18"/>
    <p:sldId id="299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706" autoAdjust="0"/>
  </p:normalViewPr>
  <p:slideViewPr>
    <p:cSldViewPr>
      <p:cViewPr varScale="1">
        <p:scale>
          <a:sx n="63" d="100"/>
          <a:sy n="63" d="100"/>
        </p:scale>
        <p:origin x="145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C0E68-4ABC-4EEC-9F0A-CD7AC605F3C2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0CC7A-F6AB-4709-9721-8ED2C8B017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5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891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413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27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414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744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48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19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73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9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32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48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8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649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CC7A-F6AB-4709-9721-8ED2C8B0172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36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B0E7-2B64-44DC-A2F3-B52F817DB04B}" type="datetimeFigureOut">
              <a:rPr lang="en-US" smtClean="0"/>
              <a:t>2020-10-06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6F4C-9743-47EE-8ED0-9358D7CA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1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6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79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54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3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21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63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2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27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10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63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74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web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Energy</a:t>
            </a:r>
            <a:r>
              <a:rPr lang="cs-CZ" dirty="0"/>
              <a:t> and Society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Jan Osička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orksthatwork.com/assets/Articles/21/Images/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93" y="3196180"/>
            <a:ext cx="5626357" cy="36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f/fe/Apollo_15_flag,_rover,_LM,_Irw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49" y="3324403"/>
            <a:ext cx="3543451" cy="35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lyaoamedia.com/aoamedia/49Hjs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94" y="63796"/>
            <a:ext cx="9169807" cy="32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50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Energy</a:t>
            </a:r>
            <a:r>
              <a:rPr lang="cs-CZ" dirty="0"/>
              <a:t>-</a:t>
            </a:r>
            <a:r>
              <a:rPr lang="cs-CZ" dirty="0" err="1"/>
              <a:t>intensive</a:t>
            </a:r>
            <a:r>
              <a:rPr lang="cs-CZ" dirty="0"/>
              <a:t> society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Energy</a:t>
            </a:r>
            <a:r>
              <a:rPr lang="cs-CZ" dirty="0"/>
              <a:t>-</a:t>
            </a:r>
            <a:r>
              <a:rPr lang="cs-CZ" dirty="0" err="1"/>
              <a:t>intensive</a:t>
            </a:r>
            <a:r>
              <a:rPr lang="cs-CZ" dirty="0"/>
              <a:t> society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157192"/>
            <a:ext cx="10515600" cy="1523827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err="1"/>
              <a:t>Mechanization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agriculture</a:t>
            </a:r>
            <a:r>
              <a:rPr lang="cs-CZ" sz="2200" dirty="0"/>
              <a:t> </a:t>
            </a:r>
            <a:r>
              <a:rPr lang="cs-CZ" sz="2200" dirty="0" err="1"/>
              <a:t>and</a:t>
            </a:r>
            <a:r>
              <a:rPr lang="cs-CZ" sz="2200" dirty="0"/>
              <a:t> </a:t>
            </a:r>
            <a:r>
              <a:rPr lang="cs-CZ" sz="2200" dirty="0" err="1"/>
              <a:t>industry</a:t>
            </a: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Last 10,000 </a:t>
            </a:r>
            <a:r>
              <a:rPr lang="cs-CZ" sz="2200" dirty="0" err="1"/>
              <a:t>years</a:t>
            </a:r>
            <a:r>
              <a:rPr lang="cs-CZ" sz="2200" dirty="0"/>
              <a:t>:</a:t>
            </a:r>
          </a:p>
          <a:p>
            <a:pPr lvl="1"/>
            <a:r>
              <a:rPr lang="cs-CZ" sz="2200" dirty="0"/>
              <a:t>Maximum </a:t>
            </a:r>
            <a:r>
              <a:rPr lang="cs-CZ" sz="2200" dirty="0" err="1"/>
              <a:t>power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prime </a:t>
            </a:r>
            <a:r>
              <a:rPr lang="cs-CZ" sz="2200" dirty="0" err="1"/>
              <a:t>movers</a:t>
            </a:r>
            <a:r>
              <a:rPr lang="cs-CZ" sz="2200" dirty="0"/>
              <a:t> has </a:t>
            </a:r>
            <a:r>
              <a:rPr lang="cs-CZ" sz="2200" dirty="0" err="1"/>
              <a:t>increased</a:t>
            </a:r>
            <a:r>
              <a:rPr lang="cs-CZ" sz="2200" dirty="0"/>
              <a:t> 15,000,000x</a:t>
            </a:r>
          </a:p>
          <a:p>
            <a:pPr lvl="1"/>
            <a:r>
              <a:rPr lang="cs-CZ" sz="2200" dirty="0"/>
              <a:t>99%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this</a:t>
            </a:r>
            <a:r>
              <a:rPr lang="cs-CZ" sz="2200" dirty="0"/>
              <a:t> </a:t>
            </a:r>
            <a:r>
              <a:rPr lang="cs-CZ" sz="2200" dirty="0" err="1"/>
              <a:t>change</a:t>
            </a:r>
            <a:r>
              <a:rPr lang="cs-CZ" sz="2200" dirty="0"/>
              <a:t> </a:t>
            </a:r>
            <a:r>
              <a:rPr lang="cs-CZ" sz="2200" dirty="0" err="1"/>
              <a:t>occurred</a:t>
            </a:r>
            <a:r>
              <a:rPr lang="cs-CZ" sz="2200" dirty="0"/>
              <a:t> in 20th </a:t>
            </a:r>
            <a:r>
              <a:rPr lang="cs-CZ" sz="2200" dirty="0" err="1"/>
              <a:t>century</a:t>
            </a:r>
            <a:endParaRPr lang="cs-CZ" sz="22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C3056-922D-4BCB-AABE-280C2AD8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6" y="1412776"/>
            <a:ext cx="4587932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 city at night&#10;&#10;Description automatically generated">
            <a:extLst>
              <a:ext uri="{FF2B5EF4-FFF2-40B4-BE49-F238E27FC236}">
                <a16:creationId xmlns:a16="http://schemas.microsoft.com/office/drawing/2014/main" id="{19B8B798-70E8-4CAB-AE73-D45ABE02A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4" y="1412776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2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Energy</a:t>
            </a:r>
            <a:r>
              <a:rPr lang="cs-CZ" dirty="0"/>
              <a:t>-</a:t>
            </a:r>
            <a:r>
              <a:rPr lang="cs-CZ" dirty="0" err="1"/>
              <a:t>intensive</a:t>
            </a:r>
            <a:r>
              <a:rPr lang="cs-CZ" dirty="0"/>
              <a:t> society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293096"/>
            <a:ext cx="10515600" cy="2211322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err="1"/>
              <a:t>Increased</a:t>
            </a:r>
            <a:r>
              <a:rPr lang="cs-CZ" sz="2400" dirty="0"/>
              <a:t> </a:t>
            </a:r>
            <a:r>
              <a:rPr lang="cs-CZ" sz="2400" dirty="0" err="1"/>
              <a:t>quality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Increased inequality</a:t>
            </a:r>
          </a:p>
          <a:p>
            <a:pPr lvl="1"/>
            <a:r>
              <a:rPr lang="cs-CZ" sz="2400" dirty="0"/>
              <a:t>10% </a:t>
            </a:r>
            <a:r>
              <a:rPr lang="cs-CZ" sz="2400" dirty="0" err="1"/>
              <a:t>consumes</a:t>
            </a:r>
            <a:r>
              <a:rPr lang="cs-CZ" sz="2400" dirty="0"/>
              <a:t> 40%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primary</a:t>
            </a:r>
            <a:r>
              <a:rPr lang="cs-CZ" sz="2400" dirty="0"/>
              <a:t> </a:t>
            </a:r>
            <a:r>
              <a:rPr lang="cs-CZ" sz="2400" dirty="0" err="1"/>
              <a:t>energy</a:t>
            </a:r>
            <a:endParaRPr lang="cs-CZ" sz="2400" dirty="0"/>
          </a:p>
          <a:p>
            <a:pPr lvl="1"/>
            <a:r>
              <a:rPr lang="cs-CZ" sz="2400" dirty="0"/>
              <a:t>50% </a:t>
            </a:r>
            <a:r>
              <a:rPr lang="cs-CZ" sz="2400" dirty="0" err="1"/>
              <a:t>consumes</a:t>
            </a:r>
            <a:r>
              <a:rPr lang="cs-CZ" sz="2400" dirty="0"/>
              <a:t> 10%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primary</a:t>
            </a:r>
            <a:r>
              <a:rPr lang="cs-CZ" sz="2400" dirty="0"/>
              <a:t> </a:t>
            </a:r>
            <a:r>
              <a:rPr lang="cs-CZ" sz="2400" dirty="0" err="1"/>
              <a:t>energy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Anthropocene</a:t>
            </a:r>
            <a:endParaRPr lang="cs-CZ" sz="2400" dirty="0"/>
          </a:p>
          <a:p>
            <a:endParaRPr lang="cs-CZ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D30878-137D-4404-8C2F-4C9A1F756364}"/>
              </a:ext>
            </a:extLst>
          </p:cNvPr>
          <p:cNvGrpSpPr/>
          <p:nvPr/>
        </p:nvGrpSpPr>
        <p:grpSpPr>
          <a:xfrm>
            <a:off x="269926" y="1484784"/>
            <a:ext cx="11652147" cy="2448272"/>
            <a:chOff x="420517" y="1412776"/>
            <a:chExt cx="12768946" cy="2684683"/>
          </a:xfrm>
        </p:grpSpPr>
        <p:pic>
          <p:nvPicPr>
            <p:cNvPr id="4" name="Picture 4" descr="http://www.dailygalaxy.com/.a/6a00d8341bf7f753ef014e5f707271970c-800wi">
              <a:extLst>
                <a:ext uri="{FF2B5EF4-FFF2-40B4-BE49-F238E27FC236}">
                  <a16:creationId xmlns:a16="http://schemas.microsoft.com/office/drawing/2014/main" id="{89777626-5ABF-485A-B585-F2EAA52E4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17" y="1412776"/>
              <a:ext cx="4427983" cy="268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s-media-cache-ak0.pinimg.com/564x/05/b6/e0/05b6e07f1c9b8bd48bb980dc6d5dad8a.jpg">
              <a:extLst>
                <a:ext uri="{FF2B5EF4-FFF2-40B4-BE49-F238E27FC236}">
                  <a16:creationId xmlns:a16="http://schemas.microsoft.com/office/drawing/2014/main" id="{2AA322C4-62C9-4B2D-B460-D56D29A52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888" y="1412776"/>
              <a:ext cx="3513134" cy="268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architectsandartisans.com/blog/wp-content/uploads/age-of-man/anthropocene_mm7893_04.jpg">
              <a:extLst>
                <a:ext uri="{FF2B5EF4-FFF2-40B4-BE49-F238E27FC236}">
                  <a16:creationId xmlns:a16="http://schemas.microsoft.com/office/drawing/2014/main" id="{11CAF601-0420-4311-B5C3-D39BB0C588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3"/>
            <a:stretch/>
          </p:blipFill>
          <p:spPr bwMode="auto">
            <a:xfrm>
              <a:off x="8840410" y="1412776"/>
              <a:ext cx="4349053" cy="268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Conclusions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725143"/>
            <a:ext cx="10515600" cy="2016225"/>
          </a:xfrm>
        </p:spPr>
        <p:txBody>
          <a:bodyPr>
            <a:normAutofit/>
          </a:bodyPr>
          <a:lstStyle/>
          <a:p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stages</a:t>
            </a:r>
            <a:r>
              <a:rPr lang="cs-CZ" dirty="0"/>
              <a:t> </a:t>
            </a:r>
            <a:r>
              <a:rPr lang="cs-CZ" dirty="0" err="1"/>
              <a:t>reflect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, </a:t>
            </a:r>
            <a:r>
              <a:rPr lang="cs-CZ" dirty="0" err="1"/>
              <a:t>efficiency</a:t>
            </a:r>
            <a:r>
              <a:rPr lang="cs-CZ" dirty="0"/>
              <a:t>, and flexibility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employed</a:t>
            </a:r>
            <a:r>
              <a:rPr lang="cs-CZ" dirty="0"/>
              <a:t> prime </a:t>
            </a:r>
            <a:r>
              <a:rPr lang="cs-CZ" dirty="0" err="1"/>
              <a:t>movers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Harnessing</a:t>
            </a:r>
            <a:r>
              <a:rPr lang="cs-CZ" dirty="0"/>
              <a:t> more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to </a:t>
            </a:r>
            <a:r>
              <a:rPr lang="cs-CZ" dirty="0" err="1"/>
              <a:t>greater</a:t>
            </a:r>
            <a:r>
              <a:rPr lang="cs-CZ" dirty="0"/>
              <a:t> </a:t>
            </a:r>
            <a:r>
              <a:rPr lang="cs-CZ" dirty="0" err="1"/>
              <a:t>complexity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society</a:t>
            </a:r>
            <a:endParaRPr lang="en-US" dirty="0"/>
          </a:p>
          <a:p>
            <a:endParaRPr lang="en-US" dirty="0"/>
          </a:p>
          <a:p>
            <a:r>
              <a:rPr lang="en-US" dirty="0"/>
              <a:t>Maintaining the level of complexity requires energy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5" name="Picture 4" descr="A display in a store&#10;&#10;Description automatically generated">
            <a:extLst>
              <a:ext uri="{FF2B5EF4-FFF2-40B4-BE49-F238E27FC236}">
                <a16:creationId xmlns:a16="http://schemas.microsoft.com/office/drawing/2014/main" id="{5BCF991A-572F-4F61-BA1E-BE770BFF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412776"/>
            <a:ext cx="5338014" cy="2935908"/>
          </a:xfrm>
          <a:prstGeom prst="rect">
            <a:avLst/>
          </a:prstGeom>
        </p:spPr>
      </p:pic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6C705C61-1006-4C36-B7E7-ED24E0CB2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16" y="1412776"/>
            <a:ext cx="3914544" cy="29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 err="1"/>
              <a:t>Now</a:t>
            </a:r>
            <a:r>
              <a:rPr lang="cs-CZ" sz="6000" dirty="0"/>
              <a:t>, </a:t>
            </a:r>
            <a:r>
              <a:rPr lang="cs-CZ" sz="6000" dirty="0" err="1"/>
              <a:t>about</a:t>
            </a:r>
            <a:r>
              <a:rPr lang="cs-CZ" sz="6000" dirty="0"/>
              <a:t> </a:t>
            </a:r>
            <a:r>
              <a:rPr lang="cs-CZ" sz="6000" dirty="0" err="1"/>
              <a:t>the</a:t>
            </a:r>
            <a:r>
              <a:rPr lang="cs-CZ" sz="6000" dirty="0"/>
              <a:t> </a:t>
            </a:r>
            <a:r>
              <a:rPr lang="cs-CZ" sz="6000" dirty="0" err="1"/>
              <a:t>course</a:t>
            </a:r>
            <a:r>
              <a:rPr lang="cs-CZ" sz="6000" dirty="0"/>
              <a:t>..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2385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Study and </a:t>
            </a:r>
            <a:r>
              <a:rPr lang="cs-CZ" dirty="0" err="1"/>
              <a:t>discuss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development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since</a:t>
            </a:r>
            <a:r>
              <a:rPr lang="cs-CZ" dirty="0"/>
              <a:t> 1945.</a:t>
            </a:r>
          </a:p>
          <a:p>
            <a:endParaRPr lang="cs-CZ" dirty="0"/>
          </a:p>
          <a:p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roots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policies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Identify</a:t>
            </a:r>
            <a:r>
              <a:rPr lang="cs-CZ" dirty="0"/>
              <a:t> and </a:t>
            </a:r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influential</a:t>
            </a:r>
            <a:r>
              <a:rPr lang="cs-CZ" dirty="0"/>
              <a:t> </a:t>
            </a:r>
            <a:r>
              <a:rPr lang="cs-CZ" dirty="0" err="1"/>
              <a:t>trends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past and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Discuss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guiding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483919" y="3119755"/>
            <a:ext cx="3431712" cy="823912"/>
          </a:xfrm>
        </p:spPr>
        <p:txBody>
          <a:bodyPr/>
          <a:lstStyle/>
          <a:p>
            <a:r>
              <a:rPr lang="cs-CZ" dirty="0"/>
              <a:t>Jan Osička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27604" y="4608186"/>
            <a:ext cx="5157787" cy="21845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2009 Istanbul </a:t>
            </a:r>
            <a:r>
              <a:rPr lang="cs-CZ" dirty="0" err="1"/>
              <a:t>Bilgi</a:t>
            </a:r>
            <a:r>
              <a:rPr lang="cs-CZ" dirty="0"/>
              <a:t> University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markets</a:t>
            </a:r>
            <a:endParaRPr lang="cs-CZ" dirty="0"/>
          </a:p>
          <a:p>
            <a:r>
              <a:rPr lang="en-US" dirty="0"/>
              <a:t>Renewable energy</a:t>
            </a:r>
            <a:endParaRPr lang="cs-CZ" dirty="0"/>
          </a:p>
          <a:p>
            <a:r>
              <a:rPr lang="cs-CZ" dirty="0" err="1"/>
              <a:t>Cross-border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energy policies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7968208" y="3119755"/>
            <a:ext cx="2379069" cy="823912"/>
          </a:xfrm>
        </p:spPr>
        <p:txBody>
          <a:bodyPr/>
          <a:lstStyle/>
          <a:p>
            <a:r>
              <a:rPr lang="cs-CZ" dirty="0"/>
              <a:t>Filip Černoch</a:t>
            </a:r>
            <a:endParaRPr lang="en-US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008311" y="4608186"/>
            <a:ext cx="5347078" cy="21845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2016 </a:t>
            </a:r>
            <a:r>
              <a:rPr lang="de-DE" dirty="0"/>
              <a:t>Deutsche Gesellschaft für Auswärtige Politik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2016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advisor</a:t>
            </a:r>
            <a:r>
              <a:rPr lang="cs-CZ" dirty="0"/>
              <a:t> to PM Sobotka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EU</a:t>
            </a:r>
          </a:p>
          <a:p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transitions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behind</a:t>
            </a:r>
            <a:r>
              <a:rPr lang="cs-CZ" dirty="0"/>
              <a:t> Energiewende</a:t>
            </a:r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4" y="1991985"/>
            <a:ext cx="1561755" cy="2348880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11" y="1960086"/>
            <a:ext cx="1657629" cy="24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1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Masaryk University Center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3645247"/>
            <a:ext cx="6553944" cy="3024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/>
              <a:t>Multidisciplinary</a:t>
            </a:r>
            <a:r>
              <a:rPr lang="cs-CZ" sz="2000" dirty="0"/>
              <a:t> </a:t>
            </a:r>
            <a:r>
              <a:rPr lang="cs-CZ" sz="2000" dirty="0" err="1"/>
              <a:t>research</a:t>
            </a:r>
            <a:r>
              <a:rPr lang="cs-CZ" sz="2000" dirty="0"/>
              <a:t> </a:t>
            </a:r>
            <a:r>
              <a:rPr lang="cs-CZ" sz="2000" dirty="0" err="1"/>
              <a:t>platform</a:t>
            </a:r>
            <a:r>
              <a:rPr lang="cs-CZ" sz="2000" dirty="0"/>
              <a:t> </a:t>
            </a:r>
            <a:r>
              <a:rPr lang="cs-CZ" sz="2000" dirty="0" err="1"/>
              <a:t>dealing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energy</a:t>
            </a:r>
            <a:endParaRPr lang="cs-CZ" sz="2000" dirty="0"/>
          </a:p>
          <a:p>
            <a:pPr lvl="1"/>
            <a:endParaRPr lang="cs-CZ" sz="2000" dirty="0"/>
          </a:p>
          <a:p>
            <a:pPr lvl="1"/>
            <a:r>
              <a:rPr lang="cs-CZ" sz="2000" dirty="0" err="1"/>
              <a:t>Social</a:t>
            </a:r>
            <a:r>
              <a:rPr lang="cs-CZ" sz="2000" dirty="0"/>
              <a:t> </a:t>
            </a:r>
            <a:r>
              <a:rPr lang="cs-CZ" sz="2000" dirty="0" err="1"/>
              <a:t>dimension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energy</a:t>
            </a:r>
            <a:r>
              <a:rPr lang="cs-CZ" sz="2000" dirty="0"/>
              <a:t> </a:t>
            </a:r>
            <a:r>
              <a:rPr lang="cs-CZ" sz="2000" dirty="0" err="1"/>
              <a:t>transactions</a:t>
            </a:r>
            <a:r>
              <a:rPr lang="cs-CZ" sz="2000" dirty="0"/>
              <a:t> (public </a:t>
            </a:r>
            <a:r>
              <a:rPr lang="cs-CZ" sz="2000" dirty="0" err="1"/>
              <a:t>participation</a:t>
            </a:r>
            <a:r>
              <a:rPr lang="cs-CZ" sz="2000" dirty="0"/>
              <a:t>, </a:t>
            </a:r>
            <a:r>
              <a:rPr lang="cs-CZ" sz="2000" dirty="0" err="1"/>
              <a:t>local</a:t>
            </a:r>
            <a:r>
              <a:rPr lang="cs-CZ" sz="2000" dirty="0"/>
              <a:t> </a:t>
            </a:r>
            <a:r>
              <a:rPr lang="cs-CZ" sz="2000" dirty="0" err="1"/>
              <a:t>opposition</a:t>
            </a:r>
            <a:r>
              <a:rPr lang="cs-CZ" sz="2000" dirty="0"/>
              <a:t>, </a:t>
            </a:r>
            <a:r>
              <a:rPr lang="cs-CZ" sz="2000" dirty="0" err="1"/>
              <a:t>energy</a:t>
            </a:r>
            <a:r>
              <a:rPr lang="cs-CZ" sz="2000" dirty="0"/>
              <a:t> </a:t>
            </a:r>
            <a:r>
              <a:rPr lang="cs-CZ" sz="2000" dirty="0" err="1"/>
              <a:t>poverty</a:t>
            </a:r>
            <a:r>
              <a:rPr lang="cs-CZ" sz="2000" dirty="0"/>
              <a:t>)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 err="1"/>
              <a:t>Energy</a:t>
            </a:r>
            <a:r>
              <a:rPr lang="cs-CZ" sz="2000" dirty="0"/>
              <a:t> </a:t>
            </a:r>
            <a:r>
              <a:rPr lang="cs-CZ" sz="2000" dirty="0" err="1"/>
              <a:t>geopolitics</a:t>
            </a:r>
            <a:r>
              <a:rPr lang="cs-CZ" sz="2000" dirty="0"/>
              <a:t> (</a:t>
            </a:r>
            <a:r>
              <a:rPr lang="cs-CZ" sz="2000" dirty="0" err="1"/>
              <a:t>Russia</a:t>
            </a:r>
            <a:r>
              <a:rPr lang="cs-CZ" sz="2000" dirty="0"/>
              <a:t>, </a:t>
            </a:r>
            <a:r>
              <a:rPr lang="cs-CZ" sz="2000" dirty="0" err="1"/>
              <a:t>pipelines</a:t>
            </a:r>
            <a:r>
              <a:rPr lang="cs-CZ" sz="2000" dirty="0"/>
              <a:t>, </a:t>
            </a:r>
            <a:r>
              <a:rPr lang="cs-CZ" sz="2000" dirty="0" err="1"/>
              <a:t>power</a:t>
            </a:r>
            <a:r>
              <a:rPr lang="cs-CZ" sz="2000" dirty="0"/>
              <a:t>)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 err="1"/>
              <a:t>Energy</a:t>
            </a:r>
            <a:r>
              <a:rPr lang="cs-CZ" sz="2000" dirty="0"/>
              <a:t> </a:t>
            </a:r>
            <a:r>
              <a:rPr lang="cs-CZ" sz="2000" dirty="0" err="1"/>
              <a:t>transition</a:t>
            </a:r>
            <a:r>
              <a:rPr lang="cs-CZ" sz="2000" dirty="0"/>
              <a:t> (</a:t>
            </a:r>
            <a:r>
              <a:rPr lang="cs-CZ" sz="2000" dirty="0" err="1"/>
              <a:t>renewable</a:t>
            </a:r>
            <a:r>
              <a:rPr lang="cs-CZ" sz="2000" dirty="0"/>
              <a:t> </a:t>
            </a:r>
            <a:r>
              <a:rPr lang="cs-CZ" sz="2000" dirty="0" err="1"/>
              <a:t>energy</a:t>
            </a:r>
            <a:r>
              <a:rPr lang="cs-CZ" sz="2000" dirty="0"/>
              <a:t>, decarbonization)</a:t>
            </a:r>
            <a:endParaRPr lang="en-US" sz="2000" dirty="0"/>
          </a:p>
        </p:txBody>
      </p:sp>
      <p:pic>
        <p:nvPicPr>
          <p:cNvPr id="9" name="Picture 4" descr="Dancak _sm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5"/>
          <a:stretch/>
        </p:blipFill>
        <p:spPr bwMode="auto">
          <a:xfrm>
            <a:off x="838200" y="1535187"/>
            <a:ext cx="1400528" cy="18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449777" y="1978945"/>
            <a:ext cx="8053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Founded</a:t>
            </a:r>
            <a:r>
              <a:rPr lang="cs-CZ" sz="2000" dirty="0"/>
              <a:t> by Břetislav Dančák in 2009</a:t>
            </a:r>
          </a:p>
          <a:p>
            <a:endParaRPr lang="cs-CZ" sz="2000" dirty="0"/>
          </a:p>
          <a:p>
            <a:r>
              <a:rPr lang="cs-CZ" sz="2000" dirty="0" err="1"/>
              <a:t>Dpt</a:t>
            </a:r>
            <a:r>
              <a:rPr lang="cs-CZ" sz="2000" dirty="0"/>
              <a:t>. </a:t>
            </a:r>
            <a:r>
              <a:rPr lang="cs-CZ" sz="2000" dirty="0" err="1"/>
              <a:t>of</a:t>
            </a:r>
            <a:r>
              <a:rPr lang="cs-CZ" sz="2000" dirty="0"/>
              <a:t> International Relations and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Studies</a:t>
            </a:r>
            <a:r>
              <a:rPr lang="cs-CZ" sz="2000" dirty="0"/>
              <a:t>: 8 full-</a:t>
            </a:r>
            <a:r>
              <a:rPr lang="cs-CZ" sz="2000" dirty="0" err="1"/>
              <a:t>time</a:t>
            </a:r>
            <a:r>
              <a:rPr lang="cs-CZ" sz="2000" dirty="0"/>
              <a:t> </a:t>
            </a:r>
            <a:r>
              <a:rPr lang="cs-CZ" sz="2000" dirty="0" err="1"/>
              <a:t>researchers</a:t>
            </a:r>
            <a:r>
              <a:rPr lang="cs-CZ" sz="2000" dirty="0"/>
              <a:t> </a:t>
            </a:r>
          </a:p>
          <a:p>
            <a:endParaRPr lang="en-US" sz="200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7608168" y="3356992"/>
            <a:ext cx="3644276" cy="3230854"/>
            <a:chOff x="6656887" y="2615141"/>
            <a:chExt cx="4606565" cy="3876346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887" y="2615141"/>
              <a:ext cx="1143000" cy="1722120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452" y="2634304"/>
              <a:ext cx="1324708" cy="1722120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792" y="2626449"/>
              <a:ext cx="1143000" cy="1719072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1208" y="2623401"/>
              <a:ext cx="1141820" cy="1717297"/>
            </a:xfrm>
            <a:prstGeom prst="rect">
              <a:avLst/>
            </a:prstGeom>
          </p:spPr>
        </p:pic>
        <p:pic>
          <p:nvPicPr>
            <p:cNvPr id="1026" name="Picture 2" descr="http://energy.fss.muni.cz/sites/default/files/styles/square/public/staff/11041684_10153280320688480_450408790252775210_n.jpg?itok=8AeK70VH&amp;c=ab3ffde64a53f322e98359392527ba9a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75"/>
            <a:stretch/>
          </p:blipFill>
          <p:spPr bwMode="auto">
            <a:xfrm>
              <a:off x="6656887" y="4318098"/>
              <a:ext cx="2422273" cy="2173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energy.fss.muni.cz/sites/default/files/styles/square/public/staff/userfiles-image-lide-zamestnanci-ocelik_petr.png?itok=M35eDzPe&amp;c=3cdf043b90d765a554c942002bf534c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9160" y="4307195"/>
              <a:ext cx="2184292" cy="2184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632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42E7F9-3BCA-4E38-9387-5EDFECFC3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96"/>
          <a:stretch/>
        </p:blipFill>
        <p:spPr>
          <a:xfrm>
            <a:off x="875420" y="-48768"/>
            <a:ext cx="10441160" cy="5968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EC57B2-1ED2-4343-8863-C222FE689AEE}"/>
              </a:ext>
            </a:extLst>
          </p:cNvPr>
          <p:cNvSpPr txBox="1"/>
          <p:nvPr/>
        </p:nvSpPr>
        <p:spPr>
          <a:xfrm flipH="1">
            <a:off x="4030627" y="6093296"/>
            <a:ext cx="413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www.energy.fss.muni.cz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2789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Energy-intensive society: how did we get there?</a:t>
            </a:r>
            <a:endParaRPr lang="cs-CZ" dirty="0"/>
          </a:p>
        </p:txBody>
      </p:sp>
      <p:pic>
        <p:nvPicPr>
          <p:cNvPr id="4" name="Picture 3" descr="A city at night&#10;&#10;Description automatically generated">
            <a:extLst>
              <a:ext uri="{FF2B5EF4-FFF2-40B4-BE49-F238E27FC236}">
                <a16:creationId xmlns:a16="http://schemas.microsoft.com/office/drawing/2014/main" id="{2F924F01-EE97-4614-8DBA-270A8E122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6872"/>
            <a:ext cx="5895958" cy="2947979"/>
          </a:xfrm>
          <a:prstGeom prst="rect">
            <a:avLst/>
          </a:prstGeom>
        </p:spPr>
      </p:pic>
      <p:pic>
        <p:nvPicPr>
          <p:cNvPr id="6" name="Picture 5" descr="A close up of a tree&#10;&#10;Description automatically generated">
            <a:extLst>
              <a:ext uri="{FF2B5EF4-FFF2-40B4-BE49-F238E27FC236}">
                <a16:creationId xmlns:a16="http://schemas.microsoft.com/office/drawing/2014/main" id="{7A9C032E-9EC7-42B3-B00D-57BB4D9C4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2271113"/>
            <a:ext cx="5705872" cy="29777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Foraging</a:t>
            </a:r>
            <a:r>
              <a:rPr lang="cs-CZ" dirty="0"/>
              <a:t> society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858403"/>
            <a:ext cx="10515600" cy="1667843"/>
          </a:xfrm>
        </p:spPr>
        <p:txBody>
          <a:bodyPr>
            <a:normAutofit/>
          </a:bodyPr>
          <a:lstStyle/>
          <a:p>
            <a:r>
              <a:rPr lang="cs-CZ" dirty="0" err="1"/>
              <a:t>Human</a:t>
            </a:r>
            <a:r>
              <a:rPr lang="cs-CZ" dirty="0"/>
              <a:t> body</a:t>
            </a:r>
            <a:r>
              <a:rPr lang="en-US" dirty="0"/>
              <a:t> and e</a:t>
            </a:r>
            <a:r>
              <a:rPr lang="cs-CZ" dirty="0" err="1"/>
              <a:t>xosomatic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en-US" dirty="0"/>
              <a:t> - </a:t>
            </a:r>
            <a:r>
              <a:rPr lang="cs-CZ" dirty="0" err="1"/>
              <a:t>fire</a:t>
            </a:r>
            <a:r>
              <a:rPr lang="cs-CZ" dirty="0"/>
              <a:t>, body </a:t>
            </a:r>
            <a:r>
              <a:rPr lang="cs-CZ" dirty="0" err="1"/>
              <a:t>extensions</a:t>
            </a:r>
            <a:r>
              <a:rPr lang="cs-CZ" dirty="0"/>
              <a:t> (</a:t>
            </a:r>
            <a:r>
              <a:rPr lang="cs-CZ" dirty="0" err="1"/>
              <a:t>bows</a:t>
            </a:r>
            <a:r>
              <a:rPr lang="cs-CZ" dirty="0"/>
              <a:t>)</a:t>
            </a:r>
          </a:p>
          <a:p>
            <a:r>
              <a:rPr lang="cs-CZ" dirty="0"/>
              <a:t>Energy return on investment (EROI) up to 40, usually around 3, often around 1.</a:t>
            </a:r>
          </a:p>
          <a:p>
            <a:r>
              <a:rPr lang="cs-CZ" dirty="0"/>
              <a:t>Very low population density (0,1 person/sq. km)</a:t>
            </a:r>
          </a:p>
        </p:txBody>
      </p:sp>
      <p:pic>
        <p:nvPicPr>
          <p:cNvPr id="11" name="Picture 10" descr="A close up of a tree&#10;&#10;Description automatically generated">
            <a:extLst>
              <a:ext uri="{FF2B5EF4-FFF2-40B4-BE49-F238E27FC236}">
                <a16:creationId xmlns:a16="http://schemas.microsoft.com/office/drawing/2014/main" id="{C8112A53-A446-4FED-AA74-8458A7CEA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00" y="1492241"/>
            <a:ext cx="6144357" cy="3206585"/>
          </a:xfrm>
          <a:prstGeom prst="rect">
            <a:avLst/>
          </a:prstGeom>
        </p:spPr>
      </p:pic>
      <p:pic>
        <p:nvPicPr>
          <p:cNvPr id="15" name="Picture 14" descr="A picture containing outdoor, grass, ground, tree&#10;&#10;Description automatically generated">
            <a:extLst>
              <a:ext uri="{FF2B5EF4-FFF2-40B4-BE49-F238E27FC236}">
                <a16:creationId xmlns:a16="http://schemas.microsoft.com/office/drawing/2014/main" id="{AED4D67E-72AC-42E1-AF8B-4865E83AC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492241"/>
            <a:ext cx="2376264" cy="317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Agricultural</a:t>
            </a:r>
            <a:r>
              <a:rPr lang="cs-CZ" dirty="0"/>
              <a:t> society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172290"/>
            <a:ext cx="6913984" cy="2636912"/>
          </a:xfrm>
        </p:spPr>
        <p:txBody>
          <a:bodyPr>
            <a:normAutofit/>
          </a:bodyPr>
          <a:lstStyle/>
          <a:p>
            <a:r>
              <a:rPr lang="cs-CZ" dirty="0"/>
              <a:t>Greater population density (20-30 persons/sq. km)</a:t>
            </a:r>
          </a:p>
          <a:p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exosomatic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Oxes</a:t>
            </a:r>
            <a:r>
              <a:rPr lang="cs-CZ" dirty="0"/>
              <a:t> (200-500 W)</a:t>
            </a:r>
          </a:p>
          <a:p>
            <a:pPr lvl="1"/>
            <a:r>
              <a:rPr lang="cs-CZ" dirty="0"/>
              <a:t>Charcoal (29 MJ/kg, no smoke)</a:t>
            </a:r>
          </a:p>
          <a:p>
            <a:r>
              <a:rPr lang="cs-CZ" dirty="0"/>
              <a:t>Metallurgy: low efficiency, high </a:t>
            </a:r>
            <a:r>
              <a:rPr lang="cs-CZ" dirty="0" err="1"/>
              <a:t>energy</a:t>
            </a:r>
            <a:r>
              <a:rPr lang="cs-CZ" dirty="0"/>
              <a:t> intensity</a:t>
            </a:r>
            <a:r>
              <a:rPr lang="en-US" dirty="0"/>
              <a:t> </a:t>
            </a:r>
            <a:r>
              <a:rPr lang="cs-CZ" dirty="0"/>
              <a:t>(until 1750)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230D8-0D7B-42C1-82FA-D3F65F74F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1" y="1340768"/>
            <a:ext cx="4995055" cy="2671774"/>
          </a:xfrm>
          <a:prstGeom prst="rect">
            <a:avLst/>
          </a:prstGeom>
        </p:spPr>
      </p:pic>
      <p:pic>
        <p:nvPicPr>
          <p:cNvPr id="9" name="Picture 8" descr="A picture containing outdoor&#10;&#10;Description automatically generated">
            <a:extLst>
              <a:ext uri="{FF2B5EF4-FFF2-40B4-BE49-F238E27FC236}">
                <a16:creationId xmlns:a16="http://schemas.microsoft.com/office/drawing/2014/main" id="{E696BD23-1D02-47E3-81F7-CF3EE517F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7" y="1340768"/>
            <a:ext cx="4752700" cy="267177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CE6F8CF-1FE5-41DC-B71F-C98533189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3203" y="4172290"/>
            <a:ext cx="351588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Progress in the Middle Ages: prime movers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5560" y="4342284"/>
            <a:ext cx="7744990" cy="24482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err="1"/>
              <a:t>Organic</a:t>
            </a:r>
            <a:r>
              <a:rPr lang="cs-CZ" dirty="0"/>
              <a:t> prime </a:t>
            </a:r>
            <a:r>
              <a:rPr lang="cs-CZ" dirty="0" err="1"/>
              <a:t>movers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dominant</a:t>
            </a:r>
          </a:p>
          <a:p>
            <a:r>
              <a:rPr lang="cs-CZ" dirty="0"/>
              <a:t>Increased efficiency in energy transformation</a:t>
            </a:r>
            <a:br>
              <a:rPr lang="cs-CZ" dirty="0"/>
            </a:br>
            <a:r>
              <a:rPr lang="cs-CZ" dirty="0"/>
              <a:t>(treadwheels, horseshoes, fodder, breeding)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Non-</a:t>
            </a:r>
            <a:r>
              <a:rPr lang="cs-CZ" dirty="0" err="1"/>
              <a:t>organic</a:t>
            </a:r>
            <a:r>
              <a:rPr lang="cs-CZ" dirty="0"/>
              <a:t> prime </a:t>
            </a:r>
            <a:r>
              <a:rPr lang="cs-CZ" dirty="0" err="1"/>
              <a:t>movers</a:t>
            </a:r>
            <a:endParaRPr lang="cs-CZ" dirty="0"/>
          </a:p>
          <a:p>
            <a:r>
              <a:rPr lang="cs-CZ" dirty="0" err="1"/>
              <a:t>Watermills</a:t>
            </a:r>
            <a:r>
              <a:rPr lang="cs-CZ" dirty="0"/>
              <a:t> (</a:t>
            </a:r>
            <a:r>
              <a:rPr lang="cs-CZ" dirty="0" err="1"/>
              <a:t>England</a:t>
            </a:r>
            <a:r>
              <a:rPr lang="cs-CZ" dirty="0"/>
              <a:t>, 11th </a:t>
            </a:r>
            <a:r>
              <a:rPr lang="cs-CZ" dirty="0" err="1"/>
              <a:t>century</a:t>
            </a:r>
            <a:r>
              <a:rPr lang="cs-CZ" dirty="0"/>
              <a:t>)</a:t>
            </a:r>
          </a:p>
          <a:p>
            <a:r>
              <a:rPr lang="cs-CZ" dirty="0"/>
              <a:t>Wind power: sails (+ compass, heavy cannons, rear stear = colonization)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CC1F0-83B4-43BF-BFE6-D68C10D07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386" y="1291580"/>
            <a:ext cx="2171700" cy="2857500"/>
          </a:xfrm>
          <a:prstGeom prst="rect">
            <a:avLst/>
          </a:prstGeom>
        </p:spPr>
      </p:pic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570D5B7-2241-4D6F-AA58-A1D7DDAAD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5420"/>
            <a:ext cx="5079998" cy="2857499"/>
          </a:xfrm>
          <a:prstGeom prst="rect">
            <a:avLst/>
          </a:prstGeom>
        </p:spPr>
      </p:pic>
      <p:pic>
        <p:nvPicPr>
          <p:cNvPr id="10" name="Picture 9" descr="A picture containing building, standing&#10;&#10;Description automatically generated">
            <a:extLst>
              <a:ext uri="{FF2B5EF4-FFF2-40B4-BE49-F238E27FC236}">
                <a16:creationId xmlns:a16="http://schemas.microsoft.com/office/drawing/2014/main" id="{AF986A6A-3DF5-43B6-BC65-4BF48D3A8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75" y="1285040"/>
            <a:ext cx="2232422" cy="28575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6094041-6632-48E8-9BC7-A1106F829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80550" y="4280645"/>
            <a:ext cx="3348098" cy="250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Progress in the Middle Ages: fuel scarcity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5560" y="4342284"/>
            <a:ext cx="6340560" cy="2448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Early 18th century England</a:t>
            </a:r>
          </a:p>
          <a:p>
            <a:r>
              <a:rPr lang="cs-CZ" dirty="0"/>
              <a:t>Average furnace</a:t>
            </a:r>
          </a:p>
          <a:p>
            <a:pPr lvl="1"/>
            <a:r>
              <a:rPr lang="cs-CZ" dirty="0"/>
              <a:t>300 tons of iron per year</a:t>
            </a:r>
          </a:p>
          <a:p>
            <a:pPr lvl="1"/>
            <a:r>
              <a:rPr lang="cs-CZ" dirty="0"/>
              <a:t>12,000 tons of wood</a:t>
            </a:r>
          </a:p>
          <a:p>
            <a:pPr lvl="1"/>
            <a:r>
              <a:rPr lang="cs-CZ" dirty="0"/>
              <a:t>20 square km of forest</a:t>
            </a:r>
          </a:p>
          <a:p>
            <a:pPr lvl="1"/>
            <a:endParaRPr lang="cs-CZ" dirty="0"/>
          </a:p>
          <a:p>
            <a:r>
              <a:rPr lang="cs-CZ" dirty="0"/>
              <a:t>Total production: 20,000 tons of iron (1,100 km</a:t>
            </a:r>
            <a:r>
              <a:rPr lang="cs-CZ" baseline="30000" dirty="0"/>
              <a:t>2</a:t>
            </a:r>
            <a:r>
              <a:rPr lang="cs-CZ" dirty="0"/>
              <a:t> of forest)</a:t>
            </a:r>
          </a:p>
          <a:p>
            <a:r>
              <a:rPr lang="cs-CZ" dirty="0"/>
              <a:t>Total production in early 19th century: 1,000,000 tons of iron</a:t>
            </a:r>
          </a:p>
          <a:p>
            <a:pPr lvl="1"/>
            <a:endParaRPr lang="cs-CZ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A111A5-2E32-42AC-A184-8E0E29C04908}"/>
              </a:ext>
            </a:extLst>
          </p:cNvPr>
          <p:cNvGrpSpPr/>
          <p:nvPr/>
        </p:nvGrpSpPr>
        <p:grpSpPr>
          <a:xfrm>
            <a:off x="695400" y="1428779"/>
            <a:ext cx="11033671" cy="2448271"/>
            <a:chOff x="750961" y="1282038"/>
            <a:chExt cx="11351088" cy="2362987"/>
          </a:xfrm>
        </p:grpSpPr>
        <p:pic>
          <p:nvPicPr>
            <p:cNvPr id="6" name="Picture 5" descr="A close up of a tree&#10;&#10;Description automatically generated">
              <a:extLst>
                <a:ext uri="{FF2B5EF4-FFF2-40B4-BE49-F238E27FC236}">
                  <a16:creationId xmlns:a16="http://schemas.microsoft.com/office/drawing/2014/main" id="{BDC9BE7D-F139-45FF-A326-3BB4A99CB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848" y="1282038"/>
              <a:ext cx="3005514" cy="236000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466C91-1696-4242-87A2-D6C6C5EE40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28" t="33201" r="30509" b="25876"/>
            <a:stretch/>
          </p:blipFill>
          <p:spPr>
            <a:xfrm>
              <a:off x="750961" y="1282038"/>
              <a:ext cx="3803080" cy="2360004"/>
            </a:xfrm>
            <a:prstGeom prst="rect">
              <a:avLst/>
            </a:prstGeom>
          </p:spPr>
        </p:pic>
        <p:pic>
          <p:nvPicPr>
            <p:cNvPr id="17" name="Picture 16" descr="An aerial view of a city&#10;&#10;Description automatically generated">
              <a:extLst>
                <a:ext uri="{FF2B5EF4-FFF2-40B4-BE49-F238E27FC236}">
                  <a16:creationId xmlns:a16="http://schemas.microsoft.com/office/drawing/2014/main" id="{C19E8A82-0122-4385-949D-A55CD164C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t="7776" r="3128" b="14079"/>
            <a:stretch/>
          </p:blipFill>
          <p:spPr>
            <a:xfrm>
              <a:off x="7907169" y="1285021"/>
              <a:ext cx="4194880" cy="236000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ACB7A3-EF14-4879-9094-10C130800339}"/>
              </a:ext>
            </a:extLst>
          </p:cNvPr>
          <p:cNvGrpSpPr/>
          <p:nvPr/>
        </p:nvGrpSpPr>
        <p:grpSpPr>
          <a:xfrm>
            <a:off x="7651495" y="4069292"/>
            <a:ext cx="4077576" cy="2708920"/>
            <a:chOff x="8868903" y="4149080"/>
            <a:chExt cx="2860168" cy="21241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523CC8-7599-4C8D-ACBE-FD4C2B7A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8903" y="4149082"/>
              <a:ext cx="1213308" cy="2124116"/>
            </a:xfrm>
            <a:prstGeom prst="rect">
              <a:avLst/>
            </a:prstGeom>
          </p:spPr>
        </p:pic>
        <p:pic>
          <p:nvPicPr>
            <p:cNvPr id="20" name="Picture 19" descr="A vintage photo of an old building&#10;&#10;Description automatically generated">
              <a:extLst>
                <a:ext uri="{FF2B5EF4-FFF2-40B4-BE49-F238E27FC236}">
                  <a16:creationId xmlns:a16="http://schemas.microsoft.com/office/drawing/2014/main" id="{9FD89F12-1CC2-4C8B-A71C-E41B666AE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7055" y="4149080"/>
              <a:ext cx="1492016" cy="2124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109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37418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 err="1"/>
              <a:t>Towards</a:t>
            </a:r>
            <a:r>
              <a:rPr lang="cs-CZ" dirty="0"/>
              <a:t> modernity: </a:t>
            </a:r>
            <a:r>
              <a:rPr lang="cs-CZ" dirty="0" err="1"/>
              <a:t>steam</a:t>
            </a:r>
            <a:r>
              <a:rPr lang="cs-CZ" dirty="0"/>
              <a:t> </a:t>
            </a:r>
            <a:r>
              <a:rPr lang="cs-CZ" dirty="0" err="1"/>
              <a:t>engine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365104"/>
            <a:ext cx="10515600" cy="2448271"/>
          </a:xfrm>
        </p:spPr>
        <p:txBody>
          <a:bodyPr>
            <a:normAutofit/>
          </a:bodyPr>
          <a:lstStyle/>
          <a:p>
            <a:r>
              <a:rPr lang="cs-CZ" dirty="0"/>
              <a:t>Early steam engine (Newcomen): 20 kW, efficiency 5%</a:t>
            </a:r>
          </a:p>
          <a:p>
            <a:endParaRPr lang="cs-CZ" dirty="0"/>
          </a:p>
          <a:p>
            <a:r>
              <a:rPr lang="cs-CZ" dirty="0"/>
              <a:t>Coal – steam – steel positive feedback</a:t>
            </a:r>
          </a:p>
          <a:p>
            <a:endParaRPr lang="cs-CZ" dirty="0"/>
          </a:p>
          <a:p>
            <a:r>
              <a:rPr lang="cs-CZ" dirty="0"/>
              <a:t>Later (19th century): inland transport revolution</a:t>
            </a:r>
          </a:p>
          <a:p>
            <a:pPr marL="0" indent="0"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4" descr="A picture containing ground, grass, outdoor, old&#10;&#10;Description automatically generated">
            <a:extLst>
              <a:ext uri="{FF2B5EF4-FFF2-40B4-BE49-F238E27FC236}">
                <a16:creationId xmlns:a16="http://schemas.microsoft.com/office/drawing/2014/main" id="{47E288F3-340A-45C7-A7EF-279B9E467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07" y="1340768"/>
            <a:ext cx="4533515" cy="2794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CC60D-A975-41E5-B9FB-93BD7F10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40768"/>
            <a:ext cx="2161456" cy="279458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4F05D6D-1D3E-4814-B206-F7829D75E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9672" y="1340768"/>
            <a:ext cx="3726115" cy="279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DA7FF-411E-43DC-B795-BE603993D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672" y="4365104"/>
            <a:ext cx="3836611" cy="21554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37418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Towards modernity: industrial revolution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221088"/>
            <a:ext cx="10515600" cy="2592287"/>
          </a:xfrm>
        </p:spPr>
        <p:txBody>
          <a:bodyPr>
            <a:normAutofit/>
          </a:bodyPr>
          <a:lstStyle/>
          <a:p>
            <a:r>
              <a:rPr lang="cs-CZ" dirty="0"/>
              <a:t>Powered by watermills and later steam</a:t>
            </a:r>
          </a:p>
          <a:p>
            <a:r>
              <a:rPr lang="cs-CZ" dirty="0"/>
              <a:t>Europe 1800-1950: Five distinct prime movers: humans, animals, watermills/turbines, windmills, steam engines</a:t>
            </a:r>
          </a:p>
          <a:p>
            <a:r>
              <a:rPr lang="cs-CZ" dirty="0"/>
              <a:t>USA 1870: mechanical power outweighs organic  power</a:t>
            </a:r>
          </a:p>
          <a:p>
            <a:r>
              <a:rPr lang="cs-CZ" dirty="0"/>
              <a:t>North Sea 1900: installed capacity in windmills: 100 MW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E0EA8E5-5173-4A6A-82B9-F49F2683C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"/>
          <a:stretch/>
        </p:blipFill>
        <p:spPr>
          <a:xfrm>
            <a:off x="4064476" y="1556792"/>
            <a:ext cx="3632719" cy="2448271"/>
          </a:xfrm>
          <a:prstGeom prst="rect">
            <a:avLst/>
          </a:prstGeom>
        </p:spPr>
      </p:pic>
      <p:pic>
        <p:nvPicPr>
          <p:cNvPr id="10" name="Picture 9" descr="A blurry photo of an old building&#10;&#10;Description automatically generated">
            <a:extLst>
              <a:ext uri="{FF2B5EF4-FFF2-40B4-BE49-F238E27FC236}">
                <a16:creationId xmlns:a16="http://schemas.microsoft.com/office/drawing/2014/main" id="{A67D3AB9-D47B-4BA9-9243-BF82A983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8" y="1532065"/>
            <a:ext cx="3330636" cy="2472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ED881F-1F03-469E-B2CD-CE41EFCB3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0" y="1556792"/>
            <a:ext cx="3672407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Towards modernity: 1880-1900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00" y="4293096"/>
            <a:ext cx="5058246" cy="2448271"/>
          </a:xfrm>
        </p:spPr>
        <p:txBody>
          <a:bodyPr>
            <a:normAutofit fontScale="77500" lnSpcReduction="20000"/>
          </a:bodyPr>
          <a:lstStyle/>
          <a:p>
            <a:r>
              <a:rPr lang="cs-CZ" sz="2200" dirty="0"/>
              <a:t>T. A. Edison: the basics of electricity production and use</a:t>
            </a:r>
          </a:p>
          <a:p>
            <a:r>
              <a:rPr lang="cs-CZ" sz="2200" dirty="0"/>
              <a:t>G. </a:t>
            </a:r>
            <a:r>
              <a:rPr lang="cs-CZ" sz="2200" dirty="0" err="1"/>
              <a:t>Westinghouse</a:t>
            </a:r>
            <a:r>
              <a:rPr lang="cs-CZ" sz="2200" dirty="0"/>
              <a:t> </a:t>
            </a:r>
            <a:r>
              <a:rPr lang="cs-CZ" sz="2200" dirty="0" err="1"/>
              <a:t>and</a:t>
            </a:r>
            <a:r>
              <a:rPr lang="cs-CZ" sz="2200" dirty="0"/>
              <a:t> N. Tesla: </a:t>
            </a:r>
            <a:r>
              <a:rPr lang="cs-CZ" sz="2200" dirty="0" err="1"/>
              <a:t>alternating</a:t>
            </a:r>
            <a:r>
              <a:rPr lang="cs-CZ" sz="2200" dirty="0"/>
              <a:t> </a:t>
            </a:r>
            <a:r>
              <a:rPr lang="cs-CZ" sz="2200" dirty="0" err="1"/>
              <a:t>current</a:t>
            </a:r>
            <a:endParaRPr lang="cs-CZ" sz="2200" dirty="0"/>
          </a:p>
          <a:p>
            <a:r>
              <a:rPr lang="cs-CZ" sz="2200" dirty="0"/>
              <a:t>Ch. </a:t>
            </a:r>
            <a:r>
              <a:rPr lang="cs-CZ" sz="2200" dirty="0" err="1"/>
              <a:t>Parsons</a:t>
            </a:r>
            <a:r>
              <a:rPr lang="cs-CZ" sz="2200" dirty="0"/>
              <a:t>: </a:t>
            </a:r>
            <a:r>
              <a:rPr lang="cs-CZ" sz="2200" dirty="0" err="1"/>
              <a:t>steam</a:t>
            </a:r>
            <a:r>
              <a:rPr lang="cs-CZ" sz="2200" dirty="0"/>
              <a:t> </a:t>
            </a:r>
            <a:r>
              <a:rPr lang="cs-CZ" sz="2200" dirty="0" err="1"/>
              <a:t>turbine</a:t>
            </a:r>
            <a:endParaRPr lang="cs-CZ" sz="2200" dirty="0"/>
          </a:p>
          <a:p>
            <a:r>
              <a:rPr lang="cs-CZ" sz="2200" dirty="0"/>
              <a:t>W. </a:t>
            </a:r>
            <a:r>
              <a:rPr lang="cs-CZ" sz="2200" dirty="0" err="1"/>
              <a:t>Stanley</a:t>
            </a:r>
            <a:r>
              <a:rPr lang="cs-CZ" sz="2200" dirty="0"/>
              <a:t>: </a:t>
            </a:r>
            <a:r>
              <a:rPr lang="cs-CZ" sz="2200" dirty="0" err="1"/>
              <a:t>transformer</a:t>
            </a:r>
            <a:endParaRPr lang="cs-CZ" sz="2200" dirty="0"/>
          </a:p>
          <a:p>
            <a:r>
              <a:rPr lang="cs-CZ" sz="2200" dirty="0"/>
              <a:t>N. Tesla: </a:t>
            </a:r>
            <a:r>
              <a:rPr lang="cs-CZ" sz="2200" dirty="0" err="1"/>
              <a:t>electric</a:t>
            </a:r>
            <a:r>
              <a:rPr lang="cs-CZ" sz="2200" dirty="0"/>
              <a:t> motor</a:t>
            </a:r>
          </a:p>
          <a:p>
            <a:endParaRPr lang="cs-CZ" sz="2200" dirty="0"/>
          </a:p>
          <a:p>
            <a:r>
              <a:rPr lang="cs-CZ" sz="2200" dirty="0"/>
              <a:t>USA 1930s: 80% of all </a:t>
            </a:r>
            <a:r>
              <a:rPr lang="cs-CZ" sz="2200" dirty="0" err="1"/>
              <a:t>mechanical</a:t>
            </a:r>
            <a:r>
              <a:rPr lang="cs-CZ" sz="2200" dirty="0"/>
              <a:t> </a:t>
            </a:r>
            <a:r>
              <a:rPr lang="cs-CZ" sz="2200" dirty="0" err="1"/>
              <a:t>power</a:t>
            </a:r>
            <a:r>
              <a:rPr lang="en-US" sz="2200" dirty="0"/>
              <a:t> electrified</a:t>
            </a:r>
            <a:endParaRPr lang="cs-CZ" sz="2200" dirty="0"/>
          </a:p>
          <a:p>
            <a:r>
              <a:rPr lang="cs-CZ" sz="2200" dirty="0" err="1"/>
              <a:t>Profound</a:t>
            </a:r>
            <a:r>
              <a:rPr lang="cs-CZ" sz="2200" dirty="0"/>
              <a:t> </a:t>
            </a:r>
            <a:r>
              <a:rPr lang="cs-CZ" sz="2200" dirty="0" err="1"/>
              <a:t>change</a:t>
            </a:r>
            <a:r>
              <a:rPr lang="cs-CZ" sz="2200" dirty="0"/>
              <a:t> in </a:t>
            </a:r>
            <a:r>
              <a:rPr lang="cs-CZ" sz="2200" dirty="0" err="1"/>
              <a:t>work</a:t>
            </a:r>
            <a:r>
              <a:rPr lang="cs-CZ" sz="2200" dirty="0"/>
              <a:t> </a:t>
            </a:r>
            <a:r>
              <a:rPr lang="cs-CZ" sz="2200" dirty="0" err="1"/>
              <a:t>and</a:t>
            </a:r>
            <a:r>
              <a:rPr lang="cs-CZ" sz="2200" dirty="0"/>
              <a:t> </a:t>
            </a:r>
            <a:r>
              <a:rPr lang="cs-CZ" sz="2200" dirty="0" err="1"/>
              <a:t>personal</a:t>
            </a:r>
            <a:r>
              <a:rPr lang="cs-CZ" sz="2200" dirty="0"/>
              <a:t> </a:t>
            </a:r>
            <a:r>
              <a:rPr lang="cs-CZ" sz="2200" dirty="0" err="1"/>
              <a:t>life</a:t>
            </a:r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5" name="Picture 4" descr="A giraffe standing in a cage&#10;&#10;Description automatically generated">
            <a:extLst>
              <a:ext uri="{FF2B5EF4-FFF2-40B4-BE49-F238E27FC236}">
                <a16:creationId xmlns:a16="http://schemas.microsoft.com/office/drawing/2014/main" id="{70650DDF-D89C-4D28-A8B1-7E79272BC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484784"/>
            <a:ext cx="5058246" cy="2644701"/>
          </a:xfrm>
          <a:prstGeom prst="rect">
            <a:avLst/>
          </a:prstGeom>
        </p:spPr>
      </p:pic>
      <p:pic>
        <p:nvPicPr>
          <p:cNvPr id="1026" name="Picture 2" descr="Image result for early car">
            <a:extLst>
              <a:ext uri="{FF2B5EF4-FFF2-40B4-BE49-F238E27FC236}">
                <a16:creationId xmlns:a16="http://schemas.microsoft.com/office/drawing/2014/main" id="{994C8BB8-2E2D-4519-98C1-D60FE201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20" y="1481571"/>
            <a:ext cx="3746141" cy="26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7B4B48A-099B-45E1-A0F2-7E031C3093A6}"/>
              </a:ext>
            </a:extLst>
          </p:cNvPr>
          <p:cNvSpPr txBox="1">
            <a:spLocks/>
          </p:cNvSpPr>
          <p:nvPr/>
        </p:nvSpPr>
        <p:spPr>
          <a:xfrm>
            <a:off x="6091420" y="4290479"/>
            <a:ext cx="5058246" cy="2567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G. Daimler: spark ignition engine</a:t>
            </a:r>
          </a:p>
          <a:p>
            <a:r>
              <a:rPr lang="cs-CZ" dirty="0"/>
              <a:t>W. Maybach: carburator</a:t>
            </a:r>
          </a:p>
          <a:p>
            <a:r>
              <a:rPr lang="cs-CZ" dirty="0"/>
              <a:t>K. Benz: electrical ignition</a:t>
            </a:r>
          </a:p>
          <a:p>
            <a:r>
              <a:rPr lang="cs-CZ" dirty="0"/>
              <a:t>R. Diesel: compression ignition engine</a:t>
            </a:r>
          </a:p>
          <a:p>
            <a:endParaRPr lang="cs-CZ" dirty="0"/>
          </a:p>
          <a:p>
            <a:r>
              <a:rPr lang="cs-CZ" dirty="0"/>
              <a:t>Three waves of automobile dissemination </a:t>
            </a:r>
          </a:p>
          <a:p>
            <a:r>
              <a:rPr lang="cs-CZ" dirty="0"/>
              <a:t>Aviation: 1904: the Wright brothers, 1969 Boeing 747, 1969: Apollo 11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1" id="{6653DBA2-5F52-45C8-9577-97AF0D2476E6}" vid="{3A42651B-1FE5-4252-9436-6D1657E4078F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</Template>
  <TotalTime>6368</TotalTime>
  <Words>684</Words>
  <Application>Microsoft Office PowerPoint</Application>
  <PresentationFormat>Widescreen</PresentationFormat>
  <Paragraphs>152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ppt1</vt:lpstr>
      <vt:lpstr>Energy and Society</vt:lpstr>
      <vt:lpstr>Energy-intensive society: how did we get there?</vt:lpstr>
      <vt:lpstr>Foraging society</vt:lpstr>
      <vt:lpstr>Agricultural society</vt:lpstr>
      <vt:lpstr>Progress in the Middle Ages: prime movers</vt:lpstr>
      <vt:lpstr>Progress in the Middle Ages: fuel scarcity</vt:lpstr>
      <vt:lpstr>Towards modernity: steam engine</vt:lpstr>
      <vt:lpstr>Towards modernity: industrial revolution</vt:lpstr>
      <vt:lpstr>Towards modernity: 1880-1900</vt:lpstr>
      <vt:lpstr>PowerPoint Presentation</vt:lpstr>
      <vt:lpstr>Energy-intensive society</vt:lpstr>
      <vt:lpstr>Energy-intensive society</vt:lpstr>
      <vt:lpstr>Energy-intensive society</vt:lpstr>
      <vt:lpstr>Conclusions</vt:lpstr>
      <vt:lpstr>PowerPoint Presentation</vt:lpstr>
      <vt:lpstr>What will we be doing here?</vt:lpstr>
      <vt:lpstr>Who will be guiding you through the course?</vt:lpstr>
      <vt:lpstr>Masaryk University Center for Energy Studies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Osicka</dc:creator>
  <cp:lastModifiedBy>Jan Osička</cp:lastModifiedBy>
  <cp:revision>69</cp:revision>
  <dcterms:created xsi:type="dcterms:W3CDTF">2015-02-17T18:59:15Z</dcterms:created>
  <dcterms:modified xsi:type="dcterms:W3CDTF">2020-10-06T15:49:54Z</dcterms:modified>
</cp:coreProperties>
</file>