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303" r:id="rId2"/>
    <p:sldId id="305" r:id="rId3"/>
    <p:sldId id="306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706" autoAdjust="0"/>
  </p:normalViewPr>
  <p:slideViewPr>
    <p:cSldViewPr>
      <p:cViewPr>
        <p:scale>
          <a:sx n="57" d="100"/>
          <a:sy n="57" d="100"/>
        </p:scale>
        <p:origin x="1680" y="18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C0E68-4ABC-4EEC-9F0A-CD7AC605F3C2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0CC7A-F6AB-4709-9721-8ED2C8B017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53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FA7A89-B829-43C4-891A-CCBEF4A7B4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583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FA7A89-B829-43C4-891A-CCBEF4A7B4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2582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FA7A89-B829-43C4-891A-CCBEF4A7B4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8226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Chinese</a:t>
            </a:r>
            <a:r>
              <a:rPr lang="cs-CZ" baseline="0" dirty="0"/>
              <a:t> Syndrome: 16. 3. 1979</a:t>
            </a:r>
          </a:p>
          <a:p>
            <a:r>
              <a:rPr lang="cs-CZ" baseline="0" dirty="0"/>
              <a:t>TMI </a:t>
            </a:r>
            <a:r>
              <a:rPr lang="cs-CZ" baseline="0" dirty="0" err="1"/>
              <a:t>accident</a:t>
            </a:r>
            <a:r>
              <a:rPr lang="cs-CZ" baseline="0" dirty="0"/>
              <a:t>: 22. 3. 1979</a:t>
            </a:r>
            <a:endParaRPr lang="en-US" baseline="0" dirty="0"/>
          </a:p>
          <a:p>
            <a:endParaRPr lang="cs-CZ" baseline="0" dirty="0"/>
          </a:p>
          <a:p>
            <a:r>
              <a:rPr lang="en-US" dirty="0"/>
              <a:t>http://www.nytimes.com/1979/03/18/archives/nuclear-experts-debate-the-china-syndrome-but-does-it-satisfy-the.html?_r=0</a:t>
            </a:r>
            <a:endParaRPr lang="cs-CZ" dirty="0"/>
          </a:p>
          <a:p>
            <a:r>
              <a:rPr lang="en-US" dirty="0"/>
              <a:t>https://www.youtube.com/watch?v=D8W5hq5dsZ4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FA7A89-B829-43C4-891A-CCBEF4A7B4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883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6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1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1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4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7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9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5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8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2BE97-7740-4C3D-9C89-DE46330C589B}" type="datetimeFigureOut">
              <a:rPr lang="en-US" smtClean="0"/>
              <a:t>2020-10-12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B582F-4DB5-4FF9-8E9F-FA9A81AA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0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Modern energy system:</a:t>
            </a:r>
            <a:br>
              <a:rPr lang="en-US" dirty="0"/>
            </a:br>
            <a:r>
              <a:rPr lang="en-US" dirty="0"/>
              <a:t>the case of nuclear energy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68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Shoreham</a:t>
            </a:r>
            <a:r>
              <a:rPr lang="cs-CZ" dirty="0"/>
              <a:t> NPP (Long Island, USA)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6792"/>
            <a:ext cx="10515600" cy="5301207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Announced</a:t>
            </a:r>
            <a:r>
              <a:rPr lang="cs-CZ" dirty="0"/>
              <a:t> in 1965 by Long Island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en-US" dirty="0"/>
              <a:t> (LILCO)</a:t>
            </a:r>
            <a:endParaRPr lang="cs-CZ" dirty="0"/>
          </a:p>
          <a:p>
            <a:r>
              <a:rPr lang="cs-CZ" dirty="0" err="1"/>
              <a:t>Expected</a:t>
            </a:r>
            <a:r>
              <a:rPr lang="cs-CZ" dirty="0"/>
              <a:t> to </a:t>
            </a:r>
            <a:r>
              <a:rPr lang="cs-CZ" dirty="0" err="1"/>
              <a:t>come</a:t>
            </a:r>
            <a:r>
              <a:rPr lang="cs-CZ" dirty="0"/>
              <a:t> on line by 1973 </a:t>
            </a:r>
            <a:r>
              <a:rPr lang="cs-CZ" dirty="0" err="1"/>
              <a:t>at</a:t>
            </a:r>
            <a:r>
              <a:rPr lang="cs-CZ" dirty="0"/>
              <a:t> $65 - $75 </a:t>
            </a:r>
            <a:r>
              <a:rPr lang="cs-CZ" dirty="0" err="1"/>
              <a:t>million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1968 LILCO </a:t>
            </a:r>
            <a:r>
              <a:rPr lang="cs-CZ" dirty="0" err="1"/>
              <a:t>decides</a:t>
            </a:r>
            <a:r>
              <a:rPr lang="cs-CZ" dirty="0"/>
              <a:t> to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unit‘s</a:t>
            </a:r>
            <a:r>
              <a:rPr lang="cs-CZ" dirty="0"/>
              <a:t> </a:t>
            </a:r>
            <a:r>
              <a:rPr lang="cs-CZ" dirty="0" err="1"/>
              <a:t>size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540 to 820 MW</a:t>
            </a:r>
          </a:p>
          <a:p>
            <a:pPr lvl="1"/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overrun</a:t>
            </a:r>
            <a:endParaRPr lang="cs-CZ" dirty="0"/>
          </a:p>
          <a:p>
            <a:pPr lvl="1"/>
            <a:r>
              <a:rPr lang="cs-CZ" dirty="0" err="1"/>
              <a:t>Construction</a:t>
            </a:r>
            <a:r>
              <a:rPr lang="cs-CZ" dirty="0"/>
              <a:t> </a:t>
            </a:r>
            <a:r>
              <a:rPr lang="cs-CZ" dirty="0" err="1"/>
              <a:t>delay</a:t>
            </a:r>
            <a:r>
              <a:rPr lang="cs-CZ" dirty="0"/>
              <a:t> =&gt; more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anti-</a:t>
            </a:r>
            <a:r>
              <a:rPr lang="cs-CZ" dirty="0" err="1"/>
              <a:t>nuclear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to spread </a:t>
            </a:r>
            <a:r>
              <a:rPr lang="cs-CZ" dirty="0" err="1"/>
              <a:t>across</a:t>
            </a:r>
            <a:r>
              <a:rPr lang="cs-CZ" dirty="0"/>
              <a:t> Long Island</a:t>
            </a:r>
          </a:p>
          <a:p>
            <a:endParaRPr lang="cs-CZ" dirty="0"/>
          </a:p>
          <a:p>
            <a:r>
              <a:rPr lang="cs-CZ" dirty="0"/>
              <a:t>1979 Public </a:t>
            </a:r>
            <a:r>
              <a:rPr lang="cs-CZ" dirty="0" err="1"/>
              <a:t>opposition</a:t>
            </a:r>
            <a:r>
              <a:rPr lang="cs-CZ" dirty="0"/>
              <a:t> </a:t>
            </a:r>
            <a:r>
              <a:rPr lang="cs-CZ" dirty="0" err="1"/>
              <a:t>intensifies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Mile Island </a:t>
            </a:r>
            <a:r>
              <a:rPr lang="cs-CZ" dirty="0" err="1"/>
              <a:t>accident</a:t>
            </a:r>
            <a:r>
              <a:rPr lang="cs-CZ" dirty="0"/>
              <a:t> =&gt; 1983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county</a:t>
            </a:r>
            <a:r>
              <a:rPr lang="cs-CZ" dirty="0"/>
              <a:t> </a:t>
            </a:r>
            <a:r>
              <a:rPr lang="cs-CZ" dirty="0" err="1"/>
              <a:t>legislature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approve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plant‘s</a:t>
            </a:r>
            <a:r>
              <a:rPr lang="cs-CZ" dirty="0"/>
              <a:t> </a:t>
            </a:r>
            <a:r>
              <a:rPr lang="cs-CZ" dirty="0" err="1"/>
              <a:t>evacuation</a:t>
            </a:r>
            <a:r>
              <a:rPr lang="cs-CZ" dirty="0"/>
              <a:t> </a:t>
            </a:r>
            <a:r>
              <a:rPr lang="cs-CZ" dirty="0" err="1"/>
              <a:t>plans</a:t>
            </a:r>
            <a:endParaRPr lang="cs-CZ" dirty="0"/>
          </a:p>
          <a:p>
            <a:pPr lvl="1"/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reach</a:t>
            </a:r>
            <a:r>
              <a:rPr lang="cs-CZ" dirty="0"/>
              <a:t> $2 </a:t>
            </a:r>
            <a:r>
              <a:rPr lang="cs-CZ" dirty="0" err="1"/>
              <a:t>bn</a:t>
            </a:r>
            <a:r>
              <a:rPr lang="cs-CZ" dirty="0"/>
              <a:t> (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productivity</a:t>
            </a:r>
            <a:r>
              <a:rPr lang="cs-CZ" dirty="0"/>
              <a:t> and design </a:t>
            </a:r>
            <a:r>
              <a:rPr lang="cs-CZ" dirty="0" err="1"/>
              <a:t>changes</a:t>
            </a:r>
            <a:r>
              <a:rPr lang="cs-CZ" dirty="0"/>
              <a:t> </a:t>
            </a:r>
            <a:r>
              <a:rPr lang="cs-CZ" dirty="0" err="1"/>
              <a:t>ordered</a:t>
            </a:r>
            <a:r>
              <a:rPr lang="cs-CZ" dirty="0"/>
              <a:t> by 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regulators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r>
              <a:rPr lang="cs-CZ" dirty="0"/>
              <a:t>1984  </a:t>
            </a:r>
            <a:r>
              <a:rPr lang="cs-CZ" dirty="0" err="1"/>
              <a:t>The</a:t>
            </a:r>
            <a:r>
              <a:rPr lang="cs-CZ" dirty="0"/>
              <a:t> plant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completed</a:t>
            </a:r>
            <a:r>
              <a:rPr lang="cs-CZ" dirty="0"/>
              <a:t>, but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receive</a:t>
            </a:r>
            <a:r>
              <a:rPr lang="cs-CZ" dirty="0"/>
              <a:t> </a:t>
            </a:r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license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unapproved</a:t>
            </a:r>
            <a:r>
              <a:rPr lang="cs-CZ" dirty="0"/>
              <a:t> </a:t>
            </a:r>
            <a:r>
              <a:rPr lang="cs-CZ" dirty="0" err="1"/>
              <a:t>evacuation</a:t>
            </a:r>
            <a:r>
              <a:rPr lang="cs-CZ" dirty="0"/>
              <a:t> </a:t>
            </a:r>
            <a:r>
              <a:rPr lang="cs-CZ" dirty="0" err="1"/>
              <a:t>plans</a:t>
            </a:r>
            <a:endParaRPr lang="cs-CZ" dirty="0"/>
          </a:p>
          <a:p>
            <a:endParaRPr lang="cs-CZ" dirty="0"/>
          </a:p>
          <a:p>
            <a:r>
              <a:rPr lang="cs-CZ" dirty="0"/>
              <a:t>1994: </a:t>
            </a:r>
            <a:r>
              <a:rPr lang="cs-CZ" dirty="0" err="1"/>
              <a:t>The</a:t>
            </a:r>
            <a:r>
              <a:rPr lang="cs-CZ" dirty="0"/>
              <a:t> plant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dirty="0" err="1"/>
              <a:t>decommissioned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reach</a:t>
            </a:r>
            <a:r>
              <a:rPr lang="cs-CZ" dirty="0"/>
              <a:t> $6 </a:t>
            </a:r>
            <a:r>
              <a:rPr lang="cs-CZ" dirty="0" err="1"/>
              <a:t>billion</a:t>
            </a:r>
            <a:r>
              <a:rPr lang="cs-CZ" dirty="0"/>
              <a:t> (</a:t>
            </a:r>
            <a:r>
              <a:rPr lang="cs-CZ" dirty="0" err="1"/>
              <a:t>covered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LI </a:t>
            </a:r>
            <a:r>
              <a:rPr lang="cs-CZ" dirty="0" err="1"/>
              <a:t>consumers</a:t>
            </a:r>
            <a:r>
              <a:rPr 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32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4CFED-DE71-427D-B190-124E09A9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844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Discussion: path dependencies and critical junctures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FF956B-E4DE-40FF-9D61-C05E3D327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3561"/>
            <a:ext cx="10515600" cy="153340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David, P. A., 1985, </a:t>
            </a:r>
            <a:r>
              <a:rPr lang="en-US" dirty="0"/>
              <a:t>Clio and the Economics of QWERTY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75 (2).</a:t>
            </a:r>
          </a:p>
          <a:p>
            <a:r>
              <a:rPr lang="cs-CZ" dirty="0" err="1"/>
              <a:t>Collier</a:t>
            </a:r>
            <a:r>
              <a:rPr lang="cs-CZ" dirty="0"/>
              <a:t>, R. B., </a:t>
            </a:r>
            <a:r>
              <a:rPr lang="cs-CZ" dirty="0" err="1"/>
              <a:t>Collier</a:t>
            </a:r>
            <a:r>
              <a:rPr lang="cs-CZ" dirty="0"/>
              <a:t>, D, 1991, </a:t>
            </a:r>
            <a:r>
              <a:rPr lang="cs-CZ" dirty="0" err="1"/>
              <a:t>Shaping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arena</a:t>
            </a:r>
            <a:r>
              <a:rPr lang="cs-CZ" dirty="0"/>
              <a:t>: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junctures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labor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, and </a:t>
            </a:r>
            <a:r>
              <a:rPr lang="cs-CZ" dirty="0" err="1"/>
              <a:t>regime</a:t>
            </a:r>
            <a:r>
              <a:rPr lang="cs-CZ" dirty="0"/>
              <a:t> </a:t>
            </a:r>
            <a:r>
              <a:rPr lang="cs-CZ" dirty="0" err="1"/>
              <a:t>dynamics</a:t>
            </a:r>
            <a:r>
              <a:rPr lang="cs-CZ" dirty="0"/>
              <a:t> in Latin America, </a:t>
            </a:r>
            <a:r>
              <a:rPr lang="cs-CZ" dirty="0" err="1"/>
              <a:t>Princeton</a:t>
            </a:r>
            <a:r>
              <a:rPr lang="cs-CZ" dirty="0"/>
              <a:t>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6889422-393C-4B92-82A4-8B17ADC0B5F6}"/>
              </a:ext>
            </a:extLst>
          </p:cNvPr>
          <p:cNvCxnSpPr/>
          <p:nvPr/>
        </p:nvCxnSpPr>
        <p:spPr>
          <a:xfrm>
            <a:off x="2011680" y="2727297"/>
            <a:ext cx="63212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1BA8FFE-1E5D-45DC-BFAB-0DB2006C8B65}"/>
              </a:ext>
            </a:extLst>
          </p:cNvPr>
          <p:cNvCxnSpPr>
            <a:cxnSpLocks/>
          </p:cNvCxnSpPr>
          <p:nvPr/>
        </p:nvCxnSpPr>
        <p:spPr>
          <a:xfrm>
            <a:off x="2011680" y="1908313"/>
            <a:ext cx="6321287" cy="15206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8BA66C91-0864-4FE2-A60C-DF603D2DD2F6}"/>
              </a:ext>
            </a:extLst>
          </p:cNvPr>
          <p:cNvCxnSpPr>
            <a:cxnSpLocks/>
          </p:cNvCxnSpPr>
          <p:nvPr/>
        </p:nvCxnSpPr>
        <p:spPr>
          <a:xfrm flipV="1">
            <a:off x="2011680" y="2003729"/>
            <a:ext cx="6321287" cy="15505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08AACF3B-C504-479A-8FB2-B5455895014C}"/>
              </a:ext>
            </a:extLst>
          </p:cNvPr>
          <p:cNvCxnSpPr>
            <a:cxnSpLocks/>
          </p:cNvCxnSpPr>
          <p:nvPr/>
        </p:nvCxnSpPr>
        <p:spPr>
          <a:xfrm flipV="1">
            <a:off x="5398936" y="2003729"/>
            <a:ext cx="2934031" cy="712636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190428E-0931-4E01-8A9E-AD4618E7297A}"/>
              </a:ext>
            </a:extLst>
          </p:cNvPr>
          <p:cNvCxnSpPr>
            <a:cxnSpLocks/>
          </p:cNvCxnSpPr>
          <p:nvPr/>
        </p:nvCxnSpPr>
        <p:spPr>
          <a:xfrm>
            <a:off x="5398936" y="2727297"/>
            <a:ext cx="2934031" cy="70170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60E7556-66AD-486C-AC85-6247F26AB561}"/>
              </a:ext>
            </a:extLst>
          </p:cNvPr>
          <p:cNvCxnSpPr>
            <a:cxnSpLocks/>
          </p:cNvCxnSpPr>
          <p:nvPr/>
        </p:nvCxnSpPr>
        <p:spPr>
          <a:xfrm>
            <a:off x="5398936" y="2716365"/>
            <a:ext cx="2934031" cy="1093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12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afterwar period</a:t>
            </a:r>
            <a:br>
              <a:rPr lang="en-US" dirty="0"/>
            </a:br>
            <a:r>
              <a:rPr lang="en-US" dirty="0"/>
              <a:t> - changes introduced during/after the war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err="1"/>
              <a:t>Regimes</a:t>
            </a:r>
            <a:r>
              <a:rPr lang="cs-CZ" dirty="0"/>
              <a:t>, </a:t>
            </a:r>
            <a:r>
              <a:rPr lang="cs-CZ" dirty="0" err="1"/>
              <a:t>institutions</a:t>
            </a:r>
            <a:r>
              <a:rPr lang="cs-CZ" dirty="0"/>
              <a:t> and </a:t>
            </a:r>
            <a:r>
              <a:rPr lang="cs-CZ" dirty="0" err="1"/>
              <a:t>economy</a:t>
            </a:r>
            <a:endParaRPr lang="cs-CZ" dirty="0"/>
          </a:p>
          <a:p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 – </a:t>
            </a:r>
            <a:r>
              <a:rPr lang="cs-CZ" dirty="0" err="1"/>
              <a:t>nationalization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and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chains</a:t>
            </a:r>
            <a:r>
              <a:rPr lang="cs-CZ" dirty="0"/>
              <a:t> (US/UK)</a:t>
            </a:r>
          </a:p>
          <a:p>
            <a:r>
              <a:rPr lang="cs-CZ" dirty="0"/>
              <a:t>US </a:t>
            </a:r>
            <a:r>
              <a:rPr lang="cs-CZ" dirty="0" err="1"/>
              <a:t>turns</a:t>
            </a:r>
            <a:r>
              <a:rPr lang="cs-CZ" dirty="0"/>
              <a:t> net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importer</a:t>
            </a:r>
            <a:r>
              <a:rPr lang="cs-CZ" dirty="0"/>
              <a:t> – </a:t>
            </a:r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 on relations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producing</a:t>
            </a:r>
            <a:r>
              <a:rPr lang="cs-CZ" dirty="0"/>
              <a:t> </a:t>
            </a:r>
            <a:r>
              <a:rPr lang="cs-CZ" dirty="0" err="1"/>
              <a:t>countries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advancement</a:t>
            </a:r>
            <a:endParaRPr lang="cs-CZ" dirty="0"/>
          </a:p>
          <a:p>
            <a:r>
              <a:rPr lang="cs-CZ" dirty="0"/>
              <a:t>ICT –  radar, </a:t>
            </a:r>
            <a:r>
              <a:rPr lang="cs-CZ" dirty="0" err="1"/>
              <a:t>remote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, </a:t>
            </a:r>
            <a:r>
              <a:rPr lang="cs-CZ" dirty="0" err="1"/>
              <a:t>guiding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, </a:t>
            </a:r>
            <a:r>
              <a:rPr lang="cs-CZ" dirty="0" err="1"/>
              <a:t>electrical</a:t>
            </a:r>
            <a:r>
              <a:rPr lang="cs-CZ" dirty="0"/>
              <a:t> </a:t>
            </a:r>
            <a:r>
              <a:rPr lang="cs-CZ" dirty="0" err="1"/>
              <a:t>computation</a:t>
            </a:r>
            <a:r>
              <a:rPr lang="cs-CZ" dirty="0"/>
              <a:t>, network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dirty="0" err="1"/>
              <a:t>Transportation</a:t>
            </a:r>
            <a:r>
              <a:rPr lang="cs-CZ" dirty="0"/>
              <a:t> – ICS-</a:t>
            </a:r>
            <a:r>
              <a:rPr lang="cs-CZ" dirty="0" err="1"/>
              <a:t>based</a:t>
            </a:r>
            <a:r>
              <a:rPr lang="cs-CZ" dirty="0"/>
              <a:t> mobility, jet </a:t>
            </a:r>
            <a:r>
              <a:rPr lang="cs-CZ" dirty="0" err="1"/>
              <a:t>engine-based</a:t>
            </a:r>
            <a:r>
              <a:rPr lang="cs-CZ" dirty="0"/>
              <a:t> </a:t>
            </a:r>
            <a:r>
              <a:rPr lang="cs-CZ" dirty="0" err="1"/>
              <a:t>aviation</a:t>
            </a:r>
            <a:endParaRPr lang="cs-CZ" dirty="0"/>
          </a:p>
          <a:p>
            <a:r>
              <a:rPr lang="cs-CZ" dirty="0" err="1"/>
              <a:t>Rocket</a:t>
            </a:r>
            <a:r>
              <a:rPr lang="cs-CZ" dirty="0"/>
              <a:t> science – </a:t>
            </a:r>
            <a:r>
              <a:rPr lang="cs-CZ" dirty="0" err="1"/>
              <a:t>space</a:t>
            </a:r>
            <a:r>
              <a:rPr lang="cs-CZ" dirty="0"/>
              <a:t> program</a:t>
            </a:r>
          </a:p>
          <a:p>
            <a:endParaRPr lang="cs-CZ" dirty="0"/>
          </a:p>
          <a:p>
            <a:r>
              <a:rPr lang="cs-CZ" dirty="0" err="1"/>
              <a:t>Chemical</a:t>
            </a:r>
            <a:r>
              <a:rPr lang="cs-CZ" dirty="0"/>
              <a:t> </a:t>
            </a:r>
            <a:r>
              <a:rPr lang="cs-CZ" dirty="0" err="1"/>
              <a:t>engineering</a:t>
            </a:r>
            <a:r>
              <a:rPr lang="cs-CZ" dirty="0"/>
              <a:t> – </a:t>
            </a:r>
            <a:r>
              <a:rPr lang="cs-CZ" dirty="0" err="1"/>
              <a:t>plastics</a:t>
            </a:r>
            <a:r>
              <a:rPr lang="cs-CZ" dirty="0"/>
              <a:t> (</a:t>
            </a:r>
            <a:r>
              <a:rPr lang="cs-CZ" dirty="0" err="1"/>
              <a:t>substitutes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rubber</a:t>
            </a:r>
            <a:r>
              <a:rPr lang="cs-CZ" dirty="0"/>
              <a:t> and </a:t>
            </a:r>
            <a:r>
              <a:rPr lang="cs-CZ" dirty="0" err="1"/>
              <a:t>glass</a:t>
            </a:r>
            <a:r>
              <a:rPr lang="cs-CZ" dirty="0"/>
              <a:t>)</a:t>
            </a:r>
          </a:p>
          <a:p>
            <a:r>
              <a:rPr lang="cs-CZ" dirty="0" err="1"/>
              <a:t>Piping</a:t>
            </a:r>
            <a:r>
              <a:rPr lang="cs-CZ" dirty="0"/>
              <a:t>/</a:t>
            </a:r>
            <a:r>
              <a:rPr lang="cs-CZ" dirty="0" err="1"/>
              <a:t>welding</a:t>
            </a:r>
            <a:r>
              <a:rPr lang="cs-CZ" dirty="0"/>
              <a:t> – </a:t>
            </a:r>
            <a:r>
              <a:rPr lang="cs-CZ" dirty="0" err="1"/>
              <a:t>oil</a:t>
            </a:r>
            <a:r>
              <a:rPr lang="cs-CZ" dirty="0"/>
              <a:t> and </a:t>
            </a:r>
            <a:r>
              <a:rPr lang="cs-CZ" dirty="0" err="1"/>
              <a:t>gas</a:t>
            </a:r>
            <a:r>
              <a:rPr lang="cs-CZ" dirty="0"/>
              <a:t> </a:t>
            </a:r>
            <a:r>
              <a:rPr lang="cs-CZ" dirty="0" err="1"/>
              <a:t>transfers</a:t>
            </a:r>
            <a:endParaRPr lang="cs-CZ" dirty="0"/>
          </a:p>
          <a:p>
            <a:r>
              <a:rPr lang="cs-CZ" dirty="0" err="1"/>
              <a:t>Nuclear</a:t>
            </a:r>
            <a:r>
              <a:rPr lang="cs-CZ" dirty="0"/>
              <a:t> </a:t>
            </a:r>
            <a:r>
              <a:rPr lang="cs-CZ" dirty="0" err="1"/>
              <a:t>energy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0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afterwar period</a:t>
            </a:r>
            <a:br>
              <a:rPr lang="cs-CZ" dirty="0"/>
            </a:b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CF9405D-FC97-4FC6-913F-97F25557B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920" y="1323205"/>
            <a:ext cx="8498160" cy="549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2FAAB4-D786-4650-A815-0EBBC0129BA9}"/>
              </a:ext>
            </a:extLst>
          </p:cNvPr>
          <p:cNvSpPr txBox="1"/>
          <p:nvPr/>
        </p:nvSpPr>
        <p:spPr>
          <a:xfrm flipH="1">
            <a:off x="551384" y="1323205"/>
            <a:ext cx="615553" cy="52156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800" dirty="0"/>
              <a:t>Electricity consumption in the U.S.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855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Consolidating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power</a:t>
            </a:r>
            <a:r>
              <a:rPr lang="cs-CZ" sz="3600" dirty="0"/>
              <a:t> </a:t>
            </a:r>
            <a:r>
              <a:rPr lang="cs-CZ" sz="3600" dirty="0" err="1"/>
              <a:t>industry</a:t>
            </a:r>
            <a:r>
              <a:rPr lang="cs-CZ" sz="3600" dirty="0"/>
              <a:t>: </a:t>
            </a:r>
            <a:r>
              <a:rPr lang="cs-CZ" sz="3600" dirty="0" err="1"/>
              <a:t>the</a:t>
            </a:r>
            <a:r>
              <a:rPr lang="cs-CZ" sz="3600" dirty="0"/>
              <a:t> business model</a:t>
            </a:r>
            <a:endParaRPr lang="en-US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652621"/>
              </p:ext>
            </p:extLst>
          </p:nvPr>
        </p:nvGraphicFramePr>
        <p:xfrm>
          <a:off x="5583340" y="4263920"/>
          <a:ext cx="577046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692">
                  <a:extLst>
                    <a:ext uri="{9D8B030D-6E8A-4147-A177-3AD203B41FA5}">
                      <a16:colId xmlns:a16="http://schemas.microsoft.com/office/drawing/2014/main" val="338336661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117297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80144930"/>
                    </a:ext>
                  </a:extLst>
                </a:gridCol>
                <a:gridCol w="2161456">
                  <a:extLst>
                    <a:ext uri="{9D8B030D-6E8A-4147-A177-3AD203B41FA5}">
                      <a16:colId xmlns:a16="http://schemas.microsoft.com/office/drawing/2014/main" val="722918270"/>
                    </a:ext>
                  </a:extLst>
                </a:gridCol>
              </a:tblGrid>
              <a:tr h="563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Rated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power</a:t>
                      </a:r>
                      <a:r>
                        <a:rPr lang="cs-CZ" dirty="0"/>
                        <a:t>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Thermal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efficiency</a:t>
                      </a:r>
                      <a:r>
                        <a:rPr lang="cs-CZ" dirty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Price</a:t>
                      </a:r>
                      <a:r>
                        <a:rPr lang="cs-CZ" dirty="0"/>
                        <a:t> (USD1992/kWh)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551401"/>
                  </a:ext>
                </a:extLst>
              </a:tr>
              <a:tr h="31890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331680"/>
                  </a:ext>
                </a:extLst>
              </a:tr>
              <a:tr h="31890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1.56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841049"/>
                  </a:ext>
                </a:extLst>
              </a:tr>
              <a:tr h="31890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0.55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265511"/>
                  </a:ext>
                </a:extLst>
              </a:tr>
              <a:tr h="31890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0.19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066139"/>
                  </a:ext>
                </a:extLst>
              </a:tr>
              <a:tr h="31890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0.09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326697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911425" y="4221088"/>
            <a:ext cx="46719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The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“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Grow and build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“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strategy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technological progress + cost/price decline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Promote electricity usage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Build bigger and more efficient plants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Bring down the costs and sell more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ele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c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tricity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Promote further electricity usage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…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pic>
        <p:nvPicPr>
          <p:cNvPr id="1026" name="Picture 2" descr="Výsledek obrázku pro live better electrical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1356224"/>
            <a:ext cx="6912768" cy="2765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46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The</a:t>
            </a:r>
            <a:r>
              <a:rPr lang="cs-CZ" sz="4000" dirty="0"/>
              <a:t> </a:t>
            </a:r>
            <a:r>
              <a:rPr lang="cs-CZ" sz="4000" dirty="0" err="1"/>
              <a:t>consolidation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nuclear</a:t>
            </a:r>
            <a:r>
              <a:rPr lang="cs-CZ" sz="4000" dirty="0"/>
              <a:t> </a:t>
            </a:r>
            <a:r>
              <a:rPr lang="cs-CZ" sz="4000" dirty="0" err="1"/>
              <a:t>industry</a:t>
            </a:r>
            <a:r>
              <a:rPr lang="cs-CZ" sz="4000" dirty="0"/>
              <a:t> in </a:t>
            </a:r>
            <a:r>
              <a:rPr lang="cs-CZ" sz="4000" dirty="0" err="1"/>
              <a:t>the</a:t>
            </a:r>
            <a:r>
              <a:rPr lang="cs-CZ" sz="4000" dirty="0"/>
              <a:t> U. S.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i="1" dirty="0"/>
              <a:t>“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energy</a:t>
            </a:r>
            <a:r>
              <a:rPr lang="cs-CZ" sz="2000" i="1" dirty="0"/>
              <a:t> </a:t>
            </a:r>
            <a:r>
              <a:rPr lang="cs-CZ" sz="2000" i="1" dirty="0" err="1"/>
              <a:t>produced</a:t>
            </a:r>
            <a:r>
              <a:rPr lang="cs-CZ" sz="2000" i="1" dirty="0"/>
              <a:t> by </a:t>
            </a:r>
            <a:r>
              <a:rPr lang="cs-CZ" sz="2000" i="1" dirty="0" err="1"/>
              <a:t>breaking</a:t>
            </a:r>
            <a:r>
              <a:rPr lang="cs-CZ" sz="2000" i="1" dirty="0"/>
              <a:t> </a:t>
            </a:r>
            <a:r>
              <a:rPr lang="cs-CZ" sz="2000" i="1" dirty="0" err="1"/>
              <a:t>down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atom </a:t>
            </a:r>
            <a:r>
              <a:rPr lang="cs-CZ" sz="2000" i="1" dirty="0" err="1"/>
              <a:t>is</a:t>
            </a:r>
            <a:r>
              <a:rPr lang="cs-CZ" sz="2000" i="1" dirty="0"/>
              <a:t> a very </a:t>
            </a:r>
            <a:r>
              <a:rPr lang="cs-CZ" sz="2000" i="1" dirty="0" err="1"/>
              <a:t>poor</a:t>
            </a:r>
            <a:r>
              <a:rPr lang="cs-CZ" sz="2000" i="1" dirty="0"/>
              <a:t> </a:t>
            </a:r>
            <a:r>
              <a:rPr lang="cs-CZ" sz="2000" i="1" dirty="0" err="1"/>
              <a:t>kind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thing</a:t>
            </a:r>
            <a:r>
              <a:rPr lang="cs-CZ" sz="2000" i="1" dirty="0"/>
              <a:t>. </a:t>
            </a:r>
            <a:r>
              <a:rPr lang="cs-CZ" sz="2000" i="1" dirty="0" err="1"/>
              <a:t>Anyone</a:t>
            </a:r>
            <a:r>
              <a:rPr lang="cs-CZ" sz="2000" i="1" dirty="0"/>
              <a:t> </a:t>
            </a:r>
            <a:r>
              <a:rPr lang="cs-CZ" sz="2000" i="1" dirty="0" err="1"/>
              <a:t>who</a:t>
            </a:r>
            <a:r>
              <a:rPr lang="cs-CZ" sz="2000" i="1" dirty="0"/>
              <a:t> </a:t>
            </a:r>
            <a:r>
              <a:rPr lang="cs-CZ" sz="2000" i="1" dirty="0" err="1"/>
              <a:t>expects</a:t>
            </a:r>
            <a:r>
              <a:rPr lang="cs-CZ" sz="2000" i="1" dirty="0"/>
              <a:t> a source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power</a:t>
            </a:r>
            <a:r>
              <a:rPr lang="cs-CZ" sz="2000" i="1" dirty="0"/>
              <a:t> </a:t>
            </a:r>
            <a:r>
              <a:rPr lang="cs-CZ" sz="2000" i="1" dirty="0" err="1"/>
              <a:t>from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transformations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these </a:t>
            </a:r>
            <a:r>
              <a:rPr lang="cs-CZ" sz="2000" i="1" dirty="0" err="1"/>
              <a:t>atoms</a:t>
            </a:r>
            <a:r>
              <a:rPr lang="cs-CZ" sz="2000" i="1" dirty="0"/>
              <a:t> </a:t>
            </a:r>
            <a:r>
              <a:rPr lang="cs-CZ" sz="2000" i="1" dirty="0" err="1"/>
              <a:t>is</a:t>
            </a:r>
            <a:r>
              <a:rPr lang="cs-CZ" sz="2000" i="1" dirty="0"/>
              <a:t> </a:t>
            </a:r>
            <a:r>
              <a:rPr lang="cs-CZ" sz="2000" i="1" dirty="0" err="1"/>
              <a:t>talking</a:t>
            </a:r>
            <a:r>
              <a:rPr lang="cs-CZ" sz="2000" i="1" dirty="0"/>
              <a:t> </a:t>
            </a:r>
            <a:r>
              <a:rPr lang="cs-CZ" sz="2000" i="1" dirty="0" err="1"/>
              <a:t>moonshine</a:t>
            </a:r>
            <a:r>
              <a:rPr lang="cs-CZ" sz="2000" i="1" dirty="0"/>
              <a:t>.” </a:t>
            </a:r>
            <a:endParaRPr lang="en-US" sz="2000" i="1" dirty="0"/>
          </a:p>
          <a:p>
            <a:pPr marL="0" indent="0" algn="r">
              <a:buNone/>
            </a:pPr>
            <a:r>
              <a:rPr lang="cs-CZ" sz="2000" dirty="0"/>
              <a:t>Lord Ernest </a:t>
            </a:r>
            <a:r>
              <a:rPr lang="cs-CZ" sz="2000" dirty="0" err="1"/>
              <a:t>Rutherford</a:t>
            </a:r>
            <a:r>
              <a:rPr lang="cs-CZ" sz="2000" dirty="0"/>
              <a:t>, 1933.</a:t>
            </a:r>
            <a:endParaRPr lang="en-US" sz="2000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“It </a:t>
            </a:r>
            <a:r>
              <a:rPr lang="cs-CZ" sz="2000" i="1" dirty="0" err="1"/>
              <a:t>is</a:t>
            </a:r>
            <a:r>
              <a:rPr lang="cs-CZ" sz="2000" i="1" dirty="0"/>
              <a:t> not </a:t>
            </a:r>
            <a:r>
              <a:rPr lang="cs-CZ" sz="2000" i="1" dirty="0" err="1"/>
              <a:t>too</a:t>
            </a:r>
            <a:r>
              <a:rPr lang="cs-CZ" sz="2000" i="1" dirty="0"/>
              <a:t> much to </a:t>
            </a:r>
            <a:r>
              <a:rPr lang="cs-CZ" sz="2000" i="1" dirty="0" err="1"/>
              <a:t>expect</a:t>
            </a:r>
            <a:r>
              <a:rPr lang="cs-CZ" sz="2000" i="1" dirty="0"/>
              <a:t> </a:t>
            </a:r>
            <a:r>
              <a:rPr lang="cs-CZ" sz="2000" i="1" dirty="0" err="1"/>
              <a:t>that</a:t>
            </a:r>
            <a:r>
              <a:rPr lang="cs-CZ" sz="2000" i="1" dirty="0"/>
              <a:t> </a:t>
            </a:r>
            <a:r>
              <a:rPr lang="cs-CZ" sz="2000" i="1" dirty="0" err="1"/>
              <a:t>our</a:t>
            </a:r>
            <a:r>
              <a:rPr lang="cs-CZ" sz="2000" i="1" dirty="0"/>
              <a:t> </a:t>
            </a:r>
            <a:r>
              <a:rPr lang="cs-CZ" sz="2000" i="1" dirty="0" err="1"/>
              <a:t>children</a:t>
            </a:r>
            <a:r>
              <a:rPr lang="cs-CZ" sz="2000" i="1" dirty="0"/>
              <a:t> </a:t>
            </a:r>
            <a:r>
              <a:rPr lang="cs-CZ" sz="2000" i="1" dirty="0" err="1"/>
              <a:t>will</a:t>
            </a:r>
            <a:r>
              <a:rPr lang="cs-CZ" sz="2000" i="1" dirty="0"/>
              <a:t> </a:t>
            </a:r>
            <a:r>
              <a:rPr lang="cs-CZ" sz="2000" i="1" dirty="0" err="1"/>
              <a:t>enjoy</a:t>
            </a:r>
            <a:r>
              <a:rPr lang="cs-CZ" sz="2000" i="1" dirty="0"/>
              <a:t> in </a:t>
            </a:r>
            <a:r>
              <a:rPr lang="cs-CZ" sz="2000" i="1" dirty="0" err="1"/>
              <a:t>their</a:t>
            </a:r>
            <a:r>
              <a:rPr lang="cs-CZ" sz="2000" i="1" dirty="0"/>
              <a:t> </a:t>
            </a:r>
            <a:r>
              <a:rPr lang="cs-CZ" sz="2000" i="1" dirty="0" err="1"/>
              <a:t>homes</a:t>
            </a:r>
            <a:r>
              <a:rPr lang="cs-CZ" sz="2000" i="1" dirty="0"/>
              <a:t> [</a:t>
            </a:r>
            <a:r>
              <a:rPr lang="cs-CZ" sz="2000" i="1" dirty="0" err="1"/>
              <a:t>nuclear</a:t>
            </a:r>
            <a:r>
              <a:rPr lang="cs-CZ" sz="2000" i="1" dirty="0"/>
              <a:t> </a:t>
            </a:r>
            <a:r>
              <a:rPr lang="cs-CZ" sz="2000" i="1" dirty="0" err="1"/>
              <a:t>generated</a:t>
            </a:r>
            <a:r>
              <a:rPr lang="cs-CZ" sz="2000" i="1" dirty="0"/>
              <a:t>] </a:t>
            </a:r>
            <a:r>
              <a:rPr lang="cs-CZ" sz="2000" i="1" dirty="0" err="1"/>
              <a:t>electrical</a:t>
            </a:r>
            <a:r>
              <a:rPr lang="cs-CZ" sz="2000" i="1" dirty="0"/>
              <a:t> </a:t>
            </a:r>
            <a:r>
              <a:rPr lang="cs-CZ" sz="2000" i="1" dirty="0" err="1"/>
              <a:t>energy</a:t>
            </a:r>
            <a:r>
              <a:rPr lang="cs-CZ" sz="2000" i="1" dirty="0"/>
              <a:t> </a:t>
            </a:r>
            <a:r>
              <a:rPr lang="cs-CZ" sz="2000" i="1" dirty="0" err="1"/>
              <a:t>too</a:t>
            </a:r>
            <a:r>
              <a:rPr lang="cs-CZ" sz="2000" i="1" dirty="0"/>
              <a:t> </a:t>
            </a:r>
            <a:r>
              <a:rPr lang="cs-CZ" sz="2000" i="1" dirty="0" err="1"/>
              <a:t>cheap</a:t>
            </a:r>
            <a:r>
              <a:rPr lang="cs-CZ" sz="2000" i="1" dirty="0"/>
              <a:t> to meter.” </a:t>
            </a:r>
            <a:endParaRPr lang="en-US" sz="2000" i="1" dirty="0"/>
          </a:p>
          <a:p>
            <a:pPr marL="0" indent="0" algn="r">
              <a:buNone/>
            </a:pPr>
            <a:r>
              <a:rPr lang="cs-CZ" sz="2000" dirty="0" err="1"/>
              <a:t>Lewis</a:t>
            </a:r>
            <a:r>
              <a:rPr lang="cs-CZ" sz="2000" dirty="0"/>
              <a:t> </a:t>
            </a:r>
            <a:r>
              <a:rPr lang="cs-CZ" sz="2000" dirty="0" err="1"/>
              <a:t>Strauss</a:t>
            </a:r>
            <a:r>
              <a:rPr lang="cs-CZ" sz="2000" dirty="0"/>
              <a:t>, </a:t>
            </a:r>
            <a:r>
              <a:rPr lang="cs-CZ" sz="2000" dirty="0" err="1"/>
              <a:t>Chairman</a:t>
            </a:r>
            <a:r>
              <a:rPr lang="cs-CZ" sz="2000" dirty="0"/>
              <a:t>, US </a:t>
            </a:r>
            <a:r>
              <a:rPr lang="cs-CZ" sz="2000" dirty="0" err="1"/>
              <a:t>Atomic</a:t>
            </a:r>
            <a:r>
              <a:rPr lang="cs-CZ" sz="2000" dirty="0"/>
              <a:t> </a:t>
            </a:r>
            <a:r>
              <a:rPr lang="cs-CZ" sz="2000" dirty="0" err="1"/>
              <a:t>Energy</a:t>
            </a:r>
            <a:r>
              <a:rPr lang="cs-CZ" sz="2000" dirty="0"/>
              <a:t> </a:t>
            </a:r>
            <a:r>
              <a:rPr lang="cs-CZ" sz="2000" dirty="0" err="1"/>
              <a:t>Commission</a:t>
            </a:r>
            <a:r>
              <a:rPr lang="cs-CZ" sz="2000" dirty="0"/>
              <a:t>, 1954.</a:t>
            </a:r>
          </a:p>
          <a:p>
            <a:pPr marL="0" indent="0" algn="r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i="1" dirty="0"/>
              <a:t>„</a:t>
            </a:r>
            <a:r>
              <a:rPr lang="en-GB" sz="2000" i="1" dirty="0"/>
              <a:t>The failure of the U.S. nuclear power program ranks as the largest managerial disaster in business history, a disaster on a monumental scale … only the blind, or the biased, can now think that the money has been well spent. It is a defeat for the U.S. consumer and for the competitiveness of U.S. industry, for the utilities that undertook the program and for the private enterprise system that made it possible</a:t>
            </a:r>
            <a:r>
              <a:rPr lang="cs-CZ" sz="2000" i="1" dirty="0"/>
              <a:t>.“</a:t>
            </a:r>
          </a:p>
          <a:p>
            <a:pPr marL="0" indent="0" algn="r">
              <a:buNone/>
            </a:pPr>
            <a:r>
              <a:rPr lang="cs-CZ" sz="2000" i="1" dirty="0" err="1"/>
              <a:t>Forbes</a:t>
            </a:r>
            <a:r>
              <a:rPr lang="cs-CZ" sz="2000" i="1" dirty="0"/>
              <a:t> </a:t>
            </a:r>
            <a:r>
              <a:rPr lang="cs-CZ" sz="2000" i="1" dirty="0" err="1"/>
              <a:t>cover</a:t>
            </a:r>
            <a:r>
              <a:rPr lang="cs-CZ" sz="2000" i="1" dirty="0"/>
              <a:t> story “</a:t>
            </a:r>
            <a:r>
              <a:rPr lang="en-US" sz="2000" dirty="0"/>
              <a:t>Nuclear Follies</a:t>
            </a:r>
            <a:r>
              <a:rPr lang="cs-CZ" sz="2000" dirty="0"/>
              <a:t>“, </a:t>
            </a:r>
            <a:r>
              <a:rPr lang="cs-CZ" sz="2000" dirty="0" err="1"/>
              <a:t>February</a:t>
            </a:r>
            <a:r>
              <a:rPr lang="cs-CZ" sz="2000" dirty="0"/>
              <a:t> 11, 1985</a:t>
            </a:r>
            <a:endParaRPr lang="en-US" sz="2000" i="1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64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115" y="1825625"/>
            <a:ext cx="579178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Manhattan </a:t>
            </a:r>
            <a:r>
              <a:rPr lang="cs-CZ" dirty="0" err="1"/>
              <a:t>project</a:t>
            </a:r>
            <a:r>
              <a:rPr lang="cs-CZ" dirty="0"/>
              <a:t> (1942-1946)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experimental</a:t>
            </a:r>
            <a:r>
              <a:rPr lang="cs-CZ" dirty="0"/>
              <a:t> </a:t>
            </a:r>
            <a:r>
              <a:rPr lang="cs-CZ" dirty="0" err="1"/>
              <a:t>breeder</a:t>
            </a:r>
            <a:r>
              <a:rPr lang="cs-CZ" dirty="0"/>
              <a:t> </a:t>
            </a:r>
            <a:r>
              <a:rPr lang="cs-CZ" dirty="0" err="1"/>
              <a:t>reactor</a:t>
            </a:r>
            <a:r>
              <a:rPr lang="cs-CZ" dirty="0"/>
              <a:t> (1951)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Atoms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Peace</a:t>
            </a:r>
            <a:r>
              <a:rPr lang="cs-CZ" dirty="0"/>
              <a:t> (1953)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Atomic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1954</a:t>
            </a:r>
          </a:p>
          <a:p>
            <a:r>
              <a:rPr lang="cs-CZ" dirty="0" err="1"/>
              <a:t>Regulatory</a:t>
            </a:r>
            <a:r>
              <a:rPr lang="cs-CZ" dirty="0"/>
              <a:t> </a:t>
            </a:r>
            <a:r>
              <a:rPr lang="cs-CZ" dirty="0" err="1"/>
              <a:t>oversight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nuclear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assigned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Atomic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Commission</a:t>
            </a:r>
            <a:r>
              <a:rPr lang="cs-CZ" dirty="0"/>
              <a:t> (AEC)</a:t>
            </a:r>
          </a:p>
        </p:txBody>
      </p:sp>
      <p:pic>
        <p:nvPicPr>
          <p:cNvPr id="2050" name="Picture 2" descr="Výsledek obrázku pro ebr-1 four bul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780" y="1825625"/>
            <a:ext cx="5503799" cy="410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85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Commercialization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nuclear</a:t>
            </a:r>
            <a:r>
              <a:rPr lang="cs-CZ" dirty="0"/>
              <a:t> </a:t>
            </a:r>
            <a:r>
              <a:rPr lang="cs-CZ" dirty="0" err="1"/>
              <a:t>energy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AEC‘s</a:t>
            </a:r>
            <a:r>
              <a:rPr lang="cs-CZ" dirty="0"/>
              <a:t> role: „</a:t>
            </a:r>
            <a:r>
              <a:rPr lang="cs-CZ" i="1" dirty="0"/>
              <a:t>To</a:t>
            </a:r>
            <a:r>
              <a:rPr lang="en-GB" i="1" dirty="0"/>
              <a:t> ensure public health and safety from the hazards of nuclear power without imposing excessive requirements that would inhibit the growth of the industry</a:t>
            </a:r>
            <a:r>
              <a:rPr lang="cs-CZ" dirty="0"/>
              <a:t>“ (NRC 2017)</a:t>
            </a:r>
          </a:p>
          <a:p>
            <a:endParaRPr lang="cs-CZ" dirty="0"/>
          </a:p>
          <a:p>
            <a:r>
              <a:rPr lang="cs-CZ" dirty="0"/>
              <a:t>I</a:t>
            </a:r>
            <a:r>
              <a:rPr lang="en-GB" dirty="0" err="1"/>
              <a:t>nsufficiently</a:t>
            </a:r>
            <a:r>
              <a:rPr lang="en-GB" dirty="0"/>
              <a:t> rigorous</a:t>
            </a:r>
            <a:r>
              <a:rPr lang="cs-CZ" dirty="0"/>
              <a:t> </a:t>
            </a:r>
            <a:r>
              <a:rPr lang="cs-CZ" dirty="0" err="1"/>
              <a:t>regulations</a:t>
            </a:r>
            <a:r>
              <a:rPr lang="en-GB" dirty="0"/>
              <a:t> in several important areas, including radiation protection standards, reactor safety, plant siting, and environmental protection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86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Commercialization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nuclear</a:t>
            </a:r>
            <a:r>
              <a:rPr lang="cs-CZ" dirty="0"/>
              <a:t> </a:t>
            </a:r>
            <a:r>
              <a:rPr lang="cs-CZ" dirty="0" err="1"/>
              <a:t>energy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Rapid </a:t>
            </a:r>
            <a:r>
              <a:rPr lang="cs-CZ" dirty="0" err="1"/>
              <a:t>increase</a:t>
            </a:r>
            <a:r>
              <a:rPr lang="cs-CZ" dirty="0"/>
              <a:t> in </a:t>
            </a:r>
            <a:r>
              <a:rPr lang="cs-CZ" dirty="0" err="1"/>
              <a:t>power</a:t>
            </a:r>
            <a:r>
              <a:rPr lang="cs-CZ" dirty="0"/>
              <a:t> output</a:t>
            </a:r>
          </a:p>
          <a:p>
            <a:pPr lvl="1"/>
            <a:r>
              <a:rPr lang="cs-CZ" dirty="0"/>
              <a:t>1953-1962: </a:t>
            </a:r>
            <a:r>
              <a:rPr lang="cs-CZ" dirty="0" err="1"/>
              <a:t>below</a:t>
            </a:r>
            <a:r>
              <a:rPr lang="cs-CZ" dirty="0"/>
              <a:t> 300 MW</a:t>
            </a:r>
          </a:p>
          <a:p>
            <a:pPr lvl="1"/>
            <a:r>
              <a:rPr lang="cs-CZ" dirty="0"/>
              <a:t>1965: </a:t>
            </a:r>
            <a:r>
              <a:rPr lang="cs-CZ" dirty="0" err="1"/>
              <a:t>average</a:t>
            </a:r>
            <a:r>
              <a:rPr lang="cs-CZ" dirty="0"/>
              <a:t> 660 MW</a:t>
            </a:r>
          </a:p>
          <a:p>
            <a:pPr lvl="1"/>
            <a:r>
              <a:rPr lang="cs-CZ" dirty="0"/>
              <a:t>1970: </a:t>
            </a:r>
            <a:r>
              <a:rPr lang="cs-CZ" dirty="0" err="1"/>
              <a:t>average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1,000 MW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Upscaling</a:t>
            </a:r>
            <a:r>
              <a:rPr lang="cs-CZ" dirty="0"/>
              <a:t> </a:t>
            </a:r>
            <a:r>
              <a:rPr lang="cs-CZ" dirty="0" err="1"/>
              <a:t>perhaps</a:t>
            </a:r>
            <a:r>
              <a:rPr lang="cs-CZ" dirty="0"/>
              <a:t> </a:t>
            </a:r>
            <a:r>
              <a:rPr lang="cs-CZ" dirty="0" err="1"/>
              <a:t>too</a:t>
            </a:r>
            <a:r>
              <a:rPr lang="cs-CZ" dirty="0"/>
              <a:t> fast to </a:t>
            </a:r>
            <a:r>
              <a:rPr lang="cs-CZ" dirty="0" err="1"/>
              <a:t>facilitate</a:t>
            </a:r>
            <a:r>
              <a:rPr lang="cs-CZ" dirty="0"/>
              <a:t> learning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manufacturers</a:t>
            </a:r>
            <a:r>
              <a:rPr lang="cs-CZ" dirty="0"/>
              <a:t> (</a:t>
            </a:r>
            <a:r>
              <a:rPr lang="cs-CZ" dirty="0" err="1"/>
              <a:t>Westinghouse</a:t>
            </a:r>
            <a:r>
              <a:rPr lang="cs-CZ" dirty="0"/>
              <a:t>, </a:t>
            </a:r>
            <a:r>
              <a:rPr lang="cs-CZ" dirty="0" err="1"/>
              <a:t>Argonne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Laboratory</a:t>
            </a:r>
            <a:r>
              <a:rPr lang="cs-CZ" dirty="0"/>
              <a:t>, General </a:t>
            </a:r>
            <a:r>
              <a:rPr lang="cs-CZ" dirty="0" err="1"/>
              <a:t>Electrics</a:t>
            </a:r>
            <a:r>
              <a:rPr lang="cs-CZ" dirty="0"/>
              <a:t>, BWXT,…) =&gt;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reactor</a:t>
            </a:r>
            <a:r>
              <a:rPr lang="cs-CZ" dirty="0"/>
              <a:t> </a:t>
            </a:r>
            <a:r>
              <a:rPr lang="cs-CZ" dirty="0" err="1"/>
              <a:t>designs</a:t>
            </a:r>
            <a:r>
              <a:rPr lang="cs-CZ" dirty="0"/>
              <a:t> and sub-</a:t>
            </a:r>
            <a:r>
              <a:rPr lang="cs-CZ" dirty="0" err="1"/>
              <a:t>designs</a:t>
            </a:r>
            <a:r>
              <a:rPr lang="cs-CZ" dirty="0"/>
              <a:t> (</a:t>
            </a:r>
            <a:r>
              <a:rPr lang="cs-CZ" dirty="0" err="1"/>
              <a:t>each</a:t>
            </a:r>
            <a:r>
              <a:rPr lang="cs-CZ" dirty="0"/>
              <a:t> unit a prototype)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=&gt;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has not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achieved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0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1970s: </a:t>
            </a:r>
            <a:r>
              <a:rPr lang="cs-CZ" dirty="0" err="1"/>
              <a:t>industry</a:t>
            </a:r>
            <a:r>
              <a:rPr lang="cs-CZ" dirty="0"/>
              <a:t> in </a:t>
            </a:r>
            <a:r>
              <a:rPr lang="cs-CZ" dirty="0" err="1"/>
              <a:t>crisis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4077072"/>
            <a:ext cx="5544616" cy="2497649"/>
          </a:xfrm>
        </p:spPr>
        <p:txBody>
          <a:bodyPr/>
          <a:lstStyle/>
          <a:p>
            <a:r>
              <a:rPr lang="cs-CZ" dirty="0" err="1"/>
              <a:t>Electricity</a:t>
            </a:r>
            <a:r>
              <a:rPr lang="cs-CZ" dirty="0"/>
              <a:t> </a:t>
            </a:r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increases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slower</a:t>
            </a:r>
            <a:r>
              <a:rPr lang="cs-CZ" dirty="0"/>
              <a:t> pace</a:t>
            </a:r>
          </a:p>
          <a:p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nuclear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increase</a:t>
            </a:r>
            <a:endParaRPr lang="cs-CZ" dirty="0"/>
          </a:p>
          <a:p>
            <a:r>
              <a:rPr lang="cs-CZ" dirty="0" err="1"/>
              <a:t>Political</a:t>
            </a:r>
            <a:r>
              <a:rPr lang="cs-CZ" dirty="0"/>
              <a:t> and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opposition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nuclear</a:t>
            </a:r>
            <a:endParaRPr lang="cs-CZ" dirty="0"/>
          </a:p>
          <a:p>
            <a:endParaRPr lang="en-US" dirty="0"/>
          </a:p>
        </p:txBody>
      </p:sp>
      <p:pic>
        <p:nvPicPr>
          <p:cNvPr id="1026" name="Picture 2" descr="Fig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2" r="5247" b="10648"/>
          <a:stretch/>
        </p:blipFill>
        <p:spPr bwMode="auto">
          <a:xfrm>
            <a:off x="6267831" y="3981108"/>
            <a:ext cx="5085969" cy="290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F5904153-EDD9-4373-8F29-5CD4B4BD36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1369536"/>
            <a:ext cx="3216439" cy="2399958"/>
          </a:xfrm>
          <a:prstGeom prst="rect">
            <a:avLst/>
          </a:prstGeom>
        </p:spPr>
      </p:pic>
      <p:pic>
        <p:nvPicPr>
          <p:cNvPr id="7" name="Picture 6" descr="A group of people standing in a field&#10;&#10;Description automatically generated">
            <a:extLst>
              <a:ext uri="{FF2B5EF4-FFF2-40B4-BE49-F238E27FC236}">
                <a16:creationId xmlns:a16="http://schemas.microsoft.com/office/drawing/2014/main" id="{DA6DF5BF-81DD-44AF-85C4-5634903389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1340767"/>
            <a:ext cx="4320480" cy="242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59528"/>
      </p:ext>
    </p:extLst>
  </p:cSld>
  <p:clrMapOvr>
    <a:masterClrMapping/>
  </p:clrMapOvr>
</p:sld>
</file>

<file path=ppt/theme/theme1.xml><?xml version="1.0" encoding="utf-8"?>
<a:theme xmlns:a="http://schemas.openxmlformats.org/drawingml/2006/main" name="1_ppt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1" id="{6653DBA2-5F52-45C8-9577-97AF0D2476E6}" vid="{3A42651B-1FE5-4252-9436-6D1657E4078F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ppt1</Template>
  <TotalTime>7142</TotalTime>
  <Words>838</Words>
  <Application>Microsoft Office PowerPoint</Application>
  <PresentationFormat>Widescreen</PresentationFormat>
  <Paragraphs>110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1_ppt1</vt:lpstr>
      <vt:lpstr>Modern energy system: the case of nuclear energy</vt:lpstr>
      <vt:lpstr>The afterwar period  - changes introduced during/after the war</vt:lpstr>
      <vt:lpstr>The afterwar period </vt:lpstr>
      <vt:lpstr>Consolidating the power industry: the business model</vt:lpstr>
      <vt:lpstr>The consolidation of nuclear industry in the U. S.</vt:lpstr>
      <vt:lpstr>The origins</vt:lpstr>
      <vt:lpstr>Commercialization of nuclear energy</vt:lpstr>
      <vt:lpstr>Commercialization of nuclear energy</vt:lpstr>
      <vt:lpstr>1970s: industry in crisis</vt:lpstr>
      <vt:lpstr>Shoreham NPP (Long Island, USA)</vt:lpstr>
      <vt:lpstr>Discussion: path dependencies and critical junctures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Osicka</dc:creator>
  <cp:lastModifiedBy>Jan Osička</cp:lastModifiedBy>
  <cp:revision>72</cp:revision>
  <dcterms:created xsi:type="dcterms:W3CDTF">2015-02-17T18:59:15Z</dcterms:created>
  <dcterms:modified xsi:type="dcterms:W3CDTF">2020-10-13T09:58:20Z</dcterms:modified>
</cp:coreProperties>
</file>