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328" r:id="rId4"/>
    <p:sldId id="316" r:id="rId5"/>
    <p:sldId id="317" r:id="rId6"/>
    <p:sldId id="260" r:id="rId7"/>
    <p:sldId id="261" r:id="rId8"/>
    <p:sldId id="324" r:id="rId9"/>
    <p:sldId id="262" r:id="rId10"/>
    <p:sldId id="263" r:id="rId11"/>
    <p:sldId id="264" r:id="rId12"/>
    <p:sldId id="265" r:id="rId13"/>
    <p:sldId id="266" r:id="rId14"/>
    <p:sldId id="269" r:id="rId15"/>
    <p:sldId id="321" r:id="rId16"/>
    <p:sldId id="286" r:id="rId17"/>
    <p:sldId id="288" r:id="rId18"/>
    <p:sldId id="287" r:id="rId19"/>
    <p:sldId id="289" r:id="rId20"/>
    <p:sldId id="290" r:id="rId21"/>
    <p:sldId id="319" r:id="rId22"/>
    <p:sldId id="329" r:id="rId23"/>
    <p:sldId id="320" r:id="rId24"/>
    <p:sldId id="270" r:id="rId25"/>
    <p:sldId id="271" r:id="rId26"/>
    <p:sldId id="272" r:id="rId27"/>
    <p:sldId id="273" r:id="rId28"/>
    <p:sldId id="274" r:id="rId29"/>
    <p:sldId id="275" r:id="rId30"/>
    <p:sldId id="322" r:id="rId31"/>
    <p:sldId id="281" r:id="rId32"/>
    <p:sldId id="282" r:id="rId33"/>
    <p:sldId id="283" r:id="rId34"/>
    <p:sldId id="318" r:id="rId35"/>
    <p:sldId id="285" r:id="rId36"/>
    <p:sldId id="325" r:id="rId37"/>
    <p:sldId id="323" r:id="rId38"/>
    <p:sldId id="291" r:id="rId39"/>
    <p:sldId id="292" r:id="rId40"/>
    <p:sldId id="293" r:id="rId41"/>
    <p:sldId id="294" r:id="rId42"/>
    <p:sldId id="295" r:id="rId43"/>
    <p:sldId id="296" r:id="rId44"/>
    <p:sldId id="326" r:id="rId45"/>
    <p:sldId id="297" r:id="rId46"/>
    <p:sldId id="298" r:id="rId47"/>
    <p:sldId id="299" r:id="rId48"/>
    <p:sldId id="300" r:id="rId49"/>
    <p:sldId id="301" r:id="rId50"/>
    <p:sldId id="310" r:id="rId51"/>
    <p:sldId id="312" r:id="rId52"/>
    <p:sldId id="311" r:id="rId53"/>
    <p:sldId id="313" r:id="rId54"/>
    <p:sldId id="314" r:id="rId55"/>
    <p:sldId id="315" r:id="rId5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3B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66" Type="http://customschemas.google.com/relationships/presentationmetadata" Target="meta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ffc877e4a_0_1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5ffc877e4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11f007f8_0_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6211f007f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451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540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4539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211f007f8_0_4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6211f007f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0700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ffc877e4a_0_8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g5ffc877e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0a5cf5ecd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60a5cf5e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ffc877e4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79148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849882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84348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0a5cf5ecd_0_1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2" name="Google Shape;362;g60a5cf5ecd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60a5cf5ecd_0_1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0" name="Google Shape;400;g60a5cf5ec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60a5cf5ecd_0_20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0" name="Google Shape;500;g60a5cf5ec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fc877e4a_0_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5ffc877e4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60a5cf5ecd_0_21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5" name="Google Shape;515;g60a5cf5ecd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7935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13ab93460_0_1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g613ab9346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vinky.cz/internet-a-pc/209215-na-informace-je-zapotrebi-nova-jednotka-zettabyt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6-OXKKngNo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es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jaksipujcit.php?podsekce=1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ihovna.fss.muni.cz/ezdroje.php" TargetMode="External"/><Relationship Id="rId4" Type="http://schemas.openxmlformats.org/officeDocument/2006/relationships/hyperlink" Target="http://knihovna.fss.muni.cz/jaksipujcit.php?podsekce=65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hyperlink" Target="http://discovery.muni.cz" TargetMode="External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hyperlink" Target="https://www.scienceopen.com/" TargetMode="External"/><Relationship Id="rId4" Type="http://schemas.openxmlformats.org/officeDocument/2006/relationships/hyperlink" Target="http://scholar.google.com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online-vyuka/pro-studenty" TargetMode="External"/><Relationship Id="rId2" Type="http://schemas.openxmlformats.org/officeDocument/2006/relationships/hyperlink" Target="https://it.muni.cz/sluzby/microsoft-team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gruyter.com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psr.umich.edu/files/instructors/How_to_Read_a_Journal_Article.pdf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eb.a.ebscohost.com/ehost/search/selectdb?vid=0&amp;sid=19d82bc8-027a-43aa-aa9b-2caaa2b1da3b@sdc-v-sessmgr04" TargetMode="External"/><Relationship Id="rId3" Type="http://schemas.openxmlformats.org/officeDocument/2006/relationships/hyperlink" Target="https://aleph.muni.cz/F" TargetMode="External"/><Relationship Id="rId7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.nkp.cz/F/?func=file&amp;file_name=find-b&amp;local_base=skcm" TargetMode="External"/><Relationship Id="rId5" Type="http://schemas.openxmlformats.org/officeDocument/2006/relationships/hyperlink" Target="http://www.jib.cz/" TargetMode="External"/><Relationship Id="rId4" Type="http://schemas.openxmlformats.org/officeDocument/2006/relationships/hyperlink" Target="https://www.knihovny.cz/" TargetMode="External"/><Relationship Id="rId9" Type="http://schemas.openxmlformats.org/officeDocument/2006/relationships/hyperlink" Target="http://sk.sagepub.com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doabooks.org/doab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ihovna.fss.muni.cz/ezdroje.php?podsekce=72" TargetMode="External"/><Relationship Id="rId4" Type="http://schemas.openxmlformats.org/officeDocument/2006/relationships/hyperlink" Target="http://books.google.com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itoring.anopress.cz/Anopress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qdtopen.proquest.com/search.html" TargetMode="External"/><Relationship Id="rId5" Type="http://schemas.openxmlformats.org/officeDocument/2006/relationships/hyperlink" Target="http://www.dart-europe.eu/basic-search.php" TargetMode="External"/><Relationship Id="rId4" Type="http://schemas.openxmlformats.org/officeDocument/2006/relationships/hyperlink" Target="http://theses.cz/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a.gov/library/publications/the-world-factbook/" TargetMode="External"/><Relationship Id="rId4" Type="http://schemas.openxmlformats.org/officeDocument/2006/relationships/hyperlink" Target="http://infotrac.galegroup.com/itweb/masaryk?db=GVRL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road.issn.org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.org/en/documents/od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zancov@fss.muni.cz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irsassociation.org/airs-articles/item/16220-how-to-access-the-dark-web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zdroje@fss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615"/>
            <a:ext cx="9615455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592036" y="1631852"/>
            <a:ext cx="8396400" cy="145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5255" y="3768459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Mgr. Dana Mazancová, </a:t>
            </a:r>
            <a:r>
              <a:rPr lang="cs-CZ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</a:t>
            </a: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45255" y="5572178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25. listopadu 2020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6112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/>
          </a:p>
        </p:txBody>
      </p:sp>
      <p:sp>
        <p:nvSpPr>
          <p:cNvPr id="137" name="Google Shape;137;p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77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q"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13ab93460_0_13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Kolik existuje informací online?</a:t>
            </a:r>
            <a:endParaRPr sz="4000"/>
          </a:p>
        </p:txBody>
      </p:sp>
      <p:sp>
        <p:nvSpPr>
          <p:cNvPr id="144" name="Google Shape;144;g613ab93460_0_1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Množství informací na internetu v roce 2016 bylo 7,7 </a:t>
            </a:r>
            <a:r>
              <a:rPr lang="cs-CZ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zetabajtů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dat, což je 7,7 bilionu gigabajtů - běžný pevný disk má 1024 gigabajtů.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Wingdings" panose="05000000000000000000" pitchFamily="2" charset="2"/>
              <a:buChar char="q"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0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“Kdybychom všechny tyto informace vytiskli na papír s běžnou velikostí písma, pokryli bychom jím celé Spojené státy. Vrstvou vysokou 4,5 metru.”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613ab93460_0_13"/>
          <p:cNvSpPr txBox="1"/>
          <p:nvPr/>
        </p:nvSpPr>
        <p:spPr>
          <a:xfrm>
            <a:off x="0" y="6308625"/>
            <a:ext cx="9098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cs-CZ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Zdroj: </a:t>
            </a:r>
            <a:r>
              <a:rPr lang="cs-CZ" sz="950" b="0" i="0" u="none" strike="noStrike" cap="none">
                <a:solidFill>
                  <a:srgbClr val="212063"/>
                </a:solidFill>
                <a:highlight>
                  <a:srgbClr val="F5F6F7"/>
                </a:highlight>
                <a:latin typeface="Verdana"/>
                <a:ea typeface="Verdana"/>
                <a:cs typeface="Verdana"/>
                <a:sym typeface="Verdana"/>
              </a:rPr>
              <a:t>GREGOR, Miloš a Petra VEJVODOVÁ. </a:t>
            </a:r>
            <a:r>
              <a:rPr lang="cs-CZ" sz="950" b="0" i="1" u="none" strike="noStrike" cap="none">
                <a:solidFill>
                  <a:srgbClr val="212063"/>
                </a:solidFill>
                <a:highlight>
                  <a:srgbClr val="F5F6F7"/>
                </a:highlight>
                <a:latin typeface="Verdana"/>
                <a:ea typeface="Verdana"/>
                <a:cs typeface="Verdana"/>
                <a:sym typeface="Verdana"/>
              </a:rPr>
              <a:t>Nejlepší kniha o fake news, dezinformacích a manipulacích!!!</a:t>
            </a:r>
            <a:r>
              <a:rPr lang="cs-CZ" sz="950" b="0" i="0" u="none" strike="noStrike" cap="none">
                <a:solidFill>
                  <a:srgbClr val="212063"/>
                </a:solidFill>
                <a:highlight>
                  <a:srgbClr val="F5F6F7"/>
                </a:highlight>
                <a:latin typeface="Verdana"/>
                <a:ea typeface="Verdana"/>
                <a:cs typeface="Verdana"/>
                <a:sym typeface="Verdana"/>
              </a:rPr>
              <a:t>. Brno: CPress, 2018. ISBN 978-80-264-1805-4.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ffc877e4a_0_13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Kolik existuje informací?</a:t>
            </a:r>
            <a:endParaRPr sz="4000"/>
          </a:p>
        </p:txBody>
      </p:sp>
      <p:sp>
        <p:nvSpPr>
          <p:cNvPr id="152" name="Google Shape;152;g5ffc877e4a_0_13"/>
          <p:cNvSpPr txBox="1"/>
          <p:nvPr/>
        </p:nvSpPr>
        <p:spPr>
          <a:xfrm>
            <a:off x="205150" y="15869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Každý den vytvoří lidstvo 2,5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quintilionu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bytů dat = </a:t>
            </a:r>
            <a:b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2,5 000 000 000 000 000 000 bytů.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Kvůli měření musely vzniknout nové jednotky.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g5ffc877e4a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6250" y="3077375"/>
            <a:ext cx="4311325" cy="2740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5ffc877e4a_0_13"/>
          <p:cNvSpPr txBox="1"/>
          <p:nvPr/>
        </p:nvSpPr>
        <p:spPr>
          <a:xfrm>
            <a:off x="0" y="5817950"/>
            <a:ext cx="8521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Zdroje: </a:t>
            </a:r>
            <a:b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informace je zapotřebí nová jednotka, zettabyte. </a:t>
            </a:r>
            <a:r>
              <a:rPr lang="cs-CZ"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Novinky.cz</a:t>
            </a:r>
            <a: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[online]. [cit. 2017-10-03]. Dostupné z: </a:t>
            </a:r>
            <a:r>
              <a:rPr lang="cs-CZ" sz="1000" b="0" i="0" u="sng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https://www.novinky.cz/internet-a-pc/209215-na-informace-je-zapotrebi-nova-jednotka-zettabyte.html</a:t>
            </a:r>
            <a:b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data do we create every day? </a:t>
            </a:r>
            <a:r>
              <a:rPr lang="cs-CZ" sz="1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Forbes.com </a:t>
            </a:r>
            <a:r>
              <a:rPr lang="cs-CZ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[online]. [cit. 2019-2-12]. Dostupné z: https://www.forbes.com/sites/bernardmarr/2018/05/21/how-much-data-do-we-create-every-day-the-mind-blowing-stats-everyone-should-read/#3ff7a21d60ba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g6211f007f8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9830" y="2181052"/>
            <a:ext cx="3924300" cy="242656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6211f007f8_0_7"/>
          <p:cNvSpPr txBox="1"/>
          <p:nvPr/>
        </p:nvSpPr>
        <p:spPr>
          <a:xfrm>
            <a:off x="416247" y="890198"/>
            <a:ext cx="66966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Calibri"/>
              <a:buNone/>
            </a:pPr>
            <a:r>
              <a:rPr lang="cs-CZ" sz="2400" b="1" i="0" u="none" strike="noStrike" cap="none">
                <a:solidFill>
                  <a:srgbClr val="0000FF"/>
                </a:solidFill>
              </a:rPr>
              <a:t>více než 3.7 biliónu </a:t>
            </a:r>
            <a:r>
              <a:rPr lang="cs-CZ" sz="2400" i="0" u="none" strike="noStrike" cap="none">
                <a:solidFill>
                  <a:srgbClr val="000000"/>
                </a:solidFill>
              </a:rPr>
              <a:t>lidí</a:t>
            </a:r>
            <a:r>
              <a:rPr lang="cs-CZ" sz="2400" b="1" i="0" u="none" strike="noStrike" cap="none">
                <a:solidFill>
                  <a:srgbClr val="000000"/>
                </a:solidFill>
              </a:rPr>
              <a:t> </a:t>
            </a:r>
            <a:r>
              <a:rPr lang="cs-CZ" sz="2400" i="0" u="none" strike="noStrike" cap="none">
                <a:solidFill>
                  <a:srgbClr val="000000"/>
                </a:solidFill>
              </a:rPr>
              <a:t>používá internet</a:t>
            </a:r>
            <a:endParaRPr sz="2400" b="1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62" name="Google Shape;162;g6211f007f8_0_7"/>
          <p:cNvSpPr txBox="1"/>
          <p:nvPr/>
        </p:nvSpPr>
        <p:spPr>
          <a:xfrm>
            <a:off x="416243" y="1628800"/>
            <a:ext cx="75609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Calibri"/>
              <a:buNone/>
            </a:pPr>
            <a:r>
              <a:rPr lang="cs-CZ" sz="2400" b="1" i="0" u="none" strike="noStrike" cap="none">
                <a:solidFill>
                  <a:srgbClr val="0000FF"/>
                </a:solidFill>
              </a:rPr>
              <a:t>více než 1/2 všech hledání</a:t>
            </a:r>
            <a:r>
              <a:rPr lang="cs-CZ" sz="2400" i="0" u="none" strike="noStrike" cap="none">
                <a:solidFill>
                  <a:srgbClr val="0070C0"/>
                </a:solidFill>
              </a:rPr>
              <a:t> </a:t>
            </a:r>
            <a:r>
              <a:rPr lang="cs-CZ" sz="2400" i="0" u="none" strike="noStrike" cap="none">
                <a:solidFill>
                  <a:srgbClr val="000000"/>
                </a:solidFill>
              </a:rPr>
              <a:t>na webu je prováděna z mobilu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63" name="Google Shape;163;g6211f007f8_0_7"/>
          <p:cNvSpPr txBox="1"/>
          <p:nvPr/>
        </p:nvSpPr>
        <p:spPr>
          <a:xfrm>
            <a:off x="395536" y="4737439"/>
            <a:ext cx="8280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Calibri"/>
              <a:buNone/>
            </a:pPr>
            <a:r>
              <a:rPr lang="cs-CZ" sz="2400" b="1" i="0" u="none" strike="noStrike" cap="none">
                <a:solidFill>
                  <a:srgbClr val="0000FF"/>
                </a:solidFill>
              </a:rPr>
              <a:t>77%</a:t>
            </a:r>
            <a:r>
              <a:rPr lang="cs-CZ" sz="2400" i="0" u="none" strike="noStrike" cap="none">
                <a:solidFill>
                  <a:srgbClr val="0070C0"/>
                </a:solidFill>
              </a:rPr>
              <a:t> </a:t>
            </a:r>
            <a:r>
              <a:rPr lang="cs-CZ" sz="2400" i="0" u="none" strike="noStrike" cap="none">
                <a:solidFill>
                  <a:srgbClr val="000000"/>
                </a:solidFill>
              </a:rPr>
              <a:t>hledání je přes Google - každou sekundu provádí </a:t>
            </a:r>
            <a:r>
              <a:rPr lang="cs-CZ" sz="2400" b="1" i="0" u="none" strike="noStrike" cap="none">
                <a:solidFill>
                  <a:srgbClr val="0000FF"/>
                </a:solidFill>
              </a:rPr>
              <a:t>více než 40.000 hledání</a:t>
            </a:r>
            <a:endParaRPr sz="2400" i="0" u="none" strike="noStrike" cap="none">
              <a:solidFill>
                <a:srgbClr val="0000FF"/>
              </a:solidFill>
            </a:endParaRPr>
          </a:p>
        </p:txBody>
      </p:sp>
      <p:sp>
        <p:nvSpPr>
          <p:cNvPr id="164" name="Google Shape;164;g6211f007f8_0_7"/>
          <p:cNvSpPr txBox="1"/>
          <p:nvPr/>
        </p:nvSpPr>
        <p:spPr>
          <a:xfrm>
            <a:off x="395522" y="5698272"/>
            <a:ext cx="8366738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Calibri"/>
              <a:buNone/>
            </a:pPr>
            <a:r>
              <a:rPr lang="cs-CZ" sz="2400" b="1" i="0" u="none" strike="noStrike" cap="none" dirty="0">
                <a:solidFill>
                  <a:srgbClr val="0000FF"/>
                </a:solidFill>
              </a:rPr>
              <a:t>5 biliónů hledání</a:t>
            </a:r>
            <a:r>
              <a:rPr lang="cs-CZ" sz="2400" b="1" i="0" u="none" strike="noStrike" cap="none" dirty="0">
                <a:solidFill>
                  <a:srgbClr val="0070C0"/>
                </a:solidFill>
              </a:rPr>
              <a:t> </a:t>
            </a:r>
            <a:r>
              <a:rPr lang="cs-CZ" sz="2400" i="0" u="none" strike="noStrike" cap="none" dirty="0">
                <a:solidFill>
                  <a:srgbClr val="000000"/>
                </a:solidFill>
              </a:rPr>
              <a:t>denně provedenou všechny vyhledávače</a:t>
            </a: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65" name="Google Shape;165;g6211f007f8_0_7"/>
          <p:cNvSpPr txBox="1"/>
          <p:nvPr/>
        </p:nvSpPr>
        <p:spPr>
          <a:xfrm>
            <a:off x="416251" y="118373"/>
            <a:ext cx="7056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ahoma"/>
              <a:buNone/>
            </a:pPr>
            <a:r>
              <a:rPr lang="cs-CZ" sz="3600" b="1" i="0" u="none" strike="noStrike" cap="none">
                <a:solidFill>
                  <a:srgbClr val="0000FF"/>
                </a:solidFill>
              </a:rPr>
              <a:t>Vyhledávání na internetu</a:t>
            </a:r>
            <a:endParaRPr sz="3600" i="0" u="none" strike="noStrike" cap="none">
              <a:solidFill>
                <a:srgbClr val="0000FF"/>
              </a:solidFill>
            </a:endParaRPr>
          </a:p>
        </p:txBody>
      </p:sp>
      <p:sp>
        <p:nvSpPr>
          <p:cNvPr id="166" name="Google Shape;166;g6211f007f8_0_7"/>
          <p:cNvSpPr txBox="1"/>
          <p:nvPr/>
        </p:nvSpPr>
        <p:spPr>
          <a:xfrm>
            <a:off x="179400" y="6419678"/>
            <a:ext cx="8964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Zdroj: </a:t>
            </a:r>
            <a:r>
              <a:rPr lang="cs-CZ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much data do </a:t>
            </a:r>
            <a:r>
              <a:rPr lang="cs-CZ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every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cs-CZ" sz="10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Forbes.com </a:t>
            </a:r>
            <a:r>
              <a:rPr lang="cs-CZ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[online]. [cit. 2019-2-12]. Dostupné z: https://www.forbes.com/sites/bernardmarr/2018/05/21/how-much-data-do-we-create-every-day-the-mind-blowing-stats-everyone-should-read/#3ff7a21d60ba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66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</a:t>
            </a: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3" y="217101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http://knihovna.fss.muni.cz/ezdroje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http://ezdroje.muni.cz/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81957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informacemi, základy EIZ, psaní odborných (závěrečných) prací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Citace, citování, plagiátorství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základní terminologie, citační styly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EBSCO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a nadstavbové nástroje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databáze elektronických knih</a:t>
            </a:r>
            <a:endParaRPr sz="20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271238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391886" y="37761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96125" y="900333"/>
            <a:ext cx="8573555" cy="572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Prosím, prostudujte si, jak funguje tzv. </a:t>
            </a:r>
            <a:r>
              <a:rPr lang="cs-CZ" sz="2200" b="1" dirty="0"/>
              <a:t>vzdálený přístup k e-zdrojům </a:t>
            </a:r>
            <a:r>
              <a:rPr lang="cs-CZ" sz="2200" dirty="0"/>
              <a:t>(tj. mimo počítačovou síť MU) - </a:t>
            </a:r>
            <a:r>
              <a:rPr lang="cs-CZ" sz="2200" dirty="0">
                <a:hlinkClick r:id="rId3"/>
              </a:rPr>
              <a:t>https://ezdroje.muni.cz</a:t>
            </a:r>
            <a:r>
              <a:rPr lang="cs-CZ" sz="2200" dirty="0"/>
              <a:t> - sekce vzdálený přístup </a:t>
            </a:r>
            <a:r>
              <a:rPr lang="cs-CZ" sz="2200" dirty="0">
                <a:solidFill>
                  <a:schemeClr val="tx1"/>
                </a:solidFill>
              </a:rPr>
              <a:t>a jeden z přístupů si zvolte pro další práci. </a:t>
            </a:r>
          </a:p>
          <a:p>
            <a:pPr algn="just"/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/>
              <a:t> Poté se zkuste připojit do databáze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.</a:t>
            </a:r>
          </a:p>
          <a:p>
            <a:pPr algn="just"/>
            <a:r>
              <a:rPr lang="cs-CZ" sz="2200" b="1" dirty="0"/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Na stránce </a:t>
            </a:r>
            <a:r>
              <a:rPr lang="cs-CZ" sz="2200" b="1" dirty="0"/>
              <a:t>ezdroje.muni.cz </a:t>
            </a:r>
            <a:r>
              <a:rPr lang="cs-CZ" sz="2200" dirty="0"/>
              <a:t>si zvolte „zdroje abecedně“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Dohledejte si databázi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 – </a:t>
            </a:r>
            <a:r>
              <a:rPr lang="cs-CZ" sz="2200" b="1" dirty="0" err="1"/>
              <a:t>Journals</a:t>
            </a:r>
            <a:r>
              <a:rPr lang="cs-CZ" sz="2200" b="1" dirty="0"/>
              <a:t>, </a:t>
            </a:r>
            <a:r>
              <a:rPr lang="cs-CZ" sz="2200" dirty="0"/>
              <a:t>u ní si klikněte na „více informací“ a poté zvolte dole na stránce na „</a:t>
            </a:r>
            <a:r>
              <a:rPr lang="cs-CZ" sz="2200" dirty="0" err="1"/>
              <a:t>Ezproxy</a:t>
            </a:r>
            <a:r>
              <a:rPr lang="cs-CZ" sz="2200" dirty="0"/>
              <a:t>“ nebo „</a:t>
            </a:r>
            <a:r>
              <a:rPr lang="cs-CZ" sz="2200" dirty="0" err="1"/>
              <a:t>Shibboleth</a:t>
            </a:r>
            <a:r>
              <a:rPr lang="cs-CZ" sz="2200" dirty="0"/>
              <a:t>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Následně se zobrazí tabulka, do které zadáte UČO a heslo. Případně českou federaci a následně MU. Alternativou samozřejmě zůstává přihlášení přes </a:t>
            </a:r>
            <a:r>
              <a:rPr lang="cs-CZ" sz="2200" dirty="0" err="1"/>
              <a:t>OpenVPN</a:t>
            </a:r>
            <a:r>
              <a:rPr lang="cs-CZ" sz="2200" dirty="0"/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Jak by měla postup vypadat, si můžete zkontrolovat na dalších </a:t>
            </a:r>
            <a:r>
              <a:rPr lang="cs-CZ" sz="2200" dirty="0" err="1"/>
              <a:t>slidu</a:t>
            </a:r>
            <a:r>
              <a:rPr lang="cs-CZ" sz="2200" dirty="0"/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8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88AB027-7CC3-4A91-AC4F-40CAFB41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10" y="670560"/>
            <a:ext cx="7688580" cy="55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91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586662" y="3059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793225" y="218987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024C16-0076-4AD0-B8E0-194B89078470}"/>
              </a:ext>
            </a:extLst>
          </p:cNvPr>
          <p:cNvSpPr txBox="1"/>
          <p:nvPr/>
        </p:nvSpPr>
        <p:spPr>
          <a:xfrm>
            <a:off x="5907443" y="5300503"/>
            <a:ext cx="5131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https://onlinelibrary.wiley.com/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F9320C-2A53-4FDA-995B-DB9FD5171B86}"/>
              </a:ext>
            </a:extLst>
          </p:cNvPr>
          <p:cNvSpPr txBox="1"/>
          <p:nvPr/>
        </p:nvSpPr>
        <p:spPr>
          <a:xfrm>
            <a:off x="83975" y="5146614"/>
            <a:ext cx="807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Náhled databáze </a:t>
            </a:r>
            <a:r>
              <a:rPr lang="cs-CZ" dirty="0" err="1"/>
              <a:t>Wiley</a:t>
            </a:r>
            <a:r>
              <a:rPr lang="cs-CZ" dirty="0"/>
              <a:t> po přihlášení přes </a:t>
            </a:r>
            <a:r>
              <a:rPr lang="cs-CZ" dirty="0" err="1"/>
              <a:t>Shibboleth</a:t>
            </a:r>
            <a:r>
              <a:rPr lang="cs-CZ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E3721AD-3172-446F-81F4-C28A7A474841}"/>
              </a:ext>
            </a:extLst>
          </p:cNvPr>
          <p:cNvSpPr txBox="1"/>
          <p:nvPr/>
        </p:nvSpPr>
        <p:spPr>
          <a:xfrm>
            <a:off x="191277" y="5822307"/>
            <a:ext cx="8761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Další verze cvičení pro zvídavé – i když vyhledávání v databázích bude součástí až další lekce, tak si můžete v této databázi najít zdroje (např. články) týkající se  „diplomacie“. Vyhledávejte v angličtině, téma si můžete zkusit více upřesnit. Pokud si chcete následně přečíst celý text, tak by u záznamu mělo být uvedeno „Full Access“.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092056-5D7F-4BD9-9F36-E0D95E0A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1321"/>
            <a:ext cx="9144000" cy="42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75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08025" y="192900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Psaní závěrečných (odborných) prací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3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Metodika psaní odborných prací</a:t>
            </a:r>
            <a:endParaRPr sz="400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Dostatek času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vyhledání a nastudovaní      příslušné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Vypracování námětu závěrečné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Vymezení času potřebného k sepsání textu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Dodržení všech předepsaných formálních a odborných náležitostí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g5ffc877e4a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6211f007f8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6211f007f8_0_43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24" name="Google Shape;224;g6211f007f8_0_4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Podívat se do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Případně na práce jiných univerzit: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5ffc877e4a_0_0"/>
          <p:cNvSpPr txBox="1">
            <a:spLocks noGrp="1"/>
          </p:cNvSpPr>
          <p:nvPr>
            <p:ph type="title"/>
          </p:nvPr>
        </p:nvSpPr>
        <p:spPr>
          <a:xfrm>
            <a:off x="628623" y="621150"/>
            <a:ext cx="7886701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200" b="1" dirty="0">
                <a:solidFill>
                  <a:srgbClr val="0000D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Podmínky absolvování předmětu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Google Shape;180;g5ffc877e4a_0_0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Zápočet</a:t>
            </a: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účast</a:t>
            </a: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na seminářích a přednášce</a:t>
            </a: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vypracování </a:t>
            </a: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dvou dílčích </a:t>
            </a: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praktických </a:t>
            </a: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úkolů</a:t>
            </a: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a online cvičení na citace</a:t>
            </a:r>
            <a:endParaRPr sz="1800" b="1" u="sng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❖"/>
            </a:pP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vypracování </a:t>
            </a: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rešerše</a:t>
            </a:r>
            <a:r>
              <a:rPr lang="cs-CZ" sz="18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a závěrečného</a:t>
            </a: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testu</a:t>
            </a:r>
            <a:endParaRPr sz="1800" b="1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s-CZ" sz="18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Další termíny kurzu</a:t>
            </a: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Char char="❖"/>
            </a:pPr>
            <a:r>
              <a:rPr lang="cs-CZ" sz="18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3. 12. </a:t>
            </a:r>
            <a:r>
              <a:rPr lang="cs-CZ" sz="1800" dirty="0">
                <a:solidFill>
                  <a:srgbClr val="FF33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</a:t>
            </a:r>
            <a:r>
              <a:rPr lang="cs-CZ" sz="18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</a:t>
            </a:r>
            <a:r>
              <a:rPr lang="cs-CZ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8:00 - 9:40 </a:t>
            </a:r>
            <a:r>
              <a:rPr lang="cs-CZ" sz="18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	seminář EIZ I.</a:t>
            </a:r>
            <a:endParaRPr sz="18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33CC"/>
              </a:buClr>
              <a:buSzPts val="1800"/>
              <a:buChar char="❖"/>
            </a:pPr>
            <a:r>
              <a:rPr lang="cs-CZ" sz="18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ČT 10. 12.           </a:t>
            </a:r>
            <a:r>
              <a:rPr lang="cs-CZ" sz="18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8:00 - 9:40       přednáška na citace a citační manažery</a:t>
            </a: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❖"/>
            </a:pPr>
            <a:r>
              <a:rPr lang="cs-CZ" sz="18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7. 1.  2021     8:00 - 9:40      seminář EIZ II.</a:t>
            </a:r>
            <a:endParaRPr sz="18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12930" y="1468829"/>
            <a:ext cx="78867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 v části „Vyhledávání absolventů a závěrečných prací“ dohledejte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práce absolventů vaší katedry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kteří již mají v archivu vloženou závěrečnou práci. Vyzkoušejte si různé typy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filtrů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(více položek lze vybrat přes </a:t>
            </a:r>
            <a:r>
              <a:rPr lang="cs-CZ" sz="2400" b="0" i="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). Zvolte si některý ze záznamů a prohlédněte si, </a:t>
            </a:r>
            <a:r>
              <a:rPr lang="cs-CZ" sz="2400" dirty="0">
                <a:solidFill>
                  <a:schemeClr val="tx1"/>
                </a:solidFill>
              </a:rPr>
              <a:t>co zde můžete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najít (abstrakt, klíčová slova, posudky, plný text práce, návrh hodnocení).</a:t>
            </a:r>
            <a:endParaRPr sz="2400" b="0" i="0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96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g5ffc877e4a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5ffc877e4a_0_84"/>
          <p:cNvSpPr txBox="1">
            <a:spLocks noGrp="1"/>
          </p:cNvSpPr>
          <p:nvPr>
            <p:ph type="title"/>
          </p:nvPr>
        </p:nvSpPr>
        <p:spPr>
          <a:xfrm>
            <a:off x="935267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68" name="Google Shape;268;g5ffc877e4a_0_84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0a5cf5ecd_0_0"/>
          <p:cNvSpPr txBox="1">
            <a:spLocks noGrp="1"/>
          </p:cNvSpPr>
          <p:nvPr>
            <p:ph type="title"/>
          </p:nvPr>
        </p:nvSpPr>
        <p:spPr>
          <a:xfrm>
            <a:off x="806301" y="6460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75" name="Google Shape;275;g60a5cf5ecd_0_0"/>
          <p:cNvSpPr txBox="1"/>
          <p:nvPr/>
        </p:nvSpPr>
        <p:spPr>
          <a:xfrm>
            <a:off x="263100" y="17023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Práce s informačními zdroji </a:t>
            </a:r>
          </a:p>
          <a:p>
            <a:pPr marL="381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endParaRPr lang="cs-CZ" sz="2200" dirty="0">
              <a:solidFill>
                <a:schemeClr val="dk1"/>
              </a:solidFill>
            </a:endParaRPr>
          </a:p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Hledání dokumentů, které souvisí se zvoleným tématem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1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Získání dokumentů*: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Výpůjčka z knihovny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Výpůjčka/dodání dokumentu z jiné knihovny v  ČR/zahraničí -   MVS/MMVS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E-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prezenčka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 Copy on 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Demand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(</a:t>
            </a:r>
            <a:r>
              <a:rPr lang="cs-CZ" sz="22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CoD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)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Licencované databáze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2095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cs-CZ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*jako dokument budeme pro potřeby naší výuky označovat texty, obrázky, fotky, videa tj. jakoukoli formu grafického znázornění informací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177650" y="16755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newslettery)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1061185" y="65666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980083" y="1707492"/>
            <a:ext cx="6894954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Zkuste se zamysle</a:t>
            </a:r>
            <a:r>
              <a:rPr lang="cs-CZ" sz="2800" dirty="0">
                <a:solidFill>
                  <a:schemeClr val="dk1"/>
                </a:solidFill>
              </a:rPr>
              <a:t>t, jaký je rozdíl mezi: 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dirty="0" err="1">
                <a:solidFill>
                  <a:schemeClr val="dk1"/>
                </a:solidFill>
              </a:rPr>
              <a:t>Deep</a:t>
            </a:r>
            <a:r>
              <a:rPr lang="cs-CZ" sz="2800" b="1" dirty="0">
                <a:solidFill>
                  <a:schemeClr val="dk1"/>
                </a:solidFill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endParaRPr lang="cs-CZ" sz="2800" b="1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Řešení naleznete na dalším </a:t>
            </a:r>
            <a:r>
              <a:rPr lang="cs-CZ" sz="280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slidu</a:t>
            </a:r>
            <a:r>
              <a:rPr lang="cs-CZ" sz="2800" dirty="0">
                <a:solidFill>
                  <a:schemeClr val="dk1"/>
                </a:solidFill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8061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0" y="1231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22775" y="6526800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0D87F83-0614-4BB3-A974-000C4EF333D0}"/>
              </a:ext>
            </a:extLst>
          </p:cNvPr>
          <p:cNvSpPr txBox="1"/>
          <p:nvPr/>
        </p:nvSpPr>
        <p:spPr>
          <a:xfrm>
            <a:off x="288903" y="4259272"/>
            <a:ext cx="3122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Prosím všimněte si, že „akademické databáze“ tj. naše e-zdroje jsou součástí tzv. „</a:t>
            </a:r>
            <a:r>
              <a:rPr lang="cs-CZ" dirty="0" err="1"/>
              <a:t>deep</a:t>
            </a:r>
            <a:r>
              <a:rPr lang="cs-CZ" dirty="0"/>
              <a:t> webu“.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816585" y="144132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Informační zdroje aneb částečná ochutnávka z dalšíc</a:t>
            </a:r>
            <a:r>
              <a:rPr lang="cs-CZ" sz="6000" b="1" dirty="0">
                <a:solidFill>
                  <a:srgbClr val="FFFFFF"/>
                </a:solidFill>
              </a:rPr>
              <a:t>h lekcí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40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4" y="640908"/>
            <a:ext cx="834805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152467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80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Annual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Reviews</a:t>
            </a:r>
            <a:r>
              <a:rPr lang="cs-CZ" sz="2400" b="1" dirty="0">
                <a:solidFill>
                  <a:schemeClr val="dk1"/>
                </a:solidFill>
              </a:rPr>
              <a:t> (do 2018)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416346" y="1756830"/>
            <a:ext cx="3394800" cy="36003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560362" y="1794711"/>
            <a:ext cx="3312300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hromadně prostřednictvím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C042A-24B6-42B2-AB3C-109AC184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1" y="365126"/>
            <a:ext cx="8062589" cy="1325563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Online výuka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1192A0-63A9-4411-84AB-F7A19A291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761" y="1825624"/>
            <a:ext cx="8256233" cy="4667249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veškerá výuka je převedena do online režimu. </a:t>
            </a:r>
          </a:p>
          <a:p>
            <a:pPr marL="11430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Předmět bude probíhat formou </a:t>
            </a:r>
            <a:r>
              <a:rPr lang="cs-CZ" b="1" dirty="0"/>
              <a:t>online setkání</a:t>
            </a:r>
            <a:r>
              <a:rPr lang="cs-CZ" dirty="0"/>
              <a:t> ve stejné dny a časy, jako by probíhala výuka v učebnách. Pro studenty zůstávají povinnosti vyplývající z tohoto sylabu. Pro realizaci přednášek a seminářů bude využíván komunikační program </a:t>
            </a:r>
            <a:r>
              <a:rPr lang="cs-CZ" b="1" dirty="0"/>
              <a:t>MS </a:t>
            </a:r>
            <a:r>
              <a:rPr lang="cs-CZ" b="1" dirty="0" err="1"/>
              <a:t>Teams</a:t>
            </a:r>
            <a:r>
              <a:rPr lang="cs-CZ" b="1" dirty="0"/>
              <a:t>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Doporučujeme si prostudovat fakultní manuál k aplikaci MS </a:t>
            </a:r>
            <a:r>
              <a:rPr lang="cs-CZ" u="sng" dirty="0" err="1"/>
              <a:t>Teams</a:t>
            </a:r>
            <a:r>
              <a:rPr lang="cs-CZ" u="sng" dirty="0"/>
              <a:t> </a:t>
            </a:r>
            <a:r>
              <a:rPr lang="cs-CZ" u="sng" dirty="0">
                <a:hlinkClick r:id="rId2"/>
              </a:rPr>
              <a:t>https://it.muni.cz/sluzby/microsoft-teams</a:t>
            </a:r>
            <a:r>
              <a:rPr lang="cs-CZ" dirty="0"/>
              <a:t> nebo </a:t>
            </a:r>
            <a:r>
              <a:rPr lang="cs-CZ" u="sng" dirty="0">
                <a:hlinkClick r:id="rId3"/>
              </a:rPr>
              <a:t>https://www.phil.muni.cz/online-</a:t>
            </a:r>
            <a:r>
              <a:rPr lang="cs-CZ" u="sng" dirty="0" err="1">
                <a:hlinkClick r:id="rId3"/>
              </a:rPr>
              <a:t>vyuka</a:t>
            </a:r>
            <a:r>
              <a:rPr lang="cs-CZ" u="sng" dirty="0">
                <a:hlinkClick r:id="rId3"/>
              </a:rPr>
              <a:t>/pro-studenty</a:t>
            </a:r>
            <a:r>
              <a:rPr lang="cs-CZ" dirty="0"/>
              <a:t>.</a:t>
            </a:r>
          </a:p>
          <a:p>
            <a:pPr marL="114300" indent="0">
              <a:buNone/>
            </a:pPr>
            <a:r>
              <a:rPr lang="cs-CZ" dirty="0"/>
              <a:t> 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220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dostupné zdroje: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10.000 čas.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19299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Gruyter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Online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dostupný multioborový zdroj, stovky odborných časopisů (ve filtrech zvolit „open </a:t>
            </a:r>
            <a:r>
              <a:rPr lang="cs-CZ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 a „free </a:t>
            </a:r>
            <a:r>
              <a:rPr lang="cs-CZ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g60a5cf5ecd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g60a5cf5ecd_0_107"/>
          <p:cNvSpPr txBox="1"/>
          <p:nvPr/>
        </p:nvSpPr>
        <p:spPr>
          <a:xfrm>
            <a:off x="560849" y="2142064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to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(and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Science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endParaRPr sz="36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–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CASLIN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Knowledge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 dirty="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4216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DDA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nový způsob nákupu e-knih dle požadavku uživatelů, platforma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AA955-67AA-439F-AEAC-CDC891A2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3403BD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0D9D3D-E55E-4C0D-B33B-CD6B9C408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295" y="1564368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Otevřete si stránku </a:t>
            </a:r>
            <a:r>
              <a:rPr lang="cs-CZ" dirty="0">
                <a:hlinkClick r:id="rId2"/>
              </a:rPr>
              <a:t>https://katalog.muni.cz/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Dohledejte si knihu „Stručné dějiny diplomacie“ a podívejte se, které knihovny MU ji mají ve fondu. Je dostupná i na FSS? A pokud ano, je právě vypůjčená?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dolní části stránky si zvolte „abecední procházení“. Zde můžete vyhledávat podle tématu dokumentu. Zadejte si výraz, který Vás aktuálně zajímá a projděte si zobrazené výsledky.</a:t>
            </a:r>
          </a:p>
        </p:txBody>
      </p:sp>
    </p:spTree>
    <p:extLst>
      <p:ext uri="{BB962C8B-B14F-4D97-AF65-F5344CB8AC3E}">
        <p14:creationId xmlns:p14="http://schemas.microsoft.com/office/powerpoint/2010/main" val="30999064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663036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Denní tisk, TV a rozhlasové vysílání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Anopress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Monitoring Online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551627" y="18654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 závěrečných prací MU –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DART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ProQuest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®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Dissertations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&amp;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Open Access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Dissertatitons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g60a5cf5ecd_0_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g60a5cf5ecd_0_133"/>
          <p:cNvSpPr txBox="1">
            <a:spLocks noGrp="1"/>
          </p:cNvSpPr>
          <p:nvPr>
            <p:ph type="title"/>
          </p:nvPr>
        </p:nvSpPr>
        <p:spPr>
          <a:xfrm>
            <a:off x="857250" y="7128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referenční díla?</a:t>
            </a:r>
            <a:endParaRPr sz="3600" dirty="0"/>
          </a:p>
        </p:txBody>
      </p:sp>
      <p:sp>
        <p:nvSpPr>
          <p:cNvPr id="404" name="Google Shape;404;g60a5cf5ecd_0_13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60a5cf5ecd_0_133"/>
          <p:cNvSpPr txBox="1"/>
          <p:nvPr/>
        </p:nvSpPr>
        <p:spPr>
          <a:xfrm>
            <a:off x="732789" y="19700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Gale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Virtual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Reference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Library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(encyklopedie)</a:t>
            </a:r>
            <a:endParaRPr sz="3200" b="0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World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Factbook</a:t>
            </a: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537432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360150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ROAD -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the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Directory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of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Open Access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scholarly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Resources</a:t>
            </a:r>
            <a:r>
              <a:rPr lang="cs-CZ" sz="3200" b="1" dirty="0">
                <a:solidFill>
                  <a:schemeClr val="dk1"/>
                </a:solidFill>
              </a:rPr>
              <a:t> </a:t>
            </a:r>
            <a:r>
              <a:rPr lang="cs-CZ" sz="3200" dirty="0">
                <a:solidFill>
                  <a:schemeClr val="dk1"/>
                </a:solidFill>
              </a:rPr>
              <a:t>- časopisy, konferenční sborníky, akademické </a:t>
            </a:r>
            <a:r>
              <a:rPr lang="cs-CZ" sz="3200" dirty="0" err="1">
                <a:solidFill>
                  <a:schemeClr val="dk1"/>
                </a:solidFill>
              </a:rPr>
              <a:t>repozitáře</a:t>
            </a:r>
            <a:r>
              <a:rPr lang="cs-CZ" sz="3200" dirty="0">
                <a:solidFill>
                  <a:schemeClr val="dk1"/>
                </a:solidFill>
              </a:rPr>
              <a:t>)</a:t>
            </a:r>
          </a:p>
          <a:p>
            <a:pPr marL="508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254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4"/>
              </a:rPr>
              <a:t>Oficiální dokumenty OSN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885670-B2C5-4731-994E-D56EC76F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08338"/>
            <a:ext cx="7886700" cy="5468625"/>
          </a:xfrm>
        </p:spPr>
        <p:txBody>
          <a:bodyPr/>
          <a:lstStyle/>
          <a:p>
            <a:pPr marL="114300" indent="0" algn="just">
              <a:buNone/>
            </a:pPr>
            <a:r>
              <a:rPr lang="cs-CZ" dirty="0"/>
              <a:t>Prezentaci, prosím, berte jako přehledovou. Možností a zdrojů je opravdu obrovské množství. Vyzkoušejte si uvedená praktická cvičení, podrobnější práce s databázemi bude obsahem následující lekce.</a:t>
            </a:r>
          </a:p>
          <a:p>
            <a:pPr marL="114300" indent="0" algn="just">
              <a:buNone/>
            </a:pPr>
            <a:endParaRPr lang="cs-CZ" dirty="0"/>
          </a:p>
          <a:p>
            <a:pPr marL="114300" indent="0" algn="just">
              <a:buNone/>
            </a:pPr>
            <a:r>
              <a:rPr lang="cs-CZ" dirty="0"/>
              <a:t>Přeji vám hodně štěstí při studiu. V případě jakýchkoli dotazů či problémů se prosím ozvěte na email </a:t>
            </a:r>
            <a:r>
              <a:rPr lang="cs-CZ" dirty="0">
                <a:hlinkClick r:id="rId2"/>
              </a:rPr>
              <a:t>mazancov@fss.muni.cz</a:t>
            </a:r>
            <a:r>
              <a:rPr lang="cs-CZ" dirty="0"/>
              <a:t>  Pokusím se vám poradit co nejdříve to bude možné. Děkuji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112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60a5cf5ecd_0_20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60a5cf5ecd_0_200"/>
          <p:cNvSpPr txBox="1"/>
          <p:nvPr/>
        </p:nvSpPr>
        <p:spPr>
          <a:xfrm>
            <a:off x="480150" y="65446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vyhledávání odborných informací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používejte 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informační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Ověřené, kvalitní, jedinečné informace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databází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knihovny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elektronických informačních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Mimo počítačovou síť MU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nastavte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vzdálený přístup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OpenVPN, Shibboleth, EZproxy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85056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Psaní odborných (závěrečných prací)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Nejen při volbě tématu může pomoci Archiv závěrečných prací v IS 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 knihoven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Veřejné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3826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513491"/>
            <a:ext cx="83826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KATUŠČÁK, D., B. DROBÍKOVÁ, R. PAPÍK. 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Jak psát závěrečné a kvalifikační práce.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Nitra: Enigma, 2008, 161 s. ISBN 978-80-89132-70-6.</a:t>
            </a: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905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BOTHMA,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Theo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Navigating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literacy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your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society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survival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toolkit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3rd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Cape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Town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Pearson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Education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, 2011, 208 s. ISBN 9781775782278. </a:t>
            </a:r>
            <a:endParaRPr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GRÖPPEL-WEGENER, </a:t>
            </a:r>
            <a:r>
              <a:rPr lang="cs-CZ" sz="2400" dirty="0" err="1">
                <a:solidFill>
                  <a:schemeClr val="dk1"/>
                </a:solidFill>
              </a:rPr>
              <a:t>Alke</a:t>
            </a:r>
            <a:r>
              <a:rPr lang="cs-CZ" sz="2400" dirty="0">
                <a:solidFill>
                  <a:schemeClr val="dk1"/>
                </a:solidFill>
              </a:rPr>
              <a:t> a Claire PENKETH. </a:t>
            </a:r>
            <a:r>
              <a:rPr lang="cs-CZ" sz="2400" i="1" dirty="0" err="1">
                <a:solidFill>
                  <a:schemeClr val="dk1"/>
                </a:solidFill>
              </a:rPr>
              <a:t>The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fishscale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of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academicness</a:t>
            </a:r>
            <a:r>
              <a:rPr lang="cs-CZ" sz="2400" dirty="0">
                <a:solidFill>
                  <a:schemeClr val="dk1"/>
                </a:solidFill>
              </a:rPr>
              <a:t>.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: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 university, [2013]. A </a:t>
            </a:r>
            <a:r>
              <a:rPr lang="cs-CZ" sz="2400" dirty="0" err="1">
                <a:solidFill>
                  <a:schemeClr val="dk1"/>
                </a:solidFill>
              </a:rPr>
              <a:t>Tactile</a:t>
            </a:r>
            <a:r>
              <a:rPr lang="cs-CZ" sz="2400" dirty="0">
                <a:solidFill>
                  <a:schemeClr val="dk1"/>
                </a:solidFill>
              </a:rPr>
              <a:t> Academia </a:t>
            </a:r>
            <a:r>
              <a:rPr lang="cs-CZ" sz="2400" dirty="0" err="1">
                <a:solidFill>
                  <a:schemeClr val="dk1"/>
                </a:solidFill>
              </a:rPr>
              <a:t>book</a:t>
            </a:r>
            <a:r>
              <a:rPr lang="cs-CZ" sz="2400" dirty="0">
                <a:solidFill>
                  <a:schemeClr val="dk1"/>
                </a:solidFill>
              </a:rPr>
              <a:t>. ISBN 978-0-9927884-0-7.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Google Shape;517;g60a5cf5ecd_0_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Google Shape;518;g60a5cf5ecd_0_214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Obrázky</a:t>
            </a:r>
            <a:endParaRPr sz="3600"/>
          </a:p>
        </p:txBody>
      </p:sp>
      <p:sp>
        <p:nvSpPr>
          <p:cNvPr id="519" name="Google Shape;519;g60a5cf5ecd_0_21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g60a5cf5ecd_0_214"/>
          <p:cNvSpPr txBox="1"/>
          <p:nvPr/>
        </p:nvSpPr>
        <p:spPr>
          <a:xfrm>
            <a:off x="480150" y="15135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cs-CZ" sz="24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hlinkClick r:id="rId4"/>
              </a:rPr>
              <a:t>https://www.airsassociation.org/airs-articles/item/16220-how-to-access-the-dark-web</a:t>
            </a:r>
            <a:r>
              <a:rPr lang="cs-CZ" sz="24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cs-CZ" sz="1800" dirty="0">
                <a:solidFill>
                  <a:schemeClr val="dk1"/>
                </a:solidFill>
              </a:rPr>
              <a:t>(</a:t>
            </a:r>
            <a:r>
              <a:rPr lang="cs-CZ" sz="1800" dirty="0" err="1">
                <a:solidFill>
                  <a:schemeClr val="dk1"/>
                </a:solidFill>
              </a:rPr>
              <a:t>deep</a:t>
            </a:r>
            <a:r>
              <a:rPr lang="cs-CZ" sz="1800" dirty="0">
                <a:solidFill>
                  <a:schemeClr val="dk1"/>
                </a:solidFill>
              </a:rPr>
              <a:t> web)</a:t>
            </a:r>
            <a:endParaRPr sz="3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1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19825" y="129217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</a:t>
            </a:r>
            <a:endParaRPr sz="4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106077" y="212677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Mgr. Dana Mazancová, </a:t>
            </a:r>
            <a:r>
              <a:rPr lang="cs-CZ" sz="35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</a:t>
            </a: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mazancov</a:t>
            </a:r>
            <a:r>
              <a:rPr lang="cs-CZ" sz="3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@fss.muni.cz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infozdroje@fss.muni.cz</a:t>
            </a:r>
            <a:endParaRPr sz="4000" b="1" dirty="0">
              <a:solidFill>
                <a:srgbClr val="0000DC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fc877e4a_0_6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</a:t>
            </a:r>
            <a:endParaRPr sz="4000"/>
          </a:p>
        </p:txBody>
      </p:sp>
      <p:sp>
        <p:nvSpPr>
          <p:cNvPr id="124" name="Google Shape;124;g5ffc877e4a_0_6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4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typy informačních zdrojů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kde hledat knihy, odborné časopisy, informace z médií, závěrečné práce, referenční díla, statistické údaje, oborové brány?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lang="cs-CZ" b="1" dirty="0">
              <a:latin typeface="Arial"/>
              <a:ea typeface="Arial"/>
              <a:cs typeface="Arial"/>
              <a:sym typeface="Arial"/>
            </a:endParaRPr>
          </a:p>
          <a:p>
            <a:pPr marL="419100">
              <a:spcBef>
                <a:spcPts val="120"/>
              </a:spcBef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Cíle dnešní lekce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79828" y="1649756"/>
            <a:ext cx="8215532" cy="486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04482" algn="just" rtl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Naučit se rozeznat licencované zdroje informací a seznámit se základními pojmy.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Seznámit se s e-zdroji na stránkách knihovny a Portále elektronických informačních zdrojů MUNI.</a:t>
            </a: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Umět přistupovat ke zdrojům mimo počítačovou síť MU.</a:t>
            </a:r>
          </a:p>
        </p:txBody>
      </p:sp>
    </p:spTree>
    <p:extLst>
      <p:ext uri="{BB962C8B-B14F-4D97-AF65-F5344CB8AC3E}">
        <p14:creationId xmlns:p14="http://schemas.microsoft.com/office/powerpoint/2010/main" val="305727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1334208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"Information these days seems to be everywhere. But rather than making research easier, this has made it harder, because when doing research you don´t just have to find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information, you have to find the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information."</a:t>
            </a:r>
            <a:endParaRPr sz="2600" i="1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600"/>
              <a:t>                                                                   </a:t>
            </a:r>
            <a:endParaRPr sz="2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2296</Words>
  <Application>Microsoft Office PowerPoint</Application>
  <PresentationFormat>Předvádění na obrazovce (4:3)</PresentationFormat>
  <Paragraphs>336</Paragraphs>
  <Slides>55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Arial</vt:lpstr>
      <vt:lpstr>Calibri</vt:lpstr>
      <vt:lpstr>Noto Sans Symbols</vt:lpstr>
      <vt:lpstr>Tahoma</vt:lpstr>
      <vt:lpstr>Verdana</vt:lpstr>
      <vt:lpstr>Wingdings</vt:lpstr>
      <vt:lpstr>Motiv Office</vt:lpstr>
      <vt:lpstr>Základy práce s informačními zdroji pro bc. studenty MVZ221</vt:lpstr>
      <vt:lpstr>Osnova kurzu</vt:lpstr>
      <vt:lpstr>Podmínky absolvování předmětu</vt:lpstr>
      <vt:lpstr>Online výuka</vt:lpstr>
      <vt:lpstr>Prezentace aplikace PowerPoint</vt:lpstr>
      <vt:lpstr>Prezentace aplikace PowerPoint</vt:lpstr>
      <vt:lpstr>Osnova</vt:lpstr>
      <vt:lpstr>Cíle dnešní lekce</vt:lpstr>
      <vt:lpstr>Prezentace aplikace PowerPoint</vt:lpstr>
      <vt:lpstr>Informační společnost</vt:lpstr>
      <vt:lpstr>Kolik existuje informací online?</vt:lpstr>
      <vt:lpstr>Kolik existuje informací?</vt:lpstr>
      <vt:lpstr>Prezentace aplikace PowerPoint</vt:lpstr>
      <vt:lpstr>Informační gramotnost</vt:lpstr>
      <vt:lpstr>Prezentace aplikace PowerPoint</vt:lpstr>
      <vt:lpstr>Licencované zdroje I.</vt:lpstr>
      <vt:lpstr>Licencované zdroje II.</vt:lpstr>
      <vt:lpstr>Databáze</vt:lpstr>
      <vt:lpstr>Jak se dostanu k licencovaným zdrojům?</vt:lpstr>
      <vt:lpstr>Jak se dostanu k licencovaným zdrojům mimo počítačovou síť univerzity?</vt:lpstr>
      <vt:lpstr>Cvičení </vt:lpstr>
      <vt:lpstr>Prezentace aplikace PowerPoint</vt:lpstr>
      <vt:lpstr>Cvičení</vt:lpstr>
      <vt:lpstr>Prezentace aplikace PowerPoint</vt:lpstr>
      <vt:lpstr>Prezentace aplikace PowerPoint</vt:lpstr>
      <vt:lpstr>Metodika psaní odborných prací</vt:lpstr>
      <vt:lpstr>Základní etapy přípravy písemné práce</vt:lpstr>
      <vt:lpstr>Základní etapy přípravy písemné práce</vt:lpstr>
      <vt:lpstr>Volba tématu</vt:lpstr>
      <vt:lpstr>Cvičení </vt:lpstr>
      <vt:lpstr>Základní etapy přípravy písemné práce</vt:lpstr>
      <vt:lpstr>Informační průzkum</vt:lpstr>
      <vt:lpstr>Informační zdroje</vt:lpstr>
      <vt:lpstr>Cvičení </vt:lpstr>
      <vt:lpstr>Prezentace aplikace PowerPoint</vt:lpstr>
      <vt:lpstr>Prezentace aplikace PowerPoint</vt:lpstr>
      <vt:lpstr>Informační zdroje</vt:lpstr>
      <vt:lpstr>Kde začít? Vyhledávače, discovery systémy a vědecké sítě</vt:lpstr>
      <vt:lpstr>Kde hledat odborné časopisy? I.</vt:lpstr>
      <vt:lpstr>Kde hledat odborné časopisy? II.</vt:lpstr>
      <vt:lpstr>Prezentace aplikace PowerPoint</vt:lpstr>
      <vt:lpstr>Kde hledat knihy?</vt:lpstr>
      <vt:lpstr>Kde hledat knihy? II.</vt:lpstr>
      <vt:lpstr>Cvičení </vt:lpstr>
      <vt:lpstr>Kde hledat informace z médií?</vt:lpstr>
      <vt:lpstr>Kde hledat závěrečné práce?</vt:lpstr>
      <vt:lpstr>Kde hledat referenční díla?</vt:lpstr>
      <vt:lpstr>Kde hledat statistické údaje?</vt:lpstr>
      <vt:lpstr>Kde hledat další zdroje?</vt:lpstr>
      <vt:lpstr>Prezentace aplikace PowerPoint</vt:lpstr>
      <vt:lpstr>Prezentace aplikace PowerPoint</vt:lpstr>
      <vt:lpstr>Prezentace aplikace PowerPoint</vt:lpstr>
      <vt:lpstr>Literatura</vt:lpstr>
      <vt:lpstr>Obrázky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Dana Mazancová</cp:lastModifiedBy>
  <cp:revision>31</cp:revision>
  <cp:lastPrinted>2019-10-08T11:35:25Z</cp:lastPrinted>
  <dcterms:created xsi:type="dcterms:W3CDTF">2019-07-22T10:37:01Z</dcterms:created>
  <dcterms:modified xsi:type="dcterms:W3CDTF">2020-11-25T17:48:39Z</dcterms:modified>
</cp:coreProperties>
</file>