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76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F33B2-12E9-41E5-9BBC-DFA6DF0F6C49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87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900D-05CA-44E1-91B4-DEB36ED99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Mezinárodní měnový fond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HMV 425 na FSS MU v akademickém roce 2019/2020.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27" name="Group 123"/>
          <p:cNvGraphicFramePr>
            <a:graphicFrameLocks noGrp="1"/>
          </p:cNvGraphicFramePr>
          <p:nvPr>
            <p:ph/>
          </p:nvPr>
        </p:nvGraphicFramePr>
        <p:xfrm>
          <a:off x="2208214" y="549275"/>
          <a:ext cx="7786687" cy="5497518"/>
        </p:xfrm>
        <a:graphic>
          <a:graphicData uri="http://schemas.openxmlformats.org/drawingml/2006/table">
            <a:tbl>
              <a:tblPr/>
              <a:tblGrid>
                <a:gridCol w="3111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2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Rozdělení hlasů mezi vybrané členské země Fondu před a po reformě (%)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16,74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Česká republika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228" name="Text Box 124"/>
          <p:cNvSpPr txBox="1">
            <a:spLocks noChangeArrowheads="1"/>
          </p:cNvSpPr>
          <p:nvPr/>
        </p:nvSpPr>
        <p:spPr bwMode="auto">
          <a:xfrm>
            <a:off x="7284306" y="6046793"/>
            <a:ext cx="33954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dirty="0" err="1"/>
              <a:t>Zdoj</a:t>
            </a:r>
            <a:r>
              <a:rPr lang="cs-CZ" sz="1600" dirty="0"/>
              <a:t>: IMF Data and </a:t>
            </a:r>
            <a:r>
              <a:rPr lang="cs-CZ" sz="1600" dirty="0" err="1"/>
              <a:t>Statistics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596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BBDF2-35BF-41AE-A604-847B4E13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Mnohostranný mezinárodní platební styk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BBC4F3-52AF-491D-A291-494CA84B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Fond pomáhá při zavádění mnohostranného platebního styku pro </a:t>
            </a:r>
            <a:r>
              <a:rPr lang="cs-CZ" sz="2400" b="1" dirty="0"/>
              <a:t>běžné transakce, </a:t>
            </a:r>
            <a:r>
              <a:rPr lang="cs-CZ" sz="2400" dirty="0"/>
              <a:t>poskytuje pomoc při odstraňování devizových omezení.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Členské země jsou povinny usilovat o vzájemnou směnitelnost měn pro běžné transakce.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Směnitelná je taková měna, jejíž používání v běžných mezinárodních platebních operacích nepodléhá intenzivním zábranám.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Od 90 let snaha o rozšíření pravomocí MMF směrem ke správě finančních toků na kapitálových účtech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Zabezpečit systém volného pohybu kapitálu, odstranit kapitálové kontroly 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 asijské krizi opuštěno, pravidla kapitálových toků většinou součásti bilaterálních dohod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Role MMF při prosazování volného toku kapitálu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46C5A8D-CD80-4CC8-B60C-318536211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41215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A91CC-3649-433C-B51F-A2E7F6309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B0A2E-E3AB-4767-B08F-3A5FCAE7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Nezbytný předpoklad rozvoje ekonomické spolupráce – dle Dohody je </a:t>
            </a:r>
            <a:r>
              <a:rPr lang="cs-CZ" sz="2400" b="1" dirty="0"/>
              <a:t>vše podřízeno tomuto cíli</a:t>
            </a:r>
            <a:r>
              <a:rPr lang="cs-CZ" sz="2400" dirty="0"/>
              <a:t>. (čl.3) - Podporovat kursovou stabilitu, udržovat řádná devizová ujednání a čelit konkurenčnímu znehodnocování měny.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prostředek: Takový kursový systém, jehož mechanismus fungování by zabraňoval prudkým výkyvům měnových kurzů.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Původně mix keynesiánské a liberální politiky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Cíle: růst, cenová stabilita a zaměstnanost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Pevné kurzy pro podporu mezinárodního obchodu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Určitá flexibilita kvůli snahám vlád usilovat o plnou zaměstnanost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23F57D3-7E4F-4A4C-93DD-BA4D143711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19250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D594A-0E48-4779-9390-9CAADB7A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D82BA-DE8A-4ABA-940B-691021C1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 err="1"/>
              <a:t>Bretton-woodský</a:t>
            </a:r>
            <a:r>
              <a:rPr lang="cs-CZ" sz="2400" dirty="0"/>
              <a:t> systém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Povinnost členských zemí vyjadřovat měnovou paritu v USD nebo ve zlatě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Povinnost konzultovat s fondem změny měnové parity &gt;10% (původně schválené parity)</a:t>
            </a:r>
          </a:p>
          <a:p>
            <a:pPr lvl="1">
              <a:spcAft>
                <a:spcPts val="600"/>
              </a:spcAft>
            </a:pPr>
            <a:r>
              <a:rPr lang="cs-CZ" sz="2000" dirty="0"/>
              <a:t>Provádět vzájemné devizové operace pomocí pevných kurzů (odchylka od parity 1%) - závazek intervenovat, role MMF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 err="1"/>
              <a:t>Trifinovo</a:t>
            </a:r>
            <a:r>
              <a:rPr lang="cs-CZ" sz="2000" dirty="0"/>
              <a:t> dilema, postupně se rozchází oficiální cena zlata (35:1) a tržní cena – roste kvůli nedůvěře v dolar, dvojí trh zlata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1971 </a:t>
            </a:r>
            <a:r>
              <a:rPr lang="cs-CZ" sz="2000" dirty="0" err="1"/>
              <a:t>Nixon</a:t>
            </a:r>
            <a:r>
              <a:rPr lang="cs-CZ" sz="2000" dirty="0"/>
              <a:t> vyhlašuje konec směnitelnosti USD za zlato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Dnes Jamajský systém – 1976 legalizace systému volně plovoucích kurzů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volná možnost výběru systému měnových kurzů (zákaz vázat na zlato)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ústřední dole USD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Změna role MMF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CB901DA-B24D-4E36-93F1-A43EB75506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299030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467FC-2505-4259-BF99-3C82AABC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Financování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2F1BE2-1380-46A7-95B5-E26A935FB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Finanční zdroje fondu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Splacené členské podíly (vlastní zdroje) dnes asi 360 mld. USD (677 mld. po reformě)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Doplňkové zdroje </a:t>
            </a:r>
          </a:p>
          <a:p>
            <a:pPr lvl="2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1800" dirty="0"/>
              <a:t>Všeobecné dohody o zápůjčce (1962) s 10 nejvyspělejšími zeměmi, 26 mld. USD</a:t>
            </a:r>
          </a:p>
          <a:p>
            <a:pPr lvl="2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1800" dirty="0"/>
              <a:t>Nová dohoda o zápůjčce (1997), od 2011 navýšena na 565 mld. USD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Bilaterálně sjednané půjčky (cizí zdroje), výjimečně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Zvláštní práva čerpání (SDR)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Zlato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Použití zdrojů fondu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Fond používá tyto zdroje k poskytování finanční pomoci členským zemím, které mají problémy s platební bilancí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Členská země prodává fondu svou měnu a dostává od něj v příslušném ekvivalentu požadovanou cizí měnu, za podmínky, že po uplynutí stanovené doby částku odkoupí zpět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ABBC61F-7943-4152-A741-E606B1F660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660467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D7BAC-97F1-4630-B06B-439FA09E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Kondicionalita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44C48-B327-4887-B51A-D4D23FB50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cs-CZ" dirty="0"/>
              <a:t>Čerpání prostředků probíhá v několika úvěrových rámcích vymezených poměrem ke členské kvótě, čím vyšší rámec je čerpán, tím přísnější podmínky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Spory ohledně interpretace článků dohody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Do 80. let nepříliš výbušné téma, financovány jak vyspělé, tak rozvojové země (1977 Velká Británie)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Od 80. let programy strukturálního přizpůsobení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Washingtonský konsenzus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Kritika politik fondu (antiglobalizační hnutí)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Rozpačité výsledky implementovaných politik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Až do roku 2008 byly aplikovány výhradně na rozvojové země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Reakce rozvojových zemí, pokusy o reformu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08D71EC-8D07-4FC6-BCE1-136833175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667365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2CF94-08EF-4C79-A95C-7CE0D423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33AF03-7BBB-4570-B306-B0126E2B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MMF půjčuje krátkodobě při problémech s PB, ne na projekty</a:t>
            </a:r>
          </a:p>
          <a:p>
            <a:pPr>
              <a:lnSpc>
                <a:spcPct val="110000"/>
              </a:lnSpc>
            </a:pPr>
            <a:r>
              <a:rPr lang="cs-CZ" dirty="0"/>
              <a:t>25% kvóty mohou státy využít kdykoli bez podmínek</a:t>
            </a:r>
          </a:p>
          <a:p>
            <a:pPr>
              <a:lnSpc>
                <a:spcPct val="110000"/>
              </a:lnSpc>
            </a:pPr>
            <a:r>
              <a:rPr lang="cs-CZ" dirty="0" err="1"/>
              <a:t>Stand</a:t>
            </a:r>
            <a:r>
              <a:rPr lang="cs-CZ" dirty="0"/>
              <a:t>-by </a:t>
            </a:r>
            <a:r>
              <a:rPr lang="cs-CZ" dirty="0" err="1"/>
              <a:t>agreement</a:t>
            </a:r>
            <a:endParaRPr lang="cs-CZ" dirty="0"/>
          </a:p>
          <a:p>
            <a:pPr lvl="1">
              <a:lnSpc>
                <a:spcPct val="110000"/>
              </a:lnSpc>
            </a:pPr>
            <a:r>
              <a:rPr lang="cs-CZ" dirty="0"/>
              <a:t>Nejběžnější nástroj, potřeba implementovat opatření na zlepšení PB, standardní úrok, splátka 3-5 let, až 200% kvóty za rok, 600% kumulativně</a:t>
            </a:r>
          </a:p>
          <a:p>
            <a:pPr>
              <a:lnSpc>
                <a:spcPct val="110000"/>
              </a:lnSpc>
            </a:pPr>
            <a:r>
              <a:rPr lang="cs-CZ" dirty="0"/>
              <a:t>Rozšířená facilita</a:t>
            </a:r>
          </a:p>
          <a:p>
            <a:pPr lvl="1">
              <a:lnSpc>
                <a:spcPct val="110000"/>
              </a:lnSpc>
            </a:pPr>
            <a:r>
              <a:rPr lang="cs-CZ" dirty="0" err="1"/>
              <a:t>Stand</a:t>
            </a:r>
            <a:r>
              <a:rPr lang="cs-CZ" dirty="0"/>
              <a:t>-by s delší dobou splatnosti (5-10 let) při dlouhodobých problémech s PB</a:t>
            </a:r>
          </a:p>
          <a:p>
            <a:pPr>
              <a:lnSpc>
                <a:spcPct val="110000"/>
              </a:lnSpc>
            </a:pPr>
            <a:r>
              <a:rPr lang="cs-CZ" dirty="0"/>
              <a:t>Flexibilní úvěrová linka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Pro státy se silnými makro-fundamenty, automatické čerpání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F631EF7-0B05-4C49-92FD-F4A5D4B31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949643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A5E71-82CF-4870-9703-3388598D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68A01-426E-4661-9C3E-005EBA16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Bezpečnostní úvěrová linka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Při hrozící finanční krizi, pro státy s celkově uspokojivými ekonomickým fundamenty, až 1000% kvóty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Rozšířená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rozvojové země při problémech s PB, bez úroku 5-10 let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Pohotovostní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rozvojové země s exogenními šoky, 4-8 let, bez úroku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Rychlá (rapid) úvěrová facilita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RZ s urgentními problémy s PB, 5-10 let, slabá </a:t>
            </a:r>
            <a:r>
              <a:rPr lang="cs-CZ" dirty="0" err="1"/>
              <a:t>kondicionalita</a:t>
            </a:r>
            <a:endParaRPr lang="cs-CZ" dirty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9AD640F-FE7D-47F0-B009-068F537DA8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138145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392B8-490A-4AE0-9EAC-1B319582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Výzkumně informační a poradenská činnost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E1E11A-9111-46A6-8B47-753B0139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Fond shromažďuje obrovské množství cenných informací o hospodářství jeho členských států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Publikační činnost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prognózy, výroční zprávy, statistiky (WEO), studie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Poradenská činnost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vzdělávací kurzy a programy, poradenství k odborným otázkám, technická pomoc, konzultace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Dohled Fondu nad členskými státy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Konzultace (čl. 4)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Role MMF při stanovování politické agendy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1D2E76B-1BFF-4746-96D8-8EC951D383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994336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5BB6E-9A9E-4B05-A40A-E2CA6370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Současnost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716E7-8CD3-40D0-B689-1154CD7C0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968"/>
            <a:ext cx="10515600" cy="46840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Pokles vlivu před krizí 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Role MMF při řešení Světové finanční krize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Fond jako hlavní nástroj pro řešení současných měnových a finančních problémů světa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Navýšení prostředků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Problematika regulace finančních trhů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Hrozba měnové války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Hrozba státních bankrotů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Posun ideologické pozice MMF po roce 2008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Pozitivní role kapitálových kontrol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Příjmová nerovnost a hospodářský rozvoj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dirty="0"/>
              <a:t>Spory s EU při řešení řecké krize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8320EB5-88F2-43D2-AFFA-4EB95D4D39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38134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60135-EBCB-4830-B4B6-4BB3E548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MMS před založením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449BF2-A387-4EFE-A7B3-750E67865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Mezinárodní měnový systém před zlatým standardem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Zlatý standard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Teorie – </a:t>
            </a:r>
            <a:r>
              <a:rPr lang="cs-CZ" dirty="0" err="1"/>
              <a:t>Humeův</a:t>
            </a:r>
            <a:r>
              <a:rPr lang="cs-CZ" dirty="0"/>
              <a:t> mechanismus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Realita – koordinace CB, dominantní postavení Bank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England</a:t>
            </a:r>
            <a:endParaRPr lang="cs-CZ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Rozpad systému za první světové války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Meziválečné období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Problém německých reparací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Velká hospodářská krize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Politika ožebrač svého souseda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Pokusy o institucionalizaci (Londýn 1933)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Druhá světová válka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8F921E33-2928-4D8F-8855-1F76DF6C78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9221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0ED26-CAFA-411B-8468-0CF11006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9D8990-3B53-4D2F-9160-5623AC271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Příčiny vzniku</a:t>
            </a:r>
            <a:r>
              <a:rPr lang="cs-CZ" sz="2400" dirty="0"/>
              <a:t>: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Reakce na velkou hospodářskou krizi – rozpad mezinárodního obchodu v důsledku nestabilního mezinárodního měnového systému a následné prohloubení krize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Snaha usnadnit hospodářskou rekonstrukci po WWII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200" dirty="0"/>
              <a:t>MMF měl spravovat nový mezinárodní měnový režim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Založen: 1.-22. 7. 1944 v </a:t>
            </a:r>
            <a:r>
              <a:rPr lang="cs-CZ" sz="2600" b="1" dirty="0" err="1"/>
              <a:t>Bretton</a:t>
            </a:r>
            <a:r>
              <a:rPr lang="cs-CZ" sz="2600" b="1" dirty="0"/>
              <a:t> </a:t>
            </a:r>
            <a:r>
              <a:rPr lang="cs-CZ" sz="2600" b="1" dirty="0" err="1"/>
              <a:t>Woods</a:t>
            </a:r>
            <a:endParaRPr lang="cs-CZ" sz="2600" b="1" dirty="0"/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dirty="0"/>
              <a:t>Články dohody vstoupily v platnost 27.12.1945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600" dirty="0"/>
              <a:t>Sídlo: Washington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600" dirty="0"/>
              <a:t>Od konce druhé světové války je MMF nejdůležitější mezinárodní institucí v oblasti mezinárodních měnových vztahů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600" dirty="0"/>
              <a:t>Díky své roli při řešení měnových a dluhových krizí se pravděpodobně jedná o nejmocnější mezinárodní hospodářskou organizaci vůbec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BEB7012-D95E-41B3-9DE4-7C3DEC17B7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00281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ED051-D18F-4EA1-8206-A9C3A236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Původní úkoly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67CD0A-E607-4116-9379-DCC1E228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197"/>
            <a:ext cx="10515600" cy="4351338"/>
          </a:xfrm>
        </p:spPr>
        <p:txBody>
          <a:bodyPr/>
          <a:lstStyle/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Podporovat mezinárodní měnovou součinnost</a:t>
            </a:r>
            <a:r>
              <a:rPr lang="cs-CZ" sz="2400" dirty="0"/>
              <a:t> stálou institucí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Usnadňovat rozmach a vyrovnaný růst mezinárodního obchodu,</a:t>
            </a:r>
            <a:r>
              <a:rPr lang="cs-CZ" sz="2400" dirty="0"/>
              <a:t> zaměstnanost a růst HDP</a:t>
            </a:r>
            <a:endParaRPr lang="cs-CZ" sz="2400" i="1" dirty="0"/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Podporovat kurzovou stabilitu,</a:t>
            </a:r>
            <a:r>
              <a:rPr lang="cs-CZ" sz="2400" dirty="0"/>
              <a:t> zabraňovat konkurenčnímu znehodnocování měny, napomáhat ustanovení mnohostranné soustavy plateb a odstraňovat devizová opatření bránící obchodu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b="1" dirty="0"/>
              <a:t>Zpřístupňovat (dočasné) zdroje Fondu </a:t>
            </a:r>
            <a:r>
              <a:rPr lang="cs-CZ" sz="2400" dirty="0"/>
              <a:t>a poskytovat tak možnost napravit poruchy ve vyrovnanosti platební bilance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400" dirty="0"/>
              <a:t>Zkracovat dobu trvání a </a:t>
            </a:r>
            <a:r>
              <a:rPr lang="cs-CZ" sz="2400" b="1" dirty="0"/>
              <a:t>zmírnit stupeň nerovnováhy v mezinárodních platebních bilancích členů</a:t>
            </a: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B375D7-707E-47A5-8489-155AEF451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400872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9DFEAF-8813-412F-8323-1F349468B8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8DBEF-6874-4A73-93D0-0F5C68347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700223-4C0E-454C-B972-315E16D1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úkoly MMF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B8B3B1-3D22-4625-9A40-F61A77B98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5354"/>
            <a:ext cx="10753200" cy="402664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Vznikly v průběhu činnosti Fondu jako reakce na aktuální problémy ve světové ekonomice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Vytváření </a:t>
            </a:r>
            <a:r>
              <a:rPr lang="cs-CZ" b="1" dirty="0"/>
              <a:t>nových prostředků mezinárodní likvidity (SDR)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Pomoc při řešení problémů zadluženosti </a:t>
            </a:r>
            <a:r>
              <a:rPr lang="cs-CZ" dirty="0"/>
              <a:t>členů MMF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Výzkumně informační a poradenská činnost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6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E15CE-34D4-4AC2-99EA-F79A04EE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BD7FF-B650-4CFA-ABF7-F72292880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Jak se stát členem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Členem každá země, která se ztotožňuje s principy a o členství požádá, dnes 189 zemí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Členská kvóta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Vyjádřena v SDR – vychází se z HDP, z devizových plateb a příjmů, otevřenosti ekonomiky aj., splatná do 6 měsíců po přijetí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Splácí se z 25% ve směnitelné měně určené fondem (do 1978 ve zlatě), zbytek v národní měně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Každých 5 let dochází k periodické revizi, + občas mimořádné revize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Výhody členství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Informace, koordinace HP, technická pomoc, financování v nouzi, důvěryhodnost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0820973-7935-48FC-BDA7-4D91A9CEE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1041453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D0462-6B1A-40CE-A421-6A01E852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61A0D-AD3D-4E88-8285-C4C1ACE8A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Splatit kvótu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Splatit čerpané zdroje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Usilovat o takové zaměření hospodářské politiky, která by vytvářela předpoklady pro plynulý hospodářský růst při stabilním cenovém vývoji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Spolupracovat s fondem a členy při zabezpečování racionální měnové a kursovní politiky a odstraňování poruch platební bilance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Usilovat o směnitelnost svých měn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Poskytovat fondu důležité informace o hospodářské politice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Členská země je dále povinna respektovat doporučení Fondu vedoucí k nápravě nerovnováhy (konzultace dle </a:t>
            </a:r>
            <a:r>
              <a:rPr lang="cs-CZ" dirty="0" err="1"/>
              <a:t>čl</a:t>
            </a:r>
            <a:r>
              <a:rPr lang="cs-CZ" dirty="0"/>
              <a:t> .IV)</a:t>
            </a:r>
            <a:endParaRPr lang="cs-CZ" b="1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b="1" dirty="0"/>
              <a:t>Trestem</a:t>
            </a:r>
            <a:r>
              <a:rPr lang="cs-CZ" dirty="0"/>
              <a:t> za neplnění povinnosti je prohlášení o nezpůsobilosti země používat všeobecné zdroje fondu. – ve výjimečném případě vyloučení (ČSR × Argentina).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2BE3FB2-8F16-457D-8C36-15D6383F6A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97440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08BAA-2DE2-48BD-885A-E605381C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A85142-1648-4605-AC87-54CD0A79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Výbor guvernérů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Všechny země jeden zástupce,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Schází se jednou ročně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Rozhoduje o zásadních otázkách, ale v praxi přenesl většinu rozhodnutí na VV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Výkonný výbor (Rada výkonných ředitelů)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8 z určených zemí (USA, VB, Něm, Fr, </a:t>
            </a:r>
            <a:r>
              <a:rPr lang="cs-CZ" dirty="0" err="1"/>
              <a:t>Jap</a:t>
            </a:r>
            <a:r>
              <a:rPr lang="cs-CZ" dirty="0"/>
              <a:t>, SA, Čína, Rus)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16 zástupci tzv. </a:t>
            </a:r>
            <a:r>
              <a:rPr lang="cs-CZ" dirty="0" err="1"/>
              <a:t>konstituencí</a:t>
            </a:r>
            <a:r>
              <a:rPr lang="cs-CZ" dirty="0"/>
              <a:t> (ČR součást tzv. Belgické </a:t>
            </a:r>
            <a:r>
              <a:rPr lang="cs-CZ" dirty="0" err="1"/>
              <a:t>konstituence</a:t>
            </a:r>
            <a:r>
              <a:rPr lang="cs-CZ" dirty="0"/>
              <a:t> 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 praxi hlavní rozhodovací orgán (půjčky, programy aj.)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Generální ředitelka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 err="1"/>
              <a:t>Kristalina</a:t>
            </a:r>
            <a:r>
              <a:rPr lang="cs-CZ" dirty="0"/>
              <a:t> </a:t>
            </a:r>
            <a:r>
              <a:rPr lang="cs-CZ" dirty="0" err="1"/>
              <a:t>Georgieva</a:t>
            </a:r>
            <a:r>
              <a:rPr lang="cs-CZ" dirty="0"/>
              <a:t> (</a:t>
            </a:r>
            <a:r>
              <a:rPr lang="cs-CZ" dirty="0" err="1"/>
              <a:t>Bg</a:t>
            </a:r>
            <a:r>
              <a:rPr lang="cs-CZ" dirty="0"/>
              <a:t>) (tradičně Evropané)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Každodenní řízení organizace, reprezentace navenek</a:t>
            </a:r>
            <a:endParaRPr lang="cs-CZ" sz="28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7F75243-4543-41D7-9222-0363E6ADFA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2836355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AAA2D-7C74-49A5-AF1F-B47BF6275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Rozhodování v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DE3E0-7506-4C9F-A295-7BDD902D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Princip akciové společnosti, hlasovací síla je závislá na finančním podílu člena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Před 2011 každý člen 250 základních hlasů + 1 hlas za každých 100k SDR členského podílu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Snes cca 735 ZH + 1 hlas za 100k SDR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Při založení fondu 27,5% USA – dnes  přes 16%, rozhodující podíl stále vyspělé země (55% ) 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K rozhodnutí je třeba 51-66-85% hlasů, dle problematiky, v praxi obvykle snaha o širokou shodu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Reformy 2008 (implementována 2011) a 2010 (zavedena 2016)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FB487C9-F7EE-4816-9B52-A50F196406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HMV 425 </a:t>
            </a:r>
          </a:p>
        </p:txBody>
      </p:sp>
    </p:spTree>
    <p:extLst>
      <p:ext uri="{BB962C8B-B14F-4D97-AF65-F5344CB8AC3E}">
        <p14:creationId xmlns:p14="http://schemas.microsoft.com/office/powerpoint/2010/main" val="9185617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512</TotalTime>
  <Words>1591</Words>
  <Application>Microsoft Office PowerPoint</Application>
  <PresentationFormat>Širokoúhlá obrazovka</PresentationFormat>
  <Paragraphs>222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Mezinárodní měnový fond</vt:lpstr>
      <vt:lpstr>MMS před založením MMF</vt:lpstr>
      <vt:lpstr>Vznik MMF</vt:lpstr>
      <vt:lpstr>Původní úkoly MMF</vt:lpstr>
      <vt:lpstr>Další úkoly MMF</vt:lpstr>
      <vt:lpstr>Členství</vt:lpstr>
      <vt:lpstr>Povinnosti členství</vt:lpstr>
      <vt:lpstr>Struktura</vt:lpstr>
      <vt:lpstr>Rozhodování v MMF</vt:lpstr>
      <vt:lpstr>Prezentace aplikace PowerPoint</vt:lpstr>
      <vt:lpstr>Mnohostranný mezinárodní platební styk</vt:lpstr>
      <vt:lpstr>Kurzová politika fondu</vt:lpstr>
      <vt:lpstr>Kurzová politika Fondu</vt:lpstr>
      <vt:lpstr>Financování MMF</vt:lpstr>
      <vt:lpstr>Kondicionalita</vt:lpstr>
      <vt:lpstr>Půjčky státům v nouzi</vt:lpstr>
      <vt:lpstr>Půjčky státům v nouzi</vt:lpstr>
      <vt:lpstr>Výzkumně informační a poradenská činnost</vt:lpstr>
      <vt:lpstr>Současnost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90</cp:revision>
  <cp:lastPrinted>1601-01-01T00:00:00Z</cp:lastPrinted>
  <dcterms:created xsi:type="dcterms:W3CDTF">2018-12-03T23:24:52Z</dcterms:created>
  <dcterms:modified xsi:type="dcterms:W3CDTF">2020-11-03T14:39:56Z</dcterms:modified>
</cp:coreProperties>
</file>