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8" r:id="rId3"/>
    <p:sldId id="259" r:id="rId4"/>
    <p:sldId id="260" r:id="rId5"/>
    <p:sldId id="276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C78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5448" autoAdjust="0"/>
  </p:normalViewPr>
  <p:slideViewPr>
    <p:cSldViewPr snapToGrid="0">
      <p:cViewPr varScale="1">
        <p:scale>
          <a:sx n="52" d="100"/>
          <a:sy n="52" d="100"/>
        </p:scale>
        <p:origin x="751" y="41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EF33B2-12E9-41E5-9BBC-DFA6DF0F6C49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9871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01591" cy="1036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6608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FSS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087670" cy="2820491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8C78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8C78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5C883626-9060-48F4-BF5F-CD36D4ED640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11B3959D-B756-4003-A92F-1B4723A419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8900D-05CA-44E1-91B4-DEB36ED99F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6843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490962" cy="1028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  <p:sldLayoutId id="2147483694" r:id="rId15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CEADBEC-BDC6-48A1-B448-60084D82CF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instituce</a:t>
            </a:r>
            <a:r>
              <a:rPr lang="en-US" dirty="0"/>
              <a:t> HMV 425 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614BF86-E069-4F15-8178-A04EA8AC07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4AE5202-8FCC-45D1-B044-DDE4B31CB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Mezinárodní měnový fond</a:t>
            </a:r>
            <a:endParaRPr lang="en-US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FA7A20F3-CC35-446F-9032-A4351E9931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814827"/>
          </a:xfrm>
        </p:spPr>
        <p:txBody>
          <a:bodyPr/>
          <a:lstStyle/>
          <a:p>
            <a:pPr algn="ctr"/>
            <a:r>
              <a:rPr lang="en-US" dirty="0"/>
              <a:t>Vladan Hodulák</a:t>
            </a:r>
          </a:p>
          <a:p>
            <a:pPr algn="ctr"/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06ADD2AC-8FFB-4EA0-A097-06BE41D8201B}"/>
              </a:ext>
            </a:extLst>
          </p:cNvPr>
          <p:cNvSpPr txBox="1"/>
          <p:nvPr/>
        </p:nvSpPr>
        <p:spPr>
          <a:xfrm>
            <a:off x="1458686" y="4845496"/>
            <a:ext cx="9590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/>
              <a:t>Tato prezentace je určena výhradně pro studenty kurzu Mezinárodní finanční instituce HMV 425 na FSS MU v akademickém roce 2019/2020. Jakékoliv nakládání s prezentací pro jiné než studijní účely v tomto kurzu je zakázáno</a:t>
            </a:r>
          </a:p>
        </p:txBody>
      </p:sp>
    </p:spTree>
    <p:extLst>
      <p:ext uri="{BB962C8B-B14F-4D97-AF65-F5344CB8AC3E}">
        <p14:creationId xmlns:p14="http://schemas.microsoft.com/office/powerpoint/2010/main" val="1203832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627" name="Group 123"/>
          <p:cNvGraphicFramePr>
            <a:graphicFrameLocks noGrp="1"/>
          </p:cNvGraphicFramePr>
          <p:nvPr>
            <p:ph/>
          </p:nvPr>
        </p:nvGraphicFramePr>
        <p:xfrm>
          <a:off x="2208214" y="549275"/>
          <a:ext cx="7786687" cy="5497518"/>
        </p:xfrm>
        <a:graphic>
          <a:graphicData uri="http://schemas.openxmlformats.org/drawingml/2006/table">
            <a:tbl>
              <a:tblPr/>
              <a:tblGrid>
                <a:gridCol w="31110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57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57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41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82638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Rozdělení hlasů mezi vybrané členské země Fondu před a po reformě (%)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Spojené státy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16,74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16,75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16,48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Japonsko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6,01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6,23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6,14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Německo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5,87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5,81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5,31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Francie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4,85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4,29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4,02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Velká Británie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4,85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4,29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4,02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Čína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3,65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3,81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6,07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Indie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1,88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2,34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2,63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Rusko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2,69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2,39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2,59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Česká republika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0,39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0,43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0,46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8228" name="Text Box 124"/>
          <p:cNvSpPr txBox="1">
            <a:spLocks noChangeArrowheads="1"/>
          </p:cNvSpPr>
          <p:nvPr/>
        </p:nvSpPr>
        <p:spPr bwMode="auto">
          <a:xfrm>
            <a:off x="7284306" y="6046793"/>
            <a:ext cx="339541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600" dirty="0" err="1"/>
              <a:t>Zdoj</a:t>
            </a:r>
            <a:r>
              <a:rPr lang="cs-CZ" sz="1600" dirty="0"/>
              <a:t>: IMF Data and </a:t>
            </a:r>
            <a:r>
              <a:rPr lang="cs-CZ" sz="1600" dirty="0" err="1"/>
              <a:t>Statistics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559657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EBBDF2-35BF-41AE-A604-847B4E136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Mnohostranný mezinárodní platební styk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3BBC4F3-52AF-491D-A291-494CA84B0A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sz="2400" dirty="0"/>
              <a:t>Fond pomáhá při zavádění mnohostranného platebního styku pro </a:t>
            </a:r>
            <a:r>
              <a:rPr lang="cs-CZ" sz="2400" b="1" dirty="0"/>
              <a:t>běžné transakce, </a:t>
            </a:r>
            <a:r>
              <a:rPr lang="cs-CZ" sz="2400" dirty="0"/>
              <a:t>poskytuje pomoc při odstraňování devizových omezení.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sz="2400" dirty="0"/>
              <a:t>Členské země jsou povinny usilovat o vzájemnou směnitelnost měn pro běžné transakce.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sz="2400" dirty="0"/>
              <a:t>Směnitelná je taková měna, jejíž používání v běžných mezinárodních platebních operacích nepodléhá intenzivním zábranám.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sz="2400" dirty="0"/>
              <a:t>Od 90 let snaha o rozšíření pravomocí MMF směrem ke správě finančních toků na kapitálových účtech</a:t>
            </a:r>
          </a:p>
          <a:p>
            <a:pPr lvl="1">
              <a:spcAft>
                <a:spcPts val="600"/>
              </a:spcAft>
              <a:defRPr/>
            </a:pPr>
            <a:r>
              <a:rPr lang="cs-CZ" sz="2000" dirty="0"/>
              <a:t>Zabezpečit systém volného pohybu kapitálu, odstranit kapitálové kontroly </a:t>
            </a:r>
          </a:p>
          <a:p>
            <a:pPr lvl="1">
              <a:spcAft>
                <a:spcPts val="600"/>
              </a:spcAft>
              <a:defRPr/>
            </a:pPr>
            <a:r>
              <a:rPr lang="cs-CZ" sz="2000" dirty="0"/>
              <a:t>Po asijské krizi opuštěno, pravidla kapitálových toků většinou součásti bilaterálních dohod</a:t>
            </a:r>
          </a:p>
          <a:p>
            <a:pPr lvl="1">
              <a:spcAft>
                <a:spcPts val="600"/>
              </a:spcAft>
              <a:defRPr/>
            </a:pPr>
            <a:r>
              <a:rPr lang="cs-CZ" sz="2000" dirty="0"/>
              <a:t>Role MMF při prosazování volného toku kapitálu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C46C5A8D-CD80-4CC8-B60C-3185362118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instituce</a:t>
            </a:r>
            <a:r>
              <a:rPr lang="en-US" dirty="0"/>
              <a:t> HMV 425 </a:t>
            </a:r>
          </a:p>
        </p:txBody>
      </p:sp>
    </p:spTree>
    <p:extLst>
      <p:ext uri="{BB962C8B-B14F-4D97-AF65-F5344CB8AC3E}">
        <p14:creationId xmlns:p14="http://schemas.microsoft.com/office/powerpoint/2010/main" val="4121590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FA91CC-3649-433C-B51F-A2E7F6309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Kurzová politika fondu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55B0A2E-E3AB-4767-B08F-3A5FCAE72B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2400" dirty="0"/>
              <a:t>Nezbytný předpoklad rozvoje ekonomické spolupráce – dle Dohody je </a:t>
            </a:r>
            <a:r>
              <a:rPr lang="cs-CZ" sz="2400" b="1" dirty="0"/>
              <a:t>vše podřízeno tomuto cíli</a:t>
            </a:r>
            <a:r>
              <a:rPr lang="cs-CZ" sz="2400" dirty="0"/>
              <a:t>. (čl.3) - Podporovat kursovou stabilitu, udržovat řádná devizová ujednání a čelit konkurenčnímu znehodnocování měny.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2400" dirty="0"/>
              <a:t>prostředek: Takový kursový systém, jehož mechanismus fungování by zabraňoval prudkým výkyvům měnových kurzů.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2400" dirty="0"/>
              <a:t>Původně mix keynesiánské a liberální politiky</a:t>
            </a:r>
          </a:p>
          <a:p>
            <a:pPr lvl="1">
              <a:spcAft>
                <a:spcPts val="600"/>
              </a:spcAft>
            </a:pPr>
            <a:r>
              <a:rPr lang="cs-CZ" sz="2000" dirty="0"/>
              <a:t>Cíle: růst, cenová stabilita a zaměstnanost</a:t>
            </a:r>
          </a:p>
          <a:p>
            <a:pPr lvl="1">
              <a:spcAft>
                <a:spcPts val="600"/>
              </a:spcAft>
            </a:pPr>
            <a:r>
              <a:rPr lang="cs-CZ" sz="2000" dirty="0"/>
              <a:t>Pevné kurzy pro podporu mezinárodního obchodu</a:t>
            </a:r>
          </a:p>
          <a:p>
            <a:pPr lvl="1">
              <a:spcAft>
                <a:spcPts val="600"/>
              </a:spcAft>
            </a:pPr>
            <a:r>
              <a:rPr lang="cs-CZ" sz="2000" dirty="0"/>
              <a:t>Určitá flexibilita kvůli snahám vlád usilovat o plnou zaměstnanost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endParaRPr lang="cs-CZ" dirty="0"/>
          </a:p>
        </p:txBody>
      </p:sp>
      <p:sp>
        <p:nvSpPr>
          <p:cNvPr id="5" name="Zástupný symbol pro zápatí 1">
            <a:extLst>
              <a:ext uri="{FF2B5EF4-FFF2-40B4-BE49-F238E27FC236}">
                <a16:creationId xmlns:a16="http://schemas.microsoft.com/office/drawing/2014/main" id="{823F57D3-7E4F-4A4C-93DD-BA4D143711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instituce</a:t>
            </a:r>
            <a:r>
              <a:rPr lang="en-US" dirty="0"/>
              <a:t> HMV 425 </a:t>
            </a:r>
          </a:p>
        </p:txBody>
      </p:sp>
    </p:spTree>
    <p:extLst>
      <p:ext uri="{BB962C8B-B14F-4D97-AF65-F5344CB8AC3E}">
        <p14:creationId xmlns:p14="http://schemas.microsoft.com/office/powerpoint/2010/main" val="19250174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9D594A-0E48-4779-9390-9CAADB7A1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Kurzová politika Fondu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C0D82BA-DE8A-4ABA-940B-691021C10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629789"/>
            <a:ext cx="10753200" cy="4139998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sz="2400" dirty="0" err="1"/>
              <a:t>Bretton-woodský</a:t>
            </a:r>
            <a:r>
              <a:rPr lang="cs-CZ" sz="2400" dirty="0"/>
              <a:t> systém</a:t>
            </a:r>
          </a:p>
          <a:p>
            <a:pPr lvl="1">
              <a:spcAft>
                <a:spcPts val="600"/>
              </a:spcAft>
            </a:pPr>
            <a:r>
              <a:rPr lang="cs-CZ" sz="2000" dirty="0"/>
              <a:t>Povinnost členských zemí vyjadřovat měnovou paritu v USD nebo ve zlatě</a:t>
            </a:r>
          </a:p>
          <a:p>
            <a:pPr lvl="1">
              <a:spcAft>
                <a:spcPts val="600"/>
              </a:spcAft>
            </a:pPr>
            <a:r>
              <a:rPr lang="cs-CZ" sz="2000" dirty="0"/>
              <a:t>Povinnost konzultovat s fondem změny měnové parity &gt;10% (původně schválené parity)</a:t>
            </a:r>
          </a:p>
          <a:p>
            <a:pPr lvl="1">
              <a:spcAft>
                <a:spcPts val="600"/>
              </a:spcAft>
            </a:pPr>
            <a:r>
              <a:rPr lang="cs-CZ" sz="2000" dirty="0"/>
              <a:t>Provádět vzájemné devizové operace pomocí pevných kurzů (odchylka od parity 1%) - závazek intervenovat, role MMF</a:t>
            </a:r>
          </a:p>
          <a:p>
            <a:pPr lvl="1">
              <a:spcAft>
                <a:spcPts val="600"/>
              </a:spcAft>
              <a:defRPr/>
            </a:pPr>
            <a:r>
              <a:rPr lang="cs-CZ" sz="2000" dirty="0" err="1"/>
              <a:t>Trifinovo</a:t>
            </a:r>
            <a:r>
              <a:rPr lang="cs-CZ" sz="2000" dirty="0"/>
              <a:t> dilema, postupně se rozchází oficiální cena zlata (35:1) a tržní cena – roste kvůli nedůvěře v dolar, dvojí trh zlata</a:t>
            </a:r>
          </a:p>
          <a:p>
            <a:pPr lvl="1">
              <a:spcAft>
                <a:spcPts val="600"/>
              </a:spcAft>
              <a:defRPr/>
            </a:pPr>
            <a:r>
              <a:rPr lang="cs-CZ" sz="2000" dirty="0"/>
              <a:t>1971 </a:t>
            </a:r>
            <a:r>
              <a:rPr lang="cs-CZ" sz="2000" dirty="0" err="1"/>
              <a:t>Nixon</a:t>
            </a:r>
            <a:r>
              <a:rPr lang="cs-CZ" sz="2000" dirty="0"/>
              <a:t> vyhlašuje konec směnitelnosti USD za zlato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sz="2400" dirty="0"/>
              <a:t>Dnes Jamajský systém – 1976 legalizace systému volně plovoucích kurzů</a:t>
            </a:r>
          </a:p>
          <a:p>
            <a:pPr lvl="1">
              <a:spcAft>
                <a:spcPts val="600"/>
              </a:spcAft>
              <a:defRPr/>
            </a:pPr>
            <a:r>
              <a:rPr lang="cs-CZ" sz="2000" dirty="0"/>
              <a:t>volná možnost výběru systému měnových kurzů (zákaz vázat na zlato)</a:t>
            </a:r>
          </a:p>
          <a:p>
            <a:pPr lvl="1">
              <a:spcAft>
                <a:spcPts val="600"/>
              </a:spcAft>
              <a:defRPr/>
            </a:pPr>
            <a:r>
              <a:rPr lang="cs-CZ" sz="2000" dirty="0"/>
              <a:t>ústřední dole USD</a:t>
            </a:r>
          </a:p>
          <a:p>
            <a:pPr lvl="1">
              <a:spcAft>
                <a:spcPts val="600"/>
              </a:spcAft>
              <a:defRPr/>
            </a:pPr>
            <a:r>
              <a:rPr lang="cs-CZ" sz="2000" dirty="0"/>
              <a:t>Změna role MMF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endParaRPr lang="cs-CZ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ACB901DA-B24D-4E36-93F1-A43EB75506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instituce</a:t>
            </a:r>
            <a:r>
              <a:rPr lang="en-US" dirty="0"/>
              <a:t> HMV 425 </a:t>
            </a:r>
          </a:p>
        </p:txBody>
      </p:sp>
    </p:spTree>
    <p:extLst>
      <p:ext uri="{BB962C8B-B14F-4D97-AF65-F5344CB8AC3E}">
        <p14:creationId xmlns:p14="http://schemas.microsoft.com/office/powerpoint/2010/main" val="22990307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3467FC-2505-4259-BF99-3C82AABCA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Financování MMF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D2F1BE2-1380-46A7-95B5-E26A935FB0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29789"/>
            <a:ext cx="10753200" cy="4139998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sz="2400" dirty="0"/>
              <a:t>Finanční zdroje fondu</a:t>
            </a:r>
          </a:p>
          <a:p>
            <a:pPr lvl="1">
              <a:spcAft>
                <a:spcPts val="600"/>
              </a:spcAft>
              <a:defRPr/>
            </a:pPr>
            <a:r>
              <a:rPr lang="cs-CZ" sz="1800" dirty="0"/>
              <a:t>Splacené členské podíly (vlastní zdroje) dnes asi 360 mld. USD (677 mld. po reformě)</a:t>
            </a:r>
          </a:p>
          <a:p>
            <a:pPr lvl="1">
              <a:spcAft>
                <a:spcPts val="600"/>
              </a:spcAft>
              <a:defRPr/>
            </a:pPr>
            <a:r>
              <a:rPr lang="cs-CZ" sz="1800" dirty="0"/>
              <a:t>Doplňkové zdroje </a:t>
            </a:r>
          </a:p>
          <a:p>
            <a:pPr lvl="2"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sz="1800" dirty="0"/>
              <a:t>Všeobecné dohody o zápůjčce (1962) s 10 nejvyspělejšími zeměmi, 26 mld. USD</a:t>
            </a:r>
          </a:p>
          <a:p>
            <a:pPr lvl="2"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sz="1800" dirty="0"/>
              <a:t>Nová dohoda o zápůjčce (1997), od 2011 navýšena na 565 mld. USD</a:t>
            </a:r>
          </a:p>
          <a:p>
            <a:pPr lvl="1">
              <a:spcAft>
                <a:spcPts val="600"/>
              </a:spcAft>
              <a:defRPr/>
            </a:pPr>
            <a:r>
              <a:rPr lang="cs-CZ" sz="1800" dirty="0"/>
              <a:t>Bilaterálně sjednané půjčky (cizí zdroje), výjimečně</a:t>
            </a:r>
          </a:p>
          <a:p>
            <a:pPr lvl="1">
              <a:spcAft>
                <a:spcPts val="600"/>
              </a:spcAft>
              <a:defRPr/>
            </a:pPr>
            <a:r>
              <a:rPr lang="cs-CZ" sz="1800" dirty="0"/>
              <a:t>Zvláštní práva čerpání (SDR)</a:t>
            </a:r>
          </a:p>
          <a:p>
            <a:pPr lvl="1">
              <a:spcAft>
                <a:spcPts val="600"/>
              </a:spcAft>
              <a:defRPr/>
            </a:pPr>
            <a:r>
              <a:rPr lang="cs-CZ" sz="1800" dirty="0"/>
              <a:t>Zlato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sz="2400" dirty="0"/>
              <a:t>Použití zdrojů fondu</a:t>
            </a:r>
          </a:p>
          <a:p>
            <a:pPr lvl="1">
              <a:spcAft>
                <a:spcPts val="600"/>
              </a:spcAft>
              <a:defRPr/>
            </a:pPr>
            <a:r>
              <a:rPr lang="cs-CZ" sz="1800" dirty="0"/>
              <a:t>Fond používá tyto zdroje k poskytování finanční pomoci členským zemím, které mají problémy s platební bilancí</a:t>
            </a:r>
          </a:p>
          <a:p>
            <a:pPr lvl="1">
              <a:spcAft>
                <a:spcPts val="600"/>
              </a:spcAft>
              <a:defRPr/>
            </a:pPr>
            <a:r>
              <a:rPr lang="cs-CZ" sz="1800" dirty="0"/>
              <a:t>Členská země prodává fondu svou měnu a dostává od něj v příslušném ekvivalentu požadovanou cizí měnu, za podmínky, že po uplynutí stanovené doby částku odkoupí zpět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endParaRPr lang="cs-CZ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7ABBC61F-7943-4152-A741-E606B1F660C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instituce</a:t>
            </a:r>
            <a:r>
              <a:rPr lang="en-US" dirty="0"/>
              <a:t> HMV 425 </a:t>
            </a:r>
          </a:p>
        </p:txBody>
      </p:sp>
    </p:spTree>
    <p:extLst>
      <p:ext uri="{BB962C8B-B14F-4D97-AF65-F5344CB8AC3E}">
        <p14:creationId xmlns:p14="http://schemas.microsoft.com/office/powerpoint/2010/main" val="26604671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7D7BAC-97F1-4630-B06B-439FA09E2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Kondicionalita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8F44C48-B327-4887-B51A-D4D23FB509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spcAft>
                <a:spcPts val="600"/>
              </a:spcAft>
            </a:pPr>
            <a:r>
              <a:rPr lang="cs-CZ" dirty="0"/>
              <a:t>Čerpání prostředků probíhá v několika úvěrových rámcích vymezených poměrem ke členské kvótě, čím vyšší rámec je čerpán, tím přísnější podmínky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Spory ohledně interpretace článků dohody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Do 80. let nepříliš výbušné téma, financovány jak vyspělé, tak rozvojové země (1977 Velká Británie)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Od 80. let programy strukturálního přizpůsobení</a:t>
            </a:r>
          </a:p>
          <a:p>
            <a:pPr lvl="2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Washingtonský konsenzus</a:t>
            </a:r>
          </a:p>
          <a:p>
            <a:pPr lvl="2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Kritika politik fondu (antiglobalizační hnutí)</a:t>
            </a:r>
          </a:p>
          <a:p>
            <a:pPr lvl="2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Rozpačité výsledky implementovaných politik</a:t>
            </a:r>
          </a:p>
          <a:p>
            <a:pPr lvl="2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Až do roku 2008 byly aplikovány výhradně na rozvojové země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Reakce rozvojových zemí, pokusy o reformu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endParaRPr lang="cs-CZ" sz="2400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708D71EC-8D07-4FC6-BCE1-136833175DC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instituce</a:t>
            </a:r>
            <a:r>
              <a:rPr lang="en-US" dirty="0"/>
              <a:t> HMV 425 </a:t>
            </a:r>
          </a:p>
        </p:txBody>
      </p:sp>
    </p:spTree>
    <p:extLst>
      <p:ext uri="{BB962C8B-B14F-4D97-AF65-F5344CB8AC3E}">
        <p14:creationId xmlns:p14="http://schemas.microsoft.com/office/powerpoint/2010/main" val="26673652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22CF94-08EF-4C79-A95C-7CE0D4237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Půjčky státům v nouzi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A33AF03-7BBB-4570-B306-B0126E2BD9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cs-CZ" dirty="0"/>
              <a:t>MMF půjčuje krátkodobě při problémech s PB, ne na projekty</a:t>
            </a:r>
          </a:p>
          <a:p>
            <a:pPr>
              <a:lnSpc>
                <a:spcPct val="110000"/>
              </a:lnSpc>
            </a:pPr>
            <a:r>
              <a:rPr lang="cs-CZ" dirty="0"/>
              <a:t>25% kvóty mohou státy využít kdykoli bez podmínek</a:t>
            </a:r>
          </a:p>
          <a:p>
            <a:pPr>
              <a:lnSpc>
                <a:spcPct val="110000"/>
              </a:lnSpc>
            </a:pPr>
            <a:r>
              <a:rPr lang="cs-CZ" dirty="0" err="1"/>
              <a:t>Stand</a:t>
            </a:r>
            <a:r>
              <a:rPr lang="cs-CZ" dirty="0"/>
              <a:t>-by </a:t>
            </a:r>
            <a:r>
              <a:rPr lang="cs-CZ" dirty="0" err="1"/>
              <a:t>agreement</a:t>
            </a:r>
            <a:endParaRPr lang="cs-CZ" dirty="0"/>
          </a:p>
          <a:p>
            <a:pPr lvl="1">
              <a:lnSpc>
                <a:spcPct val="110000"/>
              </a:lnSpc>
            </a:pPr>
            <a:r>
              <a:rPr lang="cs-CZ" dirty="0"/>
              <a:t>Nejběžnější nástroj, potřeba implementovat opatření na zlepšení PB, standardní úrok, splátka 3-5 let, až 200% kvóty za rok, 600% kumulativně</a:t>
            </a:r>
          </a:p>
          <a:p>
            <a:pPr>
              <a:lnSpc>
                <a:spcPct val="110000"/>
              </a:lnSpc>
            </a:pPr>
            <a:r>
              <a:rPr lang="cs-CZ" dirty="0"/>
              <a:t>Rozšířená facilita</a:t>
            </a:r>
          </a:p>
          <a:p>
            <a:pPr lvl="1">
              <a:lnSpc>
                <a:spcPct val="110000"/>
              </a:lnSpc>
            </a:pPr>
            <a:r>
              <a:rPr lang="cs-CZ" dirty="0" err="1"/>
              <a:t>Stand</a:t>
            </a:r>
            <a:r>
              <a:rPr lang="cs-CZ" dirty="0"/>
              <a:t>-by s delší dobou splatnosti (5-10 let) při dlouhodobých problémech s PB</a:t>
            </a:r>
          </a:p>
          <a:p>
            <a:pPr>
              <a:lnSpc>
                <a:spcPct val="110000"/>
              </a:lnSpc>
            </a:pPr>
            <a:r>
              <a:rPr lang="cs-CZ" dirty="0"/>
              <a:t>Flexibilní úvěrová linka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Pro státy se silnými makro-fundamenty, automatické čerpání</a:t>
            </a:r>
          </a:p>
          <a:p>
            <a:pPr>
              <a:lnSpc>
                <a:spcPct val="110000"/>
              </a:lnSpc>
            </a:pPr>
            <a:endParaRPr lang="cs-CZ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7F631EF7-0B05-4C49-92FD-F4A5D4B310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instituce</a:t>
            </a:r>
            <a:r>
              <a:rPr lang="en-US" dirty="0"/>
              <a:t> HMV 425 </a:t>
            </a:r>
          </a:p>
        </p:txBody>
      </p:sp>
    </p:spTree>
    <p:extLst>
      <p:ext uri="{BB962C8B-B14F-4D97-AF65-F5344CB8AC3E}">
        <p14:creationId xmlns:p14="http://schemas.microsoft.com/office/powerpoint/2010/main" val="9496439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FA5E71-82CF-4870-9703-3388598DB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Půjčky státům v nouzi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7368A01-426E-4661-9C3E-005EBA1624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Bezpečnostní úvěrová linka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Při hrozící finanční krizi, pro státy s celkově uspokojivými ekonomickým fundamenty, až 1000% kvóty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Rozšířená úvěrová facilita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Pro rozvojové země při problémech s PB, bez úroku 5-10 let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Pohotovostní úvěrová facilita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Pro rozvojové země s exogenními šoky, 4-8 let, bez úroku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Rychlá (rapid) úvěrová facilita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Pro RZ s urgentními problémy s PB, 5-10 let, slabá </a:t>
            </a:r>
            <a:r>
              <a:rPr lang="cs-CZ" dirty="0" err="1"/>
              <a:t>kondicionalita</a:t>
            </a:r>
            <a:endParaRPr lang="cs-CZ" dirty="0"/>
          </a:p>
          <a:p>
            <a:pPr lvl="1">
              <a:spcAft>
                <a:spcPts val="600"/>
              </a:spcAft>
            </a:pPr>
            <a:endParaRPr lang="cs-CZ" dirty="0"/>
          </a:p>
          <a:p>
            <a:pPr>
              <a:lnSpc>
                <a:spcPct val="100000"/>
              </a:lnSpc>
              <a:spcAft>
                <a:spcPts val="600"/>
              </a:spcAft>
            </a:pPr>
            <a:endParaRPr lang="cs-CZ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B9AD640F-FE7D-47F0-B009-068F537DA87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instituce</a:t>
            </a:r>
            <a:r>
              <a:rPr lang="en-US" dirty="0"/>
              <a:t> HMV 425 </a:t>
            </a:r>
          </a:p>
        </p:txBody>
      </p:sp>
    </p:spTree>
    <p:extLst>
      <p:ext uri="{BB962C8B-B14F-4D97-AF65-F5344CB8AC3E}">
        <p14:creationId xmlns:p14="http://schemas.microsoft.com/office/powerpoint/2010/main" val="1381452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4392B8-490A-4AE0-9EAC-1B3195823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Výzkumně informační a poradenská činnost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1E1E11A-9111-46A6-8B47-753B0139EE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10000"/>
              </a:lnSpc>
              <a:spcAft>
                <a:spcPts val="600"/>
              </a:spcAft>
              <a:defRPr/>
            </a:pPr>
            <a:r>
              <a:rPr lang="cs-CZ" dirty="0"/>
              <a:t>Fond shromažďuje obrovské množství cenných informací o hospodářství jeho členských států</a:t>
            </a:r>
          </a:p>
          <a:p>
            <a:pPr>
              <a:lnSpc>
                <a:spcPct val="110000"/>
              </a:lnSpc>
              <a:spcAft>
                <a:spcPts val="600"/>
              </a:spcAft>
              <a:defRPr/>
            </a:pPr>
            <a:r>
              <a:rPr lang="cs-CZ" dirty="0"/>
              <a:t>Publikační činnost</a:t>
            </a:r>
          </a:p>
          <a:p>
            <a:pPr lvl="1">
              <a:lnSpc>
                <a:spcPct val="110000"/>
              </a:lnSpc>
              <a:spcAft>
                <a:spcPts val="600"/>
              </a:spcAft>
              <a:defRPr/>
            </a:pPr>
            <a:r>
              <a:rPr lang="cs-CZ" dirty="0"/>
              <a:t>prognózy, výroční zprávy, statistiky (WEO), studie</a:t>
            </a:r>
          </a:p>
          <a:p>
            <a:pPr>
              <a:lnSpc>
                <a:spcPct val="110000"/>
              </a:lnSpc>
              <a:spcAft>
                <a:spcPts val="600"/>
              </a:spcAft>
              <a:defRPr/>
            </a:pPr>
            <a:r>
              <a:rPr lang="cs-CZ" dirty="0"/>
              <a:t>Poradenská činnost</a:t>
            </a:r>
          </a:p>
          <a:p>
            <a:pPr lvl="1">
              <a:lnSpc>
                <a:spcPct val="110000"/>
              </a:lnSpc>
              <a:spcAft>
                <a:spcPts val="600"/>
              </a:spcAft>
              <a:defRPr/>
            </a:pPr>
            <a:r>
              <a:rPr lang="cs-CZ" dirty="0"/>
              <a:t>vzdělávací kurzy a programy, poradenství k odborným otázkám, technická pomoc, konzultace</a:t>
            </a:r>
          </a:p>
          <a:p>
            <a:pPr>
              <a:lnSpc>
                <a:spcPct val="110000"/>
              </a:lnSpc>
              <a:spcAft>
                <a:spcPts val="600"/>
              </a:spcAft>
              <a:defRPr/>
            </a:pPr>
            <a:r>
              <a:rPr lang="cs-CZ" dirty="0"/>
              <a:t>Dohled Fondu nad členskými státy</a:t>
            </a:r>
          </a:p>
          <a:p>
            <a:pPr lvl="1">
              <a:lnSpc>
                <a:spcPct val="110000"/>
              </a:lnSpc>
              <a:spcAft>
                <a:spcPts val="600"/>
              </a:spcAft>
              <a:defRPr/>
            </a:pPr>
            <a:r>
              <a:rPr lang="cs-CZ" dirty="0"/>
              <a:t>Konzultace (čl. 4)</a:t>
            </a:r>
          </a:p>
          <a:p>
            <a:pPr>
              <a:lnSpc>
                <a:spcPct val="110000"/>
              </a:lnSpc>
              <a:spcAft>
                <a:spcPts val="600"/>
              </a:spcAft>
              <a:defRPr/>
            </a:pPr>
            <a:r>
              <a:rPr lang="cs-CZ" dirty="0"/>
              <a:t>Role MMF při stanovování politické agendy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51D2E76B-1BFF-4746-96D8-8EC951D383D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instituce</a:t>
            </a:r>
            <a:r>
              <a:rPr lang="en-US" dirty="0"/>
              <a:t> HMV 425 </a:t>
            </a:r>
          </a:p>
        </p:txBody>
      </p:sp>
    </p:spTree>
    <p:extLst>
      <p:ext uri="{BB962C8B-B14F-4D97-AF65-F5344CB8AC3E}">
        <p14:creationId xmlns:p14="http://schemas.microsoft.com/office/powerpoint/2010/main" val="9943360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85BB6E-9A9E-4B05-A40A-E2CA63700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Současnost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DB716E7-8CD3-40D0-B689-1154CD7C0B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69968"/>
            <a:ext cx="10515600" cy="468403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Aft>
                <a:spcPts val="600"/>
              </a:spcAft>
              <a:defRPr/>
            </a:pPr>
            <a:r>
              <a:rPr lang="cs-CZ" dirty="0"/>
              <a:t>Pokles vlivu před krizí </a:t>
            </a:r>
          </a:p>
          <a:p>
            <a:pPr>
              <a:lnSpc>
                <a:spcPct val="110000"/>
              </a:lnSpc>
              <a:spcAft>
                <a:spcPts val="600"/>
              </a:spcAft>
              <a:defRPr/>
            </a:pPr>
            <a:r>
              <a:rPr lang="cs-CZ" dirty="0"/>
              <a:t>Role MMF při řešení Světové finanční krize</a:t>
            </a:r>
          </a:p>
          <a:p>
            <a:pPr>
              <a:lnSpc>
                <a:spcPct val="110000"/>
              </a:lnSpc>
              <a:spcAft>
                <a:spcPts val="600"/>
              </a:spcAft>
              <a:defRPr/>
            </a:pPr>
            <a:r>
              <a:rPr lang="cs-CZ" dirty="0"/>
              <a:t>Fond jako hlavní nástroj pro řešení současných měnových a finančních problémů světa</a:t>
            </a:r>
          </a:p>
          <a:p>
            <a:pPr lvl="1">
              <a:lnSpc>
                <a:spcPct val="110000"/>
              </a:lnSpc>
              <a:spcAft>
                <a:spcPts val="600"/>
              </a:spcAft>
              <a:defRPr/>
            </a:pPr>
            <a:r>
              <a:rPr lang="cs-CZ" dirty="0"/>
              <a:t>Navýšení prostředků</a:t>
            </a:r>
          </a:p>
          <a:p>
            <a:pPr lvl="1">
              <a:lnSpc>
                <a:spcPct val="110000"/>
              </a:lnSpc>
              <a:spcAft>
                <a:spcPts val="600"/>
              </a:spcAft>
              <a:defRPr/>
            </a:pPr>
            <a:r>
              <a:rPr lang="cs-CZ" dirty="0"/>
              <a:t>Problematika regulace finančních trhů</a:t>
            </a:r>
          </a:p>
          <a:p>
            <a:pPr lvl="1">
              <a:lnSpc>
                <a:spcPct val="110000"/>
              </a:lnSpc>
              <a:spcAft>
                <a:spcPts val="600"/>
              </a:spcAft>
              <a:defRPr/>
            </a:pPr>
            <a:r>
              <a:rPr lang="cs-CZ" dirty="0"/>
              <a:t>Hrozba měnové války</a:t>
            </a:r>
          </a:p>
          <a:p>
            <a:pPr lvl="1">
              <a:lnSpc>
                <a:spcPct val="110000"/>
              </a:lnSpc>
              <a:spcAft>
                <a:spcPts val="600"/>
              </a:spcAft>
              <a:defRPr/>
            </a:pPr>
            <a:r>
              <a:rPr lang="cs-CZ" dirty="0"/>
              <a:t>Hrozba státních bankrotů</a:t>
            </a:r>
          </a:p>
          <a:p>
            <a:pPr>
              <a:lnSpc>
                <a:spcPct val="110000"/>
              </a:lnSpc>
              <a:spcAft>
                <a:spcPts val="600"/>
              </a:spcAft>
              <a:defRPr/>
            </a:pPr>
            <a:r>
              <a:rPr lang="cs-CZ" dirty="0"/>
              <a:t>Posun ideologické pozice MMF po roce 2008</a:t>
            </a:r>
          </a:p>
          <a:p>
            <a:pPr lvl="1">
              <a:lnSpc>
                <a:spcPct val="110000"/>
              </a:lnSpc>
              <a:spcAft>
                <a:spcPts val="600"/>
              </a:spcAft>
              <a:defRPr/>
            </a:pPr>
            <a:r>
              <a:rPr lang="cs-CZ" dirty="0"/>
              <a:t>Pozitivní role kapitálových kontrol</a:t>
            </a:r>
          </a:p>
          <a:p>
            <a:pPr lvl="1">
              <a:lnSpc>
                <a:spcPct val="110000"/>
              </a:lnSpc>
              <a:spcAft>
                <a:spcPts val="600"/>
              </a:spcAft>
              <a:defRPr/>
            </a:pPr>
            <a:r>
              <a:rPr lang="cs-CZ" dirty="0"/>
              <a:t>Příjmová nerovnost a hospodářský rozvoj</a:t>
            </a:r>
          </a:p>
          <a:p>
            <a:pPr lvl="1">
              <a:lnSpc>
                <a:spcPct val="110000"/>
              </a:lnSpc>
              <a:spcAft>
                <a:spcPts val="600"/>
              </a:spcAft>
              <a:defRPr/>
            </a:pPr>
            <a:r>
              <a:rPr lang="cs-CZ" dirty="0"/>
              <a:t>Spory s EU při řešení řecké krize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endParaRPr lang="cs-CZ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98320EB5-88F2-43D2-AFFA-4EB95D4D39F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instituce</a:t>
            </a:r>
            <a:r>
              <a:rPr lang="en-US" dirty="0"/>
              <a:t> HMV 425 </a:t>
            </a:r>
          </a:p>
        </p:txBody>
      </p:sp>
    </p:spTree>
    <p:extLst>
      <p:ext uri="{BB962C8B-B14F-4D97-AF65-F5344CB8AC3E}">
        <p14:creationId xmlns:p14="http://schemas.microsoft.com/office/powerpoint/2010/main" val="3813486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E60135-EBCB-4830-B4B6-4BB3E5489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MMS před založením MMF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D449BF2-A387-4EFE-A7B3-750E678652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cs-CZ" dirty="0"/>
              <a:t>Mezinárodní měnový systém před zlatým standardem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cs-CZ" dirty="0"/>
              <a:t>Zlatý standard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cs-CZ" dirty="0"/>
              <a:t>Teorie – </a:t>
            </a:r>
            <a:r>
              <a:rPr lang="cs-CZ" dirty="0" err="1"/>
              <a:t>Humeův</a:t>
            </a:r>
            <a:r>
              <a:rPr lang="cs-CZ" dirty="0"/>
              <a:t> mechanismus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cs-CZ" dirty="0"/>
              <a:t>Realita – koordinace CB, dominantní postavení Bank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England</a:t>
            </a:r>
            <a:endParaRPr lang="cs-CZ" dirty="0"/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cs-CZ" dirty="0"/>
              <a:t>Rozpad systému za první světové války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cs-CZ" dirty="0"/>
              <a:t>Meziválečné období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cs-CZ" dirty="0"/>
              <a:t>Problém německých reparací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cs-CZ" dirty="0"/>
              <a:t>Velká hospodářská krize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cs-CZ" dirty="0"/>
              <a:t>Politika ožebrač svého souseda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cs-CZ" dirty="0"/>
              <a:t>Pokusy o institucionalizaci (Londýn 1933)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cs-CZ" dirty="0"/>
              <a:t>Druhá světová válka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cs-CZ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8F921E33-2928-4D8F-8855-1F76DF6C785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instituce</a:t>
            </a:r>
            <a:r>
              <a:rPr lang="en-US" dirty="0"/>
              <a:t> HMV 425 </a:t>
            </a:r>
          </a:p>
        </p:txBody>
      </p:sp>
    </p:spTree>
    <p:extLst>
      <p:ext uri="{BB962C8B-B14F-4D97-AF65-F5344CB8AC3E}">
        <p14:creationId xmlns:p14="http://schemas.microsoft.com/office/powerpoint/2010/main" val="922145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20ED26-CAFA-411B-8468-0CF11006E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Vznik MMF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39D8990-3B53-4D2F-9160-5623AC2714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Aft>
                <a:spcPts val="600"/>
              </a:spcAft>
              <a:defRPr/>
            </a:pPr>
            <a:r>
              <a:rPr lang="cs-CZ" sz="2600" dirty="0"/>
              <a:t>Příčiny vzniku</a:t>
            </a:r>
            <a:r>
              <a:rPr lang="cs-CZ" sz="2400" dirty="0"/>
              <a:t>:</a:t>
            </a:r>
          </a:p>
          <a:p>
            <a:pPr lvl="1">
              <a:lnSpc>
                <a:spcPct val="120000"/>
              </a:lnSpc>
              <a:spcAft>
                <a:spcPts val="600"/>
              </a:spcAft>
              <a:defRPr/>
            </a:pPr>
            <a:r>
              <a:rPr lang="cs-CZ" sz="2200" dirty="0"/>
              <a:t>Reakce na velkou hospodářskou krizi – rozpad mezinárodního obchodu v důsledku nestabilního mezinárodního měnového systému a následné prohloubení krize</a:t>
            </a:r>
          </a:p>
          <a:p>
            <a:pPr lvl="1">
              <a:lnSpc>
                <a:spcPct val="120000"/>
              </a:lnSpc>
              <a:spcAft>
                <a:spcPts val="600"/>
              </a:spcAft>
              <a:defRPr/>
            </a:pPr>
            <a:r>
              <a:rPr lang="cs-CZ" sz="2200" dirty="0"/>
              <a:t>Snaha usnadnit hospodářskou rekonstrukci po WWII</a:t>
            </a:r>
          </a:p>
          <a:p>
            <a:pPr lvl="1">
              <a:lnSpc>
                <a:spcPct val="120000"/>
              </a:lnSpc>
              <a:spcAft>
                <a:spcPts val="600"/>
              </a:spcAft>
              <a:defRPr/>
            </a:pPr>
            <a:r>
              <a:rPr lang="cs-CZ" sz="2200" dirty="0"/>
              <a:t>MMF měl spravovat nový mezinárodní měnový režim</a:t>
            </a:r>
          </a:p>
          <a:p>
            <a:pPr>
              <a:lnSpc>
                <a:spcPct val="120000"/>
              </a:lnSpc>
              <a:spcAft>
                <a:spcPts val="600"/>
              </a:spcAft>
              <a:defRPr/>
            </a:pPr>
            <a:r>
              <a:rPr lang="cs-CZ" sz="2600" dirty="0"/>
              <a:t>Založen: 1.-22. 7. 1944 v </a:t>
            </a:r>
            <a:r>
              <a:rPr lang="cs-CZ" sz="2600" b="1" dirty="0" err="1"/>
              <a:t>Bretton</a:t>
            </a:r>
            <a:r>
              <a:rPr lang="cs-CZ" sz="2600" b="1" dirty="0"/>
              <a:t> </a:t>
            </a:r>
            <a:r>
              <a:rPr lang="cs-CZ" sz="2600" b="1" dirty="0" err="1"/>
              <a:t>Woods</a:t>
            </a:r>
            <a:endParaRPr lang="cs-CZ" sz="2600" b="1" dirty="0"/>
          </a:p>
          <a:p>
            <a:pPr lvl="1">
              <a:lnSpc>
                <a:spcPct val="120000"/>
              </a:lnSpc>
              <a:spcAft>
                <a:spcPts val="600"/>
              </a:spcAft>
              <a:defRPr/>
            </a:pPr>
            <a:r>
              <a:rPr lang="cs-CZ" sz="2000" dirty="0"/>
              <a:t>Články dohody vstoupily v platnost 27.12.1945</a:t>
            </a:r>
          </a:p>
          <a:p>
            <a:pPr>
              <a:lnSpc>
                <a:spcPct val="120000"/>
              </a:lnSpc>
              <a:spcAft>
                <a:spcPts val="600"/>
              </a:spcAft>
              <a:defRPr/>
            </a:pPr>
            <a:r>
              <a:rPr lang="cs-CZ" sz="2600" dirty="0"/>
              <a:t>Sídlo: Washington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cs-CZ" sz="2600" dirty="0"/>
              <a:t>Od konce druhé světové války je MMF nejdůležitější mezinárodní institucí v oblasti mezinárodních měnových vztahů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cs-CZ" sz="2600" dirty="0"/>
              <a:t>Díky své roli při řešení měnových a dluhových krizí se pravděpodobně jedná o nejmocnější mezinárodní hospodářskou organizaci vůbec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FBEB7012-D95E-41B3-9DE4-7C3DEC17B76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instituce</a:t>
            </a:r>
            <a:r>
              <a:rPr lang="en-US" dirty="0"/>
              <a:t> HMV 425 </a:t>
            </a:r>
          </a:p>
        </p:txBody>
      </p:sp>
    </p:spTree>
    <p:extLst>
      <p:ext uri="{BB962C8B-B14F-4D97-AF65-F5344CB8AC3E}">
        <p14:creationId xmlns:p14="http://schemas.microsoft.com/office/powerpoint/2010/main" val="2002816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EED051-D18F-4EA1-8206-A9C3A236A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Původní úkoly MMF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767CD0A-E607-4116-9379-DCC1E2286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71197"/>
            <a:ext cx="10515600" cy="4351338"/>
          </a:xfrm>
        </p:spPr>
        <p:txBody>
          <a:bodyPr/>
          <a:lstStyle/>
          <a:p>
            <a:pPr lvl="1">
              <a:spcAft>
                <a:spcPts val="600"/>
              </a:spcAft>
              <a:defRPr/>
            </a:pPr>
            <a:r>
              <a:rPr lang="cs-CZ" sz="2400" b="1" dirty="0"/>
              <a:t>Podporovat mezinárodní měnovou součinnost</a:t>
            </a:r>
            <a:r>
              <a:rPr lang="cs-CZ" sz="2400" dirty="0"/>
              <a:t> stálou institucí</a:t>
            </a:r>
          </a:p>
          <a:p>
            <a:pPr lvl="1">
              <a:spcAft>
                <a:spcPts val="600"/>
              </a:spcAft>
              <a:defRPr/>
            </a:pPr>
            <a:r>
              <a:rPr lang="cs-CZ" sz="2400" b="1" dirty="0"/>
              <a:t>Usnadňovat rozmach a vyrovnaný růst mezinárodního obchodu,</a:t>
            </a:r>
            <a:r>
              <a:rPr lang="cs-CZ" sz="2400" dirty="0"/>
              <a:t> zaměstnanost a růst HDP</a:t>
            </a:r>
            <a:endParaRPr lang="cs-CZ" sz="2400" i="1" dirty="0"/>
          </a:p>
          <a:p>
            <a:pPr lvl="1">
              <a:spcAft>
                <a:spcPts val="600"/>
              </a:spcAft>
              <a:defRPr/>
            </a:pPr>
            <a:r>
              <a:rPr lang="cs-CZ" sz="2400" b="1" dirty="0"/>
              <a:t>Podporovat kurzovou stabilitu,</a:t>
            </a:r>
            <a:r>
              <a:rPr lang="cs-CZ" sz="2400" dirty="0"/>
              <a:t> zabraňovat konkurenčnímu znehodnocování měny, napomáhat ustanovení mnohostranné soustavy plateb a odstraňovat devizová opatření bránící obchodu</a:t>
            </a:r>
          </a:p>
          <a:p>
            <a:pPr lvl="1">
              <a:spcAft>
                <a:spcPts val="600"/>
              </a:spcAft>
              <a:defRPr/>
            </a:pPr>
            <a:r>
              <a:rPr lang="cs-CZ" sz="2400" b="1" dirty="0"/>
              <a:t>Zpřístupňovat (dočasné) zdroje Fondu </a:t>
            </a:r>
            <a:r>
              <a:rPr lang="cs-CZ" sz="2400" dirty="0"/>
              <a:t>a poskytovat tak možnost napravit poruchy ve vyrovnanosti platební bilance</a:t>
            </a:r>
          </a:p>
          <a:p>
            <a:pPr lvl="1">
              <a:spcAft>
                <a:spcPts val="600"/>
              </a:spcAft>
              <a:defRPr/>
            </a:pPr>
            <a:r>
              <a:rPr lang="cs-CZ" sz="2400" dirty="0"/>
              <a:t>Zkracovat dobu trvání a </a:t>
            </a:r>
            <a:r>
              <a:rPr lang="cs-CZ" sz="2400" b="1" dirty="0"/>
              <a:t>zmírnit stupeň nerovnováhy v mezinárodních platebních bilancích členů</a:t>
            </a:r>
            <a:endParaRPr lang="cs-CZ" sz="2400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9FB375D7-707E-47A5-8489-155AEF451AA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instituce</a:t>
            </a:r>
            <a:r>
              <a:rPr lang="en-US" dirty="0"/>
              <a:t> HMV 425 </a:t>
            </a:r>
          </a:p>
        </p:txBody>
      </p:sp>
    </p:spTree>
    <p:extLst>
      <p:ext uri="{BB962C8B-B14F-4D97-AF65-F5344CB8AC3E}">
        <p14:creationId xmlns:p14="http://schemas.microsoft.com/office/powerpoint/2010/main" val="4008727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39DFEAF-8813-412F-8323-1F349468B81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B48DBEF-6874-4A73-93D0-0F5C683476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2700223-4C0E-454C-B972-315E16D18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Další úkoly MMF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1B8B3B1-3D22-4625-9A40-F61A77B98C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805354"/>
            <a:ext cx="10753200" cy="4026645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dirty="0"/>
              <a:t>Vznikly v průběhu činnosti Fondu jako reakce na aktuální problémy ve světové ekonomice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dirty="0"/>
              <a:t>Vytváření </a:t>
            </a:r>
            <a:r>
              <a:rPr lang="cs-CZ" b="1" dirty="0"/>
              <a:t>nových prostředků mezinárodní likvidity (SDR)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b="1" dirty="0"/>
              <a:t>Pomoc při řešení problémů zadluženosti </a:t>
            </a:r>
            <a:r>
              <a:rPr lang="cs-CZ" dirty="0"/>
              <a:t>členů MMF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b="1" dirty="0"/>
              <a:t>Výzkumně informační a poradenská činnost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8766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DE15CE-34D4-4AC2-99EA-F79A04EEE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Členství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BBD7FF-B650-4CFA-ABF7-F722928801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dirty="0"/>
              <a:t>Jak se stát členem</a:t>
            </a:r>
          </a:p>
          <a:p>
            <a:pPr lvl="1">
              <a:spcAft>
                <a:spcPts val="600"/>
              </a:spcAft>
              <a:defRPr/>
            </a:pPr>
            <a:r>
              <a:rPr lang="cs-CZ" dirty="0"/>
              <a:t>Členem každá země, která se ztotožňuje s principy a o členství požádá, dnes 189 zemí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dirty="0"/>
              <a:t>Členská kvóta</a:t>
            </a:r>
          </a:p>
          <a:p>
            <a:pPr lvl="1">
              <a:spcAft>
                <a:spcPts val="600"/>
              </a:spcAft>
              <a:defRPr/>
            </a:pPr>
            <a:r>
              <a:rPr lang="cs-CZ" dirty="0"/>
              <a:t>Vyjádřena v SDR – vychází se z HDP, z devizových plateb a příjmů, otevřenosti ekonomiky aj., splatná do 6 měsíců po přijetí</a:t>
            </a:r>
          </a:p>
          <a:p>
            <a:pPr lvl="1">
              <a:spcAft>
                <a:spcPts val="600"/>
              </a:spcAft>
              <a:defRPr/>
            </a:pPr>
            <a:r>
              <a:rPr lang="cs-CZ" dirty="0"/>
              <a:t>Splácí se z 25% ve směnitelné měně určené fondem (do 1978 ve zlatě), zbytek v národní měně </a:t>
            </a:r>
          </a:p>
          <a:p>
            <a:pPr lvl="1">
              <a:spcAft>
                <a:spcPts val="600"/>
              </a:spcAft>
              <a:defRPr/>
            </a:pPr>
            <a:r>
              <a:rPr lang="cs-CZ" dirty="0"/>
              <a:t>Každých 5 let dochází k periodické revizi, + občas mimořádné revize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dirty="0"/>
              <a:t>Výhody členství</a:t>
            </a:r>
          </a:p>
          <a:p>
            <a:pPr lvl="1">
              <a:spcAft>
                <a:spcPts val="600"/>
              </a:spcAft>
              <a:defRPr/>
            </a:pPr>
            <a:r>
              <a:rPr lang="cs-CZ" dirty="0"/>
              <a:t>Informace, koordinace HP, technická pomoc, financování v nouzi, důvěryhodnost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20820973-7935-48FC-BDA7-4D91A9CEEBA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instituce</a:t>
            </a:r>
            <a:r>
              <a:rPr lang="en-US" dirty="0"/>
              <a:t> HMV 425 </a:t>
            </a:r>
          </a:p>
        </p:txBody>
      </p:sp>
    </p:spTree>
    <p:extLst>
      <p:ext uri="{BB962C8B-B14F-4D97-AF65-F5344CB8AC3E}">
        <p14:creationId xmlns:p14="http://schemas.microsoft.com/office/powerpoint/2010/main" val="1041453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2D0462-6B1A-40CE-A421-6A01E8520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Povinnosti členství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2261A0D-AD3D-4E88-8285-C4C1ACE8A2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cs-CZ" dirty="0"/>
              <a:t>Splatit kvótu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cs-CZ" dirty="0"/>
              <a:t>Splatit čerpané zdroje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cs-CZ" dirty="0"/>
              <a:t>Usilovat o takové zaměření hospodářské politiky, která by vytvářela předpoklady pro plynulý hospodářský růst při stabilním cenovém vývoji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cs-CZ" dirty="0"/>
              <a:t>Spolupracovat s fondem a členy při zabezpečování racionální měnové a kursovní politiky a odstraňování poruch platební bilance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cs-CZ" dirty="0"/>
              <a:t>Usilovat o směnitelnost svých měn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cs-CZ" dirty="0"/>
              <a:t>Poskytovat fondu důležité informace o hospodářské politice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cs-CZ" dirty="0"/>
              <a:t>Členská země je dále povinna respektovat doporučení Fondu vedoucí k nápravě nerovnováhy (konzultace dle </a:t>
            </a:r>
            <a:r>
              <a:rPr lang="cs-CZ" dirty="0" err="1"/>
              <a:t>čl</a:t>
            </a:r>
            <a:r>
              <a:rPr lang="cs-CZ" dirty="0"/>
              <a:t> .IV)</a:t>
            </a:r>
            <a:endParaRPr lang="cs-CZ" b="1" dirty="0"/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cs-CZ" b="1" dirty="0"/>
              <a:t>Trestem</a:t>
            </a:r>
            <a:r>
              <a:rPr lang="cs-CZ" dirty="0"/>
              <a:t> za neplnění povinnosti je prohlášení o nezpůsobilosti země používat všeobecné zdroje fondu. – ve výjimečném případě vyloučení (ČSR × Argentina).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endParaRPr lang="cs-CZ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12BE3FB2-8F16-457D-8C36-15D6383F6A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instituce</a:t>
            </a:r>
            <a:r>
              <a:rPr lang="en-US" dirty="0"/>
              <a:t> HMV 425 </a:t>
            </a:r>
          </a:p>
        </p:txBody>
      </p:sp>
    </p:spTree>
    <p:extLst>
      <p:ext uri="{BB962C8B-B14F-4D97-AF65-F5344CB8AC3E}">
        <p14:creationId xmlns:p14="http://schemas.microsoft.com/office/powerpoint/2010/main" val="2974409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F08BAA-2DE2-48BD-885A-E605381C0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Struktura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0A85142-1648-4605-AC87-54CD0A7996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dirty="0"/>
              <a:t>Výbor guvernérů</a:t>
            </a:r>
          </a:p>
          <a:p>
            <a:pPr lvl="1">
              <a:spcAft>
                <a:spcPts val="600"/>
              </a:spcAft>
              <a:defRPr/>
            </a:pPr>
            <a:r>
              <a:rPr lang="cs-CZ" dirty="0"/>
              <a:t>Všechny země jeden zástupce,</a:t>
            </a:r>
          </a:p>
          <a:p>
            <a:pPr lvl="1">
              <a:spcAft>
                <a:spcPts val="600"/>
              </a:spcAft>
              <a:defRPr/>
            </a:pPr>
            <a:r>
              <a:rPr lang="cs-CZ" dirty="0"/>
              <a:t>Schází se jednou ročně</a:t>
            </a:r>
          </a:p>
          <a:p>
            <a:pPr lvl="1">
              <a:spcAft>
                <a:spcPts val="600"/>
              </a:spcAft>
              <a:defRPr/>
            </a:pPr>
            <a:r>
              <a:rPr lang="cs-CZ" dirty="0"/>
              <a:t>Rozhoduje o zásadních otázkách, ale v praxi přenesl většinu rozhodnutí na VV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dirty="0"/>
              <a:t>Výkonný výbor (Rada výkonných ředitelů)</a:t>
            </a:r>
          </a:p>
          <a:p>
            <a:pPr lvl="1">
              <a:spcAft>
                <a:spcPts val="600"/>
              </a:spcAft>
              <a:defRPr/>
            </a:pPr>
            <a:r>
              <a:rPr lang="cs-CZ" dirty="0"/>
              <a:t>8 z určených zemí (USA, VB, Něm, Fr, </a:t>
            </a:r>
            <a:r>
              <a:rPr lang="cs-CZ" dirty="0" err="1"/>
              <a:t>Jap</a:t>
            </a:r>
            <a:r>
              <a:rPr lang="cs-CZ" dirty="0"/>
              <a:t>, SA, Čína, Rus)</a:t>
            </a:r>
          </a:p>
          <a:p>
            <a:pPr lvl="1">
              <a:spcAft>
                <a:spcPts val="600"/>
              </a:spcAft>
              <a:defRPr/>
            </a:pPr>
            <a:r>
              <a:rPr lang="cs-CZ" dirty="0"/>
              <a:t>16 zástupci tzv. </a:t>
            </a:r>
            <a:r>
              <a:rPr lang="cs-CZ" dirty="0" err="1"/>
              <a:t>konstituencí</a:t>
            </a:r>
            <a:r>
              <a:rPr lang="cs-CZ" dirty="0"/>
              <a:t> (ČR součást tzv. Belgické </a:t>
            </a:r>
            <a:r>
              <a:rPr lang="cs-CZ" dirty="0" err="1"/>
              <a:t>konstituence</a:t>
            </a:r>
            <a:r>
              <a:rPr lang="cs-CZ" dirty="0"/>
              <a:t> )</a:t>
            </a:r>
          </a:p>
          <a:p>
            <a:pPr lvl="1">
              <a:spcAft>
                <a:spcPts val="600"/>
              </a:spcAft>
              <a:defRPr/>
            </a:pPr>
            <a:r>
              <a:rPr lang="cs-CZ" dirty="0"/>
              <a:t>V praxi hlavní rozhodovací orgán (půjčky, programy aj.)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dirty="0"/>
              <a:t>Generální ředitelka</a:t>
            </a:r>
          </a:p>
          <a:p>
            <a:pPr lvl="1">
              <a:spcAft>
                <a:spcPts val="600"/>
              </a:spcAft>
              <a:defRPr/>
            </a:pPr>
            <a:r>
              <a:rPr lang="cs-CZ" dirty="0" err="1"/>
              <a:t>Kristalina</a:t>
            </a:r>
            <a:r>
              <a:rPr lang="cs-CZ" dirty="0"/>
              <a:t> </a:t>
            </a:r>
            <a:r>
              <a:rPr lang="cs-CZ" dirty="0" err="1"/>
              <a:t>Georgieva</a:t>
            </a:r>
            <a:r>
              <a:rPr lang="cs-CZ" dirty="0"/>
              <a:t> (</a:t>
            </a:r>
            <a:r>
              <a:rPr lang="cs-CZ" dirty="0" err="1"/>
              <a:t>Bg</a:t>
            </a:r>
            <a:r>
              <a:rPr lang="cs-CZ" dirty="0"/>
              <a:t>) (tradičně Evropané)</a:t>
            </a:r>
          </a:p>
          <a:p>
            <a:pPr lvl="1">
              <a:spcAft>
                <a:spcPts val="600"/>
              </a:spcAft>
              <a:defRPr/>
            </a:pPr>
            <a:r>
              <a:rPr lang="cs-CZ" dirty="0"/>
              <a:t>Každodenní řízení organizace, reprezentace navenek</a:t>
            </a:r>
            <a:endParaRPr lang="cs-CZ" sz="2800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D7F75243-4543-41D7-9222-0363E6ADFA9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instituce</a:t>
            </a:r>
            <a:r>
              <a:rPr lang="en-US" dirty="0"/>
              <a:t> HMV 425 </a:t>
            </a:r>
          </a:p>
        </p:txBody>
      </p:sp>
    </p:spTree>
    <p:extLst>
      <p:ext uri="{BB962C8B-B14F-4D97-AF65-F5344CB8AC3E}">
        <p14:creationId xmlns:p14="http://schemas.microsoft.com/office/powerpoint/2010/main" val="2836355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1AAA2D-7C74-49A5-AF1F-B47BF6275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Rozhodování v MMF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D8DE3E0-7506-4C9F-A295-7BDD902D79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sz="2400" dirty="0"/>
              <a:t>Princip akciové společnosti, hlasovací síla je závislá na finančním podílu člena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sz="2400" dirty="0"/>
              <a:t>Před 2011 každý člen 250 základních hlasů + 1 hlas za každých 100k SDR členského podílu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sz="2400" dirty="0"/>
              <a:t>Snes cca 735 ZH + 1 hlas za 100k SDR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sz="2400" dirty="0"/>
              <a:t>Při založení fondu 27,5% USA – dnes  přes 16%, rozhodující podíl stále vyspělé země (55% ) 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sz="2400" dirty="0"/>
              <a:t>K rozhodnutí je třeba 51-66-85% hlasů, dle problematiky, v praxi obvykle snaha o širokou shodu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2400" dirty="0"/>
              <a:t>Reformy 2008 (implementována 2011) a 2010 (zavedena 2016)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endParaRPr lang="cs-CZ" sz="2400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AFB487C9-F7EE-4816-9B52-A50F1964062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instituce</a:t>
            </a:r>
            <a:r>
              <a:rPr lang="en-US" dirty="0"/>
              <a:t> HMV 425 </a:t>
            </a:r>
          </a:p>
        </p:txBody>
      </p:sp>
    </p:spTree>
    <p:extLst>
      <p:ext uri="{BB962C8B-B14F-4D97-AF65-F5344CB8AC3E}">
        <p14:creationId xmlns:p14="http://schemas.microsoft.com/office/powerpoint/2010/main" val="91856172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FSS-CZ.potx" id="{18947633-106F-4B01-B355-8E448D25C37F}" vid="{08DC0416-1C28-44D6-9ED7-F38064DA5C1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Prezentace-FSS-CZ</Template>
  <TotalTime>512</TotalTime>
  <Words>1591</Words>
  <Application>Microsoft Office PowerPoint</Application>
  <PresentationFormat>Širokoúhlá obrazovka</PresentationFormat>
  <Paragraphs>222</Paragraphs>
  <Slides>19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Tahoma</vt:lpstr>
      <vt:lpstr>Wingdings</vt:lpstr>
      <vt:lpstr>Prezentace_MU_CZ</vt:lpstr>
      <vt:lpstr>Mezinárodní měnový fond</vt:lpstr>
      <vt:lpstr>MMS před založením MMF</vt:lpstr>
      <vt:lpstr>Vznik MMF</vt:lpstr>
      <vt:lpstr>Původní úkoly MMF</vt:lpstr>
      <vt:lpstr>Další úkoly MMF</vt:lpstr>
      <vt:lpstr>Členství</vt:lpstr>
      <vt:lpstr>Povinnosti členství</vt:lpstr>
      <vt:lpstr>Struktura</vt:lpstr>
      <vt:lpstr>Rozhodování v MMF</vt:lpstr>
      <vt:lpstr>Prezentace aplikace PowerPoint</vt:lpstr>
      <vt:lpstr>Mnohostranný mezinárodní platební styk</vt:lpstr>
      <vt:lpstr>Kurzová politika fondu</vt:lpstr>
      <vt:lpstr>Kurzová politika Fondu</vt:lpstr>
      <vt:lpstr>Financování MMF</vt:lpstr>
      <vt:lpstr>Kondicionalita</vt:lpstr>
      <vt:lpstr>Půjčky státům v nouzi</vt:lpstr>
      <vt:lpstr>Půjčky státům v nouzi</vt:lpstr>
      <vt:lpstr>Výzkumně informační a poradenská činnost</vt:lpstr>
      <vt:lpstr>Současnost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Integrace mezinárodního peněžního systému</dc:title>
  <dc:creator>vladan hodulak</dc:creator>
  <cp:lastModifiedBy>vladan hodulak</cp:lastModifiedBy>
  <cp:revision>90</cp:revision>
  <cp:lastPrinted>1601-01-01T00:00:00Z</cp:lastPrinted>
  <dcterms:created xsi:type="dcterms:W3CDTF">2018-12-03T23:24:52Z</dcterms:created>
  <dcterms:modified xsi:type="dcterms:W3CDTF">2020-11-03T14:39:56Z</dcterms:modified>
</cp:coreProperties>
</file>