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1" r:id="rId4"/>
    <p:sldId id="262" r:id="rId5"/>
    <p:sldId id="272" r:id="rId6"/>
    <p:sldId id="273" r:id="rId7"/>
    <p:sldId id="263" r:id="rId8"/>
    <p:sldId id="264" r:id="rId9"/>
    <p:sldId id="265" r:id="rId10"/>
    <p:sldId id="271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98" d="100"/>
          <a:sy n="98" d="100"/>
        </p:scale>
        <p:origin x="110" y="1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Peníze </a:t>
            </a:r>
            <a:r>
              <a:rPr lang="cs-CZ" smtClean="0"/>
              <a:t>a stát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Mezinárodní finanční instituce </a:t>
            </a:r>
            <a:r>
              <a:rPr lang="cs-CZ" sz="1400" dirty="0" smtClean="0"/>
              <a:t>MVZn5065 na </a:t>
            </a:r>
            <a:r>
              <a:rPr lang="cs-CZ" sz="1400" dirty="0"/>
              <a:t>FSS MU v akademickém roce </a:t>
            </a:r>
            <a:r>
              <a:rPr lang="cs-CZ" sz="1400" dirty="0" smtClean="0"/>
              <a:t>2020/2021. </a:t>
            </a:r>
            <a:r>
              <a:rPr lang="cs-CZ" sz="1400" dirty="0"/>
              <a:t>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Monetární a fiskální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Monetární politika </a:t>
            </a:r>
          </a:p>
          <a:p>
            <a:pPr lvl="1">
              <a:defRPr/>
            </a:pPr>
            <a:r>
              <a:rPr lang="cs-CZ" dirty="0"/>
              <a:t>Opatření, jimiž se vlády snaží působit na peněžní veličiny (množství peněz v oběhu, úroková sazba).</a:t>
            </a:r>
          </a:p>
          <a:p>
            <a:pPr lvl="1">
              <a:defRPr/>
            </a:pPr>
            <a:r>
              <a:rPr lang="cs-CZ" dirty="0"/>
              <a:t>Konkrétní opatření závisí na zvolených cílech (hospodářský růst, nezaměstnanost, měnová stabilita).</a:t>
            </a:r>
          </a:p>
          <a:p>
            <a:r>
              <a:rPr lang="cs-CZ" dirty="0"/>
              <a:t>Fiskální politika</a:t>
            </a:r>
          </a:p>
          <a:p>
            <a:pPr lvl="1"/>
            <a:r>
              <a:rPr lang="cs-CZ" dirty="0"/>
              <a:t>Opatření ve struktuře státních příjmů a výdajů za účelem ovlivnit chod ekonomiky.</a:t>
            </a:r>
          </a:p>
          <a:p>
            <a:r>
              <a:rPr lang="cs-CZ" dirty="0"/>
              <a:t>Politické problémy s monetární a fiskální politikou – redistribuční dopady na různé skupiny obyvatel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9F07304-800A-4D89-86E4-533A1EC234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04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88088" y="1267544"/>
            <a:ext cx="4465712" cy="4465712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4915" y="1264908"/>
            <a:ext cx="5957799" cy="4468348"/>
          </a:xfrm>
          <a:prstGeom prst="rect">
            <a:avLst/>
          </a:prstGeom>
        </p:spPr>
      </p:pic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9A484EFD-5C7B-45B3-B789-90A344C0B9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07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6657" y="392144"/>
            <a:ext cx="3231502" cy="3141021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7927" y="1391473"/>
            <a:ext cx="5898527" cy="4421497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6657" y="3429000"/>
            <a:ext cx="3652427" cy="2739320"/>
          </a:xfrm>
          <a:prstGeom prst="rect">
            <a:avLst/>
          </a:prstGeom>
        </p:spPr>
      </p:pic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DEECD766-3469-4FBD-9BB4-EC382C8F47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8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A4FB4-4752-4873-AF42-5EA29CF3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v ekonomii hlavního proudu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D79486-4D69-4740-BED5-5F5A11906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Vymezení peněz na základě funkcí, které plní</a:t>
            </a:r>
          </a:p>
          <a:p>
            <a:pPr lvl="1"/>
            <a:r>
              <a:rPr lang="cs-CZ" dirty="0"/>
              <a:t>Zúčtovací jednotka (měřítko hodnoty)</a:t>
            </a:r>
          </a:p>
          <a:p>
            <a:pPr lvl="1"/>
            <a:r>
              <a:rPr lang="cs-CZ" dirty="0"/>
              <a:t>Uchovatel hodnoty</a:t>
            </a:r>
          </a:p>
          <a:p>
            <a:pPr lvl="1"/>
            <a:r>
              <a:rPr lang="cs-CZ" dirty="0"/>
              <a:t>Prostředek směny (dnes v ekonomii nejdůležitější)</a:t>
            </a:r>
          </a:p>
          <a:p>
            <a:r>
              <a:rPr lang="cs-CZ" dirty="0"/>
              <a:t>Teorie vzniku a vývoje peněz</a:t>
            </a:r>
          </a:p>
          <a:p>
            <a:pPr lvl="1"/>
            <a:r>
              <a:rPr lang="cs-CZ" dirty="0"/>
              <a:t>A. Smith, C, </a:t>
            </a:r>
            <a:r>
              <a:rPr lang="cs-CZ" dirty="0" err="1"/>
              <a:t>Menger</a:t>
            </a:r>
            <a:endParaRPr lang="cs-CZ" dirty="0"/>
          </a:p>
          <a:p>
            <a:pPr lvl="1"/>
            <a:r>
              <a:rPr lang="cs-CZ" dirty="0"/>
              <a:t>Peníze se vznikly, protože pomohly vyřešit problém s dvojitou shodou potřeb 	-&gt; peníze jsou první řadě prostředek směny</a:t>
            </a:r>
          </a:p>
          <a:p>
            <a:pPr lvl="1"/>
            <a:r>
              <a:rPr lang="cs-CZ" dirty="0"/>
              <a:t>Hlavním tématem vývoje peněz je snižování transakčních nákladů</a:t>
            </a:r>
          </a:p>
          <a:p>
            <a:r>
              <a:rPr lang="cs-CZ" dirty="0"/>
              <a:t>Vztah mezi penězi a bohatstvím</a:t>
            </a:r>
          </a:p>
          <a:p>
            <a:r>
              <a:rPr lang="cs-CZ" dirty="0"/>
              <a:t>Kvantitativní teorie peněz: M × V = P × Q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D09105C-0E26-4760-B9AA-242FA2FA8C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00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FF75E-5827-446E-99C8-6595AC836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Otazníky ohledně standardního výkladu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C6242-772D-46BC-A193-E37031BB5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Velmi omezený vliv na reálné ekonomické veličiny</a:t>
            </a:r>
          </a:p>
          <a:p>
            <a:pPr>
              <a:spcAft>
                <a:spcPts val="600"/>
              </a:spcAft>
            </a:pPr>
            <a:r>
              <a:rPr lang="cs-CZ" dirty="0"/>
              <a:t>Otázka role státu</a:t>
            </a:r>
          </a:p>
          <a:p>
            <a:pPr>
              <a:spcAft>
                <a:spcPts val="1200"/>
              </a:spcAft>
            </a:pPr>
            <a:r>
              <a:rPr lang="cs-CZ" dirty="0"/>
              <a:t>Teoretické problémy</a:t>
            </a:r>
          </a:p>
          <a:p>
            <a:pPr lvl="1">
              <a:spcAft>
                <a:spcPts val="1200"/>
              </a:spcAft>
            </a:pPr>
            <a:r>
              <a:rPr lang="cs-CZ" dirty="0"/>
              <a:t>Rozpor mezi penězi jako uchovatelem hodnoty a jako prostředkem směny</a:t>
            </a:r>
          </a:p>
          <a:p>
            <a:pPr lvl="1">
              <a:spcAft>
                <a:spcPts val="1200"/>
              </a:spcAft>
            </a:pPr>
            <a:r>
              <a:rPr lang="cs-CZ" dirty="0"/>
              <a:t>Nepřiznané předpoklady (směna, vlastnická práva)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Empirické problémy – antropologické studie jej zásadně zpochybňují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370BA87-8384-4441-974E-4E81469D6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cs-CZ" dirty="0" smtClean="0"/>
              <a:t>Mezinárodní finanční instituce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18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1A6E1-9206-479B-915F-8FB7B5BE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Státní a kreditní teorie peněz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2881EF-B051-47B5-A1C9-EF485E01F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Peníze jsou především měřítko hodnoty a vznikly za účelem hospodářské koordinace ve veřejném zájmu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Vyvinuly se z </a:t>
            </a:r>
            <a:r>
              <a:rPr lang="cs-CZ" dirty="0" err="1"/>
              <a:t>předpeněžních</a:t>
            </a:r>
            <a:r>
              <a:rPr lang="cs-CZ" dirty="0"/>
              <a:t> společenských závazků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Peníze jako instituce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Vyjádření pravidla, když osoba X předá věc reprezentující peníze osobě Y, udělá tato nějaký úkon anebo předá osobě X určitou věc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Je potřeba oddělit peníze jako měřítko, jako instituci a věc, která ji představuje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Kdokoli může peníze (závazky) vydávat a  téměř cokoli může tento závazek (peníze) reprezentovat (dobytek, dřevěná hůlka, drahý kov, papír)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Problém je, jak přimět lidi k přijímání takovýchto závazků a jak generalizovat závazek (takovýto obecný závazek může následně působit jako prostředek směny)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Vztah mezi daněmi a penězi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Problémy – podceňování role soukromého sektoru a politické udržitelnosti systému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A404734-4786-430F-BA47-7BF09B6726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cs-CZ" dirty="0" smtClean="0"/>
              <a:t>Mezinárodní finanční instituce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2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E587B-548D-4F1A-9EC4-CF933D98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Vymezení peněz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662CA0-1429-4666-8B3E-4C5D9636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Peníze jsou nástroj, který slouží ke koordinaci lidí při produkci a rozdělování</a:t>
            </a:r>
          </a:p>
          <a:p>
            <a:r>
              <a:rPr lang="cs-CZ" dirty="0"/>
              <a:t>Peníze jsou v první řadě měřítko hodnoty, další funkce závisí na podobě hospodářského systému</a:t>
            </a:r>
          </a:p>
          <a:p>
            <a:pPr lvl="1"/>
            <a:r>
              <a:rPr lang="cs-CZ" dirty="0"/>
              <a:t>Nejčastěji měří hodnotu institucionalizovaných sociálních závazků – dnes jsou to peněžní dluhy</a:t>
            </a:r>
          </a:p>
          <a:p>
            <a:pPr lvl="1"/>
            <a:r>
              <a:rPr lang="cs-CZ" dirty="0"/>
              <a:t>Prostředkem směny se stávají až s přechodem na tržní vztahy</a:t>
            </a:r>
          </a:p>
          <a:p>
            <a:r>
              <a:rPr lang="cs-CZ" dirty="0"/>
              <a:t>Nástin vzniku a vývoje peněz</a:t>
            </a:r>
          </a:p>
          <a:p>
            <a:pPr lvl="1"/>
            <a:r>
              <a:rPr lang="cs-CZ" dirty="0"/>
              <a:t>Měřítko hodnoty usnadňující hospodářskou koordinaci v Sumeru</a:t>
            </a:r>
          </a:p>
          <a:p>
            <a:pPr lvl="1"/>
            <a:r>
              <a:rPr lang="cs-CZ" dirty="0"/>
              <a:t>Peníze jako zobecněný závazek -&gt; vznik mincí v Lýdii</a:t>
            </a:r>
          </a:p>
          <a:p>
            <a:pPr lvl="1"/>
            <a:r>
              <a:rPr lang="cs-CZ" dirty="0"/>
              <a:t>Peníze a první trhy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8ED9EFD-CCF1-4281-A4E4-3A40E42D4E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22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AFD25-3C5B-4627-8E2C-2C6A4C30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a 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911C0B-9F23-4D4B-B1B0-6EE493B8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lidé přijímají peníze?</a:t>
            </a:r>
          </a:p>
          <a:p>
            <a:pPr lvl="1"/>
            <a:r>
              <a:rPr lang="cs-CZ" dirty="0"/>
              <a:t>Důvěra lidí vs. zákonné platidlo vs. daně a poplatky</a:t>
            </a:r>
          </a:p>
          <a:p>
            <a:r>
              <a:rPr lang="cs-CZ" dirty="0"/>
              <a:t>Stát </a:t>
            </a:r>
          </a:p>
          <a:p>
            <a:pPr lvl="1"/>
            <a:r>
              <a:rPr lang="cs-CZ" dirty="0"/>
              <a:t>Je po většinu historie dominantním emitentem peněz</a:t>
            </a:r>
          </a:p>
          <a:p>
            <a:pPr lvl="1"/>
            <a:r>
              <a:rPr lang="cs-CZ" dirty="0"/>
              <a:t>Určuje, co reprezentuje peníze</a:t>
            </a:r>
          </a:p>
          <a:p>
            <a:pPr lvl="1"/>
            <a:r>
              <a:rPr lang="cs-CZ" dirty="0"/>
              <a:t>Hierarchie peněz</a:t>
            </a:r>
          </a:p>
          <a:p>
            <a:pPr lvl="1"/>
            <a:r>
              <a:rPr lang="cs-CZ" dirty="0"/>
              <a:t>Nikdo jej nemůže donutit k bankrotu ve vlastní měně</a:t>
            </a:r>
          </a:p>
          <a:p>
            <a:pPr>
              <a:defRPr/>
            </a:pPr>
            <a:r>
              <a:rPr lang="cs-CZ" dirty="0"/>
              <a:t>Reálná omezení</a:t>
            </a:r>
          </a:p>
          <a:p>
            <a:pPr lvl="1">
              <a:defRPr/>
            </a:pPr>
            <a:r>
              <a:rPr lang="cs-CZ" dirty="0"/>
              <a:t>Inflace (deflace)</a:t>
            </a:r>
          </a:p>
          <a:p>
            <a:pPr lvl="1">
              <a:defRPr/>
            </a:pPr>
            <a:r>
              <a:rPr lang="cs-CZ" dirty="0"/>
              <a:t>Vnější hospodářské vztahy (vyrovnávání platební bilance)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C52209F-DEA6-4247-94B5-11F313FC39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333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0DF5E-E9ED-4B19-9D3A-990962C49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Spory o podobu peněžním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E1D49A-D901-41CB-AB1F-8E12B6ACC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4289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cs-CZ" dirty="0"/>
              <a:t>Peníze umožňují státu mobilizovat zdroje pro veřejný zájem</a:t>
            </a:r>
          </a:p>
          <a:p>
            <a:pPr>
              <a:defRPr/>
            </a:pPr>
            <a:r>
              <a:rPr lang="cs-CZ" dirty="0"/>
              <a:t>Spory o podobu veřejného zájmu a o rozložení příspěvků na něj</a:t>
            </a:r>
          </a:p>
          <a:p>
            <a:pPr>
              <a:defRPr/>
            </a:pPr>
            <a:r>
              <a:rPr lang="cs-CZ" dirty="0"/>
              <a:t>Stát vs. věřitelé vs. dlužníci - &gt; pravidla pro fungování peněžního systému</a:t>
            </a:r>
          </a:p>
          <a:p>
            <a:pPr>
              <a:defRPr/>
            </a:pPr>
            <a:r>
              <a:rPr lang="cs-CZ" dirty="0"/>
              <a:t>Historické příklady sporů</a:t>
            </a:r>
          </a:p>
          <a:p>
            <a:pPr lvl="1">
              <a:defRPr/>
            </a:pPr>
            <a:r>
              <a:rPr lang="cs-CZ" dirty="0"/>
              <a:t>Athény</a:t>
            </a:r>
          </a:p>
          <a:p>
            <a:pPr lvl="1">
              <a:defRPr/>
            </a:pPr>
            <a:r>
              <a:rPr lang="cs-CZ" dirty="0"/>
              <a:t>Řím</a:t>
            </a:r>
          </a:p>
          <a:p>
            <a:pPr lvl="1">
              <a:defRPr/>
            </a:pPr>
            <a:r>
              <a:rPr lang="cs-CZ" dirty="0"/>
              <a:t>Anglie</a:t>
            </a:r>
          </a:p>
          <a:p>
            <a:pPr>
              <a:defRPr/>
            </a:pPr>
            <a:r>
              <a:rPr lang="cs-CZ" dirty="0"/>
              <a:t>Finanční sebeomezení státu</a:t>
            </a:r>
          </a:p>
          <a:p>
            <a:pPr lvl="1">
              <a:defRPr/>
            </a:pPr>
            <a:r>
              <a:rPr lang="cs-CZ" dirty="0"/>
              <a:t>Nezávislost centrální banky</a:t>
            </a:r>
          </a:p>
          <a:p>
            <a:pPr lvl="1">
              <a:defRPr/>
            </a:pPr>
            <a:r>
              <a:rPr lang="cs-CZ" dirty="0"/>
              <a:t>Stropy státních deficitů</a:t>
            </a:r>
          </a:p>
          <a:p>
            <a:pPr lvl="1">
              <a:defRPr/>
            </a:pPr>
            <a:r>
              <a:rPr lang="cs-CZ" dirty="0"/>
              <a:t>Maximální výše dluhu</a:t>
            </a:r>
          </a:p>
          <a:p>
            <a:pPr lvl="1">
              <a:defRPr/>
            </a:pPr>
            <a:r>
              <a:rPr lang="cs-CZ" dirty="0"/>
              <a:t>Omezení nabídky peněz (zlatý standard, fix)</a:t>
            </a:r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D87FE80-EF61-46DF-9553-C19367557E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0188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628</TotalTime>
  <Words>609</Words>
  <Application>Microsoft Office PowerPoint</Application>
  <PresentationFormat>Širokoúhlá obrazovka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Peníze a stát</vt:lpstr>
      <vt:lpstr>Prezentace aplikace PowerPoint</vt:lpstr>
      <vt:lpstr>Prezentace aplikace PowerPoint</vt:lpstr>
      <vt:lpstr>Peníze v ekonomii hlavního proudu</vt:lpstr>
      <vt:lpstr>Otazníky ohledně standardního výkladu</vt:lpstr>
      <vt:lpstr>Státní a kreditní teorie peněz</vt:lpstr>
      <vt:lpstr>Vymezení peněz</vt:lpstr>
      <vt:lpstr>Peníze a stát</vt:lpstr>
      <vt:lpstr>Spory o podobu peněžním systému</vt:lpstr>
      <vt:lpstr>Monetární a fiskální politika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Hodulák</cp:lastModifiedBy>
  <cp:revision>92</cp:revision>
  <cp:lastPrinted>1601-01-01T00:00:00Z</cp:lastPrinted>
  <dcterms:created xsi:type="dcterms:W3CDTF">2018-12-03T23:24:52Z</dcterms:created>
  <dcterms:modified xsi:type="dcterms:W3CDTF">2020-10-13T12:00:59Z</dcterms:modified>
</cp:coreProperties>
</file>