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8" r:id="rId4"/>
    <p:sldId id="270" r:id="rId5"/>
    <p:sldId id="269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98" d="100"/>
          <a:sy n="98" d="100"/>
        </p:scale>
        <p:origin x="110" y="1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SS\Vyuka\IPE\IPE%20HPMV%202016\PB%20CR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dirty="0"/>
              <a:t>Vývoj PB</a:t>
            </a:r>
            <a:r>
              <a:rPr lang="cs-CZ" sz="1800" b="1" baseline="0" dirty="0"/>
              <a:t> ČR 2013-2016</a:t>
            </a:r>
            <a:endParaRPr lang="cs-CZ" sz="1800" b="1" dirty="0"/>
          </a:p>
        </c:rich>
      </c:tx>
      <c:layout>
        <c:manualLayout>
          <c:xMode val="edge"/>
          <c:yMode val="edge"/>
          <c:x val="0.3905901137357830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Běžný účet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List1!$B$2:$E$2</c:f>
              <c:numCache>
                <c:formatCode>General</c:formatCode>
                <c:ptCount val="4"/>
                <c:pt idx="0">
                  <c:v>-21784.400000000001</c:v>
                </c:pt>
                <c:pt idx="1">
                  <c:v>7480.3514592004904</c:v>
                </c:pt>
                <c:pt idx="2">
                  <c:v>41375.104783976603</c:v>
                </c:pt>
                <c:pt idx="3" formatCode="0.00">
                  <c:v>52641.9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9D-4561-9AE2-F72E80D44B14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Kapitálový účet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List1!$B$3:$E$3</c:f>
              <c:numCache>
                <c:formatCode>General</c:formatCode>
                <c:ptCount val="4"/>
                <c:pt idx="0">
                  <c:v>82436.600000000006</c:v>
                </c:pt>
                <c:pt idx="1">
                  <c:v>32318.625123641999</c:v>
                </c:pt>
                <c:pt idx="2">
                  <c:v>106141.61124708215</c:v>
                </c:pt>
                <c:pt idx="3" formatCode="0.00">
                  <c:v>53509.7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9D-4561-9AE2-F72E80D44B14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Finanční účet (bez rezerv)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List1!$B$4:$E$4</c:f>
              <c:numCache>
                <c:formatCode>General</c:formatCode>
                <c:ptCount val="4"/>
                <c:pt idx="0">
                  <c:v>119883.93244883401</c:v>
                </c:pt>
                <c:pt idx="1">
                  <c:v>10052.369090589003</c:v>
                </c:pt>
                <c:pt idx="2">
                  <c:v>157512.08318012799</c:v>
                </c:pt>
                <c:pt idx="3" formatCode="0.00">
                  <c:v>445842.79999999993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9D-4561-9AE2-F72E80D44B14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Změna devizových rezerv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List1!$B$5:$E$5</c:f>
              <c:numCache>
                <c:formatCode>General</c:formatCode>
                <c:ptCount val="4"/>
                <c:pt idx="0">
                  <c:v>-188191.45</c:v>
                </c:pt>
                <c:pt idx="1">
                  <c:v>-73122.687445000003</c:v>
                </c:pt>
                <c:pt idx="2">
                  <c:v>-351305.52399999998</c:v>
                </c:pt>
                <c:pt idx="3" formatCode="0.00">
                  <c:v>-563521.19999999995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9D-4561-9AE2-F72E80D44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945904"/>
        <c:axId val="303946888"/>
      </c:lineChart>
      <c:catAx>
        <c:axId val="3039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6888"/>
        <c:crosses val="autoZero"/>
        <c:auto val="1"/>
        <c:lblAlgn val="ctr"/>
        <c:lblOffset val="100"/>
        <c:noMultiLvlLbl val="0"/>
      </c:catAx>
      <c:valAx>
        <c:axId val="303946888"/>
        <c:scaling>
          <c:orientation val="minMax"/>
          <c:max val="500000"/>
          <c:min val="-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Politická ekonomie mezinárodního měnového systému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</a:t>
            </a:r>
            <a:r>
              <a:rPr lang="cs-CZ" sz="1400" dirty="0" smtClean="0"/>
              <a:t>MVZn5065 na </a:t>
            </a:r>
            <a:r>
              <a:rPr lang="cs-CZ" sz="1400" dirty="0"/>
              <a:t>FSS MU v akademickém roce </a:t>
            </a:r>
            <a:r>
              <a:rPr lang="cs-CZ" sz="1400" dirty="0" smtClean="0"/>
              <a:t>2020/2021. </a:t>
            </a:r>
            <a:r>
              <a:rPr lang="cs-CZ" sz="1400" dirty="0"/>
              <a:t>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68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Bilanční účet státu na kterém se zachycují peněžní toky z/do země za určité období (typicky rok). Z definice je vyrovnaná (platby do zahraničí–platby přijaté ze zahraničí=0)</a:t>
            </a:r>
          </a:p>
          <a:p>
            <a:r>
              <a:rPr lang="cs-CZ" dirty="0"/>
              <a:t>Dělení PB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běžný účet </a:t>
            </a:r>
            <a:r>
              <a:rPr lang="cs-CZ" sz="2000" dirty="0"/>
              <a:t>(platby za zboží a služby, bilance výnosů), pokud země více vyváží existuje přebytek BÚ, pokud více dováží existuje deficit BÚ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kapitálový účet </a:t>
            </a:r>
            <a:r>
              <a:rPr lang="cs-CZ" sz="2000" dirty="0"/>
              <a:t>(peněžní převody spojené s převodem kapitálu v jeho hmotné formě, málo významný)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finanční účet </a:t>
            </a:r>
            <a:r>
              <a:rPr lang="cs-CZ" sz="2000" dirty="0"/>
              <a:t>(přímé a portfoliové zahraniční investice, finanční deriváty a ostatní investice včetně spekulativních, </a:t>
            </a:r>
            <a:r>
              <a:rPr lang="cs-CZ" sz="2000" b="1" dirty="0"/>
              <a:t>změna devizových rezerv</a:t>
            </a:r>
            <a:r>
              <a:rPr lang="cs-CZ" sz="2000" dirty="0"/>
              <a:t>) pokud existuje přebytek FÚ země si půjčuje ze zahraničí – příliv kapitálu, pokud existuje deficit FU země půjčuje do zahraničí – odliv kapitálu</a:t>
            </a:r>
          </a:p>
          <a:p>
            <a:r>
              <a:rPr lang="cs-CZ" dirty="0"/>
              <a:t>Investiční pozice – čistý vztah vůči zahraničí (věřitelská×dlužnická pozice), rozdíl mezi aktivy a pasivy</a:t>
            </a:r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F4DF3E3-7745-4487-8456-AB874DEC2E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64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8064962" y="6153945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ČNB</a:t>
            </a:r>
            <a:endParaRPr lang="en-US" sz="2000" dirty="0"/>
          </a:p>
        </p:txBody>
      </p:sp>
      <p:pic>
        <p:nvPicPr>
          <p:cNvPr id="4" name="Picture 2" descr="C:\Users\Tunoch\Pictures\Picasa\Záznam obrazovky\Záznam celé obrazovky 2.4.2014 151646.b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529" y="458435"/>
            <a:ext cx="8958941" cy="57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E13C99ED-2698-4471-BEF6-A10B1B1AD8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8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214792" y="6037257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ČNB</a:t>
            </a:r>
            <a:endParaRPr lang="en-US" sz="2000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A8775D7B-CC56-4428-80CD-DC9185B4958E}"/>
              </a:ext>
            </a:extLst>
          </p:cNvPr>
          <p:cNvGraphicFramePr>
            <a:graphicFrameLocks/>
          </p:cNvGraphicFramePr>
          <p:nvPr/>
        </p:nvGraphicFramePr>
        <p:xfrm>
          <a:off x="2423592" y="620688"/>
          <a:ext cx="770485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58E53B7-1F96-4937-BC58-BF9E21EA18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8429" y="762435"/>
            <a:ext cx="9644742" cy="97272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Čistá mezinárodní investiční pozice v % HDP (2014)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133600" y="2144486"/>
          <a:ext cx="8134400" cy="357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Švýcarsko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Slovensko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Německo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Španělsko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Portugalsko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422571" y="5879434"/>
            <a:ext cx="3845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Mezinárodní měnový fond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3D47D8CC-82C3-4CCF-8690-C26C7558BD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706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Mezinárodní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163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Mezinárodní měnový systém je soubor pravidel, kterými se řídí vztahy mezi měnami</a:t>
            </a:r>
          </a:p>
          <a:p>
            <a:r>
              <a:rPr lang="cs-CZ" b="1" dirty="0"/>
              <a:t>Měnový kurz</a:t>
            </a:r>
            <a:r>
              <a:rPr lang="cs-CZ" dirty="0"/>
              <a:t> - cena zahraniční měny vyjádřená v domácí měně. Kolik domácích peněžních jednotek musíme vynaložit na nákup zahraniční peněžní jednotky</a:t>
            </a:r>
          </a:p>
          <a:p>
            <a:pPr>
              <a:defRPr/>
            </a:pPr>
            <a:r>
              <a:rPr lang="cs-CZ" dirty="0"/>
              <a:t>Kurzový režim (spektrum)</a:t>
            </a:r>
          </a:p>
          <a:p>
            <a:pPr lvl="1">
              <a:defRPr/>
            </a:pPr>
            <a:r>
              <a:rPr lang="cs-CZ" b="1" dirty="0"/>
              <a:t>Pevný kurz </a:t>
            </a:r>
            <a:r>
              <a:rPr lang="cs-CZ" dirty="0"/>
              <a:t>(fixní) – devalvace × revalvace</a:t>
            </a:r>
          </a:p>
          <a:p>
            <a:pPr lvl="1">
              <a:defRPr/>
            </a:pPr>
            <a:r>
              <a:rPr lang="cs-CZ" b="1" dirty="0"/>
              <a:t>Pohyblivý kurz</a:t>
            </a:r>
            <a:r>
              <a:rPr lang="cs-CZ" dirty="0"/>
              <a:t> (plovoucí, </a:t>
            </a:r>
            <a:r>
              <a:rPr lang="cs-CZ" dirty="0" err="1"/>
              <a:t>floating</a:t>
            </a:r>
            <a:r>
              <a:rPr lang="cs-CZ" dirty="0"/>
              <a:t>) – depreciace × apreciace</a:t>
            </a:r>
          </a:p>
          <a:p>
            <a:pPr>
              <a:defRPr/>
            </a:pPr>
            <a:r>
              <a:rPr lang="cs-CZ" dirty="0"/>
              <a:t>Znehodnocení domácí měny zlevňuje vývoz a zdražuje dovoz </a:t>
            </a:r>
          </a:p>
          <a:p>
            <a:pPr>
              <a:defRPr/>
            </a:pPr>
            <a:r>
              <a:rPr lang="cs-CZ" dirty="0"/>
              <a:t>Posílení domácí měny zdražuje vývoz a zlevňuje dovoz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6E59D73-D1A0-45BC-A676-2ED3084190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Vnější nerovnováha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Nerovnováha mezi jednotlivými účty platební bilance</a:t>
            </a:r>
          </a:p>
          <a:p>
            <a:r>
              <a:rPr lang="cs-CZ" dirty="0"/>
              <a:t>Udržitelnost deficitů běžného účtu PB</a:t>
            </a:r>
          </a:p>
          <a:p>
            <a:r>
              <a:rPr lang="cs-CZ" dirty="0"/>
              <a:t>Státní rozpočet × běžný účet PB</a:t>
            </a:r>
          </a:p>
          <a:p>
            <a:r>
              <a:rPr lang="cs-CZ" dirty="0"/>
              <a:t>Způsoby vyrovnání PB</a:t>
            </a:r>
          </a:p>
          <a:p>
            <a:pPr lvl="1"/>
            <a:r>
              <a:rPr lang="cs-CZ" dirty="0"/>
              <a:t>Fixní kurzy</a:t>
            </a:r>
          </a:p>
          <a:p>
            <a:pPr lvl="1"/>
            <a:r>
              <a:rPr lang="cs-CZ" dirty="0"/>
              <a:t>Plovoucí kurzy</a:t>
            </a:r>
          </a:p>
          <a:p>
            <a:pPr lvl="1"/>
            <a:r>
              <a:rPr lang="cs-CZ" dirty="0" smtClean="0"/>
              <a:t>Ostatní</a:t>
            </a:r>
          </a:p>
          <a:p>
            <a:r>
              <a:rPr lang="cs-CZ" dirty="0" smtClean="0"/>
              <a:t>Náklady na přizpůsobení PB</a:t>
            </a:r>
          </a:p>
          <a:p>
            <a:pPr lvl="1"/>
            <a:r>
              <a:rPr lang="cs-CZ" dirty="0" smtClean="0"/>
              <a:t>Přechodné</a:t>
            </a:r>
          </a:p>
          <a:p>
            <a:pPr lvl="1"/>
            <a:r>
              <a:rPr lang="cs-CZ" dirty="0" smtClean="0"/>
              <a:t>Trvalé</a:t>
            </a:r>
            <a:endParaRPr lang="cs-CZ" dirty="0"/>
          </a:p>
          <a:p>
            <a:r>
              <a:rPr lang="cs-CZ" dirty="0"/>
              <a:t>Politické problémy s vnější nerovnováhou – redistribuční </a:t>
            </a:r>
            <a:r>
              <a:rPr lang="cs-CZ" dirty="0" smtClean="0"/>
              <a:t>dopady</a:t>
            </a: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5E8AE4-D45D-4506-87C8-DEC32F1FE6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6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Politická ekonomie měnové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Nedosažitelná trojice - </a:t>
            </a:r>
            <a:r>
              <a:rPr lang="cs-CZ"/>
              <a:t>fixní kurzy × </a:t>
            </a:r>
            <a:r>
              <a:rPr lang="cs-CZ" dirty="0"/>
              <a:t>volný pohyb kapitálu × nezávislá monetární politika</a:t>
            </a:r>
          </a:p>
          <a:p>
            <a:r>
              <a:rPr lang="cs-CZ" dirty="0"/>
              <a:t>Vnitrostátní modely měnové politiky</a:t>
            </a:r>
          </a:p>
          <a:p>
            <a:pPr lvl="1"/>
            <a:r>
              <a:rPr lang="cs-CZ" dirty="0"/>
              <a:t>Politický cyklus</a:t>
            </a:r>
          </a:p>
          <a:p>
            <a:pPr lvl="1"/>
            <a:r>
              <a:rPr lang="cs-CZ" dirty="0"/>
              <a:t>Stranický model</a:t>
            </a:r>
          </a:p>
          <a:p>
            <a:pPr lvl="1"/>
            <a:r>
              <a:rPr lang="cs-CZ" dirty="0"/>
              <a:t>Sektorový model</a:t>
            </a:r>
          </a:p>
          <a:p>
            <a:r>
              <a:rPr lang="cs-CZ" dirty="0"/>
              <a:t>Mezinárodní politické dopady</a:t>
            </a:r>
          </a:p>
          <a:p>
            <a:pPr lvl="1"/>
            <a:r>
              <a:rPr lang="cs-CZ" dirty="0"/>
              <a:t>Deficitní × přebytkové země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F970051-9192-4742-AFDC-9C3FE4FB74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5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Monetární moc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 smtClean="0"/>
              <a:t>Způsob přizpůsobení PB je určen jak pravidly MMS tak monetární mocí státu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 smtClean="0"/>
              <a:t>Monetární autonomie</a:t>
            </a:r>
            <a:r>
              <a:rPr lang="en-US" sz="2400" b="1" dirty="0" smtClean="0"/>
              <a:t> </a:t>
            </a:r>
            <a:r>
              <a:rPr lang="en-US" sz="2400" b="1" dirty="0"/>
              <a:t>× </a:t>
            </a:r>
            <a:r>
              <a:rPr lang="cs-CZ" sz="2400" b="1" dirty="0" smtClean="0"/>
              <a:t>vliv</a:t>
            </a:r>
            <a:endParaRPr lang="en-US" sz="2400" b="1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 smtClean="0"/>
              <a:t>Moc odložit přizpůsobení PB</a:t>
            </a:r>
            <a:endParaRPr lang="en-US" sz="2400" b="1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Li</a:t>
            </a:r>
            <a:r>
              <a:rPr lang="cs-CZ" dirty="0" err="1" smtClean="0"/>
              <a:t>kvidita</a:t>
            </a:r>
            <a:r>
              <a:rPr lang="en-US" dirty="0" smtClean="0"/>
              <a:t>, </a:t>
            </a:r>
            <a:r>
              <a:rPr lang="cs-CZ" dirty="0" smtClean="0"/>
              <a:t>dostupnost půjček</a:t>
            </a:r>
            <a:r>
              <a:rPr lang="en-US" dirty="0" smtClean="0"/>
              <a:t>, </a:t>
            </a:r>
            <a:r>
              <a:rPr lang="cs-CZ" dirty="0" smtClean="0"/>
              <a:t>postavení v MMS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 smtClean="0"/>
              <a:t>Moc odklonit náklady na vyrovnání PB</a:t>
            </a:r>
            <a:endParaRPr lang="en-US" sz="2400" b="1" dirty="0"/>
          </a:p>
          <a:p>
            <a:pPr lvl="1">
              <a:spcAft>
                <a:spcPts val="600"/>
              </a:spcAft>
            </a:pPr>
            <a:r>
              <a:rPr lang="cs-CZ" dirty="0" smtClean="0"/>
              <a:t>Citlivost</a:t>
            </a:r>
            <a:r>
              <a:rPr lang="en-US" dirty="0" smtClean="0"/>
              <a:t> (</a:t>
            </a:r>
            <a:r>
              <a:rPr lang="cs-CZ" dirty="0" smtClean="0"/>
              <a:t>souvisí s otevřeností</a:t>
            </a:r>
            <a:r>
              <a:rPr lang="en-US" dirty="0" smtClean="0"/>
              <a:t>) </a:t>
            </a:r>
            <a:r>
              <a:rPr lang="en-US" dirty="0"/>
              <a:t>x </a:t>
            </a:r>
            <a:r>
              <a:rPr lang="cs-CZ" dirty="0" smtClean="0"/>
              <a:t>zranitelnost</a:t>
            </a:r>
            <a:r>
              <a:rPr lang="en-US" dirty="0" smtClean="0"/>
              <a:t> (</a:t>
            </a:r>
            <a:r>
              <a:rPr lang="cs-CZ" dirty="0" smtClean="0"/>
              <a:t>souvisí s přizpůsobivostí</a:t>
            </a:r>
            <a:r>
              <a:rPr lang="en-US" dirty="0" smtClean="0"/>
              <a:t>)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 smtClean="0"/>
              <a:t>Kdo se přizpůsobuje komu</a:t>
            </a:r>
            <a:r>
              <a:rPr lang="en-US" sz="2400" b="1" dirty="0" smtClean="0"/>
              <a:t>?</a:t>
            </a:r>
            <a:endParaRPr lang="en-US" sz="2400" b="1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Deficit</a:t>
            </a:r>
            <a:r>
              <a:rPr lang="cs-CZ" dirty="0" smtClean="0"/>
              <a:t>ní</a:t>
            </a:r>
            <a:r>
              <a:rPr lang="en-US" dirty="0" smtClean="0"/>
              <a:t> </a:t>
            </a:r>
            <a:r>
              <a:rPr lang="en-US" dirty="0"/>
              <a:t>x </a:t>
            </a:r>
            <a:r>
              <a:rPr lang="cs-CZ" dirty="0" smtClean="0"/>
              <a:t>přebytkové země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 smtClean="0"/>
              <a:t>Proces vyrovnávání PB</a:t>
            </a:r>
            <a:r>
              <a:rPr lang="en-US" sz="2400" b="1" dirty="0" smtClean="0"/>
              <a:t> </a:t>
            </a:r>
            <a:r>
              <a:rPr lang="cs-CZ" sz="2400" b="1" dirty="0" smtClean="0"/>
              <a:t>je politicky nesmírně závažné a citlivé téma s potencionálně dalekosáhlými dopady</a:t>
            </a:r>
            <a:endParaRPr lang="en-US" sz="2400" b="1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F970051-9192-4742-AFDC-9C3FE4FB74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146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638</TotalTime>
  <Words>501</Words>
  <Application>Microsoft Office PowerPoint</Application>
  <PresentationFormat>Širokoúhlá obrazovka</PresentationFormat>
  <Paragraphs>87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Prezentace_MU_CZ</vt:lpstr>
      <vt:lpstr>Politická ekonomie mezinárodního měnového systému</vt:lpstr>
      <vt:lpstr>Platební bilance</vt:lpstr>
      <vt:lpstr>Prezentace aplikace PowerPoint</vt:lpstr>
      <vt:lpstr>Prezentace aplikace PowerPoint</vt:lpstr>
      <vt:lpstr>Čistá mezinárodní investiční pozice v % HDP (2014)</vt:lpstr>
      <vt:lpstr>Mezinárodní měnový systém</vt:lpstr>
      <vt:lpstr>Vnější nerovnováha</vt:lpstr>
      <vt:lpstr>Politická ekonomie měnové politiky</vt:lpstr>
      <vt:lpstr>Monetární moc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Hodulák</cp:lastModifiedBy>
  <cp:revision>95</cp:revision>
  <cp:lastPrinted>1601-01-01T00:00:00Z</cp:lastPrinted>
  <dcterms:created xsi:type="dcterms:W3CDTF">2018-12-03T23:24:52Z</dcterms:created>
  <dcterms:modified xsi:type="dcterms:W3CDTF">2020-10-13T12:02:33Z</dcterms:modified>
</cp:coreProperties>
</file>