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7" r:id="rId4"/>
    <p:sldId id="266" r:id="rId5"/>
    <p:sldId id="258" r:id="rId6"/>
    <p:sldId id="260" r:id="rId7"/>
    <p:sldId id="261" r:id="rId8"/>
    <p:sldId id="265" r:id="rId9"/>
    <p:sldId id="262" r:id="rId10"/>
    <p:sldId id="263" r:id="rId11"/>
    <p:sldId id="264" r:id="rId12"/>
    <p:sldId id="268" r:id="rId13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ADAD6-0661-42B6-9522-192C37F0966D}" type="datetimeFigureOut">
              <a:rPr lang="cs-CZ" smtClean="0"/>
              <a:t>29.10.2020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3FF58-9B37-4B39-9034-29CA4DF237E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777706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ADAD6-0661-42B6-9522-192C37F0966D}" type="datetimeFigureOut">
              <a:rPr lang="cs-CZ" smtClean="0"/>
              <a:t>29.10.2020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3FF58-9B37-4B39-9034-29CA4DF237E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34635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ADAD6-0661-42B6-9522-192C37F0966D}" type="datetimeFigureOut">
              <a:rPr lang="cs-CZ" smtClean="0"/>
              <a:t>29.10.2020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3FF58-9B37-4B39-9034-29CA4DF237E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671478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ADAD6-0661-42B6-9522-192C37F0966D}" type="datetimeFigureOut">
              <a:rPr lang="cs-CZ" smtClean="0"/>
              <a:t>29.10.2020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3FF58-9B37-4B39-9034-29CA4DF237E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28827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ADAD6-0661-42B6-9522-192C37F0966D}" type="datetimeFigureOut">
              <a:rPr lang="cs-CZ" smtClean="0"/>
              <a:t>29.10.2020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3FF58-9B37-4B39-9034-29CA4DF237E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37716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ADAD6-0661-42B6-9522-192C37F0966D}" type="datetimeFigureOut">
              <a:rPr lang="cs-CZ" smtClean="0"/>
              <a:t>29.10.2020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3FF58-9B37-4B39-9034-29CA4DF237E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721124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ADAD6-0661-42B6-9522-192C37F0966D}" type="datetimeFigureOut">
              <a:rPr lang="cs-CZ" smtClean="0"/>
              <a:t>29.10.2020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3FF58-9B37-4B39-9034-29CA4DF237E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12565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ADAD6-0661-42B6-9522-192C37F0966D}" type="datetimeFigureOut">
              <a:rPr lang="cs-CZ" smtClean="0"/>
              <a:t>29.10.2020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3FF58-9B37-4B39-9034-29CA4DF237E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69617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ADAD6-0661-42B6-9522-192C37F0966D}" type="datetimeFigureOut">
              <a:rPr lang="cs-CZ" smtClean="0"/>
              <a:t>29.10.2020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3FF58-9B37-4B39-9034-29CA4DF237E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86779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ADAD6-0661-42B6-9522-192C37F0966D}" type="datetimeFigureOut">
              <a:rPr lang="cs-CZ" smtClean="0"/>
              <a:t>29.10.2020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3FF58-9B37-4B39-9034-29CA4DF237E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941005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ADAD6-0661-42B6-9522-192C37F0966D}" type="datetimeFigureOut">
              <a:rPr lang="cs-CZ" smtClean="0"/>
              <a:t>29.10.2020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3FF58-9B37-4B39-9034-29CA4DF237E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31263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BADAD6-0661-42B6-9522-192C37F0966D}" type="datetimeFigureOut">
              <a:rPr lang="cs-CZ" smtClean="0"/>
              <a:t>29.10.2020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83FF58-9B37-4B39-9034-29CA4DF237E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2063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403927" y="272618"/>
            <a:ext cx="9144000" cy="2387600"/>
          </a:xfrm>
        </p:spPr>
        <p:txBody>
          <a:bodyPr/>
          <a:lstStyle/>
          <a:p>
            <a:r>
              <a:rPr lang="cs-CZ" dirty="0"/>
              <a:t>Kvantitativní přístupy v politologii 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sz="4400" dirty="0" smtClean="0"/>
              <a:t>Kontingenční tabulky – </a:t>
            </a:r>
            <a:r>
              <a:rPr lang="cs-CZ" sz="4400" dirty="0" err="1" smtClean="0"/>
              <a:t>Crosstabs</a:t>
            </a:r>
            <a:endParaRPr lang="cs-CZ" sz="4400" dirty="0"/>
          </a:p>
        </p:txBody>
      </p:sp>
    </p:spTree>
    <p:extLst>
      <p:ext uri="{BB962C8B-B14F-4D97-AF65-F5344CB8AC3E}">
        <p14:creationId xmlns:p14="http://schemas.microsoft.com/office/powerpoint/2010/main" val="36428337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11727" y="189634"/>
            <a:ext cx="10515600" cy="1325563"/>
          </a:xfrm>
        </p:spPr>
        <p:txBody>
          <a:bodyPr/>
          <a:lstStyle/>
          <a:p>
            <a:r>
              <a:rPr lang="cs-CZ" dirty="0" smtClean="0"/>
              <a:t>Čtvrtý krok: Koeficient asociace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11727" y="1515197"/>
            <a:ext cx="11538528" cy="5107276"/>
          </a:xfrm>
        </p:spPr>
        <p:txBody>
          <a:bodyPr/>
          <a:lstStyle/>
          <a:p>
            <a:r>
              <a:rPr lang="cs-CZ" b="1" dirty="0" smtClean="0"/>
              <a:t>Koeficient </a:t>
            </a:r>
            <a:r>
              <a:rPr lang="cs-CZ" b="1" dirty="0"/>
              <a:t>fí</a:t>
            </a:r>
            <a:r>
              <a:rPr lang="cs-CZ" dirty="0"/>
              <a:t> – kontingenční tabulka má podobu 2x2, </a:t>
            </a:r>
            <a:r>
              <a:rPr lang="cs-CZ" dirty="0" smtClean="0"/>
              <a:t>vyšší </a:t>
            </a:r>
            <a:r>
              <a:rPr lang="cs-CZ" dirty="0"/>
              <a:t>počet </a:t>
            </a:r>
            <a:r>
              <a:rPr lang="cs-CZ" dirty="0" smtClean="0"/>
              <a:t>kat. </a:t>
            </a:r>
            <a:r>
              <a:rPr lang="cs-CZ" dirty="0"/>
              <a:t>než </a:t>
            </a:r>
            <a:r>
              <a:rPr lang="cs-CZ" dirty="0" smtClean="0"/>
              <a:t>2</a:t>
            </a:r>
            <a:endParaRPr lang="cs-CZ" dirty="0"/>
          </a:p>
          <a:p>
            <a:pPr lvl="0"/>
            <a:r>
              <a:rPr lang="cs-CZ" dirty="0"/>
              <a:t>Sílu závislosti zjistíme koeficientem asociace - </a:t>
            </a:r>
            <a:r>
              <a:rPr lang="cs-CZ" b="1" dirty="0" err="1"/>
              <a:t>Kramerovo</a:t>
            </a:r>
            <a:r>
              <a:rPr lang="cs-CZ" b="1" dirty="0"/>
              <a:t> V. </a:t>
            </a:r>
            <a:endParaRPr lang="cs-CZ" dirty="0"/>
          </a:p>
          <a:p>
            <a:pPr lvl="0"/>
            <a:r>
              <a:rPr lang="cs-CZ" b="1" dirty="0" smtClean="0"/>
              <a:t>je </a:t>
            </a:r>
            <a:r>
              <a:rPr lang="cs-CZ" b="1" dirty="0"/>
              <a:t>to korelace z nominálních (ordinálních) proměnných. 0 – 1, 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27" y="2941493"/>
            <a:ext cx="4563286" cy="3703782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3055" y="3119593"/>
            <a:ext cx="4135791" cy="3622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4965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48673" y="143452"/>
            <a:ext cx="10515600" cy="1325563"/>
          </a:xfrm>
        </p:spPr>
        <p:txBody>
          <a:bodyPr/>
          <a:lstStyle/>
          <a:p>
            <a:r>
              <a:rPr lang="cs-CZ" b="1" dirty="0" smtClean="0"/>
              <a:t>Rekapitulace – jak postupovat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8618" y="1469014"/>
            <a:ext cx="11739418" cy="5245821"/>
          </a:xfrm>
        </p:spPr>
        <p:txBody>
          <a:bodyPr/>
          <a:lstStyle/>
          <a:p>
            <a:pPr lvl="0"/>
            <a:r>
              <a:rPr lang="cs-CZ" dirty="0" smtClean="0"/>
              <a:t>Vytvoříme </a:t>
            </a:r>
            <a:r>
              <a:rPr lang="cs-CZ" dirty="0"/>
              <a:t>četnostní tabulku pro obě proměnné, možné sloučení, vynechání, tam kde jsou malé četnosti. </a:t>
            </a:r>
          </a:p>
          <a:p>
            <a:pPr lvl="0"/>
            <a:r>
              <a:rPr lang="cs-CZ" dirty="0"/>
              <a:t>Zobrazíme kontingenční tabulku ve formátu </a:t>
            </a:r>
            <a:r>
              <a:rPr lang="cs-CZ" b="1" dirty="0"/>
              <a:t>sloupcových, řádkových %</a:t>
            </a:r>
          </a:p>
          <a:p>
            <a:pPr lvl="0"/>
            <a:r>
              <a:rPr lang="cs-CZ" dirty="0"/>
              <a:t>Vypočítáme chí-kvadrát test a rozhodneme o případné závislosti </a:t>
            </a:r>
          </a:p>
          <a:p>
            <a:pPr lvl="0"/>
            <a:r>
              <a:rPr lang="cs-CZ" dirty="0"/>
              <a:t>Pokud bude chí - kvadrát </a:t>
            </a:r>
            <a:r>
              <a:rPr lang="cs-CZ" dirty="0" smtClean="0"/>
              <a:t>významný (0,05), </a:t>
            </a:r>
            <a:r>
              <a:rPr lang="cs-CZ" dirty="0"/>
              <a:t>vypočítáme </a:t>
            </a:r>
            <a:r>
              <a:rPr lang="cs-CZ" dirty="0" err="1"/>
              <a:t>adj</a:t>
            </a:r>
            <a:r>
              <a:rPr lang="cs-CZ" dirty="0"/>
              <a:t>. Residua </a:t>
            </a:r>
          </a:p>
          <a:p>
            <a:pPr lvl="0"/>
            <a:r>
              <a:rPr lang="cs-CZ" dirty="0"/>
              <a:t>Interpretujeme nalezenou závislost </a:t>
            </a:r>
          </a:p>
          <a:p>
            <a:pPr lvl="0"/>
            <a:r>
              <a:rPr lang="cs-CZ" dirty="0"/>
              <a:t>Popíšeme sílu souvislosti koeficientem asociace – </a:t>
            </a:r>
            <a:r>
              <a:rPr lang="cs-CZ" dirty="0" err="1"/>
              <a:t>Kramerovo</a:t>
            </a:r>
            <a:r>
              <a:rPr lang="cs-CZ" dirty="0"/>
              <a:t> V  </a:t>
            </a:r>
            <a:endParaRPr lang="cs-CZ" dirty="0" smtClean="0"/>
          </a:p>
          <a:p>
            <a:pPr lvl="0"/>
            <a:r>
              <a:rPr lang="cs-CZ" dirty="0" smtClean="0"/>
              <a:t>Vzhůru na příklady! 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301244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Odkazy: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https://www.youtube.com/watch?v=misMgRRV3jQ</a:t>
            </a:r>
          </a:p>
        </p:txBody>
      </p:sp>
    </p:spTree>
    <p:extLst>
      <p:ext uri="{BB962C8B-B14F-4D97-AF65-F5344CB8AC3E}">
        <p14:creationId xmlns:p14="http://schemas.microsoft.com/office/powerpoint/2010/main" val="4829047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26473" y="1"/>
            <a:ext cx="10374744" cy="1117600"/>
          </a:xfrm>
        </p:spPr>
        <p:txBody>
          <a:bodyPr/>
          <a:lstStyle/>
          <a:p>
            <a:r>
              <a:rPr lang="cs-CZ" dirty="0" err="1" smtClean="0"/>
              <a:t>Crosstabs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30199" y="929697"/>
            <a:ext cx="11704784" cy="5563467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cs-CZ" dirty="0"/>
              <a:t>Specifická metoda zjišťující vzájemné souvislosti u proměnných, kde nemá smysl počítat průměry, rozptyl apod. </a:t>
            </a:r>
          </a:p>
          <a:p>
            <a:pPr lvl="0"/>
            <a:r>
              <a:rPr lang="cs-CZ" dirty="0"/>
              <a:t>Jedná se většinou o </a:t>
            </a:r>
            <a:r>
              <a:rPr lang="cs-CZ" b="1" dirty="0"/>
              <a:t>nominální </a:t>
            </a:r>
            <a:r>
              <a:rPr lang="cs-CZ" dirty="0"/>
              <a:t>znaky (národnost) </a:t>
            </a:r>
          </a:p>
          <a:p>
            <a:pPr lvl="0"/>
            <a:r>
              <a:rPr lang="cs-CZ" b="1" dirty="0" smtClean="0"/>
              <a:t>Ordinální </a:t>
            </a:r>
            <a:r>
              <a:rPr lang="cs-CZ" b="1" dirty="0"/>
              <a:t>s </a:t>
            </a:r>
            <a:r>
              <a:rPr lang="cs-CZ" b="1" dirty="0" smtClean="0"/>
              <a:t>nízkým počtem </a:t>
            </a:r>
            <a:r>
              <a:rPr lang="cs-CZ" b="1" dirty="0"/>
              <a:t>znaků </a:t>
            </a:r>
            <a:r>
              <a:rPr lang="cs-CZ" dirty="0"/>
              <a:t>(venkov/městys/město/velké město), příjem, </a:t>
            </a:r>
            <a:r>
              <a:rPr lang="cs-CZ" dirty="0" smtClean="0"/>
              <a:t>vzdělání</a:t>
            </a:r>
            <a:endParaRPr lang="cs-CZ" dirty="0"/>
          </a:p>
          <a:p>
            <a:pPr lvl="0"/>
            <a:r>
              <a:rPr lang="cs-CZ" b="1" dirty="0"/>
              <a:t>Dichotomické</a:t>
            </a:r>
            <a:r>
              <a:rPr lang="cs-CZ" dirty="0"/>
              <a:t> (pohlaví, levák/pravák) </a:t>
            </a:r>
          </a:p>
          <a:p>
            <a:pPr lvl="0"/>
            <a:r>
              <a:rPr lang="cs-CZ" dirty="0"/>
              <a:t>Hledáme zde vztahy mezi dvěma </a:t>
            </a:r>
            <a:r>
              <a:rPr lang="cs-CZ" dirty="0" smtClean="0"/>
              <a:t>proměnnými - jak </a:t>
            </a:r>
            <a:r>
              <a:rPr lang="cs-CZ" dirty="0"/>
              <a:t>moc jedna ovlivňuje druhou </a:t>
            </a:r>
          </a:p>
          <a:p>
            <a:pPr lvl="0"/>
            <a:r>
              <a:rPr lang="cs-CZ" dirty="0" smtClean="0"/>
              <a:t>Tvrzení: na </a:t>
            </a:r>
            <a:r>
              <a:rPr lang="cs-CZ" dirty="0"/>
              <a:t>základě rozložení jedné proměnné, </a:t>
            </a:r>
            <a:r>
              <a:rPr lang="cs-CZ" dirty="0" smtClean="0"/>
              <a:t>je její distribuce nějak spojena </a:t>
            </a:r>
            <a:r>
              <a:rPr lang="cs-CZ" dirty="0"/>
              <a:t>s rozložením druhé proměnné </a:t>
            </a:r>
          </a:p>
          <a:p>
            <a:pPr lvl="0"/>
            <a:r>
              <a:rPr lang="cs-CZ" dirty="0"/>
              <a:t>Tvrdíme: Rozložení jedné proměnné není náhodné, ale</a:t>
            </a:r>
            <a:r>
              <a:rPr lang="cs-CZ" b="1" dirty="0"/>
              <a:t> </a:t>
            </a:r>
            <a:r>
              <a:rPr lang="cs-CZ" b="1" dirty="0" smtClean="0"/>
              <a:t>souvisí s</a:t>
            </a:r>
            <a:r>
              <a:rPr lang="cs-CZ" b="1" dirty="0"/>
              <a:t> rozložením druhé proměnné</a:t>
            </a:r>
            <a:r>
              <a:rPr lang="cs-CZ" dirty="0"/>
              <a:t>, je vzorováno v závislosti na rozložení hodnot druhé proměnné </a:t>
            </a:r>
          </a:p>
          <a:p>
            <a:pPr lvl="0"/>
            <a:r>
              <a:rPr lang="cs-CZ" dirty="0"/>
              <a:t>Tyto postupy se nazývají </a:t>
            </a:r>
            <a:r>
              <a:rPr lang="cs-CZ" b="1" dirty="0"/>
              <a:t>třídění druhého stupně</a:t>
            </a:r>
            <a:r>
              <a:rPr lang="cs-CZ" dirty="0"/>
              <a:t>, protože rozložení variant jedné proměnné třídíme podle rozložení variant druhé proměnné </a:t>
            </a:r>
            <a:endParaRPr lang="cs-CZ" dirty="0" smtClean="0"/>
          </a:p>
          <a:p>
            <a:pPr lvl="0"/>
            <a:r>
              <a:rPr lang="cs-CZ" dirty="0" smtClean="0"/>
              <a:t>česky </a:t>
            </a:r>
            <a:r>
              <a:rPr lang="cs-CZ" dirty="0"/>
              <a:t>vytváříme „kontingenční tabulku“, </a:t>
            </a:r>
            <a:endParaRPr lang="cs-CZ" dirty="0" smtClean="0"/>
          </a:p>
          <a:p>
            <a:pPr lvl="0"/>
            <a:r>
              <a:rPr lang="cs-CZ" dirty="0" smtClean="0"/>
              <a:t>v</a:t>
            </a:r>
            <a:r>
              <a:rPr lang="cs-CZ" dirty="0"/>
              <a:t> SPSS jazyce tvoříme křížovou tabulaci – </a:t>
            </a:r>
            <a:r>
              <a:rPr lang="cs-CZ" dirty="0" err="1"/>
              <a:t>Crosstabulation</a:t>
            </a:r>
            <a:r>
              <a:rPr lang="cs-CZ" dirty="0"/>
              <a:t>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717754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4545" y="225744"/>
            <a:ext cx="10324943" cy="6351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3725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" y="115744"/>
            <a:ext cx="2819400" cy="1325563"/>
          </a:xfrm>
        </p:spPr>
        <p:txBody>
          <a:bodyPr/>
          <a:lstStyle/>
          <a:p>
            <a:r>
              <a:rPr lang="cs-CZ" dirty="0" err="1" smtClean="0"/>
              <a:t>Crosstabs</a:t>
            </a:r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0073" y="954233"/>
            <a:ext cx="8711911" cy="5444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7316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39436" y="198871"/>
            <a:ext cx="11593946" cy="1278948"/>
          </a:xfrm>
        </p:spPr>
        <p:txBody>
          <a:bodyPr/>
          <a:lstStyle/>
          <a:p>
            <a:r>
              <a:rPr lang="cs-CZ" dirty="0" smtClean="0"/>
              <a:t>Trojí procenta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24163" y="1477819"/>
            <a:ext cx="11307619" cy="4461163"/>
          </a:xfrm>
        </p:spPr>
        <p:txBody>
          <a:bodyPr/>
          <a:lstStyle/>
          <a:p>
            <a:pPr lvl="0"/>
            <a:r>
              <a:rPr lang="cs-CZ" b="1" dirty="0"/>
              <a:t>Řádková</a:t>
            </a:r>
            <a:r>
              <a:rPr lang="cs-CZ" dirty="0"/>
              <a:t> </a:t>
            </a:r>
            <a:r>
              <a:rPr lang="cs-CZ" b="1" dirty="0"/>
              <a:t>procenta</a:t>
            </a:r>
            <a:r>
              <a:rPr lang="cs-CZ" dirty="0"/>
              <a:t> se počítají tak, že absolutní četnosti v políčku tabulky se dělí celkovým počtem případů příslušného řádku (</a:t>
            </a:r>
            <a:r>
              <a:rPr lang="cs-CZ" b="1" dirty="0"/>
              <a:t>zde se většinou umístí závislá proměnná</a:t>
            </a:r>
            <a:r>
              <a:rPr lang="cs-CZ" dirty="0"/>
              <a:t>, tedy ta, která je ovlivňována)</a:t>
            </a:r>
          </a:p>
          <a:p>
            <a:pPr lvl="0"/>
            <a:r>
              <a:rPr lang="cs-CZ" b="1" dirty="0"/>
              <a:t>Sloupcová procenta</a:t>
            </a:r>
            <a:r>
              <a:rPr lang="cs-CZ" dirty="0"/>
              <a:t> se počítají analogicky, jen s tím rozdílem, že absolutní četnosti v políčku se dělí celkovým počtem případů ve sloupcové kategorii (</a:t>
            </a:r>
            <a:r>
              <a:rPr lang="cs-CZ" b="1" dirty="0"/>
              <a:t>zde většinou umístíme nezávislou proměnnou</a:t>
            </a:r>
            <a:r>
              <a:rPr lang="cs-CZ" dirty="0"/>
              <a:t>, tedy tu, která ovlivňuje rozložení druhé proměnné) </a:t>
            </a:r>
          </a:p>
          <a:p>
            <a:pPr lvl="0"/>
            <a:r>
              <a:rPr lang="cs-CZ" b="1" dirty="0"/>
              <a:t>Celková procenta</a:t>
            </a:r>
            <a:r>
              <a:rPr lang="cs-CZ" dirty="0"/>
              <a:t> získáme tak, že absolutní četnost v políčku dělíme celkovým počtem případů. Ten je uveden v křížovém součtu celkových počtů četností sloupců a řádků </a:t>
            </a:r>
          </a:p>
        </p:txBody>
      </p:sp>
    </p:spTree>
    <p:extLst>
      <p:ext uri="{BB962C8B-B14F-4D97-AF65-F5344CB8AC3E}">
        <p14:creationId xmlns:p14="http://schemas.microsoft.com/office/powerpoint/2010/main" val="23771305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04091" y="93662"/>
            <a:ext cx="10515600" cy="1325563"/>
          </a:xfrm>
        </p:spPr>
        <p:txBody>
          <a:bodyPr/>
          <a:lstStyle/>
          <a:p>
            <a:r>
              <a:rPr lang="cs-CZ" dirty="0" smtClean="0"/>
              <a:t>První krok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5762" y="1243734"/>
            <a:ext cx="10965874" cy="2201430"/>
          </a:xfrm>
        </p:spPr>
        <p:txBody>
          <a:bodyPr>
            <a:normAutofit fontScale="92500" lnSpcReduction="10000"/>
          </a:bodyPr>
          <a:lstStyle/>
          <a:p>
            <a:r>
              <a:rPr lang="cs-CZ" dirty="0" smtClean="0"/>
              <a:t>Ověřit </a:t>
            </a:r>
            <a:r>
              <a:rPr lang="cs-CZ" dirty="0"/>
              <a:t>podmínky dobré aproximace: (ověření normality) </a:t>
            </a:r>
          </a:p>
          <a:p>
            <a:pPr lvl="0"/>
            <a:r>
              <a:rPr lang="cs-CZ" dirty="0"/>
              <a:t>80% očekávaných </a:t>
            </a:r>
            <a:r>
              <a:rPr lang="cs-CZ" dirty="0" smtClean="0"/>
              <a:t>četností, vyšší </a:t>
            </a:r>
            <a:r>
              <a:rPr lang="cs-CZ" dirty="0"/>
              <a:t>než 5 </a:t>
            </a:r>
            <a:r>
              <a:rPr lang="cs-CZ" dirty="0" smtClean="0"/>
              <a:t>a zbylých </a:t>
            </a:r>
            <a:r>
              <a:rPr lang="cs-CZ" dirty="0"/>
              <a:t>20</a:t>
            </a:r>
            <a:r>
              <a:rPr lang="cs-CZ" dirty="0" smtClean="0"/>
              <a:t>% ne méně než 2 </a:t>
            </a:r>
            <a:endParaRPr lang="cs-CZ" dirty="0"/>
          </a:p>
          <a:p>
            <a:pPr lvl="0"/>
            <a:r>
              <a:rPr lang="cs-CZ" dirty="0"/>
              <a:t>Neplatí u čtyřpolní tabulky (použiji Fischerův test, ne </a:t>
            </a:r>
            <a:r>
              <a:rPr lang="cs-CZ" dirty="0" err="1"/>
              <a:t>chí.kvadrát</a:t>
            </a:r>
            <a:r>
              <a:rPr lang="cs-CZ" dirty="0"/>
              <a:t>) </a:t>
            </a:r>
            <a:endParaRPr lang="cs-CZ" dirty="0" smtClean="0"/>
          </a:p>
          <a:p>
            <a:pPr lvl="0"/>
            <a:r>
              <a:rPr lang="cs-CZ" dirty="0" smtClean="0"/>
              <a:t>Nic nemusíme dělat, spočítá to za nás SPSS</a:t>
            </a:r>
          </a:p>
          <a:p>
            <a:pPr lvl="0"/>
            <a:r>
              <a:rPr lang="cs-CZ" dirty="0" smtClean="0"/>
              <a:t>Uvedeme námi zvolená procenta  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4913746" y="4504045"/>
            <a:ext cx="481214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600" algn="ctr"/>
            <a:r>
              <a:rPr lang="cs-CZ" sz="2800" dirty="0">
                <a:solidFill>
                  <a:srgbClr val="010205"/>
                </a:solidFill>
                <a:latin typeface="Arial" panose="020B0604020202020204" pitchFamily="34" charset="0"/>
              </a:rPr>
              <a:t>	</a:t>
            </a:r>
          </a:p>
          <a:p>
            <a:pPr marR="600" algn="ctr"/>
            <a:r>
              <a:rPr lang="en-US" sz="2000" dirty="0">
                <a:latin typeface="Courier New" panose="02070309020205020404" pitchFamily="49" charset="0"/>
              </a:rPr>
              <a:t>	</a:t>
            </a:r>
            <a:endParaRPr lang="cs-CZ" dirty="0">
              <a:latin typeface="Times New Roman" panose="02020603050405020304" pitchFamily="18" charset="0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2268" y="3057236"/>
            <a:ext cx="6132563" cy="3624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6771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7999" y="0"/>
            <a:ext cx="10236200" cy="1145310"/>
          </a:xfrm>
        </p:spPr>
        <p:txBody>
          <a:bodyPr/>
          <a:lstStyle/>
          <a:p>
            <a:r>
              <a:rPr lang="cs-CZ" dirty="0" smtClean="0"/>
              <a:t>Druhý krok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78690" y="997527"/>
            <a:ext cx="11573165" cy="5634182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Výpočet </a:t>
            </a:r>
            <a:r>
              <a:rPr lang="cs-CZ" dirty="0"/>
              <a:t>chí-kvadrátu (testovacího kritéria) a </a:t>
            </a:r>
            <a:r>
              <a:rPr lang="cs-CZ" b="1" dirty="0"/>
              <a:t>jeho P- hodnoty </a:t>
            </a:r>
          </a:p>
          <a:p>
            <a:pPr lvl="0"/>
            <a:r>
              <a:rPr lang="cs-CZ" dirty="0"/>
              <a:t>Důležité jsou </a:t>
            </a:r>
            <a:r>
              <a:rPr lang="cs-CZ" b="1" dirty="0"/>
              <a:t>empirické četnosti </a:t>
            </a:r>
            <a:r>
              <a:rPr lang="cs-CZ" dirty="0"/>
              <a:t>(pozorovaná hodnota)</a:t>
            </a:r>
          </a:p>
          <a:p>
            <a:pPr lvl="0"/>
            <a:r>
              <a:rPr lang="cs-CZ" b="1" dirty="0"/>
              <a:t>Očekávané četnosti</a:t>
            </a:r>
            <a:r>
              <a:rPr lang="cs-CZ" dirty="0"/>
              <a:t> </a:t>
            </a:r>
            <a:r>
              <a:rPr lang="cs-CZ" dirty="0" smtClean="0"/>
              <a:t>– četnost, která by se objevila, pokud by platila nulová hypotéza nezávislosti 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endParaRPr lang="cs-CZ" dirty="0">
              <a:solidFill>
                <a:srgbClr val="FF0000"/>
              </a:solidFill>
            </a:endParaRPr>
          </a:p>
          <a:p>
            <a:pPr lvl="0"/>
            <a:r>
              <a:rPr lang="cs-CZ" dirty="0"/>
              <a:t>Výpočet chí, </a:t>
            </a:r>
            <a:r>
              <a:rPr lang="cs-CZ" dirty="0" err="1"/>
              <a:t>kvadráru</a:t>
            </a:r>
            <a:r>
              <a:rPr lang="cs-CZ" dirty="0"/>
              <a:t> vychází z výpočtu </a:t>
            </a:r>
            <a:r>
              <a:rPr lang="cs-CZ" b="1" dirty="0"/>
              <a:t>empirických</a:t>
            </a:r>
            <a:r>
              <a:rPr lang="cs-CZ" dirty="0"/>
              <a:t> (pozorovaných hodnot v políčku tabulky) </a:t>
            </a:r>
            <a:r>
              <a:rPr lang="cs-CZ" b="1" dirty="0"/>
              <a:t>četností a očekávaných četností</a:t>
            </a:r>
            <a:r>
              <a:rPr lang="cs-CZ" dirty="0" smtClean="0"/>
              <a:t>, </a:t>
            </a:r>
            <a:endParaRPr lang="cs-CZ" dirty="0"/>
          </a:p>
          <a:p>
            <a:pPr lvl="0"/>
            <a:r>
              <a:rPr lang="cs-CZ" dirty="0"/>
              <a:t>V každém poli tabulky pak musíme vypočítat rozdíl mezi empirickou a očekávanou četností, ten umocnit na druhou, podělit hodnotou očekávané četnosti a výsledky sečíst: </a:t>
            </a:r>
            <a:r>
              <a:rPr lang="cs-CZ" dirty="0" smtClean="0"/>
              <a:t>tak získáme </a:t>
            </a:r>
            <a:r>
              <a:rPr lang="cs-CZ" b="1" dirty="0" smtClean="0"/>
              <a:t>hodnotu chí-kvadrát</a:t>
            </a:r>
            <a:r>
              <a:rPr lang="cs-CZ" dirty="0" smtClean="0"/>
              <a:t>. </a:t>
            </a:r>
          </a:p>
          <a:p>
            <a:pPr lvl="0"/>
            <a:r>
              <a:rPr lang="cs-CZ" dirty="0" smtClean="0"/>
              <a:t>Tu </a:t>
            </a:r>
            <a:r>
              <a:rPr lang="cs-CZ" dirty="0"/>
              <a:t>následně porovnáváme s matematickým </a:t>
            </a:r>
            <a:r>
              <a:rPr lang="cs-CZ" dirty="0" smtClean="0"/>
              <a:t>modelem </a:t>
            </a:r>
            <a:r>
              <a:rPr lang="cs-CZ" dirty="0"/>
              <a:t>rozložení, v tomto případě s modelem chí-kvadrát a zjistíme statistickou </a:t>
            </a:r>
            <a:r>
              <a:rPr lang="cs-CZ" dirty="0" smtClean="0"/>
              <a:t>významnost – opět to udělá SPSS </a:t>
            </a:r>
            <a:endParaRPr lang="cs-CZ" dirty="0"/>
          </a:p>
          <a:p>
            <a:pPr lvl="0"/>
            <a:r>
              <a:rPr lang="cs-CZ" dirty="0"/>
              <a:t>Důležitá vlastnost: </a:t>
            </a:r>
            <a:r>
              <a:rPr lang="cs-CZ" b="1" dirty="0" smtClean="0"/>
              <a:t>P –</a:t>
            </a:r>
            <a:r>
              <a:rPr lang="cs-CZ" dirty="0" smtClean="0"/>
              <a:t> </a:t>
            </a:r>
            <a:r>
              <a:rPr lang="cs-CZ" b="1" dirty="0" smtClean="0"/>
              <a:t>hodnota </a:t>
            </a:r>
            <a:r>
              <a:rPr lang="cs-CZ" b="1" dirty="0"/>
              <a:t>nesmí být vyšší jak 0,05</a:t>
            </a: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15313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57909" y="0"/>
            <a:ext cx="10515600" cy="1325563"/>
          </a:xfrm>
        </p:spPr>
        <p:txBody>
          <a:bodyPr/>
          <a:lstStyle/>
          <a:p>
            <a:r>
              <a:rPr lang="cs-CZ" dirty="0"/>
              <a:t>Druhý krok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443966"/>
            <a:ext cx="6345921" cy="3423598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5053" y="3445164"/>
            <a:ext cx="5759161" cy="3412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564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2491" y="149080"/>
            <a:ext cx="10515600" cy="1325563"/>
          </a:xfrm>
        </p:spPr>
        <p:txBody>
          <a:bodyPr/>
          <a:lstStyle/>
          <a:p>
            <a:r>
              <a:rPr lang="cs-CZ" dirty="0" smtClean="0"/>
              <a:t>Třetí krok: Residua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2491" y="1151370"/>
            <a:ext cx="11723254" cy="5258666"/>
          </a:xfrm>
        </p:spPr>
        <p:txBody>
          <a:bodyPr/>
          <a:lstStyle/>
          <a:p>
            <a:pPr lvl="0"/>
            <a:r>
              <a:rPr lang="cs-CZ" dirty="0" smtClean="0"/>
              <a:t>Spočítání </a:t>
            </a:r>
            <a:r>
              <a:rPr lang="cs-CZ" dirty="0"/>
              <a:t>residua </a:t>
            </a:r>
            <a:r>
              <a:rPr lang="cs-CZ" b="1" dirty="0"/>
              <a:t>– adjustované</a:t>
            </a:r>
            <a:r>
              <a:rPr lang="cs-CZ" dirty="0"/>
              <a:t> – zobrazují rozdíl mezi pozorovanou a </a:t>
            </a:r>
          </a:p>
          <a:p>
            <a:r>
              <a:rPr lang="cs-CZ" dirty="0"/>
              <a:t>rozdíl mezi očekávanou a empirickou (pozorovanou) četností</a:t>
            </a:r>
          </a:p>
          <a:p>
            <a:pPr lvl="0"/>
            <a:r>
              <a:rPr lang="cs-CZ" b="1" dirty="0"/>
              <a:t>Pokud je jeho hodnota vyšší než „2</a:t>
            </a:r>
            <a:r>
              <a:rPr lang="cs-CZ" b="1" dirty="0" smtClean="0"/>
              <a:t>“ (1,96), </a:t>
            </a:r>
            <a:r>
              <a:rPr lang="cs-CZ" b="1" dirty="0"/>
              <a:t>rozdíl nevznikl náhodou a jsme si tím s 95% jisti </a:t>
            </a:r>
            <a:endParaRPr lang="cs-CZ" b="1" dirty="0" smtClean="0"/>
          </a:p>
          <a:p>
            <a:pPr lvl="0"/>
            <a:r>
              <a:rPr lang="cs-CZ" b="1" dirty="0" smtClean="0"/>
              <a:t>Analyse – </a:t>
            </a:r>
            <a:r>
              <a:rPr lang="cs-CZ" b="1" dirty="0" err="1" smtClean="0"/>
              <a:t>Des.St</a:t>
            </a:r>
            <a:r>
              <a:rPr lang="cs-CZ" b="1" dirty="0" smtClean="0"/>
              <a:t>. – </a:t>
            </a:r>
            <a:r>
              <a:rPr lang="cs-CZ" b="1" dirty="0" err="1"/>
              <a:t>C</a:t>
            </a:r>
            <a:r>
              <a:rPr lang="cs-CZ" b="1" dirty="0" err="1" smtClean="0"/>
              <a:t>ross</a:t>
            </a:r>
            <a:r>
              <a:rPr lang="cs-CZ" b="1" dirty="0" smtClean="0"/>
              <a:t>.- </a:t>
            </a:r>
            <a:r>
              <a:rPr lang="cs-CZ" b="1" dirty="0" err="1" smtClean="0"/>
              <a:t>Cells</a:t>
            </a:r>
            <a:r>
              <a:rPr lang="cs-CZ" b="1" dirty="0" smtClean="0"/>
              <a:t> 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9273" y="2606653"/>
            <a:ext cx="5335153" cy="4089709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825" y="3676073"/>
            <a:ext cx="5962129" cy="3020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24156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902</TotalTime>
  <Words>608</Words>
  <Application>Microsoft Office PowerPoint</Application>
  <PresentationFormat>Širokoúhlá obrazovka</PresentationFormat>
  <Paragraphs>54</Paragraphs>
  <Slides>12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Courier New</vt:lpstr>
      <vt:lpstr>Times New Roman</vt:lpstr>
      <vt:lpstr>Motiv Office</vt:lpstr>
      <vt:lpstr>Kvantitativní přístupy v politologii </vt:lpstr>
      <vt:lpstr>Crosstabs</vt:lpstr>
      <vt:lpstr>Prezentace aplikace PowerPoint</vt:lpstr>
      <vt:lpstr>Crosstabs</vt:lpstr>
      <vt:lpstr>Trojí procenta</vt:lpstr>
      <vt:lpstr>První krok </vt:lpstr>
      <vt:lpstr>Druhý krok</vt:lpstr>
      <vt:lpstr>Druhý krok</vt:lpstr>
      <vt:lpstr>Třetí krok: Residua </vt:lpstr>
      <vt:lpstr>Čtvrtý krok: Koeficient asociace </vt:lpstr>
      <vt:lpstr>Rekapitulace – jak postupovat </vt:lpstr>
      <vt:lpstr>Odkazy: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Pink</dc:creator>
  <cp:lastModifiedBy>Pink</cp:lastModifiedBy>
  <cp:revision>14</cp:revision>
  <dcterms:created xsi:type="dcterms:W3CDTF">2020-10-25T08:40:53Z</dcterms:created>
  <dcterms:modified xsi:type="dcterms:W3CDTF">2020-10-29T09:18:49Z</dcterms:modified>
</cp:coreProperties>
</file>