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0" r:id="rId4"/>
    <p:sldMasterId id="2147483732" r:id="rId5"/>
    <p:sldMasterId id="2147483756" r:id="rId6"/>
    <p:sldMasterId id="2147483768" r:id="rId7"/>
    <p:sldMasterId id="2147483780" r:id="rId8"/>
    <p:sldMasterId id="2147483816" r:id="rId9"/>
    <p:sldMasterId id="2147483828" r:id="rId10"/>
    <p:sldMasterId id="2147483840" r:id="rId11"/>
    <p:sldMasterId id="2147483852" r:id="rId12"/>
    <p:sldMasterId id="2147483864" r:id="rId13"/>
  </p:sldMasterIdLst>
  <p:sldIdLst>
    <p:sldId id="256" r:id="rId14"/>
    <p:sldId id="259" r:id="rId15"/>
    <p:sldId id="260" r:id="rId16"/>
    <p:sldId id="261" r:id="rId17"/>
    <p:sldId id="265" r:id="rId18"/>
    <p:sldId id="262" r:id="rId19"/>
    <p:sldId id="267" r:id="rId20"/>
    <p:sldId id="268" r:id="rId21"/>
    <p:sldId id="269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95" r:id="rId30"/>
    <p:sldId id="296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2" r:id="rId41"/>
    <p:sldId id="293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2A-4507-BD0A-702DBD6A3B8F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2A-4507-BD0A-702DBD6A3B8F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42A-4507-BD0A-702DBD6A3B8F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42A-4507-BD0A-702DBD6A3B8F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42A-4507-BD0A-702DBD6A3B8F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42A-4507-BD0A-702DBD6A3B8F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42A-4507-BD0A-702DBD6A3B8F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42A-4507-BD0A-702DBD6A3B8F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42A-4507-BD0A-702DBD6A3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9CD-4026-AD06-A8935CAA7FFD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9CD-4026-AD06-A8935CAA7FFD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9CD-4026-AD06-A8935CAA7FFD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9CD-4026-AD06-A8935CAA7FFD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9CD-4026-AD06-A8935CAA7FFD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9CD-4026-AD06-A8935CAA7FFD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9CD-4026-AD06-A8935CAA7FFD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9CD-4026-AD06-A8935CAA7FFD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9CD-4026-AD06-A8935CAA7FFD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9CD-4026-AD06-A8935CAA7FFD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9CD-4026-AD06-A8935CAA7FFD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29CD-4026-AD06-A8935CAA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449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5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630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3335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900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6067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083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086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5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9753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1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8712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3801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1203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2255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4182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7029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8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66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450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76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2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748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1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1949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3133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7682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943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92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9794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412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144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9698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9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576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9106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2763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5417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18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66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358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3733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4791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1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87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94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6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92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2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20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90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2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56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89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9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97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5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1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56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28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7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70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61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16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25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8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5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200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8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597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3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93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4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59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96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644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561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85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334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713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77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989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5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60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11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4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075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661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0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265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768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272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5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27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0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934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06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376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87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00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752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797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333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6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1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937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40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66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143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814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025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11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4272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15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217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8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470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021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6441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4178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205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6917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124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8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26.11.2020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7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3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58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52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9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8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6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3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26.11.2020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17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ANOVA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26.11.2020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50198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3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r>
              <a:rPr lang="cs-CZ" dirty="0"/>
              <a:t>Součet čtverců </a:t>
            </a:r>
            <a:r>
              <a:rPr lang="cs-CZ" dirty="0" err="1"/>
              <a:t>reziduálů</a:t>
            </a:r>
            <a:r>
              <a:rPr lang="cs-CZ" dirty="0"/>
              <a:t> (</a:t>
            </a:r>
            <a:r>
              <a:rPr lang="cs-CZ" dirty="0" err="1"/>
              <a:t>Residual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průměrů stanovených modelem</a:t>
            </a:r>
          </a:p>
          <a:p>
            <a:pPr lvl="1"/>
            <a:r>
              <a:rPr lang="cs-CZ" dirty="0"/>
              <a:t>Vyjadřuje nepřesnost modelu (rozdíly, které model nedokáže vysvětlit)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5144"/>
            <a:ext cx="2762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09" y="5733256"/>
            <a:ext cx="2638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3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33839"/>
              </p:ext>
            </p:extLst>
          </p:nvPr>
        </p:nvGraphicFramePr>
        <p:xfrm>
          <a:off x="395536" y="260648"/>
          <a:ext cx="8352928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4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Modelový součet čtverců (Model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M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rozdílů mezi hodnotami předpokládanými novým a starým modelem</a:t>
            </a:r>
          </a:p>
          <a:p>
            <a:pPr lvl="1"/>
            <a:r>
              <a:rPr lang="cs-CZ" dirty="0"/>
              <a:t>Vyjadřuje pokrok nového modelu oproti modelu založeném na celkovém průměru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6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36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25147"/>
              </p:ext>
            </p:extLst>
          </p:nvPr>
        </p:nvGraphicFramePr>
        <p:xfrm>
          <a:off x="179514" y="2313672"/>
          <a:ext cx="87129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Vynásobení velikostí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1,605289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8,026445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0,071289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11,750445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8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</p:txBody>
      </p:sp>
    </p:spTree>
    <p:extLst>
      <p:ext uri="{BB962C8B-B14F-4D97-AF65-F5344CB8AC3E}">
        <p14:creationId xmlns:p14="http://schemas.microsoft.com/office/powerpoint/2010/main" val="226934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Průměrné 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	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Obě hodnoty je nutné srovnat na stejný základ, protože byli počítané jako součty z odlišného počtu prvků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se dělí počtem skupin -1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se dělí počtem prvků – počtem skupin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39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	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F = vysvětlená variabilita / nevysvětlená variabilita</a:t>
            </a:r>
          </a:p>
          <a:p>
            <a:r>
              <a:rPr lang="cs-CZ" dirty="0"/>
              <a:t>F = MS</a:t>
            </a:r>
            <a:r>
              <a:rPr lang="cs-CZ" baseline="-25000" dirty="0"/>
              <a:t>M</a:t>
            </a:r>
            <a:r>
              <a:rPr lang="cs-CZ" dirty="0"/>
              <a:t> / MS</a:t>
            </a:r>
            <a:r>
              <a:rPr lang="cs-CZ" baseline="-25000" dirty="0"/>
              <a:t>R</a:t>
            </a:r>
            <a:endParaRPr lang="cs-CZ" dirty="0"/>
          </a:p>
          <a:p>
            <a:r>
              <a:rPr lang="cs-CZ" dirty="0"/>
              <a:t>F = </a:t>
            </a:r>
            <a:r>
              <a:rPr lang="cs-CZ" b="1" dirty="0"/>
              <a:t>5,12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86DE111-2792-4B79-9A96-BFDB3E0F6167}"/>
              </a:ext>
            </a:extLst>
          </p:cNvPr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F-statistika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F-statistika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661872"/>
          </a:xfrm>
        </p:spPr>
        <p:txBody>
          <a:bodyPr>
            <a:normAutofit/>
          </a:bodyPr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Např. jak se liší průměrný příjem v závislosti na věku (věkových skupinách)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homogenita rozptylu,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046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64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124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</a:t>
            </a:r>
          </a:p>
          <a:p>
            <a:pPr lvl="1"/>
            <a:r>
              <a:rPr lang="cs-CZ" dirty="0"/>
              <a:t>Kontrola chyb II. typu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863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17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409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69378"/>
              </p:ext>
            </p:extLst>
          </p:nvPr>
        </p:nvGraphicFramePr>
        <p:xfrm>
          <a:off x="2411760" y="260648"/>
          <a:ext cx="4032447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of Homogeneity of Variances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Levene</a:t>
                      </a:r>
                      <a:r>
                        <a:rPr lang="en-US" sz="1400" dirty="0">
                          <a:effectLst/>
                        </a:rPr>
                        <a:t> Statistic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,092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,913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32037"/>
              </p:ext>
            </p:extLst>
          </p:nvPr>
        </p:nvGraphicFramePr>
        <p:xfrm>
          <a:off x="1115616" y="2348880"/>
          <a:ext cx="669674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02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ANOVA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26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Sum of Squares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 Square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Between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20,133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10,067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5,119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,025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Within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23,600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1,967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43,733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15734"/>
              </p:ext>
            </p:extLst>
          </p:nvPr>
        </p:nvGraphicFramePr>
        <p:xfrm>
          <a:off x="2051720" y="5013179"/>
          <a:ext cx="4896543" cy="1670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4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165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Robust Tests of Equality of Means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65">
                <a:tc gridSpan="5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Statistic</a:t>
                      </a:r>
                      <a:r>
                        <a:rPr lang="en-US" sz="1400" baseline="30000" dirty="0" err="1"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Welch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4,320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7,943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Brown-Forsythe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11,574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8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43354"/>
              </p:ext>
            </p:extLst>
          </p:nvPr>
        </p:nvGraphicFramePr>
        <p:xfrm>
          <a:off x="539551" y="548687"/>
          <a:ext cx="8208912" cy="583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6525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Multiple Comparisons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25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   Libido 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(I)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 Difference (I-J)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Std. Error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 Confidence Interval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Upper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Tukey</a:t>
                      </a:r>
                      <a:r>
                        <a:rPr lang="en-US" sz="1200" dirty="0">
                          <a:effectLst/>
                        </a:rPr>
                        <a:t> HSD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,147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,021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,147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Games-Howell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255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Dunnett t (&gt;control)</a:t>
                      </a:r>
                      <a:r>
                        <a:rPr lang="en-US" sz="1200" baseline="30000">
                          <a:effectLst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,227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,008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51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/>
              <a:t>Kruskal-Wallisův</a:t>
            </a:r>
            <a:r>
              <a:rPr lang="cs-CZ" dirty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 err="1">
                <a:sym typeface="Wingdings" panose="05000000000000000000" pitchFamily="2" charset="2"/>
              </a:rPr>
              <a:t>Neparametrická</a:t>
            </a:r>
            <a:r>
              <a:rPr lang="cs-CZ" dirty="0">
                <a:sym typeface="Wingdings" panose="05000000000000000000" pitchFamily="2" charset="2"/>
              </a:rPr>
              <a:t> alternativa k ANOVA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Data seřadí a následně počítá (samotné hodnoty v rámci výpočtu nebere do úvahy)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Výsledkem je statistika H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Následně je možná obdoba post hoc testů (Mann-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test) – ani zde se nebere ohled na hodnoty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895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/>
              <a:t>Kruskal-Wallis </a:t>
            </a:r>
            <a:r>
              <a:rPr lang="cs-CZ" dirty="0"/>
              <a:t>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92252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K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</a:t>
            </a:r>
            <a:r>
              <a:rPr lang="cs-CZ" dirty="0" err="1">
                <a:sym typeface="Wingdings" panose="05000000000000000000" pitchFamily="2" charset="2"/>
              </a:rPr>
              <a:t>Kruskal-Wallis</a:t>
            </a:r>
            <a:r>
              <a:rPr lang="cs-CZ" dirty="0">
                <a:sym typeface="Wingdings" panose="05000000000000000000" pitchFamily="2" charset="2"/>
              </a:rPr>
              <a:t> H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>
                <a:sym typeface="Wingdings" panose="05000000000000000000" pitchFamily="2" charset="2"/>
              </a:rPr>
              <a:t>Test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Grouping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dirty="0">
                <a:sym typeface="Wingdings" panose="05000000000000000000" pitchFamily="2" charset="2"/>
              </a:rPr>
              <a:t> a stanovit minimální a maximální hodnotu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2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U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Stejný postup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56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30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1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41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0471"/>
              </p:ext>
            </p:extLst>
          </p:nvPr>
        </p:nvGraphicFramePr>
        <p:xfrm>
          <a:off x="457200" y="1935163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641666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6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Celkový součet čtverců (</a:t>
            </a:r>
            <a:r>
              <a:rPr lang="cs-CZ" dirty="0" err="1"/>
              <a:t>Total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celkového průměru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Čitatel zlomku výpočtu rozptylu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</a:t>
            </a:r>
            <a:r>
              <a:rPr lang="cs-CZ" baseline="30000" dirty="0"/>
              <a:t>2</a:t>
            </a:r>
            <a:r>
              <a:rPr lang="cs-CZ" dirty="0"/>
              <a:t> (N –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8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18656"/>
              </p:ext>
            </p:extLst>
          </p:nvPr>
        </p:nvGraphicFramePr>
        <p:xfrm>
          <a:off x="395536" y="260648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12,48209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95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2888</TotalTime>
  <Words>1418</Words>
  <Application>Microsoft Office PowerPoint</Application>
  <PresentationFormat>Prezentácia na obrazovke (4:3)</PresentationFormat>
  <Paragraphs>521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13</vt:i4>
      </vt:variant>
      <vt:variant>
        <vt:lpstr>Nadpisy snímok</vt:lpstr>
      </vt:variant>
      <vt:variant>
        <vt:i4>29</vt:i4>
      </vt:variant>
    </vt:vector>
  </HeadingPairs>
  <TitlesOfParts>
    <vt:vector size="46" baseType="lpstr">
      <vt:lpstr>Calibri</vt:lpstr>
      <vt:lpstr>Constantia</vt:lpstr>
      <vt:lpstr>Courier New</vt:lpstr>
      <vt:lpstr>Wingdings 2</vt:lpstr>
      <vt:lpstr>Tok</vt:lpstr>
      <vt:lpstr>1_Tok</vt:lpstr>
      <vt:lpstr>2_Tok</vt:lpstr>
      <vt:lpstr>4_Tok</vt:lpstr>
      <vt:lpstr>5_Tok</vt:lpstr>
      <vt:lpstr>7_Tok</vt:lpstr>
      <vt:lpstr>8_Tok</vt:lpstr>
      <vt:lpstr>9_Tok</vt:lpstr>
      <vt:lpstr>12_Tok</vt:lpstr>
      <vt:lpstr>13_Tok</vt:lpstr>
      <vt:lpstr>14_Tok</vt:lpstr>
      <vt:lpstr>15_Tok</vt:lpstr>
      <vt:lpstr>16_Tok</vt:lpstr>
      <vt:lpstr>ANOVA 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SST</vt:lpstr>
      <vt:lpstr>Prezentácia programu PowerPoint</vt:lpstr>
      <vt:lpstr>ANOVA - základy</vt:lpstr>
      <vt:lpstr>SSR</vt:lpstr>
      <vt:lpstr>Prezentácia programu PowerPoint</vt:lpstr>
      <vt:lpstr>SSM</vt:lpstr>
      <vt:lpstr>Prezentácia programu PowerPoint</vt:lpstr>
      <vt:lpstr>Sumy čtverců</vt:lpstr>
      <vt:lpstr>Sumy čtverců</vt:lpstr>
      <vt:lpstr>Průměrné sumy čtverců</vt:lpstr>
      <vt:lpstr>Prezentácia programu PowerPoint</vt:lpstr>
      <vt:lpstr>F-statistika</vt:lpstr>
      <vt:lpstr>ANOVA - předpoklady</vt:lpstr>
      <vt:lpstr>ANOVA - předpoklady</vt:lpstr>
      <vt:lpstr>Post hoc testy</vt:lpstr>
      <vt:lpstr>Post hoc testy</vt:lpstr>
      <vt:lpstr>Post hoc testy</vt:lpstr>
      <vt:lpstr>ANOVA v SPSS</vt:lpstr>
      <vt:lpstr>Prezentácia programu PowerPoint</vt:lpstr>
      <vt:lpstr>Prezentácia programu PowerPoint</vt:lpstr>
      <vt:lpstr>Kruskal-Wallisův test</vt:lpstr>
      <vt:lpstr>Kruskal-Wallis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327</cp:revision>
  <dcterms:created xsi:type="dcterms:W3CDTF">2013-02-19T08:47:21Z</dcterms:created>
  <dcterms:modified xsi:type="dcterms:W3CDTF">2020-11-26T14:34:09Z</dcterms:modified>
</cp:coreProperties>
</file>