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32" r:id="rId3"/>
    <p:sldMasterId id="2147483744" r:id="rId4"/>
    <p:sldMasterId id="2147483756" r:id="rId5"/>
    <p:sldMasterId id="2147483768" r:id="rId6"/>
    <p:sldMasterId id="2147483780" r:id="rId7"/>
    <p:sldMasterId id="2147483792" r:id="rId8"/>
    <p:sldMasterId id="2147483804" r:id="rId9"/>
    <p:sldMasterId id="2147483816" r:id="rId10"/>
    <p:sldMasterId id="2147483828" r:id="rId11"/>
    <p:sldMasterId id="2147483840" r:id="rId12"/>
    <p:sldMasterId id="2147483852" r:id="rId13"/>
    <p:sldMasterId id="2147483864" r:id="rId14"/>
    <p:sldMasterId id="2147483876" r:id="rId15"/>
    <p:sldMasterId id="2147483888" r:id="rId16"/>
    <p:sldMasterId id="2147483936" r:id="rId17"/>
  </p:sldMasterIdLst>
  <p:sldIdLst>
    <p:sldId id="256" r:id="rId18"/>
    <p:sldId id="259" r:id="rId19"/>
    <p:sldId id="260" r:id="rId20"/>
    <p:sldId id="265" r:id="rId21"/>
    <p:sldId id="266" r:id="rId22"/>
    <p:sldId id="268" r:id="rId23"/>
    <p:sldId id="312" r:id="rId24"/>
    <p:sldId id="314" r:id="rId25"/>
    <p:sldId id="316" r:id="rId26"/>
    <p:sldId id="269" r:id="rId27"/>
    <p:sldId id="270" r:id="rId28"/>
    <p:sldId id="271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310" r:id="rId50"/>
    <p:sldId id="326" r:id="rId51"/>
    <p:sldId id="327" r:id="rId52"/>
    <p:sldId id="328" r:id="rId53"/>
    <p:sldId id="329" r:id="rId54"/>
    <p:sldId id="330" r:id="rId55"/>
    <p:sldId id="293" r:id="rId56"/>
    <p:sldId id="294" r:id="rId57"/>
    <p:sldId id="295" r:id="rId58"/>
    <p:sldId id="296" r:id="rId59"/>
    <p:sldId id="303" r:id="rId60"/>
    <p:sldId id="304" r:id="rId61"/>
    <p:sldId id="305" r:id="rId62"/>
    <p:sldId id="306" r:id="rId63"/>
    <p:sldId id="307" r:id="rId64"/>
    <p:sldId id="308" r:id="rId65"/>
    <p:sldId id="309" r:id="rId6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63" Type="http://schemas.openxmlformats.org/officeDocument/2006/relationships/slide" Target="slides/slide46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66" Type="http://schemas.openxmlformats.org/officeDocument/2006/relationships/slide" Target="slides/slide4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61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slide" Target="slides/slide43.xml"/><Relationship Id="rId65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64" Type="http://schemas.openxmlformats.org/officeDocument/2006/relationships/slide" Target="slides/slide47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Relationship Id="rId67" Type="http://schemas.openxmlformats.org/officeDocument/2006/relationships/presProps" Target="presProps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slide" Target="slides/slide45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er\Desktop\Pe&#357;o\&#352;kola\Politol&#243;gia\Magistersk&#233;%20predmety\Kvantitat&#237;vne%20met&#243;dy\2019\Predn&#225;&#353;ky\Logistick&#225;%20regresia\Graf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er\Desktop\Pe&#357;o\&#352;kola\Politol&#243;gia\Magistersk&#233;%20predmety\Kvantitat&#237;vne%20met&#243;dy\2019\Predn&#225;&#353;ky\Logistick&#225;%20regresia\Graf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x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34925" cap="rnd">
                <a:solidFill>
                  <a:srgbClr val="FF0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Hárok1!$A$2:$A$100</c:f>
              <c:numCache>
                <c:formatCode>General</c:formatCode>
                <c:ptCount val="99"/>
                <c:pt idx="0">
                  <c:v>1</c:v>
                </c:pt>
                <c:pt idx="1">
                  <c:v>1.2</c:v>
                </c:pt>
                <c:pt idx="2">
                  <c:v>1.4</c:v>
                </c:pt>
                <c:pt idx="3">
                  <c:v>1.7</c:v>
                </c:pt>
                <c:pt idx="4">
                  <c:v>2</c:v>
                </c:pt>
                <c:pt idx="5">
                  <c:v>2.4</c:v>
                </c:pt>
                <c:pt idx="6">
                  <c:v>2.9</c:v>
                </c:pt>
                <c:pt idx="7">
                  <c:v>3.5</c:v>
                </c:pt>
                <c:pt idx="8">
                  <c:v>4.2</c:v>
                </c:pt>
                <c:pt idx="9">
                  <c:v>5</c:v>
                </c:pt>
                <c:pt idx="10">
                  <c:v>6</c:v>
                </c:pt>
                <c:pt idx="11">
                  <c:v>7.2</c:v>
                </c:pt>
                <c:pt idx="12">
                  <c:v>7.9</c:v>
                </c:pt>
                <c:pt idx="13">
                  <c:v>8.6999999999999993</c:v>
                </c:pt>
                <c:pt idx="14">
                  <c:v>9.6</c:v>
                </c:pt>
                <c:pt idx="15">
                  <c:v>10.6</c:v>
                </c:pt>
                <c:pt idx="16">
                  <c:v>11.7</c:v>
                </c:pt>
                <c:pt idx="17">
                  <c:v>12.9</c:v>
                </c:pt>
                <c:pt idx="18">
                  <c:v>14.2</c:v>
                </c:pt>
                <c:pt idx="19">
                  <c:v>15.6</c:v>
                </c:pt>
                <c:pt idx="20">
                  <c:v>17.2</c:v>
                </c:pt>
                <c:pt idx="21">
                  <c:v>18.899999999999999</c:v>
                </c:pt>
                <c:pt idx="22">
                  <c:v>20.8</c:v>
                </c:pt>
                <c:pt idx="23">
                  <c:v>22.9</c:v>
                </c:pt>
                <c:pt idx="24">
                  <c:v>23.6</c:v>
                </c:pt>
                <c:pt idx="25">
                  <c:v>24.3</c:v>
                </c:pt>
                <c:pt idx="26">
                  <c:v>25</c:v>
                </c:pt>
                <c:pt idx="27">
                  <c:v>25.8</c:v>
                </c:pt>
                <c:pt idx="28">
                  <c:v>26.6</c:v>
                </c:pt>
                <c:pt idx="29">
                  <c:v>27.4</c:v>
                </c:pt>
                <c:pt idx="30">
                  <c:v>28.2</c:v>
                </c:pt>
                <c:pt idx="31">
                  <c:v>29</c:v>
                </c:pt>
                <c:pt idx="32">
                  <c:v>29.9</c:v>
                </c:pt>
                <c:pt idx="33">
                  <c:v>30.8</c:v>
                </c:pt>
                <c:pt idx="34">
                  <c:v>31.7</c:v>
                </c:pt>
                <c:pt idx="35">
                  <c:v>32.700000000000003</c:v>
                </c:pt>
                <c:pt idx="36">
                  <c:v>33.700000000000003</c:v>
                </c:pt>
                <c:pt idx="37">
                  <c:v>34.700000000000003</c:v>
                </c:pt>
                <c:pt idx="38">
                  <c:v>35</c:v>
                </c:pt>
                <c:pt idx="39">
                  <c:v>35.4</c:v>
                </c:pt>
                <c:pt idx="40">
                  <c:v>35.799999999999997</c:v>
                </c:pt>
                <c:pt idx="41">
                  <c:v>36.200000000000003</c:v>
                </c:pt>
                <c:pt idx="42">
                  <c:v>36.6</c:v>
                </c:pt>
                <c:pt idx="43">
                  <c:v>37</c:v>
                </c:pt>
                <c:pt idx="44">
                  <c:v>37.4</c:v>
                </c:pt>
                <c:pt idx="45">
                  <c:v>37.799999999999997</c:v>
                </c:pt>
                <c:pt idx="46">
                  <c:v>38.200000000000003</c:v>
                </c:pt>
                <c:pt idx="47">
                  <c:v>38.6</c:v>
                </c:pt>
                <c:pt idx="48">
                  <c:v>39</c:v>
                </c:pt>
                <c:pt idx="49">
                  <c:v>39.4</c:v>
                </c:pt>
                <c:pt idx="50">
                  <c:v>39.799999999999997</c:v>
                </c:pt>
                <c:pt idx="51">
                  <c:v>40.200000000000003</c:v>
                </c:pt>
                <c:pt idx="52">
                  <c:v>40.6</c:v>
                </c:pt>
                <c:pt idx="53">
                  <c:v>41</c:v>
                </c:pt>
                <c:pt idx="54">
                  <c:v>41.4</c:v>
                </c:pt>
                <c:pt idx="55">
                  <c:v>41.8</c:v>
                </c:pt>
                <c:pt idx="56">
                  <c:v>42.2</c:v>
                </c:pt>
                <c:pt idx="57">
                  <c:v>42.6</c:v>
                </c:pt>
                <c:pt idx="58">
                  <c:v>43</c:v>
                </c:pt>
                <c:pt idx="59">
                  <c:v>43.4</c:v>
                </c:pt>
                <c:pt idx="60">
                  <c:v>43.8</c:v>
                </c:pt>
                <c:pt idx="61">
                  <c:v>44.2</c:v>
                </c:pt>
                <c:pt idx="62">
                  <c:v>44.6</c:v>
                </c:pt>
                <c:pt idx="63">
                  <c:v>45</c:v>
                </c:pt>
                <c:pt idx="64">
                  <c:v>45.5</c:v>
                </c:pt>
                <c:pt idx="65">
                  <c:v>46</c:v>
                </c:pt>
                <c:pt idx="66">
                  <c:v>46.5</c:v>
                </c:pt>
                <c:pt idx="67">
                  <c:v>47</c:v>
                </c:pt>
                <c:pt idx="68">
                  <c:v>47.5</c:v>
                </c:pt>
                <c:pt idx="69">
                  <c:v>48</c:v>
                </c:pt>
                <c:pt idx="70">
                  <c:v>48.5</c:v>
                </c:pt>
                <c:pt idx="71">
                  <c:v>49</c:v>
                </c:pt>
                <c:pt idx="72">
                  <c:v>49.5</c:v>
                </c:pt>
                <c:pt idx="73">
                  <c:v>50</c:v>
                </c:pt>
                <c:pt idx="74">
                  <c:v>50.5</c:v>
                </c:pt>
                <c:pt idx="75">
                  <c:v>51</c:v>
                </c:pt>
                <c:pt idx="76">
                  <c:v>51.5</c:v>
                </c:pt>
                <c:pt idx="77">
                  <c:v>52</c:v>
                </c:pt>
                <c:pt idx="78">
                  <c:v>52.5</c:v>
                </c:pt>
                <c:pt idx="79">
                  <c:v>53</c:v>
                </c:pt>
                <c:pt idx="80">
                  <c:v>53.5</c:v>
                </c:pt>
                <c:pt idx="81">
                  <c:v>54</c:v>
                </c:pt>
                <c:pt idx="82">
                  <c:v>54.5</c:v>
                </c:pt>
                <c:pt idx="83">
                  <c:v>55</c:v>
                </c:pt>
                <c:pt idx="84">
                  <c:v>55.6</c:v>
                </c:pt>
                <c:pt idx="85">
                  <c:v>56.2</c:v>
                </c:pt>
                <c:pt idx="86">
                  <c:v>56.8</c:v>
                </c:pt>
                <c:pt idx="87">
                  <c:v>57.4</c:v>
                </c:pt>
                <c:pt idx="88">
                  <c:v>58</c:v>
                </c:pt>
                <c:pt idx="89">
                  <c:v>58.6</c:v>
                </c:pt>
                <c:pt idx="90">
                  <c:v>59.2</c:v>
                </c:pt>
                <c:pt idx="91">
                  <c:v>59.8</c:v>
                </c:pt>
                <c:pt idx="92">
                  <c:v>60.4</c:v>
                </c:pt>
                <c:pt idx="93">
                  <c:v>61</c:v>
                </c:pt>
                <c:pt idx="94">
                  <c:v>61.6</c:v>
                </c:pt>
                <c:pt idx="95">
                  <c:v>62.2</c:v>
                </c:pt>
                <c:pt idx="96">
                  <c:v>62.8</c:v>
                </c:pt>
                <c:pt idx="97">
                  <c:v>63.4</c:v>
                </c:pt>
                <c:pt idx="98">
                  <c:v>64</c:v>
                </c:pt>
              </c:numCache>
            </c:numRef>
          </c:xVal>
          <c:yVal>
            <c:numRef>
              <c:f>Hárok1!$B$2:$B$100</c:f>
              <c:numCache>
                <c:formatCode>General</c:formatCode>
                <c:ptCount val="99"/>
                <c:pt idx="0">
                  <c:v>6.5917060478596246E-2</c:v>
                </c:pt>
                <c:pt idx="1">
                  <c:v>0.57947154557068159</c:v>
                </c:pt>
                <c:pt idx="2">
                  <c:v>0.46447721595743585</c:v>
                </c:pt>
                <c:pt idx="3">
                  <c:v>0.43644223273934657</c:v>
                </c:pt>
                <c:pt idx="4">
                  <c:v>0.11247339384417376</c:v>
                </c:pt>
                <c:pt idx="5">
                  <c:v>0.60270474311287447</c:v>
                </c:pt>
                <c:pt idx="6">
                  <c:v>0.80626581666146879</c:v>
                </c:pt>
                <c:pt idx="7">
                  <c:v>0.60977409620305723</c:v>
                </c:pt>
                <c:pt idx="8">
                  <c:v>0.55025357790103446</c:v>
                </c:pt>
                <c:pt idx="9">
                  <c:v>0.45295209269718639</c:v>
                </c:pt>
                <c:pt idx="10">
                  <c:v>0.70437057961558391</c:v>
                </c:pt>
                <c:pt idx="11">
                  <c:v>0.45515194979057122</c:v>
                </c:pt>
                <c:pt idx="12">
                  <c:v>0.17035241822194808</c:v>
                </c:pt>
                <c:pt idx="13">
                  <c:v>0.20912120496917425</c:v>
                </c:pt>
                <c:pt idx="14">
                  <c:v>9.8594122778597748E-2</c:v>
                </c:pt>
                <c:pt idx="15">
                  <c:v>0.73284615364162931</c:v>
                </c:pt>
                <c:pt idx="16">
                  <c:v>0.91882500401350453</c:v>
                </c:pt>
                <c:pt idx="17">
                  <c:v>0.25837379949196143</c:v>
                </c:pt>
                <c:pt idx="18">
                  <c:v>0.70734175516351627</c:v>
                </c:pt>
                <c:pt idx="19">
                  <c:v>0.55291572885907059</c:v>
                </c:pt>
                <c:pt idx="20">
                  <c:v>0.42258692078536647</c:v>
                </c:pt>
                <c:pt idx="21">
                  <c:v>0.1469141283530862</c:v>
                </c:pt>
                <c:pt idx="22">
                  <c:v>0.28871273200227138</c:v>
                </c:pt>
                <c:pt idx="23">
                  <c:v>0.16749380253734075</c:v>
                </c:pt>
                <c:pt idx="24">
                  <c:v>0.59064595265402575</c:v>
                </c:pt>
                <c:pt idx="25">
                  <c:v>0.53739342978740423</c:v>
                </c:pt>
                <c:pt idx="26">
                  <c:v>0.86158260424186806</c:v>
                </c:pt>
                <c:pt idx="27">
                  <c:v>0.51411351234623615</c:v>
                </c:pt>
                <c:pt idx="28">
                  <c:v>0.92575867485513497</c:v>
                </c:pt>
                <c:pt idx="29">
                  <c:v>0.5610599339170077</c:v>
                </c:pt>
                <c:pt idx="30">
                  <c:v>0.84694071723469877</c:v>
                </c:pt>
                <c:pt idx="31">
                  <c:v>0.35153621882925323</c:v>
                </c:pt>
                <c:pt idx="32">
                  <c:v>0.85334060758273789</c:v>
                </c:pt>
                <c:pt idx="33">
                  <c:v>0.2957288713758689</c:v>
                </c:pt>
                <c:pt idx="34">
                  <c:v>0.46984116141541121</c:v>
                </c:pt>
                <c:pt idx="35">
                  <c:v>0.65016590640869043</c:v>
                </c:pt>
                <c:pt idx="36">
                  <c:v>0.99767475057911092</c:v>
                </c:pt>
                <c:pt idx="37">
                  <c:v>0.27043025236189155</c:v>
                </c:pt>
                <c:pt idx="38">
                  <c:v>0.99621094909709673</c:v>
                </c:pt>
                <c:pt idx="39">
                  <c:v>0.93746329084809676</c:v>
                </c:pt>
                <c:pt idx="40">
                  <c:v>1.0446085462604688</c:v>
                </c:pt>
                <c:pt idx="41">
                  <c:v>0.20615223348172876</c:v>
                </c:pt>
                <c:pt idx="42">
                  <c:v>0.52572087718860183</c:v>
                </c:pt>
                <c:pt idx="43">
                  <c:v>0.72728531588001999</c:v>
                </c:pt>
                <c:pt idx="44">
                  <c:v>1.0332788364620551</c:v>
                </c:pt>
                <c:pt idx="45">
                  <c:v>0.71714001791754078</c:v>
                </c:pt>
                <c:pt idx="46">
                  <c:v>0.39146894548899724</c:v>
                </c:pt>
                <c:pt idx="47">
                  <c:v>1.0183499602589448</c:v>
                </c:pt>
                <c:pt idx="48">
                  <c:v>0.71103804297354167</c:v>
                </c:pt>
                <c:pt idx="49">
                  <c:v>0.36765836133690333</c:v>
                </c:pt>
                <c:pt idx="50">
                  <c:v>0.94730885035828305</c:v>
                </c:pt>
                <c:pt idx="51">
                  <c:v>0.28897366691213255</c:v>
                </c:pt>
                <c:pt idx="52">
                  <c:v>0.88672580216444941</c:v>
                </c:pt>
                <c:pt idx="53">
                  <c:v>1.1538387805856498</c:v>
                </c:pt>
                <c:pt idx="54">
                  <c:v>1.1684234804067914</c:v>
                </c:pt>
                <c:pt idx="55">
                  <c:v>1.1142129371844358</c:v>
                </c:pt>
                <c:pt idx="56">
                  <c:v>0.89141954336529483</c:v>
                </c:pt>
                <c:pt idx="57">
                  <c:v>0.8943539090462409</c:v>
                </c:pt>
                <c:pt idx="58">
                  <c:v>0.55665535849532244</c:v>
                </c:pt>
                <c:pt idx="59">
                  <c:v>0.77728941851277566</c:v>
                </c:pt>
                <c:pt idx="60">
                  <c:v>1.0928676104002699</c:v>
                </c:pt>
                <c:pt idx="61">
                  <c:v>0.68047718702736437</c:v>
                </c:pt>
                <c:pt idx="62">
                  <c:v>1.1889916734939192</c:v>
                </c:pt>
                <c:pt idx="63">
                  <c:v>0.34402303566161507</c:v>
                </c:pt>
                <c:pt idx="64">
                  <c:v>0.55344971352121741</c:v>
                </c:pt>
                <c:pt idx="65">
                  <c:v>0.62228340107791369</c:v>
                </c:pt>
                <c:pt idx="66">
                  <c:v>1.0513998799884354</c:v>
                </c:pt>
                <c:pt idx="67">
                  <c:v>0.67477563099522986</c:v>
                </c:pt>
                <c:pt idx="68">
                  <c:v>1.0723067234447878</c:v>
                </c:pt>
                <c:pt idx="69">
                  <c:v>1.2082635351166857</c:v>
                </c:pt>
                <c:pt idx="70">
                  <c:v>0.42943305926372577</c:v>
                </c:pt>
                <c:pt idx="71">
                  <c:v>1.096392743067931</c:v>
                </c:pt>
                <c:pt idx="72">
                  <c:v>1.2894828282958595</c:v>
                </c:pt>
                <c:pt idx="73">
                  <c:v>0.83029202607545205</c:v>
                </c:pt>
                <c:pt idx="74">
                  <c:v>1.0220661770868988</c:v>
                </c:pt>
                <c:pt idx="75">
                  <c:v>1.0417245716423258</c:v>
                </c:pt>
                <c:pt idx="76">
                  <c:v>1.0827634210922292</c:v>
                </c:pt>
                <c:pt idx="77">
                  <c:v>0.39731504525804806</c:v>
                </c:pt>
                <c:pt idx="78">
                  <c:v>0.6331094709924211</c:v>
                </c:pt>
                <c:pt idx="79">
                  <c:v>1.2490500501180763</c:v>
                </c:pt>
                <c:pt idx="80">
                  <c:v>0.91521711785744464</c:v>
                </c:pt>
                <c:pt idx="81">
                  <c:v>0.52362915883573902</c:v>
                </c:pt>
                <c:pt idx="82">
                  <c:v>0.75878987090968175</c:v>
                </c:pt>
                <c:pt idx="83">
                  <c:v>1.1830495127093048</c:v>
                </c:pt>
                <c:pt idx="84">
                  <c:v>1.3397511262080832</c:v>
                </c:pt>
                <c:pt idx="85">
                  <c:v>1.2759853946106126</c:v>
                </c:pt>
                <c:pt idx="86">
                  <c:v>0.90666633697574051</c:v>
                </c:pt>
                <c:pt idx="87">
                  <c:v>0.68907504727751145</c:v>
                </c:pt>
                <c:pt idx="88">
                  <c:v>0.98677755538396639</c:v>
                </c:pt>
                <c:pt idx="89">
                  <c:v>1.257705151245573</c:v>
                </c:pt>
                <c:pt idx="90">
                  <c:v>1.2990588255042255</c:v>
                </c:pt>
                <c:pt idx="91">
                  <c:v>0.85350013285355908</c:v>
                </c:pt>
                <c:pt idx="92">
                  <c:v>0.57776422150416518</c:v>
                </c:pt>
                <c:pt idx="93">
                  <c:v>0.97695641545153411</c:v>
                </c:pt>
                <c:pt idx="94">
                  <c:v>1.1598826743481903</c:v>
                </c:pt>
                <c:pt idx="95">
                  <c:v>0.80232807414641305</c:v>
                </c:pt>
                <c:pt idx="96">
                  <c:v>1.1931679505966843</c:v>
                </c:pt>
                <c:pt idx="97">
                  <c:v>0.75745133737177672</c:v>
                </c:pt>
                <c:pt idx="98">
                  <c:v>0.74891403035947135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AF5-4E37-AB38-B0CB97F7BD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9995480"/>
        <c:axId val="346844352"/>
      </c:scatterChart>
      <c:valAx>
        <c:axId val="449995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46844352"/>
        <c:crosses val="autoZero"/>
        <c:crossBetween val="midCat"/>
      </c:valAx>
      <c:valAx>
        <c:axId val="34684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499954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Hárok2!$B$1</c:f>
              <c:strCache>
                <c:ptCount val="1"/>
                <c:pt idx="0">
                  <c:v>x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Hárok2!$A$2:$A$100</c:f>
              <c:numCache>
                <c:formatCode>General</c:formatCode>
                <c:ptCount val="99"/>
                <c:pt idx="0">
                  <c:v>1</c:v>
                </c:pt>
                <c:pt idx="1">
                  <c:v>1.2</c:v>
                </c:pt>
                <c:pt idx="2">
                  <c:v>1.4</c:v>
                </c:pt>
                <c:pt idx="3">
                  <c:v>1.7</c:v>
                </c:pt>
                <c:pt idx="4">
                  <c:v>2</c:v>
                </c:pt>
                <c:pt idx="5">
                  <c:v>2.4</c:v>
                </c:pt>
                <c:pt idx="6">
                  <c:v>2.9</c:v>
                </c:pt>
                <c:pt idx="7">
                  <c:v>3.5</c:v>
                </c:pt>
                <c:pt idx="8">
                  <c:v>4.2</c:v>
                </c:pt>
                <c:pt idx="9">
                  <c:v>5</c:v>
                </c:pt>
                <c:pt idx="10">
                  <c:v>6</c:v>
                </c:pt>
                <c:pt idx="11">
                  <c:v>7.2</c:v>
                </c:pt>
                <c:pt idx="12">
                  <c:v>7.9</c:v>
                </c:pt>
                <c:pt idx="13">
                  <c:v>8.6999999999999993</c:v>
                </c:pt>
                <c:pt idx="14">
                  <c:v>9.6</c:v>
                </c:pt>
                <c:pt idx="15">
                  <c:v>10.6</c:v>
                </c:pt>
                <c:pt idx="16">
                  <c:v>11.7</c:v>
                </c:pt>
                <c:pt idx="17">
                  <c:v>12.9</c:v>
                </c:pt>
                <c:pt idx="18">
                  <c:v>14.2</c:v>
                </c:pt>
                <c:pt idx="19">
                  <c:v>15.6</c:v>
                </c:pt>
                <c:pt idx="20">
                  <c:v>17.2</c:v>
                </c:pt>
                <c:pt idx="21">
                  <c:v>18.899999999999999</c:v>
                </c:pt>
                <c:pt idx="22">
                  <c:v>20.8</c:v>
                </c:pt>
                <c:pt idx="23">
                  <c:v>22.9</c:v>
                </c:pt>
                <c:pt idx="24">
                  <c:v>23.6</c:v>
                </c:pt>
                <c:pt idx="25">
                  <c:v>24.3</c:v>
                </c:pt>
                <c:pt idx="26">
                  <c:v>25</c:v>
                </c:pt>
                <c:pt idx="27">
                  <c:v>25.8</c:v>
                </c:pt>
                <c:pt idx="28">
                  <c:v>26.6</c:v>
                </c:pt>
                <c:pt idx="29">
                  <c:v>27.4</c:v>
                </c:pt>
                <c:pt idx="30">
                  <c:v>28.2</c:v>
                </c:pt>
                <c:pt idx="31">
                  <c:v>29</c:v>
                </c:pt>
                <c:pt idx="32">
                  <c:v>29.9</c:v>
                </c:pt>
                <c:pt idx="33">
                  <c:v>30.8</c:v>
                </c:pt>
                <c:pt idx="34">
                  <c:v>31.7</c:v>
                </c:pt>
                <c:pt idx="35">
                  <c:v>32.700000000000003</c:v>
                </c:pt>
                <c:pt idx="36">
                  <c:v>33.700000000000003</c:v>
                </c:pt>
                <c:pt idx="37">
                  <c:v>34.700000000000003</c:v>
                </c:pt>
                <c:pt idx="38">
                  <c:v>35</c:v>
                </c:pt>
                <c:pt idx="39">
                  <c:v>35.4</c:v>
                </c:pt>
                <c:pt idx="40">
                  <c:v>35.799999999999997</c:v>
                </c:pt>
                <c:pt idx="41">
                  <c:v>36.200000000000003</c:v>
                </c:pt>
                <c:pt idx="42">
                  <c:v>36.6</c:v>
                </c:pt>
                <c:pt idx="43">
                  <c:v>37</c:v>
                </c:pt>
                <c:pt idx="44">
                  <c:v>37.4</c:v>
                </c:pt>
                <c:pt idx="45">
                  <c:v>37.799999999999997</c:v>
                </c:pt>
                <c:pt idx="46">
                  <c:v>38.200000000000003</c:v>
                </c:pt>
                <c:pt idx="47">
                  <c:v>38.6</c:v>
                </c:pt>
                <c:pt idx="48">
                  <c:v>39</c:v>
                </c:pt>
                <c:pt idx="49">
                  <c:v>39.4</c:v>
                </c:pt>
                <c:pt idx="50">
                  <c:v>39.799999999999997</c:v>
                </c:pt>
                <c:pt idx="51">
                  <c:v>40.200000000000003</c:v>
                </c:pt>
                <c:pt idx="52">
                  <c:v>40.6</c:v>
                </c:pt>
                <c:pt idx="53">
                  <c:v>41</c:v>
                </c:pt>
                <c:pt idx="54">
                  <c:v>41.4</c:v>
                </c:pt>
                <c:pt idx="55">
                  <c:v>41.8</c:v>
                </c:pt>
                <c:pt idx="56">
                  <c:v>42.2</c:v>
                </c:pt>
                <c:pt idx="57">
                  <c:v>42.6</c:v>
                </c:pt>
                <c:pt idx="58">
                  <c:v>43</c:v>
                </c:pt>
                <c:pt idx="59">
                  <c:v>43.4</c:v>
                </c:pt>
                <c:pt idx="60">
                  <c:v>43.8</c:v>
                </c:pt>
                <c:pt idx="61">
                  <c:v>44.2</c:v>
                </c:pt>
                <c:pt idx="62">
                  <c:v>44.6</c:v>
                </c:pt>
                <c:pt idx="63">
                  <c:v>45</c:v>
                </c:pt>
                <c:pt idx="64">
                  <c:v>45.5</c:v>
                </c:pt>
                <c:pt idx="65">
                  <c:v>46</c:v>
                </c:pt>
                <c:pt idx="66">
                  <c:v>46.5</c:v>
                </c:pt>
                <c:pt idx="67">
                  <c:v>47</c:v>
                </c:pt>
                <c:pt idx="68">
                  <c:v>47.5</c:v>
                </c:pt>
                <c:pt idx="69">
                  <c:v>48</c:v>
                </c:pt>
                <c:pt idx="70">
                  <c:v>48.5</c:v>
                </c:pt>
                <c:pt idx="71">
                  <c:v>49</c:v>
                </c:pt>
                <c:pt idx="72">
                  <c:v>49.5</c:v>
                </c:pt>
                <c:pt idx="73">
                  <c:v>50</c:v>
                </c:pt>
                <c:pt idx="74">
                  <c:v>50.5</c:v>
                </c:pt>
                <c:pt idx="75">
                  <c:v>51</c:v>
                </c:pt>
                <c:pt idx="76">
                  <c:v>51.5</c:v>
                </c:pt>
                <c:pt idx="77">
                  <c:v>52</c:v>
                </c:pt>
                <c:pt idx="78">
                  <c:v>52.5</c:v>
                </c:pt>
                <c:pt idx="79">
                  <c:v>53</c:v>
                </c:pt>
                <c:pt idx="80">
                  <c:v>53.5</c:v>
                </c:pt>
                <c:pt idx="81">
                  <c:v>54</c:v>
                </c:pt>
                <c:pt idx="82">
                  <c:v>54.5</c:v>
                </c:pt>
                <c:pt idx="83">
                  <c:v>55</c:v>
                </c:pt>
                <c:pt idx="84">
                  <c:v>55.6</c:v>
                </c:pt>
                <c:pt idx="85">
                  <c:v>56.2</c:v>
                </c:pt>
                <c:pt idx="86">
                  <c:v>56.8</c:v>
                </c:pt>
                <c:pt idx="87">
                  <c:v>57.4</c:v>
                </c:pt>
                <c:pt idx="88">
                  <c:v>58</c:v>
                </c:pt>
                <c:pt idx="89">
                  <c:v>58.6</c:v>
                </c:pt>
                <c:pt idx="90">
                  <c:v>59.2</c:v>
                </c:pt>
                <c:pt idx="91">
                  <c:v>59.8</c:v>
                </c:pt>
                <c:pt idx="92">
                  <c:v>60.4</c:v>
                </c:pt>
                <c:pt idx="93">
                  <c:v>61</c:v>
                </c:pt>
                <c:pt idx="94">
                  <c:v>61.6</c:v>
                </c:pt>
                <c:pt idx="95">
                  <c:v>62.2</c:v>
                </c:pt>
                <c:pt idx="96">
                  <c:v>62.8</c:v>
                </c:pt>
                <c:pt idx="97">
                  <c:v>63.4</c:v>
                </c:pt>
                <c:pt idx="98">
                  <c:v>64</c:v>
                </c:pt>
              </c:numCache>
            </c:numRef>
          </c:xVal>
          <c:yVal>
            <c:numRef>
              <c:f>Hárok2!$B$2:$B$100</c:f>
              <c:numCache>
                <c:formatCode>General</c:formatCode>
                <c:ptCount val="9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0</c:v>
                </c:pt>
                <c:pt idx="38">
                  <c:v>1</c:v>
                </c:pt>
                <c:pt idx="39">
                  <c:v>0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0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0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0</c:v>
                </c:pt>
                <c:pt idx="58">
                  <c:v>1</c:v>
                </c:pt>
                <c:pt idx="59">
                  <c:v>0</c:v>
                </c:pt>
                <c:pt idx="60">
                  <c:v>1</c:v>
                </c:pt>
                <c:pt idx="61">
                  <c:v>0</c:v>
                </c:pt>
                <c:pt idx="62">
                  <c:v>1</c:v>
                </c:pt>
                <c:pt idx="63">
                  <c:v>0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0</c:v>
                </c:pt>
                <c:pt idx="71">
                  <c:v>0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0</c:v>
                </c:pt>
                <c:pt idx="76">
                  <c:v>0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0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0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0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282-4628-8A54-B23E82AF6D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4407592"/>
        <c:axId val="444401688"/>
      </c:scatterChart>
      <c:valAx>
        <c:axId val="444407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44401688"/>
        <c:crosses val="autoZero"/>
        <c:crossBetween val="midCat"/>
      </c:valAx>
      <c:valAx>
        <c:axId val="4444016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444075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07.01.2021</a:t>
            </a:fld>
            <a:endParaRPr lang="cs-CZ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07.01.2021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66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01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042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44064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992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18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7351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1273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4711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323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07.01.2021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63637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43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522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337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3805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2337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1214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5638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568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62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268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82059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3760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41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801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688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33514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1999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6850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6845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467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92961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26658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74996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07922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87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8700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32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99412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6780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6243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82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41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0856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90036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7880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1991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93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812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003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90631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1082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56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29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23154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822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0143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4363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91052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12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49219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271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98011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42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585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63811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80854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33165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81597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735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5298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34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75904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87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097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7125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57869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25264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4527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18894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2396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75228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9337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242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24239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621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70897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4374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20431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0095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5783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6747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49718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75859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991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0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07.01.2021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5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54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853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26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61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809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53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400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4566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55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07.01.2021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371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283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1171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3384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792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0370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674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3602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5321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42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07.01.2021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404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26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2309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834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9673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83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006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09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144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2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07.01.2021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8366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1389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003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0536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9543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371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76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2800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967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662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07.01.2021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180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570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9540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371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2603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7541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7099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4217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30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07.01.2021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012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31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80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029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821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3281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462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083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96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159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07.01.2021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03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816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983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2774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7079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1876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9843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135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1752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230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07.01.2021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8539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358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1315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9706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2402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0213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1664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90712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75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3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07.01.2021</a:t>
            </a:fld>
            <a:endParaRPr lang="cs-CZ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488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618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2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747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995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583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21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544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543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375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084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051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910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983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271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07.01.2021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760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7851648" cy="2160240"/>
          </a:xfrm>
        </p:spPr>
        <p:txBody>
          <a:bodyPr>
            <a:normAutofit/>
          </a:bodyPr>
          <a:lstStyle/>
          <a:p>
            <a:pPr algn="ctr"/>
            <a:r>
              <a:rPr lang="cs-CZ" sz="7200" dirty="0">
                <a:solidFill>
                  <a:schemeClr val="bg1"/>
                </a:solidFill>
              </a:rPr>
              <a:t>Logistická regrese</a:t>
            </a:r>
            <a:br>
              <a:rPr lang="cs-CZ" sz="4400" dirty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9304" y="5105400"/>
            <a:ext cx="7854696" cy="175260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Peter Spáč</a:t>
            </a:r>
          </a:p>
          <a:p>
            <a:r>
              <a:rPr lang="cs-CZ" dirty="0">
                <a:solidFill>
                  <a:schemeClr val="bg1"/>
                </a:solidFill>
              </a:rPr>
              <a:t>7.1.2021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17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Výstupy logistické regrese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/>
              <a:t>Co její pomocí </a:t>
            </a:r>
            <a:r>
              <a:rPr lang="sk-SK" dirty="0" err="1"/>
              <a:t>můžeme</a:t>
            </a:r>
            <a:r>
              <a:rPr lang="sk-SK" dirty="0"/>
              <a:t> zjistit?</a:t>
            </a:r>
          </a:p>
          <a:p>
            <a:pPr lvl="1"/>
            <a:r>
              <a:rPr lang="sk-SK" dirty="0"/>
              <a:t>Vhodnost modelu na analyzovaná data</a:t>
            </a:r>
          </a:p>
          <a:p>
            <a:pPr lvl="1"/>
            <a:r>
              <a:rPr lang="sk-SK" dirty="0"/>
              <a:t>Efekt každé nezávislé proměnné</a:t>
            </a:r>
          </a:p>
          <a:p>
            <a:endParaRPr lang="sk-SK" dirty="0"/>
          </a:p>
          <a:p>
            <a:r>
              <a:rPr lang="sk-SK" dirty="0"/>
              <a:t>Důležité </a:t>
            </a:r>
            <a:r>
              <a:rPr lang="sk-SK" dirty="0" err="1"/>
              <a:t>statistiky</a:t>
            </a:r>
            <a:r>
              <a:rPr lang="sk-SK" dirty="0"/>
              <a:t>:</a:t>
            </a:r>
          </a:p>
          <a:p>
            <a:pPr lvl="1"/>
            <a:r>
              <a:rPr lang="sk-SK" dirty="0" err="1"/>
              <a:t>Log-likelihood</a:t>
            </a:r>
            <a:endParaRPr lang="sk-SK" dirty="0"/>
          </a:p>
          <a:p>
            <a:pPr lvl="1"/>
            <a:r>
              <a:rPr lang="sk-SK" dirty="0"/>
              <a:t>R</a:t>
            </a:r>
            <a:r>
              <a:rPr lang="sk-SK" baseline="30000" dirty="0"/>
              <a:t>2</a:t>
            </a:r>
            <a:endParaRPr lang="sk-SK" dirty="0"/>
          </a:p>
          <a:p>
            <a:pPr lvl="1"/>
            <a:r>
              <a:rPr lang="sk-SK" dirty="0" err="1"/>
              <a:t>Odds</a:t>
            </a:r>
            <a:r>
              <a:rPr lang="sk-SK" dirty="0"/>
              <a:t> </a:t>
            </a:r>
            <a:r>
              <a:rPr lang="sk-SK" dirty="0" err="1"/>
              <a:t>ratio</a:t>
            </a:r>
            <a:endParaRPr lang="sk-SK" dirty="0"/>
          </a:p>
          <a:p>
            <a:pPr lvl="1"/>
            <a:r>
              <a:rPr lang="cs-CZ" dirty="0"/>
              <a:t>Pravděpodobnosti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86731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Log-</a:t>
            </a:r>
            <a:r>
              <a:rPr lang="cs-CZ" dirty="0" err="1"/>
              <a:t>likelihood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cs-CZ" dirty="0"/>
              <a:t>Srovnává</a:t>
            </a:r>
            <a:r>
              <a:rPr lang="sk-SK" dirty="0"/>
              <a:t> </a:t>
            </a:r>
            <a:r>
              <a:rPr lang="cs-CZ" dirty="0"/>
              <a:t>skutečná</a:t>
            </a:r>
            <a:r>
              <a:rPr lang="sk-SK" dirty="0"/>
              <a:t> (pozorovaná) a </a:t>
            </a:r>
            <a:r>
              <a:rPr lang="cs-CZ" dirty="0"/>
              <a:t>modelem</a:t>
            </a:r>
            <a:r>
              <a:rPr lang="sk-SK" dirty="0"/>
              <a:t> předpokládaná data</a:t>
            </a:r>
          </a:p>
          <a:p>
            <a:endParaRPr lang="sk-SK" dirty="0"/>
          </a:p>
          <a:p>
            <a:r>
              <a:rPr lang="sk-SK" dirty="0"/>
              <a:t>Ukazuje, jak model pasuje na analyzovaná data</a:t>
            </a:r>
          </a:p>
          <a:p>
            <a:endParaRPr lang="sk-SK" dirty="0"/>
          </a:p>
          <a:p>
            <a:r>
              <a:rPr lang="sk-SK" dirty="0"/>
              <a:t>Jeho hodnota vyjadřuje, jaký </a:t>
            </a:r>
            <a:r>
              <a:rPr lang="sk-SK" dirty="0" err="1"/>
              <a:t>podíl</a:t>
            </a:r>
            <a:r>
              <a:rPr lang="sk-SK" dirty="0"/>
              <a:t> variability </a:t>
            </a:r>
            <a:r>
              <a:rPr lang="sk-SK" dirty="0" err="1"/>
              <a:t>zůstává</a:t>
            </a:r>
            <a:r>
              <a:rPr lang="sk-SK" dirty="0"/>
              <a:t> po aplikaci modelu </a:t>
            </a:r>
            <a:r>
              <a:rPr lang="sk-SK" b="1" dirty="0" err="1"/>
              <a:t>nevysvětlený</a:t>
            </a:r>
            <a:endParaRPr lang="sk-SK" b="1" dirty="0"/>
          </a:p>
          <a:p>
            <a:endParaRPr lang="sk-SK" dirty="0"/>
          </a:p>
          <a:p>
            <a:r>
              <a:rPr lang="sk-SK" dirty="0"/>
              <a:t>Vyšší hodnoty </a:t>
            </a:r>
            <a:r>
              <a:rPr lang="sk-SK" dirty="0" err="1"/>
              <a:t>ukazují</a:t>
            </a:r>
            <a:r>
              <a:rPr lang="sk-SK" dirty="0"/>
              <a:t> na slabší </a:t>
            </a:r>
            <a:r>
              <a:rPr lang="sk-SK" dirty="0" err="1"/>
              <a:t>sílu</a:t>
            </a:r>
            <a:r>
              <a:rPr lang="sk-SK" dirty="0"/>
              <a:t> modelu a naopak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3505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R</a:t>
            </a:r>
            <a:r>
              <a:rPr lang="cs-CZ" baseline="30000" dirty="0"/>
              <a:t>2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/>
              <a:t>V </a:t>
            </a:r>
            <a:r>
              <a:rPr lang="sk-SK" dirty="0" err="1"/>
              <a:t>lineární</a:t>
            </a:r>
            <a:r>
              <a:rPr lang="sk-SK" dirty="0"/>
              <a:t> </a:t>
            </a:r>
            <a:r>
              <a:rPr lang="sk-SK" dirty="0" err="1"/>
              <a:t>regresi</a:t>
            </a:r>
            <a:r>
              <a:rPr lang="sk-SK" dirty="0"/>
              <a:t> R</a:t>
            </a:r>
            <a:r>
              <a:rPr lang="sk-SK" baseline="30000" dirty="0"/>
              <a:t>2</a:t>
            </a:r>
            <a:r>
              <a:rPr lang="sk-SK" dirty="0"/>
              <a:t> vyjadřuje, jaký </a:t>
            </a:r>
            <a:r>
              <a:rPr lang="sk-SK" dirty="0" err="1"/>
              <a:t>podíl</a:t>
            </a:r>
            <a:r>
              <a:rPr lang="sk-SK" dirty="0"/>
              <a:t> variability závislé proměnné je </a:t>
            </a:r>
            <a:r>
              <a:rPr lang="sk-SK" dirty="0" err="1"/>
              <a:t>vysvětlen</a:t>
            </a:r>
            <a:r>
              <a:rPr lang="sk-SK" dirty="0"/>
              <a:t> pomocí modelu</a:t>
            </a:r>
          </a:p>
          <a:p>
            <a:endParaRPr lang="sk-SK" dirty="0"/>
          </a:p>
          <a:p>
            <a:r>
              <a:rPr lang="sk-SK" dirty="0"/>
              <a:t>V logistické </a:t>
            </a:r>
            <a:r>
              <a:rPr lang="sk-SK" dirty="0" err="1"/>
              <a:t>regresi</a:t>
            </a:r>
            <a:r>
              <a:rPr lang="sk-SK" dirty="0"/>
              <a:t> se R</a:t>
            </a:r>
            <a:r>
              <a:rPr lang="sk-SK" baseline="30000" dirty="0"/>
              <a:t>2</a:t>
            </a:r>
            <a:r>
              <a:rPr lang="sk-SK" dirty="0"/>
              <a:t> interpretuje </a:t>
            </a:r>
            <a:r>
              <a:rPr lang="sk-SK" dirty="0" err="1"/>
              <a:t>podobně</a:t>
            </a:r>
            <a:r>
              <a:rPr lang="sk-SK" dirty="0"/>
              <a:t>, ale nejde o ekvivalent</a:t>
            </a:r>
          </a:p>
          <a:p>
            <a:endParaRPr lang="sk-SK" dirty="0"/>
          </a:p>
          <a:p>
            <a:r>
              <a:rPr lang="sk-SK" dirty="0"/>
              <a:t>Více variant, SPSS produkuje </a:t>
            </a:r>
            <a:r>
              <a:rPr lang="sk-SK" dirty="0" err="1"/>
              <a:t>Cox</a:t>
            </a:r>
            <a:r>
              <a:rPr lang="sk-SK" dirty="0"/>
              <a:t> </a:t>
            </a:r>
            <a:r>
              <a:rPr lang="en-US" dirty="0"/>
              <a:t>&amp;</a:t>
            </a:r>
            <a:r>
              <a:rPr lang="sk-SK" dirty="0"/>
              <a:t> </a:t>
            </a:r>
            <a:r>
              <a:rPr lang="sk-SK" dirty="0" err="1"/>
              <a:t>Snell</a:t>
            </a:r>
            <a:r>
              <a:rPr lang="sk-SK" dirty="0"/>
              <a:t> a </a:t>
            </a:r>
            <a:r>
              <a:rPr lang="sk-SK" dirty="0" err="1"/>
              <a:t>Nagelkerke</a:t>
            </a:r>
            <a:endParaRPr lang="sk-SK" dirty="0"/>
          </a:p>
          <a:p>
            <a:endParaRPr lang="sk-SK" dirty="0"/>
          </a:p>
          <a:p>
            <a:r>
              <a:rPr lang="sk-SK" dirty="0" err="1"/>
              <a:t>Mnozí</a:t>
            </a:r>
            <a:r>
              <a:rPr lang="sk-SK" dirty="0"/>
              <a:t> </a:t>
            </a:r>
            <a:r>
              <a:rPr lang="sk-SK" dirty="0" err="1"/>
              <a:t>autoři</a:t>
            </a:r>
            <a:r>
              <a:rPr lang="sk-SK" dirty="0"/>
              <a:t> </a:t>
            </a:r>
            <a:r>
              <a:rPr lang="sk-SK" dirty="0" err="1"/>
              <a:t>výpovědní</a:t>
            </a:r>
            <a:r>
              <a:rPr lang="sk-SK" dirty="0"/>
              <a:t> hodnotu R</a:t>
            </a:r>
            <a:r>
              <a:rPr lang="sk-SK" baseline="30000" dirty="0"/>
              <a:t>2</a:t>
            </a:r>
            <a:r>
              <a:rPr lang="sk-SK" dirty="0"/>
              <a:t> v logistické </a:t>
            </a:r>
            <a:r>
              <a:rPr lang="sk-SK" dirty="0" err="1"/>
              <a:t>regresi</a:t>
            </a:r>
            <a:r>
              <a:rPr lang="sk-SK" dirty="0"/>
              <a:t> </a:t>
            </a:r>
            <a:r>
              <a:rPr lang="sk-SK" dirty="0" err="1"/>
              <a:t>zpochybňují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26046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err="1"/>
              <a:t>Odds</a:t>
            </a:r>
            <a:r>
              <a:rPr lang="cs-CZ" dirty="0"/>
              <a:t> ratio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 err="1">
                <a:sym typeface="Wingdings" panose="05000000000000000000" pitchFamily="2" charset="2"/>
              </a:rPr>
              <a:t>Ukazatel</a:t>
            </a:r>
            <a:r>
              <a:rPr lang="sk-SK" dirty="0">
                <a:sym typeface="Wingdings" panose="05000000000000000000" pitchFamily="2" charset="2"/>
              </a:rPr>
              <a:t> efektu </a:t>
            </a:r>
            <a:r>
              <a:rPr lang="sk-SK" dirty="0" err="1">
                <a:sym typeface="Wingdings" panose="05000000000000000000" pitchFamily="2" charset="2"/>
              </a:rPr>
              <a:t>prediktorů</a:t>
            </a:r>
            <a:r>
              <a:rPr lang="sk-SK" dirty="0">
                <a:sym typeface="Wingdings" panose="05000000000000000000" pitchFamily="2" charset="2"/>
              </a:rPr>
              <a:t>, jednoduchá interpretace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>
                <a:sym typeface="Wingdings" panose="05000000000000000000" pitchFamily="2" charset="2"/>
              </a:rPr>
              <a:t>Ukazuje, jak se </a:t>
            </a:r>
            <a:r>
              <a:rPr lang="sk-SK" dirty="0" err="1">
                <a:sym typeface="Wingdings" panose="05000000000000000000" pitchFamily="2" charset="2"/>
              </a:rPr>
              <a:t>se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>
                <a:sym typeface="Wingdings" panose="05000000000000000000" pitchFamily="2" charset="2"/>
              </a:rPr>
              <a:t>změnou</a:t>
            </a:r>
            <a:r>
              <a:rPr lang="sk-SK" dirty="0">
                <a:sym typeface="Wingdings" panose="05000000000000000000" pitchFamily="2" charset="2"/>
              </a:rPr>
              <a:t> nezávislé proměnné o jednotku </a:t>
            </a:r>
            <a:r>
              <a:rPr lang="sk-SK" dirty="0" err="1">
                <a:sym typeface="Wingdings" panose="05000000000000000000" pitchFamily="2" charset="2"/>
              </a:rPr>
              <a:t>mění</a:t>
            </a:r>
            <a:r>
              <a:rPr lang="sk-SK" dirty="0">
                <a:sym typeface="Wingdings" panose="05000000000000000000" pitchFamily="2" charset="2"/>
              </a:rPr>
              <a:t> šance na to, že nastane konkrétní výstup v závislé proměnné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>
                <a:sym typeface="Wingdings" panose="05000000000000000000" pitchFamily="2" charset="2"/>
              </a:rPr>
              <a:t>Hodnoty nad 1 </a:t>
            </a:r>
            <a:r>
              <a:rPr lang="sk-SK" dirty="0" err="1">
                <a:sym typeface="Wingdings" panose="05000000000000000000" pitchFamily="2" charset="2"/>
              </a:rPr>
              <a:t>znamenají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>
                <a:sym typeface="Wingdings" panose="05000000000000000000" pitchFamily="2" charset="2"/>
              </a:rPr>
              <a:t>nárůst</a:t>
            </a:r>
            <a:r>
              <a:rPr lang="sk-SK" dirty="0">
                <a:sym typeface="Wingdings" panose="05000000000000000000" pitchFamily="2" charset="2"/>
              </a:rPr>
              <a:t> šancí, hodnoty pod 1 pokles</a:t>
            </a:r>
          </a:p>
          <a:p>
            <a:endParaRPr lang="sk-SK" dirty="0"/>
          </a:p>
          <a:p>
            <a:r>
              <a:rPr lang="sk-SK" dirty="0">
                <a:sym typeface="Wingdings" panose="05000000000000000000" pitchFamily="2" charset="2"/>
              </a:rPr>
              <a:t>Ve výstupu SPSS </a:t>
            </a:r>
            <a:r>
              <a:rPr lang="sk-SK" dirty="0" err="1">
                <a:sym typeface="Wingdings" panose="05000000000000000000" pitchFamily="2" charset="2"/>
              </a:rPr>
              <a:t>zapisováno</a:t>
            </a:r>
            <a:r>
              <a:rPr lang="sk-SK" dirty="0">
                <a:sym typeface="Wingdings" panose="05000000000000000000" pitchFamily="2" charset="2"/>
              </a:rPr>
              <a:t> jako </a:t>
            </a:r>
            <a:r>
              <a:rPr lang="sk-SK" dirty="0" err="1">
                <a:sym typeface="Wingdings" panose="05000000000000000000" pitchFamily="2" charset="2"/>
              </a:rPr>
              <a:t>Exp</a:t>
            </a:r>
            <a:r>
              <a:rPr lang="sk-SK" dirty="0">
                <a:sym typeface="Wingdings" panose="05000000000000000000" pitchFamily="2" charset="2"/>
              </a:rPr>
              <a:t>(B)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12330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Předpoklady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805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>
                <a:sym typeface="Wingdings" panose="05000000000000000000" pitchFamily="2" charset="2"/>
              </a:rPr>
              <a:t>1. </a:t>
            </a:r>
            <a:r>
              <a:rPr lang="sk-SK" dirty="0" err="1">
                <a:sym typeface="Wingdings" panose="05000000000000000000" pitchFamily="2" charset="2"/>
              </a:rPr>
              <a:t>Nezávislost</a:t>
            </a:r>
            <a:r>
              <a:rPr lang="sk-SK" dirty="0">
                <a:sym typeface="Wingdings" panose="05000000000000000000" pitchFamily="2" charset="2"/>
              </a:rPr>
              <a:t> pozorování</a:t>
            </a:r>
          </a:p>
          <a:p>
            <a:endParaRPr lang="sk-SK" sz="1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k-SK" dirty="0">
                <a:sym typeface="Wingdings" panose="05000000000000000000" pitchFamily="2" charset="2"/>
              </a:rPr>
              <a:t>2. </a:t>
            </a:r>
            <a:r>
              <a:rPr lang="sk-SK" dirty="0" err="1">
                <a:sym typeface="Wingdings" panose="05000000000000000000" pitchFamily="2" charset="2"/>
              </a:rPr>
              <a:t>Absence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>
                <a:sym typeface="Wingdings" panose="05000000000000000000" pitchFamily="2" charset="2"/>
              </a:rPr>
              <a:t>multikolinearity</a:t>
            </a:r>
            <a:endParaRPr lang="sk-SK" dirty="0">
              <a:sym typeface="Wingdings" panose="05000000000000000000" pitchFamily="2" charset="2"/>
            </a:endParaRPr>
          </a:p>
          <a:p>
            <a:endParaRPr lang="sk-SK" sz="1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k-SK" dirty="0">
                <a:sym typeface="Wingdings" panose="05000000000000000000" pitchFamily="2" charset="2"/>
              </a:rPr>
              <a:t>3. </a:t>
            </a:r>
            <a:r>
              <a:rPr lang="sk-SK" dirty="0" err="1">
                <a:sym typeface="Wingdings" panose="05000000000000000000" pitchFamily="2" charset="2"/>
              </a:rPr>
              <a:t>Linearita</a:t>
            </a:r>
            <a:endParaRPr lang="sk-SK" dirty="0">
              <a:sym typeface="Wingdings" panose="05000000000000000000" pitchFamily="2" charset="2"/>
            </a:endParaRPr>
          </a:p>
          <a:p>
            <a:pPr lvl="1"/>
            <a:r>
              <a:rPr lang="sk-SK" dirty="0">
                <a:sym typeface="Wingdings" panose="05000000000000000000" pitchFamily="2" charset="2"/>
              </a:rPr>
              <a:t>V </a:t>
            </a:r>
            <a:r>
              <a:rPr lang="sk-SK" dirty="0" err="1">
                <a:sym typeface="Wingdings" panose="05000000000000000000" pitchFamily="2" charset="2"/>
              </a:rPr>
              <a:t>lineární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>
                <a:sym typeface="Wingdings" panose="05000000000000000000" pitchFamily="2" charset="2"/>
              </a:rPr>
              <a:t>regresi</a:t>
            </a:r>
            <a:r>
              <a:rPr lang="sk-SK" dirty="0">
                <a:sym typeface="Wingdings" panose="05000000000000000000" pitchFamily="2" charset="2"/>
              </a:rPr>
              <a:t> je </a:t>
            </a:r>
            <a:r>
              <a:rPr lang="sk-SK" dirty="0" err="1">
                <a:sym typeface="Wingdings" panose="05000000000000000000" pitchFamily="2" charset="2"/>
              </a:rPr>
              <a:t>podmínkou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>
                <a:sym typeface="Wingdings" panose="05000000000000000000" pitchFamily="2" charset="2"/>
              </a:rPr>
              <a:t>lineární</a:t>
            </a:r>
            <a:r>
              <a:rPr lang="sk-SK" dirty="0">
                <a:sym typeface="Wingdings" panose="05000000000000000000" pitchFamily="2" charset="2"/>
              </a:rPr>
              <a:t> vztah mezi nezávislou a závislou proměnnou</a:t>
            </a:r>
          </a:p>
          <a:p>
            <a:pPr lvl="1"/>
            <a:r>
              <a:rPr lang="sk-SK" dirty="0">
                <a:sym typeface="Wingdings" panose="05000000000000000000" pitchFamily="2" charset="2"/>
              </a:rPr>
              <a:t>V logistické toto neplatí – </a:t>
            </a:r>
            <a:r>
              <a:rPr lang="sk-SK" dirty="0" err="1">
                <a:sym typeface="Wingdings" panose="05000000000000000000" pitchFamily="2" charset="2"/>
              </a:rPr>
              <a:t>podmínkou</a:t>
            </a:r>
            <a:r>
              <a:rPr lang="sk-SK" dirty="0">
                <a:sym typeface="Wingdings" panose="05000000000000000000" pitchFamily="2" charset="2"/>
              </a:rPr>
              <a:t> je </a:t>
            </a:r>
            <a:r>
              <a:rPr lang="sk-SK" dirty="0" err="1">
                <a:sym typeface="Wingdings" panose="05000000000000000000" pitchFamily="2" charset="2"/>
              </a:rPr>
              <a:t>lineární</a:t>
            </a:r>
            <a:r>
              <a:rPr lang="sk-SK" dirty="0">
                <a:sym typeface="Wingdings" panose="05000000000000000000" pitchFamily="2" charset="2"/>
              </a:rPr>
              <a:t> vztah mezi </a:t>
            </a:r>
            <a:r>
              <a:rPr lang="sk-SK" b="1" dirty="0" err="1">
                <a:sym typeface="Wingdings" panose="05000000000000000000" pitchFamily="2" charset="2"/>
              </a:rPr>
              <a:t>kontinuální</a:t>
            </a:r>
            <a:r>
              <a:rPr lang="sk-SK" dirty="0">
                <a:sym typeface="Wingdings" panose="05000000000000000000" pitchFamily="2" charset="2"/>
              </a:rPr>
              <a:t> nezávislou proměnnou a </a:t>
            </a:r>
            <a:r>
              <a:rPr lang="sk-SK" dirty="0" err="1">
                <a:sym typeface="Wingdings" panose="05000000000000000000" pitchFamily="2" charset="2"/>
              </a:rPr>
              <a:t>logaritmem</a:t>
            </a:r>
            <a:r>
              <a:rPr lang="sk-SK" dirty="0">
                <a:sym typeface="Wingdings" panose="05000000000000000000" pitchFamily="2" charset="2"/>
              </a:rPr>
              <a:t> závislé </a:t>
            </a:r>
            <a:r>
              <a:rPr lang="sk-SK" dirty="0" err="1">
                <a:sym typeface="Wingdings" panose="05000000000000000000" pitchFamily="2" charset="2"/>
              </a:rPr>
              <a:t>proměnné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51836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Možné problémy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 err="1">
                <a:sym typeface="Wingdings" panose="05000000000000000000" pitchFamily="2" charset="2"/>
              </a:rPr>
              <a:t>Nedostatek</a:t>
            </a:r>
            <a:r>
              <a:rPr lang="sk-SK" dirty="0">
                <a:sym typeface="Wingdings" panose="05000000000000000000" pitchFamily="2" charset="2"/>
              </a:rPr>
              <a:t> informací od </a:t>
            </a:r>
            <a:r>
              <a:rPr lang="sk-SK" dirty="0" err="1">
                <a:sym typeface="Wingdings" panose="05000000000000000000" pitchFamily="2" charset="2"/>
              </a:rPr>
              <a:t>prediktorů</a:t>
            </a:r>
            <a:r>
              <a:rPr lang="sk-SK" dirty="0">
                <a:sym typeface="Wingdings" panose="05000000000000000000" pitchFamily="2" charset="2"/>
              </a:rPr>
              <a:t>:</a:t>
            </a:r>
          </a:p>
          <a:p>
            <a:pPr lvl="1"/>
            <a:r>
              <a:rPr lang="sk-SK" dirty="0" err="1">
                <a:sym typeface="Wingdings" panose="05000000000000000000" pitchFamily="2" charset="2"/>
              </a:rPr>
              <a:t>Neexistují</a:t>
            </a:r>
            <a:r>
              <a:rPr lang="sk-SK" dirty="0">
                <a:sym typeface="Wingdings" panose="05000000000000000000" pitchFamily="2" charset="2"/>
              </a:rPr>
              <a:t> data pro všechny kombinace hodnot proměnných</a:t>
            </a:r>
          </a:p>
          <a:p>
            <a:pPr lvl="1"/>
            <a:r>
              <a:rPr lang="sk-SK" dirty="0">
                <a:sym typeface="Wingdings" panose="05000000000000000000" pitchFamily="2" charset="2"/>
              </a:rPr>
              <a:t>„</a:t>
            </a:r>
            <a:r>
              <a:rPr lang="sk-SK" dirty="0" err="1">
                <a:sym typeface="Wingdings" panose="05000000000000000000" pitchFamily="2" charset="2"/>
              </a:rPr>
              <a:t>Prázdná</a:t>
            </a:r>
            <a:r>
              <a:rPr lang="sk-SK" dirty="0">
                <a:sym typeface="Wingdings" panose="05000000000000000000" pitchFamily="2" charset="2"/>
              </a:rPr>
              <a:t> místa“ v </a:t>
            </a:r>
            <a:r>
              <a:rPr lang="sk-SK" dirty="0" err="1">
                <a:sym typeface="Wingdings" panose="05000000000000000000" pitchFamily="2" charset="2"/>
              </a:rPr>
              <a:t>kombinaci</a:t>
            </a:r>
            <a:r>
              <a:rPr lang="sk-SK" dirty="0">
                <a:sym typeface="Wingdings" panose="05000000000000000000" pitchFamily="2" charset="2"/>
              </a:rPr>
              <a:t> hodnot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>
                <a:sym typeface="Wingdings" panose="05000000000000000000" pitchFamily="2" charset="2"/>
              </a:rPr>
              <a:t>Kompletní </a:t>
            </a:r>
            <a:r>
              <a:rPr lang="sk-SK" dirty="0" err="1">
                <a:sym typeface="Wingdings" panose="05000000000000000000" pitchFamily="2" charset="2"/>
              </a:rPr>
              <a:t>oddělení</a:t>
            </a:r>
            <a:r>
              <a:rPr lang="sk-SK" dirty="0">
                <a:sym typeface="Wingdings" panose="05000000000000000000" pitchFamily="2" charset="2"/>
              </a:rPr>
              <a:t>:</a:t>
            </a:r>
          </a:p>
          <a:p>
            <a:pPr lvl="1"/>
            <a:r>
              <a:rPr lang="sk-SK" dirty="0" err="1">
                <a:sym typeface="Wingdings" panose="05000000000000000000" pitchFamily="2" charset="2"/>
              </a:rPr>
              <a:t>Zdánlivý</a:t>
            </a:r>
            <a:r>
              <a:rPr lang="sk-SK" dirty="0">
                <a:sym typeface="Wingdings" panose="05000000000000000000" pitchFamily="2" charset="2"/>
              </a:rPr>
              <a:t> paradox - </a:t>
            </a:r>
            <a:r>
              <a:rPr lang="sk-SK" dirty="0" err="1">
                <a:sym typeface="Wingdings" panose="05000000000000000000" pitchFamily="2" charset="2"/>
              </a:rPr>
              <a:t>nastává</a:t>
            </a:r>
            <a:r>
              <a:rPr lang="sk-SK" dirty="0">
                <a:sym typeface="Wingdings" panose="05000000000000000000" pitchFamily="2" charset="2"/>
              </a:rPr>
              <a:t>, </a:t>
            </a:r>
            <a:r>
              <a:rPr lang="sk-SK" dirty="0" err="1">
                <a:sym typeface="Wingdings" panose="05000000000000000000" pitchFamily="2" charset="2"/>
              </a:rPr>
              <a:t>když</a:t>
            </a:r>
            <a:r>
              <a:rPr lang="sk-SK" dirty="0">
                <a:sym typeface="Wingdings" panose="05000000000000000000" pitchFamily="2" charset="2"/>
              </a:rPr>
              <a:t> pomocí nezávislé proměnné anebo proměnných dokážeme dokonale predikovat závislou proměnnou</a:t>
            </a:r>
          </a:p>
          <a:p>
            <a:pPr lvl="1"/>
            <a:r>
              <a:rPr lang="sk-SK" dirty="0">
                <a:sym typeface="Wingdings" panose="05000000000000000000" pitchFamily="2" charset="2"/>
              </a:rPr>
              <a:t>Řešení – více dat anebo méně proměnných</a:t>
            </a:r>
          </a:p>
          <a:p>
            <a:pPr lvl="1"/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12093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8" y="714374"/>
            <a:ext cx="7654597" cy="552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432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576263"/>
            <a:ext cx="79819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255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Příklad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>
                <a:sym typeface="Wingdings" panose="05000000000000000000" pitchFamily="2" charset="2"/>
              </a:rPr>
              <a:t>Měření efektu </a:t>
            </a:r>
            <a:r>
              <a:rPr lang="sk-SK" dirty="0" err="1">
                <a:sym typeface="Wingdings" panose="05000000000000000000" pitchFamily="2" charset="2"/>
              </a:rPr>
              <a:t>léčebného</a:t>
            </a:r>
            <a:r>
              <a:rPr lang="sk-SK" dirty="0">
                <a:sym typeface="Wingdings" panose="05000000000000000000" pitchFamily="2" charset="2"/>
              </a:rPr>
              <a:t> zákroku na </a:t>
            </a:r>
            <a:r>
              <a:rPr lang="sk-SK" dirty="0" err="1">
                <a:sym typeface="Wingdings" panose="05000000000000000000" pitchFamily="2" charset="2"/>
              </a:rPr>
              <a:t>úspěšné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>
                <a:sym typeface="Wingdings" panose="05000000000000000000" pitchFamily="2" charset="2"/>
              </a:rPr>
              <a:t>vyléčení</a:t>
            </a:r>
            <a:r>
              <a:rPr lang="sk-SK" dirty="0">
                <a:sym typeface="Wingdings" panose="05000000000000000000" pitchFamily="2" charset="2"/>
              </a:rPr>
              <a:t> pacienta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>
                <a:sym typeface="Wingdings" panose="05000000000000000000" pitchFamily="2" charset="2"/>
              </a:rPr>
              <a:t>Závislá proměnná:</a:t>
            </a:r>
          </a:p>
          <a:p>
            <a:pPr lvl="1"/>
            <a:r>
              <a:rPr lang="sk-SK" dirty="0" err="1">
                <a:sym typeface="Wingdings" panose="05000000000000000000" pitchFamily="2" charset="2"/>
              </a:rPr>
              <a:t>Binární</a:t>
            </a:r>
            <a:r>
              <a:rPr lang="sk-SK" dirty="0">
                <a:sym typeface="Wingdings" panose="05000000000000000000" pitchFamily="2" charset="2"/>
              </a:rPr>
              <a:t> (0/1)</a:t>
            </a:r>
          </a:p>
          <a:p>
            <a:pPr lvl="1"/>
            <a:r>
              <a:rPr lang="sk-SK" dirty="0" err="1">
                <a:sym typeface="Wingdings" panose="05000000000000000000" pitchFamily="2" charset="2"/>
              </a:rPr>
              <a:t>Vyléčený</a:t>
            </a:r>
            <a:r>
              <a:rPr lang="sk-SK" dirty="0">
                <a:sym typeface="Wingdings" panose="05000000000000000000" pitchFamily="2" charset="2"/>
              </a:rPr>
              <a:t>/</a:t>
            </a:r>
            <a:r>
              <a:rPr lang="sk-SK" dirty="0" err="1">
                <a:sym typeface="Wingdings" panose="05000000000000000000" pitchFamily="2" charset="2"/>
              </a:rPr>
              <a:t>nevyléčený</a:t>
            </a:r>
            <a:r>
              <a:rPr lang="sk-SK" dirty="0">
                <a:sym typeface="Wingdings" panose="05000000000000000000" pitchFamily="2" charset="2"/>
              </a:rPr>
              <a:t> pacient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>
                <a:sym typeface="Wingdings" panose="05000000000000000000" pitchFamily="2" charset="2"/>
              </a:rPr>
              <a:t>Nezávislé proměnné:</a:t>
            </a:r>
          </a:p>
          <a:p>
            <a:pPr lvl="1"/>
            <a:r>
              <a:rPr lang="sk-SK" dirty="0">
                <a:sym typeface="Wingdings" panose="05000000000000000000" pitchFamily="2" charset="2"/>
              </a:rPr>
              <a:t>Zákrok – realizovaný (1) </a:t>
            </a:r>
            <a:r>
              <a:rPr lang="sk-SK" dirty="0" err="1">
                <a:sym typeface="Wingdings" panose="05000000000000000000" pitchFamily="2" charset="2"/>
              </a:rPr>
              <a:t>vs</a:t>
            </a:r>
            <a:r>
              <a:rPr lang="sk-SK" dirty="0">
                <a:sym typeface="Wingdings" panose="05000000000000000000" pitchFamily="2" charset="2"/>
              </a:rPr>
              <a:t>. nerealizovaný (0)</a:t>
            </a:r>
          </a:p>
          <a:p>
            <a:pPr lvl="1"/>
            <a:r>
              <a:rPr lang="sk-SK" dirty="0" err="1">
                <a:sym typeface="Wingdings" panose="05000000000000000000" pitchFamily="2" charset="2"/>
              </a:rPr>
              <a:t>Trvání</a:t>
            </a:r>
            <a:r>
              <a:rPr lang="sk-SK" dirty="0">
                <a:sym typeface="Wingdings" panose="05000000000000000000" pitchFamily="2" charset="2"/>
              </a:rPr>
              <a:t> nemoci ve </a:t>
            </a:r>
            <a:r>
              <a:rPr lang="sk-SK" dirty="0" err="1">
                <a:sym typeface="Wingdings" panose="05000000000000000000" pitchFamily="2" charset="2"/>
              </a:rPr>
              <a:t>dnech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75732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Práce v SPSS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 err="1">
                <a:sym typeface="Wingdings" panose="05000000000000000000" pitchFamily="2" charset="2"/>
              </a:rPr>
              <a:t>Analyze</a:t>
            </a:r>
            <a:r>
              <a:rPr lang="sk-SK" dirty="0">
                <a:sym typeface="Wingdings" panose="05000000000000000000" pitchFamily="2" charset="2"/>
              </a:rPr>
              <a:t>  </a:t>
            </a:r>
            <a:r>
              <a:rPr lang="sk-SK" dirty="0" err="1">
                <a:sym typeface="Wingdings" panose="05000000000000000000" pitchFamily="2" charset="2"/>
              </a:rPr>
              <a:t>Regression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>
                <a:sym typeface="Wingdings" panose="05000000000000000000" pitchFamily="2" charset="2"/>
              </a:rPr>
              <a:t>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>
                <a:sym typeface="Wingdings" panose="05000000000000000000" pitchFamily="2" charset="2"/>
              </a:rPr>
              <a:t>Binary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>
                <a:sym typeface="Wingdings" panose="05000000000000000000" pitchFamily="2" charset="2"/>
              </a:rPr>
              <a:t>Logistic</a:t>
            </a:r>
            <a:endParaRPr lang="sk-SK" dirty="0">
              <a:sym typeface="Wingdings" panose="05000000000000000000" pitchFamily="2" charset="2"/>
            </a:endParaRPr>
          </a:p>
          <a:p>
            <a:pPr lvl="1"/>
            <a:r>
              <a:rPr lang="sk-SK" dirty="0">
                <a:sym typeface="Wingdings" panose="05000000000000000000" pitchFamily="2" charset="2"/>
              </a:rPr>
              <a:t>Závislá proměnná do </a:t>
            </a:r>
            <a:r>
              <a:rPr lang="sk-SK" i="1" dirty="0" err="1">
                <a:sym typeface="Wingdings" panose="05000000000000000000" pitchFamily="2" charset="2"/>
              </a:rPr>
              <a:t>Dependent</a:t>
            </a:r>
            <a:endParaRPr lang="sk-SK" i="1" dirty="0">
              <a:sym typeface="Wingdings" panose="05000000000000000000" pitchFamily="2" charset="2"/>
            </a:endParaRPr>
          </a:p>
          <a:p>
            <a:pPr lvl="1"/>
            <a:r>
              <a:rPr lang="sk-SK" dirty="0">
                <a:sym typeface="Wingdings" panose="05000000000000000000" pitchFamily="2" charset="2"/>
              </a:rPr>
              <a:t>Nezávislé do </a:t>
            </a:r>
            <a:r>
              <a:rPr lang="sk-SK" i="1" dirty="0" err="1">
                <a:sym typeface="Wingdings" panose="05000000000000000000" pitchFamily="2" charset="2"/>
              </a:rPr>
              <a:t>Covariates</a:t>
            </a:r>
            <a:endParaRPr lang="sk-SK" dirty="0">
              <a:sym typeface="Wingdings" panose="05000000000000000000" pitchFamily="2" charset="2"/>
            </a:endParaRP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>
                <a:sym typeface="Wingdings" panose="05000000000000000000" pitchFamily="2" charset="2"/>
              </a:rPr>
              <a:t>Doporučené možnosti v </a:t>
            </a:r>
            <a:r>
              <a:rPr lang="sk-SK" i="1" dirty="0" err="1">
                <a:sym typeface="Wingdings" panose="05000000000000000000" pitchFamily="2" charset="2"/>
              </a:rPr>
              <a:t>Options</a:t>
            </a:r>
            <a:r>
              <a:rPr lang="sk-SK" dirty="0">
                <a:sym typeface="Wingdings" panose="05000000000000000000" pitchFamily="2" charset="2"/>
              </a:rPr>
              <a:t> a </a:t>
            </a:r>
            <a:r>
              <a:rPr lang="sk-SK" i="1" dirty="0" err="1">
                <a:sym typeface="Wingdings" panose="05000000000000000000" pitchFamily="2" charset="2"/>
              </a:rPr>
              <a:t>Save</a:t>
            </a:r>
            <a:r>
              <a:rPr lang="sk-SK" dirty="0">
                <a:sym typeface="Wingdings" panose="05000000000000000000" pitchFamily="2" charset="2"/>
              </a:rPr>
              <a:t> (Field, 281-282)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>
                <a:sym typeface="Wingdings" panose="05000000000000000000" pitchFamily="2" charset="2"/>
              </a:rPr>
              <a:t>Výběr metody:</a:t>
            </a:r>
          </a:p>
          <a:p>
            <a:pPr lvl="1"/>
            <a:r>
              <a:rPr lang="sk-SK" dirty="0" err="1">
                <a:sym typeface="Wingdings" panose="05000000000000000000" pitchFamily="2" charset="2"/>
              </a:rPr>
              <a:t>Enter</a:t>
            </a:r>
            <a:r>
              <a:rPr lang="sk-SK" dirty="0">
                <a:sym typeface="Wingdings" panose="05000000000000000000" pitchFamily="2" charset="2"/>
              </a:rPr>
              <a:t> – všechny proměnné </a:t>
            </a:r>
            <a:r>
              <a:rPr lang="sk-SK" dirty="0" err="1">
                <a:sym typeface="Wingdings" panose="05000000000000000000" pitchFamily="2" charset="2"/>
              </a:rPr>
              <a:t>vstoupí</a:t>
            </a:r>
            <a:r>
              <a:rPr lang="sk-SK" dirty="0">
                <a:sym typeface="Wingdings" panose="05000000000000000000" pitchFamily="2" charset="2"/>
              </a:rPr>
              <a:t> do modelu </a:t>
            </a:r>
            <a:r>
              <a:rPr lang="sk-SK" dirty="0" err="1">
                <a:sym typeface="Wingdings" panose="05000000000000000000" pitchFamily="2" charset="2"/>
              </a:rPr>
              <a:t>okamžitě</a:t>
            </a:r>
            <a:endParaRPr lang="sk-SK" dirty="0">
              <a:sym typeface="Wingdings" panose="05000000000000000000" pitchFamily="2" charset="2"/>
            </a:endParaRPr>
          </a:p>
          <a:p>
            <a:pPr lvl="1"/>
            <a:r>
              <a:rPr lang="sk-SK" dirty="0" err="1">
                <a:sym typeface="Wingdings" panose="05000000000000000000" pitchFamily="2" charset="2"/>
              </a:rPr>
              <a:t>Forward</a:t>
            </a:r>
            <a:r>
              <a:rPr lang="sk-SK" dirty="0">
                <a:sym typeface="Wingdings" panose="05000000000000000000" pitchFamily="2" charset="2"/>
              </a:rPr>
              <a:t>/</a:t>
            </a:r>
            <a:r>
              <a:rPr lang="sk-SK" dirty="0" err="1">
                <a:sym typeface="Wingdings" panose="05000000000000000000" pitchFamily="2" charset="2"/>
              </a:rPr>
              <a:t>Backward</a:t>
            </a:r>
            <a:r>
              <a:rPr lang="sk-SK" dirty="0">
                <a:sym typeface="Wingdings" panose="05000000000000000000" pitchFamily="2" charset="2"/>
              </a:rPr>
              <a:t> – postupné </a:t>
            </a:r>
            <a:r>
              <a:rPr lang="sk-SK" dirty="0" err="1">
                <a:sym typeface="Wingdings" panose="05000000000000000000" pitchFamily="2" charset="2"/>
              </a:rPr>
              <a:t>vkládání</a:t>
            </a:r>
            <a:r>
              <a:rPr lang="sk-SK" dirty="0">
                <a:sym typeface="Wingdings" panose="05000000000000000000" pitchFamily="2" charset="2"/>
              </a:rPr>
              <a:t> / </a:t>
            </a:r>
            <a:r>
              <a:rPr lang="sk-SK" dirty="0" err="1">
                <a:sym typeface="Wingdings" panose="05000000000000000000" pitchFamily="2" charset="2"/>
              </a:rPr>
              <a:t>ubírání</a:t>
            </a:r>
            <a:endParaRPr lang="sk-SK" dirty="0">
              <a:sym typeface="Wingdings" panose="05000000000000000000" pitchFamily="2" charset="2"/>
            </a:endParaRPr>
          </a:p>
          <a:p>
            <a:pPr lvl="1"/>
            <a:r>
              <a:rPr lang="sk-SK" dirty="0">
                <a:sym typeface="Wingdings" panose="05000000000000000000" pitchFamily="2" charset="2"/>
              </a:rPr>
              <a:t>Závisí od </a:t>
            </a:r>
            <a:r>
              <a:rPr lang="sk-SK" dirty="0" err="1">
                <a:sym typeface="Wingdings" panose="05000000000000000000" pitchFamily="2" charset="2"/>
              </a:rPr>
              <a:t>cílů</a:t>
            </a:r>
            <a:r>
              <a:rPr lang="sk-SK" dirty="0">
                <a:sym typeface="Wingdings" panose="05000000000000000000" pitchFamily="2" charset="2"/>
              </a:rPr>
              <a:t> práce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74342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Logistická regrese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Technika, pomocí které se zjišťuje vliv nezávislých proměnných na závislou proměnnou</a:t>
            </a:r>
          </a:p>
          <a:p>
            <a:endParaRPr lang="cs-CZ" dirty="0"/>
          </a:p>
          <a:p>
            <a:r>
              <a:rPr lang="cs-CZ" dirty="0"/>
              <a:t>Využívá se v jiných případech než lineární regrese</a:t>
            </a:r>
          </a:p>
          <a:p>
            <a:endParaRPr lang="cs-CZ" dirty="0"/>
          </a:p>
          <a:p>
            <a:r>
              <a:rPr lang="cs-CZ" dirty="0"/>
              <a:t>Rozdíl je v závislé proměnné:</a:t>
            </a:r>
          </a:p>
          <a:p>
            <a:pPr lvl="1"/>
            <a:r>
              <a:rPr lang="cs-CZ" dirty="0"/>
              <a:t>Lineární – kardinální (anebo dlouhá ordinální)</a:t>
            </a:r>
          </a:p>
          <a:p>
            <a:pPr lvl="1"/>
            <a:r>
              <a:rPr lang="cs-CZ" dirty="0"/>
              <a:t>Logistická – binární (0/1), krátká kategorická (0/1/2/3)</a:t>
            </a:r>
          </a:p>
          <a:p>
            <a:endParaRPr lang="cs-CZ" dirty="0"/>
          </a:p>
          <a:p>
            <a:r>
              <a:rPr lang="cs-CZ" dirty="0"/>
              <a:t>Nezávislé proměnné mohou být všech typů </a:t>
            </a:r>
          </a:p>
        </p:txBody>
      </p:sp>
    </p:spTree>
    <p:extLst>
      <p:ext uri="{BB962C8B-B14F-4D97-AF65-F5344CB8AC3E}">
        <p14:creationId xmlns:p14="http://schemas.microsoft.com/office/powerpoint/2010/main" val="368512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Práce v SPSS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>
                <a:sym typeface="Wingdings" panose="05000000000000000000" pitchFamily="2" charset="2"/>
              </a:rPr>
              <a:t>Zvolené možnosti:</a:t>
            </a:r>
          </a:p>
          <a:p>
            <a:pPr lvl="1"/>
            <a:endParaRPr lang="sk-SK" dirty="0">
              <a:sym typeface="Wingdings" panose="05000000000000000000" pitchFamily="2" charset="2"/>
            </a:endParaRPr>
          </a:p>
          <a:p>
            <a:pPr lvl="1"/>
            <a:r>
              <a:rPr lang="sk-SK" dirty="0">
                <a:sym typeface="Wingdings" panose="05000000000000000000" pitchFamily="2" charset="2"/>
              </a:rPr>
              <a:t>Závislá - </a:t>
            </a:r>
            <a:r>
              <a:rPr lang="sk-SK" dirty="0" err="1">
                <a:sym typeface="Wingdings" panose="05000000000000000000" pitchFamily="2" charset="2"/>
              </a:rPr>
              <a:t>Cured</a:t>
            </a:r>
            <a:endParaRPr lang="sk-SK" dirty="0">
              <a:sym typeface="Wingdings" panose="05000000000000000000" pitchFamily="2" charset="2"/>
            </a:endParaRPr>
          </a:p>
          <a:p>
            <a:pPr lvl="1"/>
            <a:endParaRPr lang="sk-SK" dirty="0">
              <a:sym typeface="Wingdings" panose="05000000000000000000" pitchFamily="2" charset="2"/>
            </a:endParaRPr>
          </a:p>
          <a:p>
            <a:pPr lvl="1"/>
            <a:r>
              <a:rPr lang="sk-SK" dirty="0">
                <a:sym typeface="Wingdings" panose="05000000000000000000" pitchFamily="2" charset="2"/>
              </a:rPr>
              <a:t>Nezávislé – </a:t>
            </a:r>
            <a:r>
              <a:rPr lang="sk-SK" dirty="0" err="1">
                <a:sym typeface="Wingdings" panose="05000000000000000000" pitchFamily="2" charset="2"/>
              </a:rPr>
              <a:t>Intervention</a:t>
            </a:r>
            <a:r>
              <a:rPr lang="sk-SK" dirty="0">
                <a:sym typeface="Wingdings" panose="05000000000000000000" pitchFamily="2" charset="2"/>
              </a:rPr>
              <a:t>, </a:t>
            </a:r>
            <a:r>
              <a:rPr lang="sk-SK" dirty="0" err="1">
                <a:sym typeface="Wingdings" panose="05000000000000000000" pitchFamily="2" charset="2"/>
              </a:rPr>
              <a:t>Duration</a:t>
            </a:r>
            <a:endParaRPr lang="sk-SK" dirty="0">
              <a:sym typeface="Wingdings" panose="05000000000000000000" pitchFamily="2" charset="2"/>
            </a:endParaRPr>
          </a:p>
          <a:p>
            <a:pPr lvl="1"/>
            <a:endParaRPr lang="sk-SK" dirty="0">
              <a:sym typeface="Wingdings" panose="05000000000000000000" pitchFamily="2" charset="2"/>
            </a:endParaRPr>
          </a:p>
          <a:p>
            <a:pPr lvl="1"/>
            <a:r>
              <a:rPr lang="sk-SK" dirty="0">
                <a:sym typeface="Wingdings" panose="05000000000000000000" pitchFamily="2" charset="2"/>
              </a:rPr>
              <a:t>Metoda – </a:t>
            </a:r>
            <a:r>
              <a:rPr lang="sk-SK" dirty="0" err="1">
                <a:sym typeface="Wingdings" panose="05000000000000000000" pitchFamily="2" charset="2"/>
              </a:rPr>
              <a:t>Forward</a:t>
            </a:r>
            <a:r>
              <a:rPr lang="sk-SK" dirty="0">
                <a:sym typeface="Wingdings" panose="05000000000000000000" pitchFamily="2" charset="2"/>
              </a:rPr>
              <a:t> LR (</a:t>
            </a:r>
            <a:r>
              <a:rPr lang="sk-SK" dirty="0" err="1">
                <a:sym typeface="Wingdings" panose="05000000000000000000" pitchFamily="2" charset="2"/>
              </a:rPr>
              <a:t>nejdřív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>
                <a:sym typeface="Wingdings" panose="05000000000000000000" pitchFamily="2" charset="2"/>
              </a:rPr>
              <a:t>vytvoří</a:t>
            </a:r>
            <a:r>
              <a:rPr lang="sk-SK" dirty="0">
                <a:sym typeface="Wingdings" panose="05000000000000000000" pitchFamily="2" charset="2"/>
              </a:rPr>
              <a:t> model pouze s </a:t>
            </a:r>
            <a:r>
              <a:rPr lang="sk-SK" dirty="0" err="1">
                <a:sym typeface="Wingdings" panose="05000000000000000000" pitchFamily="2" charset="2"/>
              </a:rPr>
              <a:t>konstantou</a:t>
            </a:r>
            <a:r>
              <a:rPr lang="sk-SK" dirty="0">
                <a:sym typeface="Wingdings" panose="05000000000000000000" pitchFamily="2" charset="2"/>
              </a:rPr>
              <a:t> a </a:t>
            </a:r>
            <a:r>
              <a:rPr lang="sk-SK" dirty="0" err="1">
                <a:sym typeface="Wingdings" panose="05000000000000000000" pitchFamily="2" charset="2"/>
              </a:rPr>
              <a:t>následně</a:t>
            </a:r>
            <a:r>
              <a:rPr lang="sk-SK" dirty="0">
                <a:sym typeface="Wingdings" panose="05000000000000000000" pitchFamily="2" charset="2"/>
              </a:rPr>
              <a:t> bude </a:t>
            </a:r>
            <a:r>
              <a:rPr lang="sk-SK" dirty="0" err="1">
                <a:sym typeface="Wingdings" panose="05000000000000000000" pitchFamily="2" charset="2"/>
              </a:rPr>
              <a:t>přidávat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>
                <a:sym typeface="Wingdings" panose="05000000000000000000" pitchFamily="2" charset="2"/>
              </a:rPr>
              <a:t>prediktory</a:t>
            </a:r>
            <a:r>
              <a:rPr lang="sk-SK" dirty="0">
                <a:sym typeface="Wingdings" panose="05000000000000000000" pitchFamily="2" charset="2"/>
              </a:rPr>
              <a:t> v případě, že jsou </a:t>
            </a:r>
            <a:r>
              <a:rPr lang="sk-SK" dirty="0" err="1">
                <a:sym typeface="Wingdings" panose="05000000000000000000" pitchFamily="2" charset="2"/>
              </a:rPr>
              <a:t>přínosné</a:t>
            </a:r>
            <a:r>
              <a:rPr lang="sk-SK" dirty="0">
                <a:sym typeface="Wingdings" panose="05000000000000000000" pitchFamily="2" charset="2"/>
              </a:rPr>
              <a:t>)</a:t>
            </a:r>
          </a:p>
          <a:p>
            <a:pPr lvl="1"/>
            <a:endParaRPr lang="sk-SK" dirty="0">
              <a:sym typeface="Wingdings" panose="05000000000000000000" pitchFamily="2" charset="2"/>
            </a:endParaRP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94724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01" y="396167"/>
            <a:ext cx="4198962" cy="333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60" y="4005064"/>
            <a:ext cx="537395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130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6"/>
          </a:xfrm>
        </p:spPr>
        <p:txBody>
          <a:bodyPr/>
          <a:lstStyle/>
          <a:p>
            <a:r>
              <a:rPr lang="sk-SK" dirty="0"/>
              <a:t>Jako první je </a:t>
            </a:r>
            <a:r>
              <a:rPr lang="sk-SK" dirty="0" err="1"/>
              <a:t>popsaný</a:t>
            </a:r>
            <a:r>
              <a:rPr lang="sk-SK" dirty="0"/>
              <a:t> model pouze s </a:t>
            </a:r>
            <a:r>
              <a:rPr lang="sk-SK" dirty="0" err="1"/>
              <a:t>konstantou</a:t>
            </a:r>
            <a:endParaRPr lang="sk-SK" dirty="0"/>
          </a:p>
          <a:p>
            <a:endParaRPr lang="sk-SK" dirty="0"/>
          </a:p>
          <a:p>
            <a:r>
              <a:rPr lang="sk-SK" dirty="0"/>
              <a:t>Uvedený je </a:t>
            </a:r>
            <a:r>
              <a:rPr lang="sk-SK" dirty="0" err="1"/>
              <a:t>log-likelihood</a:t>
            </a:r>
            <a:r>
              <a:rPr lang="sk-SK" dirty="0"/>
              <a:t> (154.08) – </a:t>
            </a:r>
            <a:r>
              <a:rPr lang="sk-SK" dirty="0" err="1"/>
              <a:t>udává</a:t>
            </a:r>
            <a:r>
              <a:rPr lang="sk-SK" dirty="0"/>
              <a:t> se v </a:t>
            </a:r>
            <a:r>
              <a:rPr lang="sk-SK" dirty="0" err="1"/>
              <a:t>podobě</a:t>
            </a:r>
            <a:r>
              <a:rPr lang="sk-SK" dirty="0"/>
              <a:t> -2 LL, </a:t>
            </a:r>
            <a:r>
              <a:rPr lang="sk-SK" dirty="0" err="1"/>
              <a:t>což</a:t>
            </a:r>
            <a:r>
              <a:rPr lang="sk-SK" dirty="0"/>
              <a:t> umožňuje </a:t>
            </a:r>
            <a:r>
              <a:rPr lang="sk-SK" dirty="0" err="1"/>
              <a:t>posoudit</a:t>
            </a:r>
            <a:r>
              <a:rPr lang="sk-SK" dirty="0"/>
              <a:t> </a:t>
            </a:r>
            <a:r>
              <a:rPr lang="sk-SK" dirty="0" err="1"/>
              <a:t>signifikantnost</a:t>
            </a:r>
            <a:endParaRPr lang="sk-SK" dirty="0"/>
          </a:p>
          <a:p>
            <a:endParaRPr lang="sk-SK" dirty="0"/>
          </a:p>
          <a:p>
            <a:r>
              <a:rPr lang="sk-SK" dirty="0"/>
              <a:t>Klasifikační </a:t>
            </a:r>
            <a:r>
              <a:rPr lang="sk-SK" dirty="0" err="1"/>
              <a:t>tabulka</a:t>
            </a:r>
            <a:endParaRPr lang="sk-SK" dirty="0"/>
          </a:p>
          <a:p>
            <a:pPr lvl="1"/>
            <a:r>
              <a:rPr lang="sk-SK" dirty="0"/>
              <a:t>SPSS se při odhadu výstupu závislé proměnné </a:t>
            </a:r>
            <a:r>
              <a:rPr lang="sk-SK" dirty="0" err="1"/>
              <a:t>přikloní</a:t>
            </a:r>
            <a:r>
              <a:rPr lang="sk-SK" dirty="0"/>
              <a:t> k možnosti s vyšším počtem zastoupení (</a:t>
            </a:r>
            <a:r>
              <a:rPr lang="sk-SK" dirty="0" err="1"/>
              <a:t>Cured</a:t>
            </a:r>
            <a:r>
              <a:rPr lang="sk-SK" dirty="0"/>
              <a:t>)</a:t>
            </a:r>
          </a:p>
          <a:p>
            <a:pPr lvl="1"/>
            <a:r>
              <a:rPr lang="sk-SK" dirty="0"/>
              <a:t>Jde o </a:t>
            </a:r>
            <a:r>
              <a:rPr lang="sk-SK" dirty="0" err="1"/>
              <a:t>nejlepší</a:t>
            </a:r>
            <a:r>
              <a:rPr lang="sk-SK" dirty="0"/>
              <a:t> možný odhad, </a:t>
            </a:r>
            <a:r>
              <a:rPr lang="sk-SK" dirty="0" err="1"/>
              <a:t>protože</a:t>
            </a:r>
            <a:r>
              <a:rPr lang="sk-SK" dirty="0"/>
              <a:t> jiná data nemá</a:t>
            </a:r>
          </a:p>
          <a:p>
            <a:pPr lvl="1"/>
            <a:r>
              <a:rPr lang="sk-SK" dirty="0" err="1"/>
              <a:t>Správně</a:t>
            </a:r>
            <a:r>
              <a:rPr lang="sk-SK" dirty="0"/>
              <a:t> tak </a:t>
            </a:r>
            <a:r>
              <a:rPr lang="sk-SK" dirty="0" err="1"/>
              <a:t>zařadí</a:t>
            </a:r>
            <a:r>
              <a:rPr lang="sk-SK" dirty="0"/>
              <a:t> 57,5 </a:t>
            </a:r>
            <a:r>
              <a:rPr lang="sk-SK" dirty="0" err="1"/>
              <a:t>procent</a:t>
            </a:r>
            <a:r>
              <a:rPr lang="sk-SK" dirty="0"/>
              <a:t> případů</a:t>
            </a:r>
            <a:endParaRPr lang="en-US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Výstupy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085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32957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56" y="2573207"/>
            <a:ext cx="7144333" cy="194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301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91264" cy="4824536"/>
          </a:xfrm>
        </p:spPr>
        <p:txBody>
          <a:bodyPr>
            <a:normAutofit/>
          </a:bodyPr>
          <a:lstStyle/>
          <a:p>
            <a:r>
              <a:rPr lang="sk-SK" dirty="0"/>
              <a:t>Následuje </a:t>
            </a:r>
            <a:r>
              <a:rPr lang="sk-SK" dirty="0" err="1"/>
              <a:t>sumarizace</a:t>
            </a:r>
            <a:r>
              <a:rPr lang="sk-SK" dirty="0"/>
              <a:t> modelu s </a:t>
            </a:r>
            <a:r>
              <a:rPr lang="sk-SK" dirty="0" err="1"/>
              <a:t>konstantou</a:t>
            </a:r>
            <a:endParaRPr lang="sk-SK" dirty="0"/>
          </a:p>
          <a:p>
            <a:endParaRPr lang="sk-SK" dirty="0"/>
          </a:p>
          <a:p>
            <a:r>
              <a:rPr lang="sk-SK" dirty="0" err="1"/>
              <a:t>Podstatnější</a:t>
            </a:r>
            <a:r>
              <a:rPr lang="sk-SK" dirty="0"/>
              <a:t> je </a:t>
            </a:r>
            <a:r>
              <a:rPr lang="sk-SK" dirty="0" err="1"/>
              <a:t>seznam</a:t>
            </a:r>
            <a:r>
              <a:rPr lang="sk-SK" dirty="0"/>
              <a:t> </a:t>
            </a:r>
            <a:r>
              <a:rPr lang="sk-SK" dirty="0" err="1"/>
              <a:t>zatím</a:t>
            </a:r>
            <a:r>
              <a:rPr lang="sk-SK" dirty="0"/>
              <a:t> nevložených proměnných</a:t>
            </a:r>
          </a:p>
          <a:p>
            <a:pPr lvl="1"/>
            <a:r>
              <a:rPr lang="sk-SK" dirty="0" err="1"/>
              <a:t>Signifikantní</a:t>
            </a:r>
            <a:r>
              <a:rPr lang="sk-SK" dirty="0"/>
              <a:t> hodnota na konci (</a:t>
            </a:r>
            <a:r>
              <a:rPr lang="sk-SK" dirty="0" err="1"/>
              <a:t>Score</a:t>
            </a:r>
            <a:r>
              <a:rPr lang="sk-SK" dirty="0"/>
              <a:t> 9.773, </a:t>
            </a:r>
            <a:r>
              <a:rPr lang="sk-SK" dirty="0" err="1"/>
              <a:t>sig</a:t>
            </a:r>
            <a:r>
              <a:rPr lang="sk-SK" dirty="0"/>
              <a:t>. ,008) ukazuje, že vložení jedné nebo více těchto proměnných </a:t>
            </a:r>
            <a:r>
              <a:rPr lang="sk-SK" dirty="0" err="1"/>
              <a:t>sílu</a:t>
            </a:r>
            <a:r>
              <a:rPr lang="sk-SK" dirty="0"/>
              <a:t> modelu vylepší</a:t>
            </a:r>
          </a:p>
          <a:p>
            <a:pPr lvl="1"/>
            <a:r>
              <a:rPr lang="sk-SK" dirty="0"/>
              <a:t>Pokud by daná hodnota </a:t>
            </a:r>
            <a:r>
              <a:rPr lang="sk-SK" dirty="0" err="1"/>
              <a:t>byla</a:t>
            </a:r>
            <a:r>
              <a:rPr lang="sk-SK" dirty="0"/>
              <a:t> </a:t>
            </a:r>
            <a:r>
              <a:rPr lang="sk-SK" dirty="0" err="1"/>
              <a:t>nesignifikantní</a:t>
            </a:r>
            <a:r>
              <a:rPr lang="sk-SK" dirty="0"/>
              <a:t>, </a:t>
            </a:r>
            <a:r>
              <a:rPr lang="sk-SK" dirty="0" err="1"/>
              <a:t>přidání</a:t>
            </a:r>
            <a:r>
              <a:rPr lang="sk-SK" dirty="0"/>
              <a:t> jednotlivých proměnných by model neposilnilo</a:t>
            </a:r>
          </a:p>
          <a:p>
            <a:endParaRPr lang="sk-SK" dirty="0"/>
          </a:p>
          <a:p>
            <a:r>
              <a:rPr lang="sk-SK" dirty="0"/>
              <a:t>V </a:t>
            </a:r>
            <a:r>
              <a:rPr lang="sk-SK" dirty="0" err="1"/>
              <a:t>dalším</a:t>
            </a:r>
            <a:r>
              <a:rPr lang="sk-SK" dirty="0"/>
              <a:t> kroku tak SPSS </a:t>
            </a:r>
            <a:r>
              <a:rPr lang="sk-SK" dirty="0" err="1"/>
              <a:t>přidá</a:t>
            </a:r>
            <a:r>
              <a:rPr lang="sk-SK" dirty="0"/>
              <a:t> do modelu </a:t>
            </a:r>
            <a:r>
              <a:rPr lang="sk-SK" dirty="0" err="1"/>
              <a:t>nejvhodnější</a:t>
            </a:r>
            <a:r>
              <a:rPr lang="sk-SK" dirty="0"/>
              <a:t> proměnnou (</a:t>
            </a:r>
            <a:r>
              <a:rPr lang="sk-SK" dirty="0" err="1"/>
              <a:t>Intervention</a:t>
            </a:r>
            <a:r>
              <a:rPr lang="sk-SK" dirty="0"/>
              <a:t>)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Výstupy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5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38"/>
            <a:ext cx="4896544" cy="346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544" y="3653045"/>
            <a:ext cx="522689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0345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/>
          </a:bodyPr>
          <a:lstStyle/>
          <a:p>
            <a:r>
              <a:rPr lang="sk-SK" dirty="0" err="1"/>
              <a:t>Vznikl</a:t>
            </a:r>
            <a:r>
              <a:rPr lang="sk-SK" dirty="0"/>
              <a:t> nový model s </a:t>
            </a:r>
            <a:r>
              <a:rPr lang="sk-SK" dirty="0" err="1"/>
              <a:t>přidáním</a:t>
            </a:r>
            <a:r>
              <a:rPr lang="sk-SK" dirty="0"/>
              <a:t> </a:t>
            </a:r>
            <a:r>
              <a:rPr lang="sk-SK" i="1" dirty="0" err="1"/>
              <a:t>Intervention</a:t>
            </a:r>
            <a:endParaRPr lang="sk-SK" i="1" dirty="0"/>
          </a:p>
          <a:p>
            <a:endParaRPr lang="sk-SK" dirty="0"/>
          </a:p>
          <a:p>
            <a:r>
              <a:rPr lang="sk-SK" dirty="0" err="1"/>
              <a:t>Log-likelihood</a:t>
            </a:r>
            <a:r>
              <a:rPr lang="sk-SK" dirty="0"/>
              <a:t> nového modelu = 144.16</a:t>
            </a:r>
          </a:p>
          <a:p>
            <a:pPr lvl="1"/>
            <a:r>
              <a:rPr lang="sk-SK" dirty="0"/>
              <a:t>Hodnota je nižší než u </a:t>
            </a:r>
            <a:r>
              <a:rPr lang="sk-SK" dirty="0" err="1"/>
              <a:t>předešlého</a:t>
            </a:r>
            <a:r>
              <a:rPr lang="sk-SK" dirty="0"/>
              <a:t> modelu (154.08)</a:t>
            </a:r>
          </a:p>
          <a:p>
            <a:pPr lvl="1"/>
            <a:r>
              <a:rPr lang="sk-SK" dirty="0"/>
              <a:t>Rozdíl obou je 154.08 – 144.16 = 9.92 a tento rozdíl je </a:t>
            </a:r>
            <a:r>
              <a:rPr lang="sk-SK" dirty="0" err="1"/>
              <a:t>signifikantní</a:t>
            </a:r>
            <a:endParaRPr lang="sk-SK" dirty="0"/>
          </a:p>
          <a:p>
            <a:endParaRPr lang="sk-SK" dirty="0"/>
          </a:p>
          <a:p>
            <a:r>
              <a:rPr lang="sk-SK" dirty="0"/>
              <a:t>Nový model je tak proti </a:t>
            </a:r>
            <a:r>
              <a:rPr lang="sk-SK" dirty="0" err="1"/>
              <a:t>předešlému</a:t>
            </a:r>
            <a:r>
              <a:rPr lang="sk-SK" dirty="0"/>
              <a:t> </a:t>
            </a:r>
            <a:r>
              <a:rPr lang="sk-SK" dirty="0" err="1"/>
              <a:t>signifikantně</a:t>
            </a:r>
            <a:r>
              <a:rPr lang="sk-SK" dirty="0"/>
              <a:t> lepší v </a:t>
            </a:r>
            <a:r>
              <a:rPr lang="sk-SK" dirty="0" err="1"/>
              <a:t>předpovědi</a:t>
            </a:r>
            <a:r>
              <a:rPr lang="sk-SK" dirty="0"/>
              <a:t> závislé proměnné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Výstupy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385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6712"/>
            <a:ext cx="514114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1" y="3356992"/>
            <a:ext cx="825360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331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/>
          </a:bodyPr>
          <a:lstStyle/>
          <a:p>
            <a:r>
              <a:rPr lang="sk-SK" dirty="0"/>
              <a:t>Údaj o </a:t>
            </a:r>
            <a:r>
              <a:rPr lang="sk-SK" dirty="0" err="1"/>
              <a:t>Cox</a:t>
            </a:r>
            <a:r>
              <a:rPr lang="sk-SK" dirty="0"/>
              <a:t> </a:t>
            </a:r>
            <a:r>
              <a:rPr lang="en-US" dirty="0"/>
              <a:t>&amp;</a:t>
            </a:r>
            <a:r>
              <a:rPr lang="sk-SK" dirty="0"/>
              <a:t> </a:t>
            </a:r>
            <a:r>
              <a:rPr lang="sk-SK" dirty="0" err="1"/>
              <a:t>Snell</a:t>
            </a:r>
            <a:r>
              <a:rPr lang="sk-SK" dirty="0"/>
              <a:t> a </a:t>
            </a:r>
            <a:r>
              <a:rPr lang="sk-SK" dirty="0" err="1"/>
              <a:t>Nagelreke</a:t>
            </a:r>
            <a:r>
              <a:rPr lang="sk-SK" dirty="0"/>
              <a:t> R</a:t>
            </a:r>
            <a:r>
              <a:rPr lang="sk-SK" baseline="30000" dirty="0"/>
              <a:t>2</a:t>
            </a:r>
            <a:r>
              <a:rPr lang="sk-SK" dirty="0"/>
              <a:t> (mít na </a:t>
            </a:r>
            <a:r>
              <a:rPr lang="sk-SK" dirty="0" err="1"/>
              <a:t>paměti</a:t>
            </a:r>
            <a:r>
              <a:rPr lang="sk-SK" dirty="0"/>
              <a:t> výhradu o jejich </a:t>
            </a:r>
            <a:r>
              <a:rPr lang="sk-SK" dirty="0" err="1"/>
              <a:t>výpovědní</a:t>
            </a:r>
            <a:r>
              <a:rPr lang="sk-SK" dirty="0"/>
              <a:t> </a:t>
            </a:r>
            <a:r>
              <a:rPr lang="sk-SK" dirty="0" err="1"/>
              <a:t>hodnotě</a:t>
            </a:r>
            <a:r>
              <a:rPr lang="sk-SK" dirty="0"/>
              <a:t>)</a:t>
            </a:r>
          </a:p>
          <a:p>
            <a:endParaRPr lang="sk-SK" dirty="0"/>
          </a:p>
          <a:p>
            <a:r>
              <a:rPr lang="sk-SK" dirty="0"/>
              <a:t>Klíčový výstup o </a:t>
            </a:r>
            <a:r>
              <a:rPr lang="sk-SK" dirty="0" err="1"/>
              <a:t>efektech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Regresní koeficient </a:t>
            </a:r>
            <a:r>
              <a:rPr lang="sk-SK" i="1" dirty="0"/>
              <a:t>b</a:t>
            </a:r>
            <a:r>
              <a:rPr lang="sk-SK" dirty="0"/>
              <a:t> – jak se při </a:t>
            </a:r>
            <a:r>
              <a:rPr lang="sk-SK" dirty="0" err="1"/>
              <a:t>změně</a:t>
            </a:r>
            <a:r>
              <a:rPr lang="sk-SK" dirty="0"/>
              <a:t> hodnoty nezávislé proměnné o jednotku </a:t>
            </a:r>
            <a:r>
              <a:rPr lang="sk-SK" dirty="0" err="1"/>
              <a:t>změní</a:t>
            </a:r>
            <a:r>
              <a:rPr lang="sk-SK" dirty="0"/>
              <a:t> logaritmus hodnoty závislé proměnné</a:t>
            </a:r>
          </a:p>
          <a:p>
            <a:pPr lvl="1"/>
            <a:r>
              <a:rPr lang="sk-SK" dirty="0" err="1"/>
              <a:t>Wald</a:t>
            </a:r>
            <a:r>
              <a:rPr lang="sk-SK" dirty="0"/>
              <a:t>  - ukazuje, zda koeficient </a:t>
            </a:r>
            <a:r>
              <a:rPr lang="sk-SK" i="1" dirty="0"/>
              <a:t>b</a:t>
            </a:r>
            <a:r>
              <a:rPr lang="sk-SK" dirty="0"/>
              <a:t> je </a:t>
            </a:r>
            <a:r>
              <a:rPr lang="sk-SK" dirty="0" err="1"/>
              <a:t>signifikantně</a:t>
            </a:r>
            <a:r>
              <a:rPr lang="sk-SK" dirty="0"/>
              <a:t> odlišný od nuly (v tomto případě je)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Výstupy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13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/>
          </a:bodyPr>
          <a:lstStyle/>
          <a:p>
            <a:r>
              <a:rPr lang="sk-SK" dirty="0" err="1"/>
              <a:t>Odds</a:t>
            </a:r>
            <a:r>
              <a:rPr lang="sk-SK" dirty="0"/>
              <a:t> </a:t>
            </a:r>
            <a:r>
              <a:rPr lang="sk-SK" dirty="0" err="1"/>
              <a:t>ratio</a:t>
            </a:r>
            <a:r>
              <a:rPr lang="sk-SK" dirty="0"/>
              <a:t>:</a:t>
            </a:r>
          </a:p>
          <a:p>
            <a:pPr lvl="1"/>
            <a:endParaRPr lang="sk-SK" dirty="0"/>
          </a:p>
          <a:p>
            <a:pPr lvl="1"/>
            <a:r>
              <a:rPr lang="sk-SK" dirty="0"/>
              <a:t>Jednoduchá interpretace efektu proměnné</a:t>
            </a:r>
          </a:p>
          <a:p>
            <a:pPr lvl="1"/>
            <a:endParaRPr lang="sk-SK" dirty="0"/>
          </a:p>
          <a:p>
            <a:pPr lvl="1"/>
            <a:r>
              <a:rPr lang="sk-SK" dirty="0" err="1"/>
              <a:t>Exp</a:t>
            </a:r>
            <a:r>
              <a:rPr lang="sk-SK" dirty="0"/>
              <a:t>(B) = 3.417 (&gt; 1)</a:t>
            </a:r>
          </a:p>
          <a:p>
            <a:pPr lvl="1"/>
            <a:endParaRPr lang="sk-SK" dirty="0"/>
          </a:p>
          <a:p>
            <a:pPr lvl="1"/>
            <a:r>
              <a:rPr lang="sk-SK" dirty="0"/>
              <a:t>Interpretace – pokud pacient </a:t>
            </a:r>
            <a:r>
              <a:rPr lang="sk-SK" dirty="0" err="1"/>
              <a:t>podstoupí</a:t>
            </a:r>
            <a:r>
              <a:rPr lang="sk-SK" dirty="0"/>
              <a:t> daný zákrok, jeho šance na </a:t>
            </a:r>
            <a:r>
              <a:rPr lang="sk-SK" dirty="0" err="1"/>
              <a:t>vyléčení</a:t>
            </a:r>
            <a:r>
              <a:rPr lang="sk-SK" dirty="0"/>
              <a:t> </a:t>
            </a:r>
            <a:r>
              <a:rPr lang="sk-SK" b="1" dirty="0"/>
              <a:t>se </a:t>
            </a:r>
            <a:r>
              <a:rPr lang="sk-SK" b="1" dirty="0" err="1"/>
              <a:t>zvýší</a:t>
            </a:r>
            <a:r>
              <a:rPr lang="sk-SK" b="1" dirty="0"/>
              <a:t> 3,4 </a:t>
            </a:r>
            <a:r>
              <a:rPr lang="sk-SK" b="1" dirty="0" err="1"/>
              <a:t>násobně</a:t>
            </a:r>
            <a:r>
              <a:rPr lang="sk-SK" dirty="0"/>
              <a:t> proti </a:t>
            </a:r>
            <a:r>
              <a:rPr lang="sk-SK" dirty="0" err="1"/>
              <a:t>těm</a:t>
            </a:r>
            <a:r>
              <a:rPr lang="sk-SK" dirty="0"/>
              <a:t> </a:t>
            </a:r>
            <a:r>
              <a:rPr lang="sk-SK" dirty="0" err="1"/>
              <a:t>pacientům</a:t>
            </a:r>
            <a:r>
              <a:rPr lang="sk-SK" dirty="0"/>
              <a:t>, </a:t>
            </a:r>
            <a:r>
              <a:rPr lang="sk-SK" dirty="0" err="1"/>
              <a:t>kteří</a:t>
            </a:r>
            <a:r>
              <a:rPr lang="sk-SK" dirty="0"/>
              <a:t> zákrok </a:t>
            </a:r>
            <a:r>
              <a:rPr lang="sk-SK" dirty="0" err="1"/>
              <a:t>nepodstoupí</a:t>
            </a:r>
            <a:endParaRPr lang="sk-SK" dirty="0"/>
          </a:p>
          <a:p>
            <a:pPr lvl="1"/>
            <a:endParaRPr lang="sk-SK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Výstupy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230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Logistická vs. lineární regrese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Lineární:</a:t>
            </a:r>
          </a:p>
          <a:p>
            <a:pPr lvl="1"/>
            <a:r>
              <a:rPr lang="cs-CZ" dirty="0"/>
              <a:t>Zkoumá, jak se se změnou nezávislé proměnné o jednotku mění hodnota závislé proměnné</a:t>
            </a:r>
          </a:p>
          <a:p>
            <a:pPr lvl="1"/>
            <a:r>
              <a:rPr lang="cs-CZ" dirty="0"/>
              <a:t>Např. jak se s počtem hodin strávených učením mění procentuální výsledek v testu</a:t>
            </a:r>
          </a:p>
          <a:p>
            <a:endParaRPr lang="cs-CZ" dirty="0"/>
          </a:p>
          <a:p>
            <a:r>
              <a:rPr lang="cs-CZ" dirty="0"/>
              <a:t>Logistická:</a:t>
            </a:r>
          </a:p>
          <a:p>
            <a:pPr lvl="1"/>
            <a:r>
              <a:rPr lang="cs-CZ" dirty="0"/>
              <a:t>Zkoumá, jak se se změnou nezávislé proměnné o jednotku mění </a:t>
            </a:r>
            <a:r>
              <a:rPr lang="cs-CZ" b="1" dirty="0"/>
              <a:t>šance</a:t>
            </a:r>
            <a:r>
              <a:rPr lang="cs-CZ" dirty="0"/>
              <a:t>, že nastane určitý výstup</a:t>
            </a:r>
          </a:p>
        </p:txBody>
      </p:sp>
    </p:spTree>
    <p:extLst>
      <p:ext uri="{BB962C8B-B14F-4D97-AF65-F5344CB8AC3E}">
        <p14:creationId xmlns:p14="http://schemas.microsoft.com/office/powerpoint/2010/main" val="32883625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284579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390" y="2852936"/>
            <a:ext cx="615898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668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/>
          </a:bodyPr>
          <a:lstStyle/>
          <a:p>
            <a:r>
              <a:rPr lang="sk-SK" sz="2400" dirty="0"/>
              <a:t>Výstup následku </a:t>
            </a:r>
            <a:r>
              <a:rPr lang="sk-SK" sz="2400" dirty="0" err="1"/>
              <a:t>odebrání</a:t>
            </a:r>
            <a:r>
              <a:rPr lang="sk-SK" sz="2400" dirty="0"/>
              <a:t> </a:t>
            </a:r>
            <a:r>
              <a:rPr lang="sk-SK" sz="2400" i="1" dirty="0" err="1"/>
              <a:t>Intervention</a:t>
            </a:r>
            <a:r>
              <a:rPr lang="sk-SK" sz="2400" dirty="0"/>
              <a:t> z modelu</a:t>
            </a:r>
          </a:p>
          <a:p>
            <a:pPr lvl="1"/>
            <a:r>
              <a:rPr lang="sk-SK" sz="2000" dirty="0"/>
              <a:t>Ukazuje, že </a:t>
            </a:r>
            <a:r>
              <a:rPr lang="sk-SK" sz="2000" dirty="0" err="1"/>
              <a:t>odebráním</a:t>
            </a:r>
            <a:r>
              <a:rPr lang="sk-SK" sz="2000" dirty="0"/>
              <a:t> proměnné by se </a:t>
            </a:r>
            <a:r>
              <a:rPr lang="sk-SK" sz="2000" dirty="0" err="1"/>
              <a:t>signifikantně</a:t>
            </a:r>
            <a:r>
              <a:rPr lang="sk-SK" sz="2000" dirty="0"/>
              <a:t> </a:t>
            </a:r>
            <a:r>
              <a:rPr lang="sk-SK" sz="2000" dirty="0" err="1"/>
              <a:t>změnila</a:t>
            </a:r>
            <a:r>
              <a:rPr lang="sk-SK" sz="2000" dirty="0"/>
              <a:t> </a:t>
            </a:r>
            <a:r>
              <a:rPr lang="sk-SK" sz="2000" dirty="0" err="1"/>
              <a:t>síla</a:t>
            </a:r>
            <a:r>
              <a:rPr lang="sk-SK" sz="2000" dirty="0"/>
              <a:t> modelu </a:t>
            </a:r>
            <a:r>
              <a:rPr lang="sk-SK" sz="2000" dirty="0">
                <a:sym typeface="Wingdings" panose="05000000000000000000" pitchFamily="2" charset="2"/>
              </a:rPr>
              <a:t> proměnná by se z modelu </a:t>
            </a:r>
            <a:r>
              <a:rPr lang="sk-SK" sz="2000" dirty="0" err="1">
                <a:sym typeface="Wingdings" panose="05000000000000000000" pitchFamily="2" charset="2"/>
              </a:rPr>
              <a:t>neměla</a:t>
            </a:r>
            <a:r>
              <a:rPr lang="sk-SK" sz="2000" dirty="0">
                <a:sym typeface="Wingdings" panose="05000000000000000000" pitchFamily="2" charset="2"/>
              </a:rPr>
              <a:t> </a:t>
            </a:r>
            <a:r>
              <a:rPr lang="sk-SK" sz="2000" dirty="0" err="1">
                <a:sym typeface="Wingdings" panose="05000000000000000000" pitchFamily="2" charset="2"/>
              </a:rPr>
              <a:t>odstranit</a:t>
            </a:r>
            <a:endParaRPr lang="sk-SK" sz="2000" dirty="0">
              <a:sym typeface="Wingdings" panose="05000000000000000000" pitchFamily="2" charset="2"/>
            </a:endParaRP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sz="2400" dirty="0" err="1">
                <a:sym typeface="Wingdings" panose="05000000000000000000" pitchFamily="2" charset="2"/>
              </a:rPr>
              <a:t>Opět</a:t>
            </a:r>
            <a:r>
              <a:rPr lang="sk-SK" sz="2400" dirty="0">
                <a:sym typeface="Wingdings" panose="05000000000000000000" pitchFamily="2" charset="2"/>
              </a:rPr>
              <a:t> </a:t>
            </a:r>
            <a:r>
              <a:rPr lang="sk-SK" sz="2400" dirty="0" err="1">
                <a:sym typeface="Wingdings" panose="05000000000000000000" pitchFamily="2" charset="2"/>
              </a:rPr>
              <a:t>nabízí</a:t>
            </a:r>
            <a:r>
              <a:rPr lang="sk-SK" sz="2400" dirty="0">
                <a:sym typeface="Wingdings" panose="05000000000000000000" pitchFamily="2" charset="2"/>
              </a:rPr>
              <a:t> </a:t>
            </a:r>
            <a:r>
              <a:rPr lang="sk-SK" sz="2400" dirty="0" err="1">
                <a:sym typeface="Wingdings" panose="05000000000000000000" pitchFamily="2" charset="2"/>
              </a:rPr>
              <a:t>seznam</a:t>
            </a:r>
            <a:r>
              <a:rPr lang="sk-SK" sz="2400" dirty="0">
                <a:sym typeface="Wingdings" panose="05000000000000000000" pitchFamily="2" charset="2"/>
              </a:rPr>
              <a:t> </a:t>
            </a:r>
            <a:r>
              <a:rPr lang="sk-SK" sz="2400" dirty="0" err="1">
                <a:sym typeface="Wingdings" panose="05000000000000000000" pitchFamily="2" charset="2"/>
              </a:rPr>
              <a:t>nezařazených</a:t>
            </a:r>
            <a:r>
              <a:rPr lang="sk-SK" sz="2400" dirty="0">
                <a:sym typeface="Wingdings" panose="05000000000000000000" pitchFamily="2" charset="2"/>
              </a:rPr>
              <a:t> proměnných </a:t>
            </a:r>
          </a:p>
          <a:p>
            <a:pPr lvl="1"/>
            <a:r>
              <a:rPr lang="sk-SK" sz="2000" dirty="0">
                <a:sym typeface="Wingdings" panose="05000000000000000000" pitchFamily="2" charset="2"/>
              </a:rPr>
              <a:t>(už bez </a:t>
            </a:r>
            <a:r>
              <a:rPr lang="sk-SK" sz="2000" i="1" dirty="0" err="1">
                <a:sym typeface="Wingdings" panose="05000000000000000000" pitchFamily="2" charset="2"/>
              </a:rPr>
              <a:t>Intervention</a:t>
            </a:r>
            <a:r>
              <a:rPr lang="sk-SK" sz="2000" dirty="0">
                <a:sym typeface="Wingdings" panose="05000000000000000000" pitchFamily="2" charset="2"/>
              </a:rPr>
              <a:t>, </a:t>
            </a:r>
            <a:r>
              <a:rPr lang="sk-SK" sz="2000" dirty="0" err="1">
                <a:sym typeface="Wingdings" panose="05000000000000000000" pitchFamily="2" charset="2"/>
              </a:rPr>
              <a:t>protože</a:t>
            </a:r>
            <a:r>
              <a:rPr lang="sk-SK" sz="2000" dirty="0">
                <a:sym typeface="Wingdings" panose="05000000000000000000" pitchFamily="2" charset="2"/>
              </a:rPr>
              <a:t> ta je v modelu)</a:t>
            </a:r>
          </a:p>
          <a:p>
            <a:pPr lvl="1"/>
            <a:r>
              <a:rPr lang="sk-SK" sz="2000" dirty="0" err="1">
                <a:sym typeface="Wingdings" panose="05000000000000000000" pitchFamily="2" charset="2"/>
              </a:rPr>
              <a:t>Souhrnná</a:t>
            </a:r>
            <a:r>
              <a:rPr lang="sk-SK" sz="2000" dirty="0">
                <a:sym typeface="Wingdings" panose="05000000000000000000" pitchFamily="2" charset="2"/>
              </a:rPr>
              <a:t> hodnota </a:t>
            </a:r>
            <a:r>
              <a:rPr lang="sk-SK" sz="2000" dirty="0" err="1">
                <a:sym typeface="Wingdings" panose="05000000000000000000" pitchFamily="2" charset="2"/>
              </a:rPr>
              <a:t>Sig</a:t>
            </a:r>
            <a:r>
              <a:rPr lang="sk-SK" sz="2000" dirty="0">
                <a:sym typeface="Wingdings" panose="05000000000000000000" pitchFamily="2" charset="2"/>
              </a:rPr>
              <a:t>. ukazuje, že koeficient </a:t>
            </a:r>
            <a:r>
              <a:rPr lang="sk-SK" sz="2000" dirty="0" err="1">
                <a:sym typeface="Wingdings" panose="05000000000000000000" pitchFamily="2" charset="2"/>
              </a:rPr>
              <a:t>žádné</a:t>
            </a:r>
            <a:r>
              <a:rPr lang="sk-SK" sz="2000" dirty="0">
                <a:sym typeface="Wingdings" panose="05000000000000000000" pitchFamily="2" charset="2"/>
              </a:rPr>
              <a:t> z těchto proměnných není odlišný od nuly</a:t>
            </a:r>
          </a:p>
          <a:p>
            <a:pPr lvl="1"/>
            <a:r>
              <a:rPr lang="sk-SK" sz="2000" dirty="0" err="1">
                <a:sym typeface="Wingdings" panose="05000000000000000000" pitchFamily="2" charset="2"/>
              </a:rPr>
              <a:t>Žádná</a:t>
            </a:r>
            <a:r>
              <a:rPr lang="sk-SK" sz="2000" dirty="0">
                <a:sym typeface="Wingdings" panose="05000000000000000000" pitchFamily="2" charset="2"/>
              </a:rPr>
              <a:t> další proměnná tak do modelu už </a:t>
            </a:r>
            <a:r>
              <a:rPr lang="sk-SK" sz="2000" dirty="0" err="1">
                <a:sym typeface="Wingdings" panose="05000000000000000000" pitchFamily="2" charset="2"/>
              </a:rPr>
              <a:t>nevstoupí</a:t>
            </a:r>
            <a:endParaRPr lang="sk-SK" sz="2000" dirty="0">
              <a:sym typeface="Wingdings" panose="05000000000000000000" pitchFamily="2" charset="2"/>
            </a:endParaRPr>
          </a:p>
          <a:p>
            <a:endParaRPr lang="sk-SK" sz="2400" dirty="0">
              <a:sym typeface="Wingdings" panose="05000000000000000000" pitchFamily="2" charset="2"/>
            </a:endParaRPr>
          </a:p>
          <a:p>
            <a:r>
              <a:rPr lang="sk-SK" sz="2400" dirty="0">
                <a:sym typeface="Wingdings" panose="05000000000000000000" pitchFamily="2" charset="2"/>
              </a:rPr>
              <a:t>Pokud by na </a:t>
            </a:r>
            <a:r>
              <a:rPr lang="sk-SK" sz="2400" dirty="0" err="1">
                <a:sym typeface="Wingdings" panose="05000000000000000000" pitchFamily="2" charset="2"/>
              </a:rPr>
              <a:t>začátku</a:t>
            </a:r>
            <a:r>
              <a:rPr lang="sk-SK" sz="2400" dirty="0">
                <a:sym typeface="Wingdings" panose="05000000000000000000" pitchFamily="2" charset="2"/>
              </a:rPr>
              <a:t> </a:t>
            </a:r>
            <a:r>
              <a:rPr lang="sk-SK" sz="2400" dirty="0" err="1">
                <a:sym typeface="Wingdings" panose="05000000000000000000" pitchFamily="2" charset="2"/>
              </a:rPr>
              <a:t>byla</a:t>
            </a:r>
            <a:r>
              <a:rPr lang="sk-SK" sz="2400" dirty="0">
                <a:sym typeface="Wingdings" panose="05000000000000000000" pitchFamily="2" charset="2"/>
              </a:rPr>
              <a:t> </a:t>
            </a:r>
            <a:r>
              <a:rPr lang="sk-SK" sz="2400" dirty="0" err="1">
                <a:sym typeface="Wingdings" panose="05000000000000000000" pitchFamily="2" charset="2"/>
              </a:rPr>
              <a:t>použita</a:t>
            </a:r>
            <a:r>
              <a:rPr lang="sk-SK" sz="2400" dirty="0">
                <a:sym typeface="Wingdings" panose="05000000000000000000" pitchFamily="2" charset="2"/>
              </a:rPr>
              <a:t> metoda </a:t>
            </a:r>
            <a:r>
              <a:rPr lang="sk-SK" sz="2400" b="1" dirty="0" err="1">
                <a:sym typeface="Wingdings" panose="05000000000000000000" pitchFamily="2" charset="2"/>
              </a:rPr>
              <a:t>Enter</a:t>
            </a:r>
            <a:r>
              <a:rPr lang="sk-SK" sz="2400" dirty="0">
                <a:sym typeface="Wingdings" panose="05000000000000000000" pitchFamily="2" charset="2"/>
              </a:rPr>
              <a:t>, všechny proměnné by do modelu </a:t>
            </a:r>
            <a:r>
              <a:rPr lang="sk-SK" sz="2400" dirty="0" err="1">
                <a:sym typeface="Wingdings" panose="05000000000000000000" pitchFamily="2" charset="2"/>
              </a:rPr>
              <a:t>vstoupily</a:t>
            </a:r>
            <a:r>
              <a:rPr lang="sk-SK" sz="2400" dirty="0">
                <a:sym typeface="Wingdings" panose="05000000000000000000" pitchFamily="2" charset="2"/>
              </a:rPr>
              <a:t> současně</a:t>
            </a:r>
            <a:endParaRPr lang="sk-SK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Výstupy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9427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37" y="4365104"/>
            <a:ext cx="7618510" cy="187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1406"/>
            <a:ext cx="6192688" cy="347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4805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err="1"/>
              <a:t>Predicted</a:t>
            </a:r>
            <a:r>
              <a:rPr lang="cs-CZ" dirty="0"/>
              <a:t> </a:t>
            </a:r>
            <a:r>
              <a:rPr lang="cs-CZ" dirty="0" err="1"/>
              <a:t>probabilities</a:t>
            </a:r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484784"/>
            <a:ext cx="5986264" cy="493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386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0C14E92C-49E3-45F6-945E-7952583F1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618510" cy="187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DFDAB462-6278-4888-9A53-11D06C175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44" y="2380184"/>
            <a:ext cx="5029200" cy="1076325"/>
          </a:xfrm>
          <a:prstGeom prst="rect">
            <a:avLst/>
          </a:prstGeom>
        </p:spPr>
      </p:pic>
      <p:sp>
        <p:nvSpPr>
          <p:cNvPr id="6" name="Voľný tvar: obrazec 5">
            <a:extLst>
              <a:ext uri="{FF2B5EF4-FFF2-40B4-BE49-F238E27FC236}">
                <a16:creationId xmlns:a16="http://schemas.microsoft.com/office/drawing/2014/main" id="{F290A8DE-80E0-42DC-B53B-798684DDA79C}"/>
              </a:ext>
            </a:extLst>
          </p:cNvPr>
          <p:cNvSpPr/>
          <p:nvPr/>
        </p:nvSpPr>
        <p:spPr>
          <a:xfrm>
            <a:off x="2915816" y="1412776"/>
            <a:ext cx="689841" cy="288032"/>
          </a:xfrm>
          <a:custGeom>
            <a:avLst/>
            <a:gdLst>
              <a:gd name="connsiteX0" fmla="*/ 612920 w 689841"/>
              <a:gd name="connsiteY0" fmla="*/ 65988 h 370956"/>
              <a:gd name="connsiteX1" fmla="*/ 565786 w 689841"/>
              <a:gd name="connsiteY1" fmla="*/ 47134 h 370956"/>
              <a:gd name="connsiteX2" fmla="*/ 537505 w 689841"/>
              <a:gd name="connsiteY2" fmla="*/ 37708 h 370956"/>
              <a:gd name="connsiteX3" fmla="*/ 509225 w 689841"/>
              <a:gd name="connsiteY3" fmla="*/ 18854 h 370956"/>
              <a:gd name="connsiteX4" fmla="*/ 452664 w 689841"/>
              <a:gd name="connsiteY4" fmla="*/ 0 h 370956"/>
              <a:gd name="connsiteX5" fmla="*/ 188713 w 689841"/>
              <a:gd name="connsiteY5" fmla="*/ 9427 h 370956"/>
              <a:gd name="connsiteX6" fmla="*/ 132153 w 689841"/>
              <a:gd name="connsiteY6" fmla="*/ 28281 h 370956"/>
              <a:gd name="connsiteX7" fmla="*/ 103872 w 689841"/>
              <a:gd name="connsiteY7" fmla="*/ 37708 h 370956"/>
              <a:gd name="connsiteX8" fmla="*/ 75592 w 689841"/>
              <a:gd name="connsiteY8" fmla="*/ 47134 h 370956"/>
              <a:gd name="connsiteX9" fmla="*/ 47311 w 689841"/>
              <a:gd name="connsiteY9" fmla="*/ 75415 h 370956"/>
              <a:gd name="connsiteX10" fmla="*/ 9604 w 689841"/>
              <a:gd name="connsiteY10" fmla="*/ 131976 h 370956"/>
              <a:gd name="connsiteX11" fmla="*/ 9604 w 689841"/>
              <a:gd name="connsiteY11" fmla="*/ 235671 h 370956"/>
              <a:gd name="connsiteX12" fmla="*/ 66165 w 689841"/>
              <a:gd name="connsiteY12" fmla="*/ 282805 h 370956"/>
              <a:gd name="connsiteX13" fmla="*/ 122726 w 689841"/>
              <a:gd name="connsiteY13" fmla="*/ 301658 h 370956"/>
              <a:gd name="connsiteX14" fmla="*/ 151006 w 689841"/>
              <a:gd name="connsiteY14" fmla="*/ 311085 h 370956"/>
              <a:gd name="connsiteX15" fmla="*/ 179287 w 689841"/>
              <a:gd name="connsiteY15" fmla="*/ 329939 h 370956"/>
              <a:gd name="connsiteX16" fmla="*/ 216994 w 689841"/>
              <a:gd name="connsiteY16" fmla="*/ 339365 h 370956"/>
              <a:gd name="connsiteX17" fmla="*/ 301835 w 689841"/>
              <a:gd name="connsiteY17" fmla="*/ 358219 h 370956"/>
              <a:gd name="connsiteX18" fmla="*/ 612920 w 689841"/>
              <a:gd name="connsiteY18" fmla="*/ 320512 h 370956"/>
              <a:gd name="connsiteX19" fmla="*/ 641200 w 689841"/>
              <a:gd name="connsiteY19" fmla="*/ 301658 h 370956"/>
              <a:gd name="connsiteX20" fmla="*/ 660054 w 689841"/>
              <a:gd name="connsiteY20" fmla="*/ 103695 h 370956"/>
              <a:gd name="connsiteX21" fmla="*/ 603493 w 689841"/>
              <a:gd name="connsiteY21" fmla="*/ 65988 h 370956"/>
              <a:gd name="connsiteX22" fmla="*/ 575212 w 689841"/>
              <a:gd name="connsiteY22" fmla="*/ 47134 h 370956"/>
              <a:gd name="connsiteX23" fmla="*/ 518652 w 689841"/>
              <a:gd name="connsiteY23" fmla="*/ 28281 h 37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89841" h="370956">
                <a:moveTo>
                  <a:pt x="612920" y="65988"/>
                </a:moveTo>
                <a:cubicBezTo>
                  <a:pt x="597209" y="59703"/>
                  <a:pt x="581630" y="53075"/>
                  <a:pt x="565786" y="47134"/>
                </a:cubicBezTo>
                <a:cubicBezTo>
                  <a:pt x="556482" y="43645"/>
                  <a:pt x="546393" y="42152"/>
                  <a:pt x="537505" y="37708"/>
                </a:cubicBezTo>
                <a:cubicBezTo>
                  <a:pt x="527371" y="32641"/>
                  <a:pt x="519578" y="23455"/>
                  <a:pt x="509225" y="18854"/>
                </a:cubicBezTo>
                <a:cubicBezTo>
                  <a:pt x="491064" y="10782"/>
                  <a:pt x="452664" y="0"/>
                  <a:pt x="452664" y="0"/>
                </a:cubicBezTo>
                <a:cubicBezTo>
                  <a:pt x="364680" y="3142"/>
                  <a:pt x="276412" y="1689"/>
                  <a:pt x="188713" y="9427"/>
                </a:cubicBezTo>
                <a:cubicBezTo>
                  <a:pt x="168917" y="11174"/>
                  <a:pt x="151006" y="21996"/>
                  <a:pt x="132153" y="28281"/>
                </a:cubicBezTo>
                <a:lnTo>
                  <a:pt x="103872" y="37708"/>
                </a:lnTo>
                <a:lnTo>
                  <a:pt x="75592" y="47134"/>
                </a:lnTo>
                <a:cubicBezTo>
                  <a:pt x="66165" y="56561"/>
                  <a:pt x="55496" y="64892"/>
                  <a:pt x="47311" y="75415"/>
                </a:cubicBezTo>
                <a:cubicBezTo>
                  <a:pt x="33400" y="93301"/>
                  <a:pt x="9604" y="131976"/>
                  <a:pt x="9604" y="131976"/>
                </a:cubicBezTo>
                <a:cubicBezTo>
                  <a:pt x="3437" y="168978"/>
                  <a:pt x="-8512" y="199438"/>
                  <a:pt x="9604" y="235671"/>
                </a:cubicBezTo>
                <a:cubicBezTo>
                  <a:pt x="15947" y="248356"/>
                  <a:pt x="52244" y="276618"/>
                  <a:pt x="66165" y="282805"/>
                </a:cubicBezTo>
                <a:cubicBezTo>
                  <a:pt x="84326" y="290876"/>
                  <a:pt x="103872" y="295374"/>
                  <a:pt x="122726" y="301658"/>
                </a:cubicBezTo>
                <a:cubicBezTo>
                  <a:pt x="132153" y="304800"/>
                  <a:pt x="142738" y="305573"/>
                  <a:pt x="151006" y="311085"/>
                </a:cubicBezTo>
                <a:cubicBezTo>
                  <a:pt x="160433" y="317370"/>
                  <a:pt x="168873" y="325476"/>
                  <a:pt x="179287" y="329939"/>
                </a:cubicBezTo>
                <a:cubicBezTo>
                  <a:pt x="191195" y="335042"/>
                  <a:pt x="204537" y="335806"/>
                  <a:pt x="216994" y="339365"/>
                </a:cubicBezTo>
                <a:cubicBezTo>
                  <a:pt x="281981" y="357932"/>
                  <a:pt x="199745" y="341204"/>
                  <a:pt x="301835" y="358219"/>
                </a:cubicBezTo>
                <a:cubicBezTo>
                  <a:pt x="737928" y="343682"/>
                  <a:pt x="498160" y="416145"/>
                  <a:pt x="612920" y="320512"/>
                </a:cubicBezTo>
                <a:cubicBezTo>
                  <a:pt x="621624" y="313259"/>
                  <a:pt x="631773" y="307943"/>
                  <a:pt x="641200" y="301658"/>
                </a:cubicBezTo>
                <a:cubicBezTo>
                  <a:pt x="691514" y="226187"/>
                  <a:pt x="710798" y="224213"/>
                  <a:pt x="660054" y="103695"/>
                </a:cubicBezTo>
                <a:cubicBezTo>
                  <a:pt x="651261" y="82811"/>
                  <a:pt x="622347" y="78557"/>
                  <a:pt x="603493" y="65988"/>
                </a:cubicBezTo>
                <a:cubicBezTo>
                  <a:pt x="594066" y="59703"/>
                  <a:pt x="585960" y="50717"/>
                  <a:pt x="575212" y="47134"/>
                </a:cubicBezTo>
                <a:lnTo>
                  <a:pt x="518652" y="28281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Voľný tvar: obrazec 6">
            <a:extLst>
              <a:ext uri="{FF2B5EF4-FFF2-40B4-BE49-F238E27FC236}">
                <a16:creationId xmlns:a16="http://schemas.microsoft.com/office/drawing/2014/main" id="{6FCED34D-54E5-42D6-88BB-5B131B072F60}"/>
              </a:ext>
            </a:extLst>
          </p:cNvPr>
          <p:cNvSpPr/>
          <p:nvPr/>
        </p:nvSpPr>
        <p:spPr>
          <a:xfrm>
            <a:off x="3419872" y="2864470"/>
            <a:ext cx="443577" cy="487554"/>
          </a:xfrm>
          <a:custGeom>
            <a:avLst/>
            <a:gdLst>
              <a:gd name="connsiteX0" fmla="*/ 612920 w 689841"/>
              <a:gd name="connsiteY0" fmla="*/ 65988 h 370956"/>
              <a:gd name="connsiteX1" fmla="*/ 565786 w 689841"/>
              <a:gd name="connsiteY1" fmla="*/ 47134 h 370956"/>
              <a:gd name="connsiteX2" fmla="*/ 537505 w 689841"/>
              <a:gd name="connsiteY2" fmla="*/ 37708 h 370956"/>
              <a:gd name="connsiteX3" fmla="*/ 509225 w 689841"/>
              <a:gd name="connsiteY3" fmla="*/ 18854 h 370956"/>
              <a:gd name="connsiteX4" fmla="*/ 452664 w 689841"/>
              <a:gd name="connsiteY4" fmla="*/ 0 h 370956"/>
              <a:gd name="connsiteX5" fmla="*/ 188713 w 689841"/>
              <a:gd name="connsiteY5" fmla="*/ 9427 h 370956"/>
              <a:gd name="connsiteX6" fmla="*/ 132153 w 689841"/>
              <a:gd name="connsiteY6" fmla="*/ 28281 h 370956"/>
              <a:gd name="connsiteX7" fmla="*/ 103872 w 689841"/>
              <a:gd name="connsiteY7" fmla="*/ 37708 h 370956"/>
              <a:gd name="connsiteX8" fmla="*/ 75592 w 689841"/>
              <a:gd name="connsiteY8" fmla="*/ 47134 h 370956"/>
              <a:gd name="connsiteX9" fmla="*/ 47311 w 689841"/>
              <a:gd name="connsiteY9" fmla="*/ 75415 h 370956"/>
              <a:gd name="connsiteX10" fmla="*/ 9604 w 689841"/>
              <a:gd name="connsiteY10" fmla="*/ 131976 h 370956"/>
              <a:gd name="connsiteX11" fmla="*/ 9604 w 689841"/>
              <a:gd name="connsiteY11" fmla="*/ 235671 h 370956"/>
              <a:gd name="connsiteX12" fmla="*/ 66165 w 689841"/>
              <a:gd name="connsiteY12" fmla="*/ 282805 h 370956"/>
              <a:gd name="connsiteX13" fmla="*/ 122726 w 689841"/>
              <a:gd name="connsiteY13" fmla="*/ 301658 h 370956"/>
              <a:gd name="connsiteX14" fmla="*/ 151006 w 689841"/>
              <a:gd name="connsiteY14" fmla="*/ 311085 h 370956"/>
              <a:gd name="connsiteX15" fmla="*/ 179287 w 689841"/>
              <a:gd name="connsiteY15" fmla="*/ 329939 h 370956"/>
              <a:gd name="connsiteX16" fmla="*/ 216994 w 689841"/>
              <a:gd name="connsiteY16" fmla="*/ 339365 h 370956"/>
              <a:gd name="connsiteX17" fmla="*/ 301835 w 689841"/>
              <a:gd name="connsiteY17" fmla="*/ 358219 h 370956"/>
              <a:gd name="connsiteX18" fmla="*/ 612920 w 689841"/>
              <a:gd name="connsiteY18" fmla="*/ 320512 h 370956"/>
              <a:gd name="connsiteX19" fmla="*/ 641200 w 689841"/>
              <a:gd name="connsiteY19" fmla="*/ 301658 h 370956"/>
              <a:gd name="connsiteX20" fmla="*/ 660054 w 689841"/>
              <a:gd name="connsiteY20" fmla="*/ 103695 h 370956"/>
              <a:gd name="connsiteX21" fmla="*/ 603493 w 689841"/>
              <a:gd name="connsiteY21" fmla="*/ 65988 h 370956"/>
              <a:gd name="connsiteX22" fmla="*/ 575212 w 689841"/>
              <a:gd name="connsiteY22" fmla="*/ 47134 h 370956"/>
              <a:gd name="connsiteX23" fmla="*/ 518652 w 689841"/>
              <a:gd name="connsiteY23" fmla="*/ 28281 h 37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89841" h="370956">
                <a:moveTo>
                  <a:pt x="612920" y="65988"/>
                </a:moveTo>
                <a:cubicBezTo>
                  <a:pt x="597209" y="59703"/>
                  <a:pt x="581630" y="53075"/>
                  <a:pt x="565786" y="47134"/>
                </a:cubicBezTo>
                <a:cubicBezTo>
                  <a:pt x="556482" y="43645"/>
                  <a:pt x="546393" y="42152"/>
                  <a:pt x="537505" y="37708"/>
                </a:cubicBezTo>
                <a:cubicBezTo>
                  <a:pt x="527371" y="32641"/>
                  <a:pt x="519578" y="23455"/>
                  <a:pt x="509225" y="18854"/>
                </a:cubicBezTo>
                <a:cubicBezTo>
                  <a:pt x="491064" y="10782"/>
                  <a:pt x="452664" y="0"/>
                  <a:pt x="452664" y="0"/>
                </a:cubicBezTo>
                <a:cubicBezTo>
                  <a:pt x="364680" y="3142"/>
                  <a:pt x="276412" y="1689"/>
                  <a:pt x="188713" y="9427"/>
                </a:cubicBezTo>
                <a:cubicBezTo>
                  <a:pt x="168917" y="11174"/>
                  <a:pt x="151006" y="21996"/>
                  <a:pt x="132153" y="28281"/>
                </a:cubicBezTo>
                <a:lnTo>
                  <a:pt x="103872" y="37708"/>
                </a:lnTo>
                <a:lnTo>
                  <a:pt x="75592" y="47134"/>
                </a:lnTo>
                <a:cubicBezTo>
                  <a:pt x="66165" y="56561"/>
                  <a:pt x="55496" y="64892"/>
                  <a:pt x="47311" y="75415"/>
                </a:cubicBezTo>
                <a:cubicBezTo>
                  <a:pt x="33400" y="93301"/>
                  <a:pt x="9604" y="131976"/>
                  <a:pt x="9604" y="131976"/>
                </a:cubicBezTo>
                <a:cubicBezTo>
                  <a:pt x="3437" y="168978"/>
                  <a:pt x="-8512" y="199438"/>
                  <a:pt x="9604" y="235671"/>
                </a:cubicBezTo>
                <a:cubicBezTo>
                  <a:pt x="15947" y="248356"/>
                  <a:pt x="52244" y="276618"/>
                  <a:pt x="66165" y="282805"/>
                </a:cubicBezTo>
                <a:cubicBezTo>
                  <a:pt x="84326" y="290876"/>
                  <a:pt x="103872" y="295374"/>
                  <a:pt x="122726" y="301658"/>
                </a:cubicBezTo>
                <a:cubicBezTo>
                  <a:pt x="132153" y="304800"/>
                  <a:pt x="142738" y="305573"/>
                  <a:pt x="151006" y="311085"/>
                </a:cubicBezTo>
                <a:cubicBezTo>
                  <a:pt x="160433" y="317370"/>
                  <a:pt x="168873" y="325476"/>
                  <a:pt x="179287" y="329939"/>
                </a:cubicBezTo>
                <a:cubicBezTo>
                  <a:pt x="191195" y="335042"/>
                  <a:pt x="204537" y="335806"/>
                  <a:pt x="216994" y="339365"/>
                </a:cubicBezTo>
                <a:cubicBezTo>
                  <a:pt x="281981" y="357932"/>
                  <a:pt x="199745" y="341204"/>
                  <a:pt x="301835" y="358219"/>
                </a:cubicBezTo>
                <a:cubicBezTo>
                  <a:pt x="737928" y="343682"/>
                  <a:pt x="498160" y="416145"/>
                  <a:pt x="612920" y="320512"/>
                </a:cubicBezTo>
                <a:cubicBezTo>
                  <a:pt x="621624" y="313259"/>
                  <a:pt x="631773" y="307943"/>
                  <a:pt x="641200" y="301658"/>
                </a:cubicBezTo>
                <a:cubicBezTo>
                  <a:pt x="691514" y="226187"/>
                  <a:pt x="710798" y="224213"/>
                  <a:pt x="660054" y="103695"/>
                </a:cubicBezTo>
                <a:cubicBezTo>
                  <a:pt x="651261" y="82811"/>
                  <a:pt x="622347" y="78557"/>
                  <a:pt x="603493" y="65988"/>
                </a:cubicBezTo>
                <a:cubicBezTo>
                  <a:pt x="594066" y="59703"/>
                  <a:pt x="585960" y="50717"/>
                  <a:pt x="575212" y="47134"/>
                </a:cubicBezTo>
                <a:lnTo>
                  <a:pt x="518652" y="28281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" name="Voľný tvar: obrazec 3">
            <a:extLst>
              <a:ext uri="{FF2B5EF4-FFF2-40B4-BE49-F238E27FC236}">
                <a16:creationId xmlns:a16="http://schemas.microsoft.com/office/drawing/2014/main" id="{3985ABE3-171C-4928-896B-93D1CD19B7FF}"/>
              </a:ext>
            </a:extLst>
          </p:cNvPr>
          <p:cNvSpPr/>
          <p:nvPr/>
        </p:nvSpPr>
        <p:spPr>
          <a:xfrm>
            <a:off x="2987824" y="820081"/>
            <a:ext cx="603788" cy="367696"/>
          </a:xfrm>
          <a:custGeom>
            <a:avLst/>
            <a:gdLst>
              <a:gd name="connsiteX0" fmla="*/ 132439 w 679193"/>
              <a:gd name="connsiteY0" fmla="*/ 94319 h 367696"/>
              <a:gd name="connsiteX1" fmla="*/ 57024 w 679193"/>
              <a:gd name="connsiteY1" fmla="*/ 113173 h 367696"/>
              <a:gd name="connsiteX2" fmla="*/ 28744 w 679193"/>
              <a:gd name="connsiteY2" fmla="*/ 132026 h 367696"/>
              <a:gd name="connsiteX3" fmla="*/ 463 w 679193"/>
              <a:gd name="connsiteY3" fmla="*/ 160307 h 367696"/>
              <a:gd name="connsiteX4" fmla="*/ 9890 w 679193"/>
              <a:gd name="connsiteY4" fmla="*/ 273428 h 367696"/>
              <a:gd name="connsiteX5" fmla="*/ 66451 w 679193"/>
              <a:gd name="connsiteY5" fmla="*/ 292282 h 367696"/>
              <a:gd name="connsiteX6" fmla="*/ 132439 w 679193"/>
              <a:gd name="connsiteY6" fmla="*/ 301709 h 367696"/>
              <a:gd name="connsiteX7" fmla="*/ 170146 w 679193"/>
              <a:gd name="connsiteY7" fmla="*/ 311135 h 367696"/>
              <a:gd name="connsiteX8" fmla="*/ 283268 w 679193"/>
              <a:gd name="connsiteY8" fmla="*/ 329989 h 367696"/>
              <a:gd name="connsiteX9" fmla="*/ 311548 w 679193"/>
              <a:gd name="connsiteY9" fmla="*/ 339416 h 367696"/>
              <a:gd name="connsiteX10" fmla="*/ 349255 w 679193"/>
              <a:gd name="connsiteY10" fmla="*/ 348843 h 367696"/>
              <a:gd name="connsiteX11" fmla="*/ 405816 w 679193"/>
              <a:gd name="connsiteY11" fmla="*/ 367696 h 367696"/>
              <a:gd name="connsiteX12" fmla="*/ 575499 w 679193"/>
              <a:gd name="connsiteY12" fmla="*/ 358270 h 367696"/>
              <a:gd name="connsiteX13" fmla="*/ 632059 w 679193"/>
              <a:gd name="connsiteY13" fmla="*/ 339416 h 367696"/>
              <a:gd name="connsiteX14" fmla="*/ 650913 w 679193"/>
              <a:gd name="connsiteY14" fmla="*/ 301709 h 367696"/>
              <a:gd name="connsiteX15" fmla="*/ 669767 w 679193"/>
              <a:gd name="connsiteY15" fmla="*/ 273428 h 367696"/>
              <a:gd name="connsiteX16" fmla="*/ 679193 w 679193"/>
              <a:gd name="connsiteY16" fmla="*/ 245148 h 367696"/>
              <a:gd name="connsiteX17" fmla="*/ 669767 w 679193"/>
              <a:gd name="connsiteY17" fmla="*/ 198014 h 367696"/>
              <a:gd name="connsiteX18" fmla="*/ 641486 w 679193"/>
              <a:gd name="connsiteY18" fmla="*/ 113173 h 367696"/>
              <a:gd name="connsiteX19" fmla="*/ 632059 w 679193"/>
              <a:gd name="connsiteY19" fmla="*/ 84892 h 367696"/>
              <a:gd name="connsiteX20" fmla="*/ 575499 w 679193"/>
              <a:gd name="connsiteY20" fmla="*/ 47185 h 367696"/>
              <a:gd name="connsiteX21" fmla="*/ 518938 w 679193"/>
              <a:gd name="connsiteY21" fmla="*/ 18905 h 367696"/>
              <a:gd name="connsiteX22" fmla="*/ 452950 w 679193"/>
              <a:gd name="connsiteY22" fmla="*/ 9478 h 367696"/>
              <a:gd name="connsiteX23" fmla="*/ 424670 w 679193"/>
              <a:gd name="connsiteY23" fmla="*/ 51 h 367696"/>
              <a:gd name="connsiteX24" fmla="*/ 217280 w 679193"/>
              <a:gd name="connsiteY24" fmla="*/ 18905 h 367696"/>
              <a:gd name="connsiteX25" fmla="*/ 160719 w 679193"/>
              <a:gd name="connsiteY25" fmla="*/ 56612 h 367696"/>
              <a:gd name="connsiteX26" fmla="*/ 132439 w 679193"/>
              <a:gd name="connsiteY26" fmla="*/ 75465 h 367696"/>
              <a:gd name="connsiteX27" fmla="*/ 132439 w 679193"/>
              <a:gd name="connsiteY27" fmla="*/ 94319 h 367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79193" h="367696">
                <a:moveTo>
                  <a:pt x="132439" y="94319"/>
                </a:moveTo>
                <a:cubicBezTo>
                  <a:pt x="119870" y="100604"/>
                  <a:pt x="76349" y="103511"/>
                  <a:pt x="57024" y="113173"/>
                </a:cubicBezTo>
                <a:cubicBezTo>
                  <a:pt x="46891" y="118240"/>
                  <a:pt x="37447" y="124773"/>
                  <a:pt x="28744" y="132026"/>
                </a:cubicBezTo>
                <a:cubicBezTo>
                  <a:pt x="18502" y="140561"/>
                  <a:pt x="9890" y="150880"/>
                  <a:pt x="463" y="160307"/>
                </a:cubicBezTo>
                <a:cubicBezTo>
                  <a:pt x="3605" y="198014"/>
                  <a:pt x="-7032" y="239585"/>
                  <a:pt x="9890" y="273428"/>
                </a:cubicBezTo>
                <a:cubicBezTo>
                  <a:pt x="18778" y="291203"/>
                  <a:pt x="46777" y="289471"/>
                  <a:pt x="66451" y="292282"/>
                </a:cubicBezTo>
                <a:cubicBezTo>
                  <a:pt x="88447" y="295424"/>
                  <a:pt x="110578" y="297734"/>
                  <a:pt x="132439" y="301709"/>
                </a:cubicBezTo>
                <a:cubicBezTo>
                  <a:pt x="145186" y="304027"/>
                  <a:pt x="157499" y="308325"/>
                  <a:pt x="170146" y="311135"/>
                </a:cubicBezTo>
                <a:cubicBezTo>
                  <a:pt x="219777" y="322164"/>
                  <a:pt x="228170" y="322118"/>
                  <a:pt x="283268" y="329989"/>
                </a:cubicBezTo>
                <a:cubicBezTo>
                  <a:pt x="292695" y="333131"/>
                  <a:pt x="301994" y="336686"/>
                  <a:pt x="311548" y="339416"/>
                </a:cubicBezTo>
                <a:cubicBezTo>
                  <a:pt x="324005" y="342975"/>
                  <a:pt x="336846" y="345120"/>
                  <a:pt x="349255" y="348843"/>
                </a:cubicBezTo>
                <a:cubicBezTo>
                  <a:pt x="368290" y="354554"/>
                  <a:pt x="405816" y="367696"/>
                  <a:pt x="405816" y="367696"/>
                </a:cubicBezTo>
                <a:cubicBezTo>
                  <a:pt x="462377" y="364554"/>
                  <a:pt x="519288" y="365296"/>
                  <a:pt x="575499" y="358270"/>
                </a:cubicBezTo>
                <a:cubicBezTo>
                  <a:pt x="595219" y="355805"/>
                  <a:pt x="632059" y="339416"/>
                  <a:pt x="632059" y="339416"/>
                </a:cubicBezTo>
                <a:cubicBezTo>
                  <a:pt x="638344" y="326847"/>
                  <a:pt x="643941" y="313910"/>
                  <a:pt x="650913" y="301709"/>
                </a:cubicBezTo>
                <a:cubicBezTo>
                  <a:pt x="656534" y="291872"/>
                  <a:pt x="664700" y="283562"/>
                  <a:pt x="669767" y="273428"/>
                </a:cubicBezTo>
                <a:cubicBezTo>
                  <a:pt x="674211" y="264540"/>
                  <a:pt x="676051" y="254575"/>
                  <a:pt x="679193" y="245148"/>
                </a:cubicBezTo>
                <a:cubicBezTo>
                  <a:pt x="676051" y="229437"/>
                  <a:pt x="673983" y="213472"/>
                  <a:pt x="669767" y="198014"/>
                </a:cubicBezTo>
                <a:cubicBezTo>
                  <a:pt x="669765" y="198005"/>
                  <a:pt x="646201" y="127318"/>
                  <a:pt x="641486" y="113173"/>
                </a:cubicBezTo>
                <a:cubicBezTo>
                  <a:pt x="638344" y="103746"/>
                  <a:pt x="640327" y="90404"/>
                  <a:pt x="632059" y="84892"/>
                </a:cubicBezTo>
                <a:lnTo>
                  <a:pt x="575499" y="47185"/>
                </a:lnTo>
                <a:cubicBezTo>
                  <a:pt x="551663" y="31294"/>
                  <a:pt x="546817" y="24481"/>
                  <a:pt x="518938" y="18905"/>
                </a:cubicBezTo>
                <a:cubicBezTo>
                  <a:pt x="497150" y="14548"/>
                  <a:pt x="474946" y="12620"/>
                  <a:pt x="452950" y="9478"/>
                </a:cubicBezTo>
                <a:cubicBezTo>
                  <a:pt x="443523" y="6336"/>
                  <a:pt x="434607" y="51"/>
                  <a:pt x="424670" y="51"/>
                </a:cubicBezTo>
                <a:cubicBezTo>
                  <a:pt x="282633" y="51"/>
                  <a:pt x="300662" y="-1941"/>
                  <a:pt x="217280" y="18905"/>
                </a:cubicBezTo>
                <a:lnTo>
                  <a:pt x="160719" y="56612"/>
                </a:lnTo>
                <a:lnTo>
                  <a:pt x="132439" y="75465"/>
                </a:lnTo>
                <a:cubicBezTo>
                  <a:pt x="109688" y="109592"/>
                  <a:pt x="145008" y="88034"/>
                  <a:pt x="132439" y="94319"/>
                </a:cubicBezTo>
                <a:close/>
              </a:path>
            </a:pathLst>
          </a:cu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Voľný tvar: obrazec 7">
            <a:extLst>
              <a:ext uri="{FF2B5EF4-FFF2-40B4-BE49-F238E27FC236}">
                <a16:creationId xmlns:a16="http://schemas.microsoft.com/office/drawing/2014/main" id="{2E75A069-11B8-4303-8E06-8DE64C4F34E6}"/>
              </a:ext>
            </a:extLst>
          </p:cNvPr>
          <p:cNvSpPr/>
          <p:nvPr/>
        </p:nvSpPr>
        <p:spPr>
          <a:xfrm>
            <a:off x="4025246" y="2884127"/>
            <a:ext cx="383901" cy="459739"/>
          </a:xfrm>
          <a:custGeom>
            <a:avLst/>
            <a:gdLst>
              <a:gd name="connsiteX0" fmla="*/ 245096 w 383901"/>
              <a:gd name="connsiteY0" fmla="*/ 47610 h 459739"/>
              <a:gd name="connsiteX1" fmla="*/ 197962 w 383901"/>
              <a:gd name="connsiteY1" fmla="*/ 19329 h 459739"/>
              <a:gd name="connsiteX2" fmla="*/ 169682 w 383901"/>
              <a:gd name="connsiteY2" fmla="*/ 476 h 459739"/>
              <a:gd name="connsiteX3" fmla="*/ 28280 w 383901"/>
              <a:gd name="connsiteY3" fmla="*/ 9902 h 459739"/>
              <a:gd name="connsiteX4" fmla="*/ 9426 w 383901"/>
              <a:gd name="connsiteY4" fmla="*/ 38183 h 459739"/>
              <a:gd name="connsiteX5" fmla="*/ 0 w 383901"/>
              <a:gd name="connsiteY5" fmla="*/ 66463 h 459739"/>
              <a:gd name="connsiteX6" fmla="*/ 9426 w 383901"/>
              <a:gd name="connsiteY6" fmla="*/ 349267 h 459739"/>
              <a:gd name="connsiteX7" fmla="*/ 56560 w 383901"/>
              <a:gd name="connsiteY7" fmla="*/ 386975 h 459739"/>
              <a:gd name="connsiteX8" fmla="*/ 113121 w 383901"/>
              <a:gd name="connsiteY8" fmla="*/ 424682 h 459739"/>
              <a:gd name="connsiteX9" fmla="*/ 169682 w 383901"/>
              <a:gd name="connsiteY9" fmla="*/ 452962 h 459739"/>
              <a:gd name="connsiteX10" fmla="*/ 358218 w 383901"/>
              <a:gd name="connsiteY10" fmla="*/ 415255 h 459739"/>
              <a:gd name="connsiteX11" fmla="*/ 367645 w 383901"/>
              <a:gd name="connsiteY11" fmla="*/ 386975 h 459739"/>
              <a:gd name="connsiteX12" fmla="*/ 377072 w 383901"/>
              <a:gd name="connsiteY12" fmla="*/ 302133 h 459739"/>
              <a:gd name="connsiteX13" fmla="*/ 339365 w 383901"/>
              <a:gd name="connsiteY13" fmla="*/ 94744 h 459739"/>
              <a:gd name="connsiteX14" fmla="*/ 282804 w 383901"/>
              <a:gd name="connsiteY14" fmla="*/ 75890 h 459739"/>
              <a:gd name="connsiteX15" fmla="*/ 245096 w 383901"/>
              <a:gd name="connsiteY15" fmla="*/ 47610 h 45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3901" h="459739">
                <a:moveTo>
                  <a:pt x="245096" y="47610"/>
                </a:moveTo>
                <a:cubicBezTo>
                  <a:pt x="230956" y="38183"/>
                  <a:pt x="213499" y="29040"/>
                  <a:pt x="197962" y="19329"/>
                </a:cubicBezTo>
                <a:cubicBezTo>
                  <a:pt x="188355" y="13324"/>
                  <a:pt x="180994" y="1104"/>
                  <a:pt x="169682" y="476"/>
                </a:cubicBezTo>
                <a:cubicBezTo>
                  <a:pt x="122516" y="-2144"/>
                  <a:pt x="75414" y="6760"/>
                  <a:pt x="28280" y="9902"/>
                </a:cubicBezTo>
                <a:cubicBezTo>
                  <a:pt x="21995" y="19329"/>
                  <a:pt x="14493" y="28049"/>
                  <a:pt x="9426" y="38183"/>
                </a:cubicBezTo>
                <a:cubicBezTo>
                  <a:pt x="4982" y="47071"/>
                  <a:pt x="0" y="56526"/>
                  <a:pt x="0" y="66463"/>
                </a:cubicBezTo>
                <a:cubicBezTo>
                  <a:pt x="0" y="160783"/>
                  <a:pt x="887" y="255334"/>
                  <a:pt x="9426" y="349267"/>
                </a:cubicBezTo>
                <a:cubicBezTo>
                  <a:pt x="12091" y="378582"/>
                  <a:pt x="36564" y="380309"/>
                  <a:pt x="56560" y="386975"/>
                </a:cubicBezTo>
                <a:cubicBezTo>
                  <a:pt x="110170" y="440583"/>
                  <a:pt x="58552" y="397398"/>
                  <a:pt x="113121" y="424682"/>
                </a:cubicBezTo>
                <a:cubicBezTo>
                  <a:pt x="186218" y="461230"/>
                  <a:pt x="98600" y="429267"/>
                  <a:pt x="169682" y="452962"/>
                </a:cubicBezTo>
                <a:cubicBezTo>
                  <a:pt x="286039" y="446498"/>
                  <a:pt x="320870" y="489951"/>
                  <a:pt x="358218" y="415255"/>
                </a:cubicBezTo>
                <a:cubicBezTo>
                  <a:pt x="362662" y="406367"/>
                  <a:pt x="364503" y="396402"/>
                  <a:pt x="367645" y="386975"/>
                </a:cubicBezTo>
                <a:cubicBezTo>
                  <a:pt x="370787" y="358694"/>
                  <a:pt x="377072" y="330588"/>
                  <a:pt x="377072" y="302133"/>
                </a:cubicBezTo>
                <a:cubicBezTo>
                  <a:pt x="377072" y="255964"/>
                  <a:pt x="407662" y="132687"/>
                  <a:pt x="339365" y="94744"/>
                </a:cubicBezTo>
                <a:cubicBezTo>
                  <a:pt x="321992" y="85093"/>
                  <a:pt x="301658" y="82175"/>
                  <a:pt x="282804" y="75890"/>
                </a:cubicBezTo>
                <a:cubicBezTo>
                  <a:pt x="248562" y="64476"/>
                  <a:pt x="259236" y="57037"/>
                  <a:pt x="245096" y="47610"/>
                </a:cubicBezTo>
                <a:close/>
              </a:path>
            </a:pathLst>
          </a:cu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Voľný tvar: obrazec 1">
            <a:extLst>
              <a:ext uri="{FF2B5EF4-FFF2-40B4-BE49-F238E27FC236}">
                <a16:creationId xmlns:a16="http://schemas.microsoft.com/office/drawing/2014/main" id="{AD92C21D-86A1-4528-B6E7-E6EDD079C06C}"/>
              </a:ext>
            </a:extLst>
          </p:cNvPr>
          <p:cNvSpPr/>
          <p:nvPr/>
        </p:nvSpPr>
        <p:spPr>
          <a:xfrm>
            <a:off x="2912882" y="1150070"/>
            <a:ext cx="688157" cy="282804"/>
          </a:xfrm>
          <a:custGeom>
            <a:avLst/>
            <a:gdLst>
              <a:gd name="connsiteX0" fmla="*/ 282805 w 688157"/>
              <a:gd name="connsiteY0" fmla="*/ 18854 h 282804"/>
              <a:gd name="connsiteX1" fmla="*/ 131976 w 688157"/>
              <a:gd name="connsiteY1" fmla="*/ 28281 h 282804"/>
              <a:gd name="connsiteX2" fmla="*/ 103695 w 688157"/>
              <a:gd name="connsiteY2" fmla="*/ 37707 h 282804"/>
              <a:gd name="connsiteX3" fmla="*/ 65988 w 688157"/>
              <a:gd name="connsiteY3" fmla="*/ 47134 h 282804"/>
              <a:gd name="connsiteX4" fmla="*/ 0 w 688157"/>
              <a:gd name="connsiteY4" fmla="*/ 113122 h 282804"/>
              <a:gd name="connsiteX5" fmla="*/ 9427 w 688157"/>
              <a:gd name="connsiteY5" fmla="*/ 169683 h 282804"/>
              <a:gd name="connsiteX6" fmla="*/ 37708 w 688157"/>
              <a:gd name="connsiteY6" fmla="*/ 188536 h 282804"/>
              <a:gd name="connsiteX7" fmla="*/ 94269 w 688157"/>
              <a:gd name="connsiteY7" fmla="*/ 235670 h 282804"/>
              <a:gd name="connsiteX8" fmla="*/ 122549 w 688157"/>
              <a:gd name="connsiteY8" fmla="*/ 245097 h 282804"/>
              <a:gd name="connsiteX9" fmla="*/ 179110 w 688157"/>
              <a:gd name="connsiteY9" fmla="*/ 273377 h 282804"/>
              <a:gd name="connsiteX10" fmla="*/ 424207 w 688157"/>
              <a:gd name="connsiteY10" fmla="*/ 282804 h 282804"/>
              <a:gd name="connsiteX11" fmla="*/ 593889 w 688157"/>
              <a:gd name="connsiteY11" fmla="*/ 273377 h 282804"/>
              <a:gd name="connsiteX12" fmla="*/ 650450 w 688157"/>
              <a:gd name="connsiteY12" fmla="*/ 235670 h 282804"/>
              <a:gd name="connsiteX13" fmla="*/ 678730 w 688157"/>
              <a:gd name="connsiteY13" fmla="*/ 150829 h 282804"/>
              <a:gd name="connsiteX14" fmla="*/ 688157 w 688157"/>
              <a:gd name="connsiteY14" fmla="*/ 122549 h 282804"/>
              <a:gd name="connsiteX15" fmla="*/ 678730 w 688157"/>
              <a:gd name="connsiteY15" fmla="*/ 65988 h 282804"/>
              <a:gd name="connsiteX16" fmla="*/ 650450 w 688157"/>
              <a:gd name="connsiteY16" fmla="*/ 37707 h 282804"/>
              <a:gd name="connsiteX17" fmla="*/ 622170 w 688157"/>
              <a:gd name="connsiteY17" fmla="*/ 18854 h 282804"/>
              <a:gd name="connsiteX18" fmla="*/ 527902 w 688157"/>
              <a:gd name="connsiteY18" fmla="*/ 0 h 282804"/>
              <a:gd name="connsiteX19" fmla="*/ 282805 w 688157"/>
              <a:gd name="connsiteY19" fmla="*/ 18854 h 28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8157" h="282804">
                <a:moveTo>
                  <a:pt x="282805" y="18854"/>
                </a:moveTo>
                <a:cubicBezTo>
                  <a:pt x="216817" y="23567"/>
                  <a:pt x="182074" y="23008"/>
                  <a:pt x="131976" y="28281"/>
                </a:cubicBezTo>
                <a:cubicBezTo>
                  <a:pt x="122094" y="29321"/>
                  <a:pt x="113250" y="34977"/>
                  <a:pt x="103695" y="37707"/>
                </a:cubicBezTo>
                <a:cubicBezTo>
                  <a:pt x="91238" y="41266"/>
                  <a:pt x="78557" y="43992"/>
                  <a:pt x="65988" y="47134"/>
                </a:cubicBezTo>
                <a:cubicBezTo>
                  <a:pt x="1159" y="90353"/>
                  <a:pt x="16592" y="63345"/>
                  <a:pt x="0" y="113122"/>
                </a:cubicBezTo>
                <a:cubicBezTo>
                  <a:pt x="3142" y="131976"/>
                  <a:pt x="879" y="152587"/>
                  <a:pt x="9427" y="169683"/>
                </a:cubicBezTo>
                <a:cubicBezTo>
                  <a:pt x="14494" y="179817"/>
                  <a:pt x="29004" y="181283"/>
                  <a:pt x="37708" y="188536"/>
                </a:cubicBezTo>
                <a:cubicBezTo>
                  <a:pt x="68987" y="214602"/>
                  <a:pt x="59155" y="218113"/>
                  <a:pt x="94269" y="235670"/>
                </a:cubicBezTo>
                <a:cubicBezTo>
                  <a:pt x="103157" y="240114"/>
                  <a:pt x="113661" y="240653"/>
                  <a:pt x="122549" y="245097"/>
                </a:cubicBezTo>
                <a:cubicBezTo>
                  <a:pt x="145940" y="256793"/>
                  <a:pt x="151620" y="271481"/>
                  <a:pt x="179110" y="273377"/>
                </a:cubicBezTo>
                <a:cubicBezTo>
                  <a:pt x="260676" y="279002"/>
                  <a:pt x="342508" y="279662"/>
                  <a:pt x="424207" y="282804"/>
                </a:cubicBezTo>
                <a:cubicBezTo>
                  <a:pt x="480768" y="279662"/>
                  <a:pt x="538432" y="284931"/>
                  <a:pt x="593889" y="273377"/>
                </a:cubicBezTo>
                <a:cubicBezTo>
                  <a:pt x="616072" y="268756"/>
                  <a:pt x="650450" y="235670"/>
                  <a:pt x="650450" y="235670"/>
                </a:cubicBezTo>
                <a:lnTo>
                  <a:pt x="678730" y="150829"/>
                </a:lnTo>
                <a:lnTo>
                  <a:pt x="688157" y="122549"/>
                </a:lnTo>
                <a:cubicBezTo>
                  <a:pt x="685015" y="103695"/>
                  <a:pt x="686493" y="83454"/>
                  <a:pt x="678730" y="65988"/>
                </a:cubicBezTo>
                <a:cubicBezTo>
                  <a:pt x="673316" y="53805"/>
                  <a:pt x="660692" y="46242"/>
                  <a:pt x="650450" y="37707"/>
                </a:cubicBezTo>
                <a:cubicBezTo>
                  <a:pt x="641747" y="30454"/>
                  <a:pt x="632303" y="23921"/>
                  <a:pt x="622170" y="18854"/>
                </a:cubicBezTo>
                <a:cubicBezTo>
                  <a:pt x="595844" y="5691"/>
                  <a:pt x="552222" y="3474"/>
                  <a:pt x="527902" y="0"/>
                </a:cubicBezTo>
                <a:lnTo>
                  <a:pt x="282805" y="18854"/>
                </a:ln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Voľný tvar: obrazec 8">
            <a:extLst>
              <a:ext uri="{FF2B5EF4-FFF2-40B4-BE49-F238E27FC236}">
                <a16:creationId xmlns:a16="http://schemas.microsoft.com/office/drawing/2014/main" id="{2EAC6E1C-DAB1-47D2-A078-CE700A5E617F}"/>
              </a:ext>
            </a:extLst>
          </p:cNvPr>
          <p:cNvSpPr/>
          <p:nvPr/>
        </p:nvSpPr>
        <p:spPr>
          <a:xfrm>
            <a:off x="5039147" y="2892287"/>
            <a:ext cx="383901" cy="459738"/>
          </a:xfrm>
          <a:custGeom>
            <a:avLst/>
            <a:gdLst>
              <a:gd name="connsiteX0" fmla="*/ 282805 w 688157"/>
              <a:gd name="connsiteY0" fmla="*/ 18854 h 282804"/>
              <a:gd name="connsiteX1" fmla="*/ 131976 w 688157"/>
              <a:gd name="connsiteY1" fmla="*/ 28281 h 282804"/>
              <a:gd name="connsiteX2" fmla="*/ 103695 w 688157"/>
              <a:gd name="connsiteY2" fmla="*/ 37707 h 282804"/>
              <a:gd name="connsiteX3" fmla="*/ 65988 w 688157"/>
              <a:gd name="connsiteY3" fmla="*/ 47134 h 282804"/>
              <a:gd name="connsiteX4" fmla="*/ 0 w 688157"/>
              <a:gd name="connsiteY4" fmla="*/ 113122 h 282804"/>
              <a:gd name="connsiteX5" fmla="*/ 9427 w 688157"/>
              <a:gd name="connsiteY5" fmla="*/ 169683 h 282804"/>
              <a:gd name="connsiteX6" fmla="*/ 37708 w 688157"/>
              <a:gd name="connsiteY6" fmla="*/ 188536 h 282804"/>
              <a:gd name="connsiteX7" fmla="*/ 94269 w 688157"/>
              <a:gd name="connsiteY7" fmla="*/ 235670 h 282804"/>
              <a:gd name="connsiteX8" fmla="*/ 122549 w 688157"/>
              <a:gd name="connsiteY8" fmla="*/ 245097 h 282804"/>
              <a:gd name="connsiteX9" fmla="*/ 179110 w 688157"/>
              <a:gd name="connsiteY9" fmla="*/ 273377 h 282804"/>
              <a:gd name="connsiteX10" fmla="*/ 424207 w 688157"/>
              <a:gd name="connsiteY10" fmla="*/ 282804 h 282804"/>
              <a:gd name="connsiteX11" fmla="*/ 593889 w 688157"/>
              <a:gd name="connsiteY11" fmla="*/ 273377 h 282804"/>
              <a:gd name="connsiteX12" fmla="*/ 650450 w 688157"/>
              <a:gd name="connsiteY12" fmla="*/ 235670 h 282804"/>
              <a:gd name="connsiteX13" fmla="*/ 678730 w 688157"/>
              <a:gd name="connsiteY13" fmla="*/ 150829 h 282804"/>
              <a:gd name="connsiteX14" fmla="*/ 688157 w 688157"/>
              <a:gd name="connsiteY14" fmla="*/ 122549 h 282804"/>
              <a:gd name="connsiteX15" fmla="*/ 678730 w 688157"/>
              <a:gd name="connsiteY15" fmla="*/ 65988 h 282804"/>
              <a:gd name="connsiteX16" fmla="*/ 650450 w 688157"/>
              <a:gd name="connsiteY16" fmla="*/ 37707 h 282804"/>
              <a:gd name="connsiteX17" fmla="*/ 622170 w 688157"/>
              <a:gd name="connsiteY17" fmla="*/ 18854 h 282804"/>
              <a:gd name="connsiteX18" fmla="*/ 527902 w 688157"/>
              <a:gd name="connsiteY18" fmla="*/ 0 h 282804"/>
              <a:gd name="connsiteX19" fmla="*/ 282805 w 688157"/>
              <a:gd name="connsiteY19" fmla="*/ 18854 h 28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8157" h="282804">
                <a:moveTo>
                  <a:pt x="282805" y="18854"/>
                </a:moveTo>
                <a:cubicBezTo>
                  <a:pt x="216817" y="23567"/>
                  <a:pt x="182074" y="23008"/>
                  <a:pt x="131976" y="28281"/>
                </a:cubicBezTo>
                <a:cubicBezTo>
                  <a:pt x="122094" y="29321"/>
                  <a:pt x="113250" y="34977"/>
                  <a:pt x="103695" y="37707"/>
                </a:cubicBezTo>
                <a:cubicBezTo>
                  <a:pt x="91238" y="41266"/>
                  <a:pt x="78557" y="43992"/>
                  <a:pt x="65988" y="47134"/>
                </a:cubicBezTo>
                <a:cubicBezTo>
                  <a:pt x="1159" y="90353"/>
                  <a:pt x="16592" y="63345"/>
                  <a:pt x="0" y="113122"/>
                </a:cubicBezTo>
                <a:cubicBezTo>
                  <a:pt x="3142" y="131976"/>
                  <a:pt x="879" y="152587"/>
                  <a:pt x="9427" y="169683"/>
                </a:cubicBezTo>
                <a:cubicBezTo>
                  <a:pt x="14494" y="179817"/>
                  <a:pt x="29004" y="181283"/>
                  <a:pt x="37708" y="188536"/>
                </a:cubicBezTo>
                <a:cubicBezTo>
                  <a:pt x="68987" y="214602"/>
                  <a:pt x="59155" y="218113"/>
                  <a:pt x="94269" y="235670"/>
                </a:cubicBezTo>
                <a:cubicBezTo>
                  <a:pt x="103157" y="240114"/>
                  <a:pt x="113661" y="240653"/>
                  <a:pt x="122549" y="245097"/>
                </a:cubicBezTo>
                <a:cubicBezTo>
                  <a:pt x="145940" y="256793"/>
                  <a:pt x="151620" y="271481"/>
                  <a:pt x="179110" y="273377"/>
                </a:cubicBezTo>
                <a:cubicBezTo>
                  <a:pt x="260676" y="279002"/>
                  <a:pt x="342508" y="279662"/>
                  <a:pt x="424207" y="282804"/>
                </a:cubicBezTo>
                <a:cubicBezTo>
                  <a:pt x="480768" y="279662"/>
                  <a:pt x="538432" y="284931"/>
                  <a:pt x="593889" y="273377"/>
                </a:cubicBezTo>
                <a:cubicBezTo>
                  <a:pt x="616072" y="268756"/>
                  <a:pt x="650450" y="235670"/>
                  <a:pt x="650450" y="235670"/>
                </a:cubicBezTo>
                <a:lnTo>
                  <a:pt x="678730" y="150829"/>
                </a:lnTo>
                <a:lnTo>
                  <a:pt x="688157" y="122549"/>
                </a:lnTo>
                <a:cubicBezTo>
                  <a:pt x="685015" y="103695"/>
                  <a:pt x="686493" y="83454"/>
                  <a:pt x="678730" y="65988"/>
                </a:cubicBezTo>
                <a:cubicBezTo>
                  <a:pt x="673316" y="53805"/>
                  <a:pt x="660692" y="46242"/>
                  <a:pt x="650450" y="37707"/>
                </a:cubicBezTo>
                <a:cubicBezTo>
                  <a:pt x="641747" y="30454"/>
                  <a:pt x="632303" y="23921"/>
                  <a:pt x="622170" y="18854"/>
                </a:cubicBezTo>
                <a:cubicBezTo>
                  <a:pt x="595844" y="5691"/>
                  <a:pt x="552222" y="3474"/>
                  <a:pt x="527902" y="0"/>
                </a:cubicBezTo>
                <a:lnTo>
                  <a:pt x="282805" y="18854"/>
                </a:ln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3714C8B3-0B84-492A-B6B4-18086C6F6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706" y="2951084"/>
            <a:ext cx="142875" cy="314325"/>
          </a:xfrm>
          <a:prstGeom prst="rect">
            <a:avLst/>
          </a:prstGeom>
        </p:spPr>
      </p:pic>
      <p:sp>
        <p:nvSpPr>
          <p:cNvPr id="11" name="Zástupný symbol pro obsah 7">
            <a:extLst>
              <a:ext uri="{FF2B5EF4-FFF2-40B4-BE49-F238E27FC236}">
                <a16:creationId xmlns:a16="http://schemas.microsoft.com/office/drawing/2014/main" id="{F1CD8F22-3B14-41E6-B18A-24507F66F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157605"/>
            <a:ext cx="8229600" cy="2511754"/>
          </a:xfrm>
        </p:spPr>
        <p:txBody>
          <a:bodyPr>
            <a:normAutofit/>
          </a:bodyPr>
          <a:lstStyle/>
          <a:p>
            <a:r>
              <a:rPr lang="sk-SK" sz="2400" dirty="0">
                <a:sym typeface="Wingdings" panose="05000000000000000000" pitchFamily="2" charset="2"/>
              </a:rPr>
              <a:t>Modelová osoba 1:</a:t>
            </a:r>
          </a:p>
          <a:p>
            <a:pPr lvl="1"/>
            <a:r>
              <a:rPr lang="sk-SK" sz="1800" dirty="0">
                <a:sym typeface="Wingdings" panose="05000000000000000000" pitchFamily="2" charset="2"/>
              </a:rPr>
              <a:t>Zákrok – 0 (</a:t>
            </a:r>
            <a:r>
              <a:rPr lang="sk-SK" sz="1800" dirty="0" err="1">
                <a:sym typeface="Wingdings" panose="05000000000000000000" pitchFamily="2" charset="2"/>
              </a:rPr>
              <a:t>ne</a:t>
            </a:r>
            <a:r>
              <a:rPr lang="sk-SK" sz="1800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sk-SK" sz="1800" dirty="0">
                <a:sym typeface="Wingdings" panose="05000000000000000000" pitchFamily="2" charset="2"/>
              </a:rPr>
              <a:t>Počet dní - 5</a:t>
            </a:r>
          </a:p>
        </p:txBody>
      </p:sp>
      <p:sp>
        <p:nvSpPr>
          <p:cNvPr id="12" name="Voľný tvar: obrazec 11">
            <a:extLst>
              <a:ext uri="{FF2B5EF4-FFF2-40B4-BE49-F238E27FC236}">
                <a16:creationId xmlns:a16="http://schemas.microsoft.com/office/drawing/2014/main" id="{F1C6E20F-0D36-4E89-8342-C8AFCE3AB166}"/>
              </a:ext>
            </a:extLst>
          </p:cNvPr>
          <p:cNvSpPr/>
          <p:nvPr/>
        </p:nvSpPr>
        <p:spPr>
          <a:xfrm>
            <a:off x="2057083" y="4624599"/>
            <a:ext cx="205350" cy="315046"/>
          </a:xfrm>
          <a:custGeom>
            <a:avLst/>
            <a:gdLst>
              <a:gd name="connsiteX0" fmla="*/ 101655 w 205350"/>
              <a:gd name="connsiteY0" fmla="*/ 3962 h 315046"/>
              <a:gd name="connsiteX1" fmla="*/ 54521 w 205350"/>
              <a:gd name="connsiteY1" fmla="*/ 13389 h 315046"/>
              <a:gd name="connsiteX2" fmla="*/ 16814 w 205350"/>
              <a:gd name="connsiteY2" fmla="*/ 69949 h 315046"/>
              <a:gd name="connsiteX3" fmla="*/ 16814 w 205350"/>
              <a:gd name="connsiteY3" fmla="*/ 230205 h 315046"/>
              <a:gd name="connsiteX4" fmla="*/ 45094 w 205350"/>
              <a:gd name="connsiteY4" fmla="*/ 249059 h 315046"/>
              <a:gd name="connsiteX5" fmla="*/ 129936 w 205350"/>
              <a:gd name="connsiteY5" fmla="*/ 315046 h 315046"/>
              <a:gd name="connsiteX6" fmla="*/ 158216 w 205350"/>
              <a:gd name="connsiteY6" fmla="*/ 305620 h 315046"/>
              <a:gd name="connsiteX7" fmla="*/ 205350 w 205350"/>
              <a:gd name="connsiteY7" fmla="*/ 220778 h 315046"/>
              <a:gd name="connsiteX8" fmla="*/ 195923 w 205350"/>
              <a:gd name="connsiteY8" fmla="*/ 22815 h 315046"/>
              <a:gd name="connsiteX9" fmla="*/ 167643 w 205350"/>
              <a:gd name="connsiteY9" fmla="*/ 3962 h 315046"/>
              <a:gd name="connsiteX10" fmla="*/ 101655 w 205350"/>
              <a:gd name="connsiteY10" fmla="*/ 3962 h 31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350" h="315046">
                <a:moveTo>
                  <a:pt x="101655" y="3962"/>
                </a:moveTo>
                <a:cubicBezTo>
                  <a:pt x="82801" y="5533"/>
                  <a:pt x="67168" y="3552"/>
                  <a:pt x="54521" y="13389"/>
                </a:cubicBezTo>
                <a:cubicBezTo>
                  <a:pt x="36635" y="27300"/>
                  <a:pt x="16814" y="69949"/>
                  <a:pt x="16814" y="69949"/>
                </a:cubicBezTo>
                <a:cubicBezTo>
                  <a:pt x="-3298" y="130284"/>
                  <a:pt x="-7799" y="131752"/>
                  <a:pt x="16814" y="230205"/>
                </a:cubicBezTo>
                <a:cubicBezTo>
                  <a:pt x="19562" y="241196"/>
                  <a:pt x="36626" y="241532"/>
                  <a:pt x="45094" y="249059"/>
                </a:cubicBezTo>
                <a:cubicBezTo>
                  <a:pt x="121397" y="316884"/>
                  <a:pt x="71621" y="295610"/>
                  <a:pt x="129936" y="315046"/>
                </a:cubicBezTo>
                <a:cubicBezTo>
                  <a:pt x="139363" y="311904"/>
                  <a:pt x="151190" y="312646"/>
                  <a:pt x="158216" y="305620"/>
                </a:cubicBezTo>
                <a:cubicBezTo>
                  <a:pt x="190630" y="273206"/>
                  <a:pt x="193496" y="256340"/>
                  <a:pt x="205350" y="220778"/>
                </a:cubicBezTo>
                <a:cubicBezTo>
                  <a:pt x="202208" y="154790"/>
                  <a:pt x="207242" y="87901"/>
                  <a:pt x="195923" y="22815"/>
                </a:cubicBezTo>
                <a:cubicBezTo>
                  <a:pt x="193982" y="11653"/>
                  <a:pt x="177996" y="8563"/>
                  <a:pt x="167643" y="3962"/>
                </a:cubicBezTo>
                <a:cubicBezTo>
                  <a:pt x="149482" y="-4109"/>
                  <a:pt x="120509" y="2391"/>
                  <a:pt x="101655" y="3962"/>
                </a:cubicBezTo>
                <a:close/>
              </a:path>
            </a:pathLst>
          </a:cu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3" name="Voľný tvar: obrazec 12">
            <a:extLst>
              <a:ext uri="{FF2B5EF4-FFF2-40B4-BE49-F238E27FC236}">
                <a16:creationId xmlns:a16="http://schemas.microsoft.com/office/drawing/2014/main" id="{04C1A9E5-2F2A-45A5-ADB6-C90C7EDD9236}"/>
              </a:ext>
            </a:extLst>
          </p:cNvPr>
          <p:cNvSpPr/>
          <p:nvPr/>
        </p:nvSpPr>
        <p:spPr>
          <a:xfrm>
            <a:off x="4386039" y="2884127"/>
            <a:ext cx="413817" cy="487553"/>
          </a:xfrm>
          <a:custGeom>
            <a:avLst/>
            <a:gdLst>
              <a:gd name="connsiteX0" fmla="*/ 101655 w 205350"/>
              <a:gd name="connsiteY0" fmla="*/ 3962 h 315046"/>
              <a:gd name="connsiteX1" fmla="*/ 54521 w 205350"/>
              <a:gd name="connsiteY1" fmla="*/ 13389 h 315046"/>
              <a:gd name="connsiteX2" fmla="*/ 16814 w 205350"/>
              <a:gd name="connsiteY2" fmla="*/ 69949 h 315046"/>
              <a:gd name="connsiteX3" fmla="*/ 16814 w 205350"/>
              <a:gd name="connsiteY3" fmla="*/ 230205 h 315046"/>
              <a:gd name="connsiteX4" fmla="*/ 45094 w 205350"/>
              <a:gd name="connsiteY4" fmla="*/ 249059 h 315046"/>
              <a:gd name="connsiteX5" fmla="*/ 129936 w 205350"/>
              <a:gd name="connsiteY5" fmla="*/ 315046 h 315046"/>
              <a:gd name="connsiteX6" fmla="*/ 158216 w 205350"/>
              <a:gd name="connsiteY6" fmla="*/ 305620 h 315046"/>
              <a:gd name="connsiteX7" fmla="*/ 205350 w 205350"/>
              <a:gd name="connsiteY7" fmla="*/ 220778 h 315046"/>
              <a:gd name="connsiteX8" fmla="*/ 195923 w 205350"/>
              <a:gd name="connsiteY8" fmla="*/ 22815 h 315046"/>
              <a:gd name="connsiteX9" fmla="*/ 167643 w 205350"/>
              <a:gd name="connsiteY9" fmla="*/ 3962 h 315046"/>
              <a:gd name="connsiteX10" fmla="*/ 101655 w 205350"/>
              <a:gd name="connsiteY10" fmla="*/ 3962 h 31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350" h="315046">
                <a:moveTo>
                  <a:pt x="101655" y="3962"/>
                </a:moveTo>
                <a:cubicBezTo>
                  <a:pt x="82801" y="5533"/>
                  <a:pt x="67168" y="3552"/>
                  <a:pt x="54521" y="13389"/>
                </a:cubicBezTo>
                <a:cubicBezTo>
                  <a:pt x="36635" y="27300"/>
                  <a:pt x="16814" y="69949"/>
                  <a:pt x="16814" y="69949"/>
                </a:cubicBezTo>
                <a:cubicBezTo>
                  <a:pt x="-3298" y="130284"/>
                  <a:pt x="-7799" y="131752"/>
                  <a:pt x="16814" y="230205"/>
                </a:cubicBezTo>
                <a:cubicBezTo>
                  <a:pt x="19562" y="241196"/>
                  <a:pt x="36626" y="241532"/>
                  <a:pt x="45094" y="249059"/>
                </a:cubicBezTo>
                <a:cubicBezTo>
                  <a:pt x="121397" y="316884"/>
                  <a:pt x="71621" y="295610"/>
                  <a:pt x="129936" y="315046"/>
                </a:cubicBezTo>
                <a:cubicBezTo>
                  <a:pt x="139363" y="311904"/>
                  <a:pt x="151190" y="312646"/>
                  <a:pt x="158216" y="305620"/>
                </a:cubicBezTo>
                <a:cubicBezTo>
                  <a:pt x="190630" y="273206"/>
                  <a:pt x="193496" y="256340"/>
                  <a:pt x="205350" y="220778"/>
                </a:cubicBezTo>
                <a:cubicBezTo>
                  <a:pt x="202208" y="154790"/>
                  <a:pt x="207242" y="87901"/>
                  <a:pt x="195923" y="22815"/>
                </a:cubicBezTo>
                <a:cubicBezTo>
                  <a:pt x="193982" y="11653"/>
                  <a:pt x="177996" y="8563"/>
                  <a:pt x="167643" y="3962"/>
                </a:cubicBezTo>
                <a:cubicBezTo>
                  <a:pt x="149482" y="-4109"/>
                  <a:pt x="120509" y="2391"/>
                  <a:pt x="101655" y="3962"/>
                </a:cubicBezTo>
                <a:close/>
              </a:path>
            </a:pathLst>
          </a:cu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5" name="Voľný tvar: obrazec 14">
            <a:extLst>
              <a:ext uri="{FF2B5EF4-FFF2-40B4-BE49-F238E27FC236}">
                <a16:creationId xmlns:a16="http://schemas.microsoft.com/office/drawing/2014/main" id="{C3FCE5AC-6A97-4B57-9704-E4BC9E878067}"/>
              </a:ext>
            </a:extLst>
          </p:cNvPr>
          <p:cNvSpPr/>
          <p:nvPr/>
        </p:nvSpPr>
        <p:spPr>
          <a:xfrm>
            <a:off x="5400292" y="2872816"/>
            <a:ext cx="467851" cy="498864"/>
          </a:xfrm>
          <a:custGeom>
            <a:avLst/>
            <a:gdLst>
              <a:gd name="connsiteX0" fmla="*/ 254598 w 254598"/>
              <a:gd name="connsiteY0" fmla="*/ 103695 h 339365"/>
              <a:gd name="connsiteX1" fmla="*/ 198037 w 254598"/>
              <a:gd name="connsiteY1" fmla="*/ 28280 h 339365"/>
              <a:gd name="connsiteX2" fmla="*/ 141476 w 254598"/>
              <a:gd name="connsiteY2" fmla="*/ 9427 h 339365"/>
              <a:gd name="connsiteX3" fmla="*/ 113196 w 254598"/>
              <a:gd name="connsiteY3" fmla="*/ 0 h 339365"/>
              <a:gd name="connsiteX4" fmla="*/ 28355 w 254598"/>
              <a:gd name="connsiteY4" fmla="*/ 28280 h 339365"/>
              <a:gd name="connsiteX5" fmla="*/ 9501 w 254598"/>
              <a:gd name="connsiteY5" fmla="*/ 84841 h 339365"/>
              <a:gd name="connsiteX6" fmla="*/ 9501 w 254598"/>
              <a:gd name="connsiteY6" fmla="*/ 263951 h 339365"/>
              <a:gd name="connsiteX7" fmla="*/ 37782 w 254598"/>
              <a:gd name="connsiteY7" fmla="*/ 292231 h 339365"/>
              <a:gd name="connsiteX8" fmla="*/ 150903 w 254598"/>
              <a:gd name="connsiteY8" fmla="*/ 339365 h 339365"/>
              <a:gd name="connsiteX9" fmla="*/ 226318 w 254598"/>
              <a:gd name="connsiteY9" fmla="*/ 320511 h 339365"/>
              <a:gd name="connsiteX10" fmla="*/ 254598 w 254598"/>
              <a:gd name="connsiteY10" fmla="*/ 263951 h 339365"/>
              <a:gd name="connsiteX11" fmla="*/ 254598 w 254598"/>
              <a:gd name="connsiteY11" fmla="*/ 103695 h 33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4598" h="339365">
                <a:moveTo>
                  <a:pt x="254598" y="103695"/>
                </a:moveTo>
                <a:cubicBezTo>
                  <a:pt x="242128" y="82911"/>
                  <a:pt x="222779" y="42026"/>
                  <a:pt x="198037" y="28280"/>
                </a:cubicBezTo>
                <a:cubicBezTo>
                  <a:pt x="180664" y="18629"/>
                  <a:pt x="160330" y="15711"/>
                  <a:pt x="141476" y="9427"/>
                </a:cubicBezTo>
                <a:lnTo>
                  <a:pt x="113196" y="0"/>
                </a:lnTo>
                <a:cubicBezTo>
                  <a:pt x="93999" y="3200"/>
                  <a:pt x="43768" y="3620"/>
                  <a:pt x="28355" y="28280"/>
                </a:cubicBezTo>
                <a:cubicBezTo>
                  <a:pt x="17822" y="45133"/>
                  <a:pt x="9501" y="84841"/>
                  <a:pt x="9501" y="84841"/>
                </a:cubicBezTo>
                <a:cubicBezTo>
                  <a:pt x="7127" y="115700"/>
                  <a:pt x="-10636" y="218644"/>
                  <a:pt x="9501" y="263951"/>
                </a:cubicBezTo>
                <a:cubicBezTo>
                  <a:pt x="14916" y="276133"/>
                  <a:pt x="27259" y="284046"/>
                  <a:pt x="37782" y="292231"/>
                </a:cubicBezTo>
                <a:cubicBezTo>
                  <a:pt x="97072" y="338345"/>
                  <a:pt x="83104" y="328065"/>
                  <a:pt x="150903" y="339365"/>
                </a:cubicBezTo>
                <a:cubicBezTo>
                  <a:pt x="153251" y="338895"/>
                  <a:pt x="216656" y="328241"/>
                  <a:pt x="226318" y="320511"/>
                </a:cubicBezTo>
                <a:cubicBezTo>
                  <a:pt x="242930" y="307222"/>
                  <a:pt x="248388" y="282580"/>
                  <a:pt x="254598" y="263951"/>
                </a:cubicBezTo>
                <a:lnTo>
                  <a:pt x="254598" y="103695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Voľný tvar: obrazec 15">
            <a:extLst>
              <a:ext uri="{FF2B5EF4-FFF2-40B4-BE49-F238E27FC236}">
                <a16:creationId xmlns:a16="http://schemas.microsoft.com/office/drawing/2014/main" id="{3753CD4C-2D7D-481A-B575-822D70042EF6}"/>
              </a:ext>
            </a:extLst>
          </p:cNvPr>
          <p:cNvSpPr/>
          <p:nvPr/>
        </p:nvSpPr>
        <p:spPr>
          <a:xfrm>
            <a:off x="2248098" y="4939645"/>
            <a:ext cx="254598" cy="339365"/>
          </a:xfrm>
          <a:custGeom>
            <a:avLst/>
            <a:gdLst>
              <a:gd name="connsiteX0" fmla="*/ 254598 w 254598"/>
              <a:gd name="connsiteY0" fmla="*/ 103695 h 339365"/>
              <a:gd name="connsiteX1" fmla="*/ 198037 w 254598"/>
              <a:gd name="connsiteY1" fmla="*/ 28280 h 339365"/>
              <a:gd name="connsiteX2" fmla="*/ 141476 w 254598"/>
              <a:gd name="connsiteY2" fmla="*/ 9427 h 339365"/>
              <a:gd name="connsiteX3" fmla="*/ 113196 w 254598"/>
              <a:gd name="connsiteY3" fmla="*/ 0 h 339365"/>
              <a:gd name="connsiteX4" fmla="*/ 28355 w 254598"/>
              <a:gd name="connsiteY4" fmla="*/ 28280 h 339365"/>
              <a:gd name="connsiteX5" fmla="*/ 9501 w 254598"/>
              <a:gd name="connsiteY5" fmla="*/ 84841 h 339365"/>
              <a:gd name="connsiteX6" fmla="*/ 9501 w 254598"/>
              <a:gd name="connsiteY6" fmla="*/ 263951 h 339365"/>
              <a:gd name="connsiteX7" fmla="*/ 37782 w 254598"/>
              <a:gd name="connsiteY7" fmla="*/ 292231 h 339365"/>
              <a:gd name="connsiteX8" fmla="*/ 150903 w 254598"/>
              <a:gd name="connsiteY8" fmla="*/ 339365 h 339365"/>
              <a:gd name="connsiteX9" fmla="*/ 226318 w 254598"/>
              <a:gd name="connsiteY9" fmla="*/ 320511 h 339365"/>
              <a:gd name="connsiteX10" fmla="*/ 254598 w 254598"/>
              <a:gd name="connsiteY10" fmla="*/ 263951 h 339365"/>
              <a:gd name="connsiteX11" fmla="*/ 254598 w 254598"/>
              <a:gd name="connsiteY11" fmla="*/ 103695 h 33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4598" h="339365">
                <a:moveTo>
                  <a:pt x="254598" y="103695"/>
                </a:moveTo>
                <a:cubicBezTo>
                  <a:pt x="242128" y="82911"/>
                  <a:pt x="222779" y="42026"/>
                  <a:pt x="198037" y="28280"/>
                </a:cubicBezTo>
                <a:cubicBezTo>
                  <a:pt x="180664" y="18629"/>
                  <a:pt x="160330" y="15711"/>
                  <a:pt x="141476" y="9427"/>
                </a:cubicBezTo>
                <a:lnTo>
                  <a:pt x="113196" y="0"/>
                </a:lnTo>
                <a:cubicBezTo>
                  <a:pt x="93999" y="3200"/>
                  <a:pt x="43768" y="3620"/>
                  <a:pt x="28355" y="28280"/>
                </a:cubicBezTo>
                <a:cubicBezTo>
                  <a:pt x="17822" y="45133"/>
                  <a:pt x="9501" y="84841"/>
                  <a:pt x="9501" y="84841"/>
                </a:cubicBezTo>
                <a:cubicBezTo>
                  <a:pt x="7127" y="115700"/>
                  <a:pt x="-10636" y="218644"/>
                  <a:pt x="9501" y="263951"/>
                </a:cubicBezTo>
                <a:cubicBezTo>
                  <a:pt x="14916" y="276133"/>
                  <a:pt x="27259" y="284046"/>
                  <a:pt x="37782" y="292231"/>
                </a:cubicBezTo>
                <a:cubicBezTo>
                  <a:pt x="97072" y="338345"/>
                  <a:pt x="83104" y="328065"/>
                  <a:pt x="150903" y="339365"/>
                </a:cubicBezTo>
                <a:cubicBezTo>
                  <a:pt x="153251" y="338895"/>
                  <a:pt x="216656" y="328241"/>
                  <a:pt x="226318" y="320511"/>
                </a:cubicBezTo>
                <a:cubicBezTo>
                  <a:pt x="242930" y="307222"/>
                  <a:pt x="248388" y="282580"/>
                  <a:pt x="254598" y="263951"/>
                </a:cubicBezTo>
                <a:lnTo>
                  <a:pt x="254598" y="103695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1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36504"/>
          </a:xfrm>
        </p:spPr>
        <p:txBody>
          <a:bodyPr>
            <a:normAutofit/>
          </a:bodyPr>
          <a:lstStyle/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0</a:t>
            </a:r>
            <a:r>
              <a:rPr lang="sk-SK" sz="2400" dirty="0">
                <a:sym typeface="Wingdings" panose="05000000000000000000" pitchFamily="2" charset="2"/>
              </a:rPr>
              <a:t> = -0,235</a:t>
            </a: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1</a:t>
            </a:r>
            <a:r>
              <a:rPr lang="sk-SK" sz="2400" dirty="0">
                <a:sym typeface="Wingdings" panose="05000000000000000000" pitchFamily="2" charset="2"/>
              </a:rPr>
              <a:t> = 1,234</a:t>
            </a: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2</a:t>
            </a:r>
            <a:r>
              <a:rPr lang="sk-SK" sz="2400" dirty="0">
                <a:sym typeface="Wingdings" panose="05000000000000000000" pitchFamily="2" charset="2"/>
              </a:rPr>
              <a:t> = -0,008</a:t>
            </a:r>
          </a:p>
          <a:p>
            <a:r>
              <a:rPr lang="sk-SK" sz="2400" dirty="0">
                <a:sym typeface="Wingdings" panose="05000000000000000000" pitchFamily="2" charset="2"/>
              </a:rPr>
              <a:t>X</a:t>
            </a:r>
            <a:r>
              <a:rPr lang="sk-SK" sz="2400" baseline="-25000" dirty="0">
                <a:sym typeface="Wingdings" panose="05000000000000000000" pitchFamily="2" charset="2"/>
              </a:rPr>
              <a:t>1</a:t>
            </a:r>
            <a:r>
              <a:rPr lang="sk-SK" sz="2400" dirty="0">
                <a:sym typeface="Wingdings" panose="05000000000000000000" pitchFamily="2" charset="2"/>
              </a:rPr>
              <a:t> = 0</a:t>
            </a:r>
          </a:p>
          <a:p>
            <a:r>
              <a:rPr lang="sk-SK" sz="2400" dirty="0">
                <a:sym typeface="Wingdings" panose="05000000000000000000" pitchFamily="2" charset="2"/>
              </a:rPr>
              <a:t>X</a:t>
            </a:r>
            <a:r>
              <a:rPr lang="sk-SK" sz="2400" baseline="-25000" dirty="0">
                <a:sym typeface="Wingdings" panose="05000000000000000000" pitchFamily="2" charset="2"/>
              </a:rPr>
              <a:t>2</a:t>
            </a:r>
            <a:r>
              <a:rPr lang="sk-SK" sz="2400" dirty="0">
                <a:sym typeface="Wingdings" panose="05000000000000000000" pitchFamily="2" charset="2"/>
              </a:rPr>
              <a:t> = 5</a:t>
            </a:r>
          </a:p>
          <a:p>
            <a:pPr marL="0" indent="0">
              <a:buNone/>
            </a:pPr>
            <a:endParaRPr lang="sk-SK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k-SK" sz="2800" dirty="0">
                <a:sym typeface="Wingdings" panose="05000000000000000000" pitchFamily="2" charset="2"/>
              </a:rPr>
              <a:t>-0,235 + 1,234*0 + (-0,008*5)</a:t>
            </a:r>
          </a:p>
          <a:p>
            <a:pPr marL="0" indent="0">
              <a:buNone/>
            </a:pPr>
            <a:r>
              <a:rPr lang="sk-SK" sz="2800" dirty="0">
                <a:sym typeface="Wingdings" panose="05000000000000000000" pitchFamily="2" charset="2"/>
              </a:rPr>
              <a:t>-0,235 + 0 – 0,04</a:t>
            </a:r>
          </a:p>
          <a:p>
            <a:pPr marL="0" indent="0">
              <a:buNone/>
            </a:pPr>
            <a:r>
              <a:rPr lang="sk-SK" sz="2800" dirty="0">
                <a:sym typeface="Wingdings" panose="05000000000000000000" pitchFamily="2" charset="2"/>
              </a:rPr>
              <a:t>-0,275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3A43C95-8716-45EE-AA3C-47481C272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836712"/>
            <a:ext cx="440055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918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2688"/>
          </a:xfrm>
        </p:spPr>
        <p:txBody>
          <a:bodyPr>
            <a:normAutofit/>
          </a:bodyPr>
          <a:lstStyle/>
          <a:p>
            <a:r>
              <a:rPr lang="sk-SK" sz="2400" dirty="0">
                <a:sym typeface="Wingdings" panose="05000000000000000000" pitchFamily="2" charset="2"/>
              </a:rPr>
              <a:t>B  </a:t>
            </a:r>
            <a:r>
              <a:rPr lang="sk-SK" sz="2400" dirty="0" err="1">
                <a:sym typeface="Wingdings" panose="05000000000000000000" pitchFamily="2" charset="2"/>
              </a:rPr>
              <a:t>Exp</a:t>
            </a:r>
            <a:r>
              <a:rPr lang="sk-SK" sz="2400" dirty="0">
                <a:sym typeface="Wingdings" panose="05000000000000000000" pitchFamily="2" charset="2"/>
              </a:rPr>
              <a:t>(B)</a:t>
            </a:r>
          </a:p>
          <a:p>
            <a:endParaRPr lang="sk-SK" sz="2400" dirty="0">
              <a:sym typeface="Wingdings" panose="05000000000000000000" pitchFamily="2" charset="2"/>
            </a:endParaRPr>
          </a:p>
          <a:p>
            <a:r>
              <a:rPr lang="sk-SK" sz="2400" dirty="0" err="1">
                <a:sym typeface="Wingdings" panose="05000000000000000000" pitchFamily="2" charset="2"/>
              </a:rPr>
              <a:t>Exp</a:t>
            </a:r>
            <a:r>
              <a:rPr lang="sk-SK" sz="2400" dirty="0">
                <a:sym typeface="Wingdings" panose="05000000000000000000" pitchFamily="2" charset="2"/>
              </a:rPr>
              <a:t>(-0,275) = 0,7596</a:t>
            </a:r>
          </a:p>
          <a:p>
            <a:endParaRPr lang="sk-SK" sz="2400" dirty="0">
              <a:sym typeface="Wingdings" panose="05000000000000000000" pitchFamily="2" charset="2"/>
            </a:endParaRPr>
          </a:p>
          <a:p>
            <a:r>
              <a:rPr lang="sk-SK" sz="2400" dirty="0">
                <a:sym typeface="Wingdings" panose="05000000000000000000" pitchFamily="2" charset="2"/>
              </a:rPr>
              <a:t>P = </a:t>
            </a:r>
            <a:r>
              <a:rPr lang="sk-SK" sz="2400" dirty="0" err="1">
                <a:sym typeface="Wingdings" panose="05000000000000000000" pitchFamily="2" charset="2"/>
              </a:rPr>
              <a:t>Exp</a:t>
            </a:r>
            <a:r>
              <a:rPr lang="sk-SK" sz="2400" dirty="0">
                <a:sym typeface="Wingdings" panose="05000000000000000000" pitchFamily="2" charset="2"/>
              </a:rPr>
              <a:t>(B) / (1 + </a:t>
            </a:r>
            <a:r>
              <a:rPr lang="sk-SK" sz="2400" dirty="0" err="1">
                <a:sym typeface="Wingdings" panose="05000000000000000000" pitchFamily="2" charset="2"/>
              </a:rPr>
              <a:t>Exp</a:t>
            </a:r>
            <a:r>
              <a:rPr lang="sk-SK" sz="2400" dirty="0">
                <a:sym typeface="Wingdings" panose="05000000000000000000" pitchFamily="2" charset="2"/>
              </a:rPr>
              <a:t>(B)</a:t>
            </a:r>
          </a:p>
          <a:p>
            <a:r>
              <a:rPr lang="sk-SK" sz="2400" dirty="0">
                <a:sym typeface="Wingdings" panose="05000000000000000000" pitchFamily="2" charset="2"/>
              </a:rPr>
              <a:t>P = 0,7596 / (1 + 0,7596)</a:t>
            </a:r>
          </a:p>
          <a:p>
            <a:r>
              <a:rPr lang="sk-SK" sz="2400" dirty="0">
                <a:sym typeface="Wingdings" panose="05000000000000000000" pitchFamily="2" charset="2"/>
              </a:rPr>
              <a:t>P = 0,7596 / 1,7596</a:t>
            </a:r>
          </a:p>
          <a:p>
            <a:r>
              <a:rPr lang="sk-SK" sz="2400" dirty="0">
                <a:sym typeface="Wingdings" panose="05000000000000000000" pitchFamily="2" charset="2"/>
              </a:rPr>
              <a:t>P = 0,4316</a:t>
            </a:r>
          </a:p>
          <a:p>
            <a:endParaRPr lang="sk-SK" sz="2400" dirty="0">
              <a:sym typeface="Wingdings" panose="05000000000000000000" pitchFamily="2" charset="2"/>
            </a:endParaRPr>
          </a:p>
          <a:p>
            <a:r>
              <a:rPr lang="cs-CZ" sz="2400" dirty="0">
                <a:sym typeface="Wingdings" panose="05000000000000000000" pitchFamily="2" charset="2"/>
              </a:rPr>
              <a:t>Pravděpodobnost vyléčení osoby, která nepodstoupila zákrok a jejíž nemoc trvala 5 dní je </a:t>
            </a:r>
            <a:r>
              <a:rPr lang="cs-CZ" sz="2400" b="1" dirty="0">
                <a:sym typeface="Wingdings" panose="05000000000000000000" pitchFamily="2" charset="2"/>
              </a:rPr>
              <a:t>43 procent</a:t>
            </a:r>
          </a:p>
          <a:p>
            <a:endParaRPr lang="cs-CZ" sz="2400" b="1" dirty="0">
              <a:sym typeface="Wingdings" panose="05000000000000000000" pitchFamily="2" charset="2"/>
            </a:endParaRPr>
          </a:p>
          <a:p>
            <a:r>
              <a:rPr lang="cs-CZ" sz="2400" dirty="0">
                <a:sym typeface="Wingdings" panose="05000000000000000000" pitchFamily="2" charset="2"/>
              </a:rPr>
              <a:t>Co osoba, která podstoupila zákrok s dobou trvání nemoci 10 dní?</a:t>
            </a:r>
          </a:p>
        </p:txBody>
      </p:sp>
    </p:spTree>
    <p:extLst>
      <p:ext uri="{BB962C8B-B14F-4D97-AF65-F5344CB8AC3E}">
        <p14:creationId xmlns:p14="http://schemas.microsoft.com/office/powerpoint/2010/main" val="38485760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36504"/>
          </a:xfrm>
        </p:spPr>
        <p:txBody>
          <a:bodyPr>
            <a:normAutofit/>
          </a:bodyPr>
          <a:lstStyle/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0</a:t>
            </a:r>
            <a:r>
              <a:rPr lang="sk-SK" sz="2400" dirty="0">
                <a:sym typeface="Wingdings" panose="05000000000000000000" pitchFamily="2" charset="2"/>
              </a:rPr>
              <a:t> = -0,235</a:t>
            </a: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1</a:t>
            </a:r>
            <a:r>
              <a:rPr lang="sk-SK" sz="2400" dirty="0">
                <a:sym typeface="Wingdings" panose="05000000000000000000" pitchFamily="2" charset="2"/>
              </a:rPr>
              <a:t> = 1,234</a:t>
            </a: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2</a:t>
            </a:r>
            <a:r>
              <a:rPr lang="sk-SK" sz="2400" dirty="0">
                <a:sym typeface="Wingdings" panose="05000000000000000000" pitchFamily="2" charset="2"/>
              </a:rPr>
              <a:t> = -0,008</a:t>
            </a:r>
          </a:p>
          <a:p>
            <a:r>
              <a:rPr lang="sk-SK" sz="2400" dirty="0">
                <a:sym typeface="Wingdings" panose="05000000000000000000" pitchFamily="2" charset="2"/>
              </a:rPr>
              <a:t>X</a:t>
            </a:r>
            <a:r>
              <a:rPr lang="sk-SK" sz="2400" baseline="-25000" dirty="0">
                <a:sym typeface="Wingdings" panose="05000000000000000000" pitchFamily="2" charset="2"/>
              </a:rPr>
              <a:t>1</a:t>
            </a:r>
            <a:r>
              <a:rPr lang="sk-SK" sz="2400" dirty="0">
                <a:sym typeface="Wingdings" panose="05000000000000000000" pitchFamily="2" charset="2"/>
              </a:rPr>
              <a:t> = 1</a:t>
            </a:r>
          </a:p>
          <a:p>
            <a:r>
              <a:rPr lang="sk-SK" sz="2400" dirty="0">
                <a:sym typeface="Wingdings" panose="05000000000000000000" pitchFamily="2" charset="2"/>
              </a:rPr>
              <a:t>X</a:t>
            </a:r>
            <a:r>
              <a:rPr lang="sk-SK" sz="2400" baseline="-25000" dirty="0">
                <a:sym typeface="Wingdings" panose="05000000000000000000" pitchFamily="2" charset="2"/>
              </a:rPr>
              <a:t>2</a:t>
            </a:r>
            <a:r>
              <a:rPr lang="sk-SK" sz="2400" dirty="0">
                <a:sym typeface="Wingdings" panose="05000000000000000000" pitchFamily="2" charset="2"/>
              </a:rPr>
              <a:t> = 10</a:t>
            </a:r>
          </a:p>
          <a:p>
            <a:pPr marL="0" indent="0">
              <a:buNone/>
            </a:pPr>
            <a:endParaRPr lang="sk-SK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k-SK" sz="2800" dirty="0">
                <a:sym typeface="Wingdings" panose="05000000000000000000" pitchFamily="2" charset="2"/>
              </a:rPr>
              <a:t>-0,235 + 1,234*1 + (-0,008*10)</a:t>
            </a:r>
          </a:p>
          <a:p>
            <a:pPr marL="0" indent="0">
              <a:buNone/>
            </a:pPr>
            <a:r>
              <a:rPr lang="sk-SK" sz="2800" dirty="0">
                <a:sym typeface="Wingdings" panose="05000000000000000000" pitchFamily="2" charset="2"/>
              </a:rPr>
              <a:t>-0,235 + 1,234 – 0,08</a:t>
            </a:r>
          </a:p>
          <a:p>
            <a:pPr marL="0" indent="0">
              <a:buNone/>
            </a:pPr>
            <a:r>
              <a:rPr lang="sk-SK" sz="2800" dirty="0">
                <a:sym typeface="Wingdings" panose="05000000000000000000" pitchFamily="2" charset="2"/>
              </a:rPr>
              <a:t>0,919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3A43C95-8716-45EE-AA3C-47481C272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836712"/>
            <a:ext cx="440055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515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2688"/>
          </a:xfrm>
        </p:spPr>
        <p:txBody>
          <a:bodyPr>
            <a:normAutofit/>
          </a:bodyPr>
          <a:lstStyle/>
          <a:p>
            <a:r>
              <a:rPr lang="sk-SK" sz="2400" dirty="0">
                <a:sym typeface="Wingdings" panose="05000000000000000000" pitchFamily="2" charset="2"/>
              </a:rPr>
              <a:t>B  </a:t>
            </a:r>
            <a:r>
              <a:rPr lang="sk-SK" sz="2400" dirty="0" err="1">
                <a:sym typeface="Wingdings" panose="05000000000000000000" pitchFamily="2" charset="2"/>
              </a:rPr>
              <a:t>Exp</a:t>
            </a:r>
            <a:r>
              <a:rPr lang="sk-SK" sz="2400" dirty="0">
                <a:sym typeface="Wingdings" panose="05000000000000000000" pitchFamily="2" charset="2"/>
              </a:rPr>
              <a:t>(B)</a:t>
            </a:r>
          </a:p>
          <a:p>
            <a:endParaRPr lang="sk-SK" sz="2400" dirty="0">
              <a:sym typeface="Wingdings" panose="05000000000000000000" pitchFamily="2" charset="2"/>
            </a:endParaRPr>
          </a:p>
          <a:p>
            <a:r>
              <a:rPr lang="sk-SK" sz="2400" dirty="0" err="1">
                <a:sym typeface="Wingdings" panose="05000000000000000000" pitchFamily="2" charset="2"/>
              </a:rPr>
              <a:t>Exp</a:t>
            </a:r>
            <a:r>
              <a:rPr lang="sk-SK" sz="2400" dirty="0">
                <a:sym typeface="Wingdings" panose="05000000000000000000" pitchFamily="2" charset="2"/>
              </a:rPr>
              <a:t>(0,919) = 2,5068</a:t>
            </a:r>
          </a:p>
          <a:p>
            <a:endParaRPr lang="sk-SK" sz="2400" dirty="0">
              <a:sym typeface="Wingdings" panose="05000000000000000000" pitchFamily="2" charset="2"/>
            </a:endParaRPr>
          </a:p>
          <a:p>
            <a:r>
              <a:rPr lang="sk-SK" sz="2400" dirty="0">
                <a:sym typeface="Wingdings" panose="05000000000000000000" pitchFamily="2" charset="2"/>
              </a:rPr>
              <a:t>P = </a:t>
            </a:r>
            <a:r>
              <a:rPr lang="sk-SK" sz="2400" dirty="0" err="1">
                <a:sym typeface="Wingdings" panose="05000000000000000000" pitchFamily="2" charset="2"/>
              </a:rPr>
              <a:t>Exp</a:t>
            </a:r>
            <a:r>
              <a:rPr lang="sk-SK" sz="2400" dirty="0">
                <a:sym typeface="Wingdings" panose="05000000000000000000" pitchFamily="2" charset="2"/>
              </a:rPr>
              <a:t>(B) / (1 + </a:t>
            </a:r>
            <a:r>
              <a:rPr lang="sk-SK" sz="2400" dirty="0" err="1">
                <a:sym typeface="Wingdings" panose="05000000000000000000" pitchFamily="2" charset="2"/>
              </a:rPr>
              <a:t>Exp</a:t>
            </a:r>
            <a:r>
              <a:rPr lang="sk-SK" sz="2400" dirty="0">
                <a:sym typeface="Wingdings" panose="05000000000000000000" pitchFamily="2" charset="2"/>
              </a:rPr>
              <a:t>(B)</a:t>
            </a:r>
          </a:p>
          <a:p>
            <a:r>
              <a:rPr lang="sk-SK" sz="2400" dirty="0">
                <a:sym typeface="Wingdings" panose="05000000000000000000" pitchFamily="2" charset="2"/>
              </a:rPr>
              <a:t>P = 2,5068 / (1 + 2,5068)</a:t>
            </a:r>
          </a:p>
          <a:p>
            <a:r>
              <a:rPr lang="sk-SK" sz="2400" dirty="0">
                <a:sym typeface="Wingdings" panose="05000000000000000000" pitchFamily="2" charset="2"/>
              </a:rPr>
              <a:t>P = 2,5068 / 3,5068</a:t>
            </a:r>
          </a:p>
          <a:p>
            <a:r>
              <a:rPr lang="sk-SK" sz="2400" dirty="0">
                <a:sym typeface="Wingdings" panose="05000000000000000000" pitchFamily="2" charset="2"/>
              </a:rPr>
              <a:t>P = 0,7148</a:t>
            </a:r>
          </a:p>
          <a:p>
            <a:endParaRPr lang="sk-SK" sz="2400" dirty="0">
              <a:sym typeface="Wingdings" panose="05000000000000000000" pitchFamily="2" charset="2"/>
            </a:endParaRPr>
          </a:p>
          <a:p>
            <a:r>
              <a:rPr lang="cs-CZ" sz="2400" dirty="0">
                <a:sym typeface="Wingdings" panose="05000000000000000000" pitchFamily="2" charset="2"/>
              </a:rPr>
              <a:t>Pravděpodobnost vyléčení osoby, která podstoupila zákrok a jejíž nemoc trvala 10 dní je </a:t>
            </a:r>
            <a:r>
              <a:rPr lang="cs-CZ" sz="2400" b="1" dirty="0">
                <a:sym typeface="Wingdings" panose="05000000000000000000" pitchFamily="2" charset="2"/>
              </a:rPr>
              <a:t>71 procent</a:t>
            </a:r>
          </a:p>
          <a:p>
            <a:endParaRPr lang="cs-CZ" sz="24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807251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/>
          </a:bodyPr>
          <a:lstStyle/>
          <a:p>
            <a:r>
              <a:rPr lang="sk-SK" sz="2400" dirty="0">
                <a:sym typeface="Wingdings" panose="05000000000000000000" pitchFamily="2" charset="2"/>
              </a:rPr>
              <a:t>Dva základní cíle</a:t>
            </a:r>
          </a:p>
          <a:p>
            <a:endParaRPr lang="sk-SK" sz="2400" dirty="0">
              <a:sym typeface="Wingdings" panose="05000000000000000000" pitchFamily="2" charset="2"/>
            </a:endParaRPr>
          </a:p>
          <a:p>
            <a:r>
              <a:rPr lang="sk-SK" sz="2400" dirty="0">
                <a:sym typeface="Wingdings" panose="05000000000000000000" pitchFamily="2" charset="2"/>
              </a:rPr>
              <a:t>1. Zjistit, pro </a:t>
            </a:r>
            <a:r>
              <a:rPr lang="sk-SK" sz="2400" dirty="0" err="1">
                <a:sym typeface="Wingdings" panose="05000000000000000000" pitchFamily="2" charset="2"/>
              </a:rPr>
              <a:t>která</a:t>
            </a:r>
            <a:r>
              <a:rPr lang="sk-SK" sz="2400" dirty="0">
                <a:sym typeface="Wingdings" panose="05000000000000000000" pitchFamily="2" charset="2"/>
              </a:rPr>
              <a:t> data není model vhodný</a:t>
            </a:r>
          </a:p>
          <a:p>
            <a:pPr lvl="1"/>
            <a:r>
              <a:rPr lang="sk-SK" sz="2000" dirty="0">
                <a:sym typeface="Wingdings" panose="05000000000000000000" pitchFamily="2" charset="2"/>
              </a:rPr>
              <a:t>Identifikace </a:t>
            </a:r>
            <a:r>
              <a:rPr lang="sk-SK" sz="2000" dirty="0" err="1">
                <a:sym typeface="Wingdings" panose="05000000000000000000" pitchFamily="2" charset="2"/>
              </a:rPr>
              <a:t>odlehlých</a:t>
            </a:r>
            <a:r>
              <a:rPr lang="sk-SK" sz="2000" dirty="0">
                <a:sym typeface="Wingdings" panose="05000000000000000000" pitchFamily="2" charset="2"/>
              </a:rPr>
              <a:t> případů (</a:t>
            </a:r>
            <a:r>
              <a:rPr lang="sk-SK" sz="2000" dirty="0" err="1">
                <a:sym typeface="Wingdings" panose="05000000000000000000" pitchFamily="2" charset="2"/>
              </a:rPr>
              <a:t>outliers</a:t>
            </a:r>
            <a:r>
              <a:rPr lang="sk-SK" sz="2000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sk-SK" sz="2000" dirty="0" err="1">
                <a:sym typeface="Wingdings" panose="05000000000000000000" pitchFamily="2" charset="2"/>
              </a:rPr>
              <a:t>Rezidua</a:t>
            </a:r>
            <a:endParaRPr lang="sk-SK" sz="2000" dirty="0">
              <a:sym typeface="Wingdings" panose="05000000000000000000" pitchFamily="2" charset="2"/>
            </a:endParaRPr>
          </a:p>
          <a:p>
            <a:endParaRPr lang="sk-SK" sz="2200" dirty="0">
              <a:sym typeface="Wingdings" panose="05000000000000000000" pitchFamily="2" charset="2"/>
            </a:endParaRPr>
          </a:p>
          <a:p>
            <a:r>
              <a:rPr lang="sk-SK" sz="2200" dirty="0">
                <a:sym typeface="Wingdings" panose="05000000000000000000" pitchFamily="2" charset="2"/>
              </a:rPr>
              <a:t>2. </a:t>
            </a:r>
            <a:r>
              <a:rPr lang="sk-SK" sz="2400" dirty="0">
                <a:sym typeface="Wingdings" panose="05000000000000000000" pitchFamily="2" charset="2"/>
              </a:rPr>
              <a:t>Zjistit, které případy mají </a:t>
            </a:r>
            <a:r>
              <a:rPr lang="sk-SK" sz="2400" dirty="0" err="1">
                <a:sym typeface="Wingdings" panose="05000000000000000000" pitchFamily="2" charset="2"/>
              </a:rPr>
              <a:t>nadměrný</a:t>
            </a:r>
            <a:r>
              <a:rPr lang="sk-SK" sz="2400" dirty="0">
                <a:sym typeface="Wingdings" panose="05000000000000000000" pitchFamily="2" charset="2"/>
              </a:rPr>
              <a:t> vliv na model:</a:t>
            </a:r>
          </a:p>
          <a:p>
            <a:pPr lvl="1"/>
            <a:r>
              <a:rPr lang="sk-SK" sz="2000" dirty="0" err="1">
                <a:sym typeface="Wingdings" panose="05000000000000000000" pitchFamily="2" charset="2"/>
              </a:rPr>
              <a:t>Cookova</a:t>
            </a:r>
            <a:r>
              <a:rPr lang="sk-SK" sz="2000" dirty="0">
                <a:sym typeface="Wingdings" panose="05000000000000000000" pitchFamily="2" charset="2"/>
              </a:rPr>
              <a:t> </a:t>
            </a:r>
            <a:r>
              <a:rPr lang="sk-SK" sz="2000" dirty="0" err="1">
                <a:sym typeface="Wingdings" panose="05000000000000000000" pitchFamily="2" charset="2"/>
              </a:rPr>
              <a:t>vzdálenost</a:t>
            </a:r>
            <a:r>
              <a:rPr lang="sk-SK" sz="2000" dirty="0">
                <a:sym typeface="Wingdings" panose="05000000000000000000" pitchFamily="2" charset="2"/>
              </a:rPr>
              <a:t> (</a:t>
            </a:r>
            <a:r>
              <a:rPr lang="sk-SK" sz="2000" dirty="0" err="1">
                <a:sym typeface="Wingdings" panose="05000000000000000000" pitchFamily="2" charset="2"/>
              </a:rPr>
              <a:t>Coo</a:t>
            </a:r>
            <a:r>
              <a:rPr lang="en-US" sz="2000" dirty="0">
                <a:sym typeface="Wingdings" panose="05000000000000000000" pitchFamily="2" charset="2"/>
              </a:rPr>
              <a:t>k’s distance</a:t>
            </a:r>
            <a:r>
              <a:rPr lang="sk-SK" sz="2000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sk-SK" sz="2000" dirty="0" err="1">
                <a:sym typeface="Wingdings" panose="05000000000000000000" pitchFamily="2" charset="2"/>
              </a:rPr>
              <a:t>DFBeta</a:t>
            </a:r>
            <a:endParaRPr lang="sk-SK" sz="2000" dirty="0">
              <a:sym typeface="Wingdings" panose="05000000000000000000" pitchFamily="2" charset="2"/>
            </a:endParaRPr>
          </a:p>
          <a:p>
            <a:pPr lvl="1"/>
            <a:r>
              <a:rPr lang="sk-SK" sz="2000" dirty="0" err="1">
                <a:sym typeface="Wingdings" panose="05000000000000000000" pitchFamily="2" charset="2"/>
              </a:rPr>
              <a:t>Leverage</a:t>
            </a:r>
            <a:endParaRPr lang="sk-SK" sz="2000" dirty="0">
              <a:sym typeface="Wingdings" panose="05000000000000000000" pitchFamily="2" charset="2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Následná kontrola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054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Logistická regrese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Dokáže dát odpovědi na mnohé otázky</a:t>
            </a:r>
          </a:p>
          <a:p>
            <a:pPr>
              <a:buNone/>
            </a:pPr>
            <a:endParaRPr lang="sk-SK" dirty="0"/>
          </a:p>
          <a:p>
            <a:pPr lvl="1"/>
            <a:r>
              <a:rPr lang="sk-SK" dirty="0"/>
              <a:t>Zvyšuje se šance kandidáta na zvolení, pokud </a:t>
            </a:r>
            <a:r>
              <a:rPr lang="sk-SK" dirty="0" err="1"/>
              <a:t>získá</a:t>
            </a:r>
            <a:r>
              <a:rPr lang="sk-SK" dirty="0"/>
              <a:t> titul Mgr.?</a:t>
            </a:r>
          </a:p>
          <a:p>
            <a:endParaRPr lang="sk-SK" sz="2400" dirty="0"/>
          </a:p>
          <a:p>
            <a:pPr lvl="1"/>
            <a:r>
              <a:rPr lang="sk-SK" dirty="0"/>
              <a:t>Ovlivňuje šance </a:t>
            </a:r>
            <a:r>
              <a:rPr lang="sk-SK" dirty="0" err="1"/>
              <a:t>Realu</a:t>
            </a:r>
            <a:r>
              <a:rPr lang="sk-SK" dirty="0"/>
              <a:t> Madrid na výhru v zápase to, </a:t>
            </a:r>
            <a:r>
              <a:rPr lang="sk-SK" dirty="0" err="1"/>
              <a:t>kdo</a:t>
            </a:r>
            <a:r>
              <a:rPr lang="sk-SK" dirty="0"/>
              <a:t> je jeho </a:t>
            </a:r>
            <a:r>
              <a:rPr lang="sk-SK" dirty="0" err="1"/>
              <a:t>aktuálním</a:t>
            </a:r>
            <a:r>
              <a:rPr lang="sk-SK" dirty="0"/>
              <a:t> </a:t>
            </a:r>
            <a:r>
              <a:rPr lang="sk-SK" dirty="0" err="1"/>
              <a:t>trenérem</a:t>
            </a:r>
            <a:r>
              <a:rPr lang="sk-SK" dirty="0"/>
              <a:t>?</a:t>
            </a:r>
          </a:p>
          <a:p>
            <a:pPr lvl="1"/>
            <a:endParaRPr lang="sk-SK" dirty="0"/>
          </a:p>
          <a:p>
            <a:pPr lvl="1"/>
            <a:r>
              <a:rPr lang="sk-SK" dirty="0"/>
              <a:t>Mají studenti, </a:t>
            </a:r>
            <a:r>
              <a:rPr lang="sk-SK" dirty="0" err="1"/>
              <a:t>kteří</a:t>
            </a:r>
            <a:r>
              <a:rPr lang="sk-SK" dirty="0"/>
              <a:t> </a:t>
            </a:r>
            <a:r>
              <a:rPr lang="sk-SK" dirty="0" err="1"/>
              <a:t>pravidelně</a:t>
            </a:r>
            <a:r>
              <a:rPr lang="sk-SK" dirty="0"/>
              <a:t> </a:t>
            </a:r>
            <a:r>
              <a:rPr lang="sk-SK" dirty="0" err="1"/>
              <a:t>navštěvují</a:t>
            </a:r>
            <a:r>
              <a:rPr lang="sk-SK" dirty="0"/>
              <a:t> </a:t>
            </a:r>
            <a:r>
              <a:rPr lang="sk-SK" dirty="0" err="1"/>
              <a:t>přednášky</a:t>
            </a:r>
            <a:r>
              <a:rPr lang="sk-SK" dirty="0"/>
              <a:t>, vyšší šanci na </a:t>
            </a:r>
            <a:r>
              <a:rPr lang="sk-SK" dirty="0" err="1"/>
              <a:t>úspěšné</a:t>
            </a:r>
            <a:r>
              <a:rPr lang="sk-SK" dirty="0"/>
              <a:t> </a:t>
            </a:r>
            <a:r>
              <a:rPr lang="sk-SK" dirty="0" err="1"/>
              <a:t>absolvování</a:t>
            </a:r>
            <a:r>
              <a:rPr lang="sk-SK" dirty="0"/>
              <a:t> kurzu?</a:t>
            </a:r>
          </a:p>
          <a:p>
            <a:pPr lvl="1"/>
            <a:endParaRPr lang="sk-SK" dirty="0"/>
          </a:p>
          <a:p>
            <a:pPr lvl="1"/>
            <a:r>
              <a:rPr lang="cs-CZ" dirty="0"/>
              <a:t>Mají uchazeči o práci s praxí vyšší šanci na úspěch ve výběrovém řízení?</a:t>
            </a:r>
          </a:p>
          <a:p>
            <a:pPr lvl="1"/>
            <a:endParaRPr lang="sk-SK" sz="2200" dirty="0"/>
          </a:p>
        </p:txBody>
      </p:sp>
      <p:pic>
        <p:nvPicPr>
          <p:cNvPr id="1026" name="Picture 2" descr="Výsledek obrázku pro job inter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5827"/>
            <a:ext cx="269972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58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824536"/>
          </a:xfrm>
        </p:spPr>
        <p:txBody>
          <a:bodyPr>
            <a:normAutofit/>
          </a:bodyPr>
          <a:lstStyle/>
          <a:p>
            <a:r>
              <a:rPr lang="sk-SK" sz="2400" dirty="0" err="1">
                <a:sym typeface="Wingdings" panose="05000000000000000000" pitchFamily="2" charset="2"/>
              </a:rPr>
              <a:t>Analyze</a:t>
            </a:r>
            <a:r>
              <a:rPr lang="sk-SK" sz="2400" dirty="0">
                <a:sym typeface="Wingdings" panose="05000000000000000000" pitchFamily="2" charset="2"/>
              </a:rPr>
              <a:t>  </a:t>
            </a:r>
            <a:r>
              <a:rPr lang="sk-SK" sz="2400" dirty="0" err="1">
                <a:sym typeface="Wingdings" panose="05000000000000000000" pitchFamily="2" charset="2"/>
              </a:rPr>
              <a:t>Regression</a:t>
            </a:r>
            <a:r>
              <a:rPr lang="sk-SK" sz="2400" dirty="0">
                <a:sym typeface="Wingdings" panose="05000000000000000000" pitchFamily="2" charset="2"/>
              </a:rPr>
              <a:t> </a:t>
            </a:r>
            <a:r>
              <a:rPr lang="sk-SK" sz="2400" dirty="0" err="1">
                <a:sym typeface="Wingdings" panose="05000000000000000000" pitchFamily="2" charset="2"/>
              </a:rPr>
              <a:t></a:t>
            </a:r>
            <a:r>
              <a:rPr lang="sk-SK" sz="2400" dirty="0">
                <a:sym typeface="Wingdings" panose="05000000000000000000" pitchFamily="2" charset="2"/>
              </a:rPr>
              <a:t> </a:t>
            </a:r>
            <a:r>
              <a:rPr lang="sk-SK" sz="2400" dirty="0" err="1">
                <a:sym typeface="Wingdings" panose="05000000000000000000" pitchFamily="2" charset="2"/>
              </a:rPr>
              <a:t>Binary</a:t>
            </a:r>
            <a:r>
              <a:rPr lang="sk-SK" sz="2400" dirty="0">
                <a:sym typeface="Wingdings" panose="05000000000000000000" pitchFamily="2" charset="2"/>
              </a:rPr>
              <a:t> </a:t>
            </a:r>
            <a:r>
              <a:rPr lang="sk-SK" sz="2400" dirty="0" err="1">
                <a:sym typeface="Wingdings" panose="05000000000000000000" pitchFamily="2" charset="2"/>
              </a:rPr>
              <a:t>Logistic</a:t>
            </a:r>
            <a:endParaRPr lang="sk-SK" sz="2400" dirty="0">
              <a:sym typeface="Wingdings" panose="05000000000000000000" pitchFamily="2" charset="2"/>
            </a:endParaRPr>
          </a:p>
          <a:p>
            <a:pPr lvl="1"/>
            <a:r>
              <a:rPr lang="sk-SK" sz="2200" dirty="0">
                <a:sym typeface="Wingdings" panose="05000000000000000000" pitchFamily="2" charset="2"/>
              </a:rPr>
              <a:t>Položka </a:t>
            </a:r>
            <a:r>
              <a:rPr lang="sk-SK" sz="2200" i="1" dirty="0" err="1">
                <a:sym typeface="Wingdings" panose="05000000000000000000" pitchFamily="2" charset="2"/>
              </a:rPr>
              <a:t>Save</a:t>
            </a:r>
            <a:endParaRPr lang="sk-SK" sz="2200" i="1" dirty="0">
              <a:sym typeface="Wingdings" panose="05000000000000000000" pitchFamily="2" charset="2"/>
            </a:endParaRPr>
          </a:p>
          <a:p>
            <a:r>
              <a:rPr lang="sk-SK" sz="2400" dirty="0">
                <a:sym typeface="Wingdings" panose="05000000000000000000" pitchFamily="2" charset="2"/>
              </a:rPr>
              <a:t>SPSS požadované hodnoty uloží do automaticky </a:t>
            </a:r>
            <a:r>
              <a:rPr lang="sk-SK" sz="2400" dirty="0" err="1">
                <a:sym typeface="Wingdings" panose="05000000000000000000" pitchFamily="2" charset="2"/>
              </a:rPr>
              <a:t>vytvořených</a:t>
            </a:r>
            <a:r>
              <a:rPr lang="sk-SK" sz="2400" dirty="0">
                <a:sym typeface="Wingdings" panose="05000000000000000000" pitchFamily="2" charset="2"/>
              </a:rPr>
              <a:t> proměnných</a:t>
            </a:r>
          </a:p>
          <a:p>
            <a:pPr lvl="1"/>
            <a:r>
              <a:rPr lang="sk-SK" sz="2200" dirty="0">
                <a:sym typeface="Wingdings" panose="05000000000000000000" pitchFamily="2" charset="2"/>
              </a:rPr>
              <a:t>COO_1, LEV_1, SRE_1, DFB0_1, DFB1_1, ...</a:t>
            </a:r>
          </a:p>
          <a:p>
            <a:endParaRPr lang="sk-SK" dirty="0">
              <a:sym typeface="Wingdings" panose="05000000000000000000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24944"/>
            <a:ext cx="34956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4856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/>
          </a:bodyPr>
          <a:lstStyle/>
          <a:p>
            <a:r>
              <a:rPr lang="sk-SK" sz="2400" dirty="0" err="1">
                <a:sym typeface="Wingdings" panose="05000000000000000000" pitchFamily="2" charset="2"/>
              </a:rPr>
              <a:t>Cook</a:t>
            </a:r>
            <a:r>
              <a:rPr lang="en-US" sz="2400" dirty="0">
                <a:sym typeface="Wingdings" panose="05000000000000000000" pitchFamily="2" charset="2"/>
              </a:rPr>
              <a:t>’s distance a </a:t>
            </a:r>
            <a:r>
              <a:rPr lang="en-US" sz="2400" dirty="0" err="1">
                <a:sym typeface="Wingdings" panose="05000000000000000000" pitchFamily="2" charset="2"/>
              </a:rPr>
              <a:t>DFBeta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sk-SK" sz="2400" dirty="0">
                <a:sym typeface="Wingdings" panose="05000000000000000000" pitchFamily="2" charset="2"/>
              </a:rPr>
              <a:t>&lt; 1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sz="2400" dirty="0" err="1">
                <a:sym typeface="Wingdings" panose="05000000000000000000" pitchFamily="2" charset="2"/>
              </a:rPr>
              <a:t>Rezidua</a:t>
            </a:r>
            <a:r>
              <a:rPr lang="sk-SK" sz="2400" dirty="0">
                <a:sym typeface="Wingdings" panose="05000000000000000000" pitchFamily="2" charset="2"/>
              </a:rPr>
              <a:t>:</a:t>
            </a:r>
          </a:p>
          <a:p>
            <a:pPr lvl="2"/>
            <a:r>
              <a:rPr lang="sk-SK" sz="2000" dirty="0">
                <a:sym typeface="Wingdings" panose="05000000000000000000" pitchFamily="2" charset="2"/>
              </a:rPr>
              <a:t>95 % případů v rámci pásma -2 až 2</a:t>
            </a:r>
          </a:p>
          <a:p>
            <a:pPr lvl="2"/>
            <a:r>
              <a:rPr lang="sk-SK" sz="2000" dirty="0">
                <a:sym typeface="Wingdings" panose="05000000000000000000" pitchFamily="2" charset="2"/>
              </a:rPr>
              <a:t>99 % případů v rámci pásma -2,5 až 2,5</a:t>
            </a:r>
          </a:p>
          <a:p>
            <a:pPr lvl="2"/>
            <a:r>
              <a:rPr lang="sk-SK" sz="2000" dirty="0" err="1">
                <a:sym typeface="Wingdings" panose="05000000000000000000" pitchFamily="2" charset="2"/>
              </a:rPr>
              <a:t>Studentized</a:t>
            </a:r>
            <a:r>
              <a:rPr lang="sk-SK" sz="2000" dirty="0">
                <a:sym typeface="Wingdings" panose="05000000000000000000" pitchFamily="2" charset="2"/>
              </a:rPr>
              <a:t> jsou </a:t>
            </a:r>
            <a:r>
              <a:rPr lang="sk-SK" sz="2000" dirty="0" err="1">
                <a:sym typeface="Wingdings" panose="05000000000000000000" pitchFamily="2" charset="2"/>
              </a:rPr>
              <a:t>vhodnější</a:t>
            </a:r>
            <a:r>
              <a:rPr lang="sk-SK" sz="2000" dirty="0">
                <a:sym typeface="Wingdings" panose="05000000000000000000" pitchFamily="2" charset="2"/>
              </a:rPr>
              <a:t> než </a:t>
            </a:r>
            <a:r>
              <a:rPr lang="sk-SK" sz="2000" dirty="0" err="1">
                <a:sym typeface="Wingdings" panose="05000000000000000000" pitchFamily="2" charset="2"/>
              </a:rPr>
              <a:t>standardized</a:t>
            </a:r>
            <a:endParaRPr lang="sk-SK" sz="2000" dirty="0">
              <a:sym typeface="Wingdings" panose="05000000000000000000" pitchFamily="2" charset="2"/>
            </a:endParaRPr>
          </a:p>
          <a:p>
            <a:endParaRPr lang="sk-SK" sz="2000" dirty="0">
              <a:sym typeface="Wingdings" panose="05000000000000000000" pitchFamily="2" charset="2"/>
            </a:endParaRPr>
          </a:p>
          <a:p>
            <a:r>
              <a:rPr lang="sk-SK" sz="2400" dirty="0" err="1"/>
              <a:t>Leverage</a:t>
            </a:r>
            <a:r>
              <a:rPr lang="sk-SK" sz="2400" dirty="0"/>
              <a:t>:</a:t>
            </a:r>
          </a:p>
          <a:p>
            <a:pPr lvl="1"/>
            <a:r>
              <a:rPr lang="sk-SK" sz="2000" dirty="0"/>
              <a:t>(k + 1) / N </a:t>
            </a:r>
            <a:r>
              <a:rPr lang="sk-SK" sz="2000" dirty="0">
                <a:sym typeface="Wingdings" panose="05000000000000000000" pitchFamily="2" charset="2"/>
              </a:rPr>
              <a:t> počet </a:t>
            </a:r>
            <a:r>
              <a:rPr lang="sk-SK" sz="2000" dirty="0" err="1">
                <a:sym typeface="Wingdings" panose="05000000000000000000" pitchFamily="2" charset="2"/>
              </a:rPr>
              <a:t>nez</a:t>
            </a:r>
            <a:r>
              <a:rPr lang="sk-SK" sz="2000" dirty="0">
                <a:sym typeface="Wingdings" panose="05000000000000000000" pitchFamily="2" charset="2"/>
              </a:rPr>
              <a:t>. proměnných zvýšených o jedna se </a:t>
            </a:r>
            <a:r>
              <a:rPr lang="sk-SK" sz="2000" dirty="0" err="1">
                <a:sym typeface="Wingdings" panose="05000000000000000000" pitchFamily="2" charset="2"/>
              </a:rPr>
              <a:t>vydělí</a:t>
            </a:r>
            <a:r>
              <a:rPr lang="sk-SK" sz="2000" dirty="0">
                <a:sym typeface="Wingdings" panose="05000000000000000000" pitchFamily="2" charset="2"/>
              </a:rPr>
              <a:t> počtem případů</a:t>
            </a:r>
          </a:p>
          <a:p>
            <a:pPr lvl="1"/>
            <a:r>
              <a:rPr lang="sk-SK" sz="2000" dirty="0" err="1">
                <a:sym typeface="Wingdings" panose="05000000000000000000" pitchFamily="2" charset="2"/>
              </a:rPr>
              <a:t>Přijatelné</a:t>
            </a:r>
            <a:r>
              <a:rPr lang="sk-SK" sz="2000" dirty="0">
                <a:sym typeface="Wingdings" panose="05000000000000000000" pitchFamily="2" charset="2"/>
              </a:rPr>
              <a:t> hodnoty jsou do 2 až 3 násobku takto spočítané hodnoty</a:t>
            </a:r>
          </a:p>
          <a:p>
            <a:endParaRPr lang="sk-SK" sz="2000" dirty="0">
              <a:sym typeface="Wingdings" panose="05000000000000000000" pitchFamily="2" charset="2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Přijatelné hodnoty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695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/>
          </a:bodyPr>
          <a:lstStyle/>
          <a:p>
            <a:r>
              <a:rPr lang="cs-CZ" sz="2400" dirty="0">
                <a:sym typeface="Wingdings" panose="05000000000000000000" pitchFamily="2" charset="2"/>
              </a:rPr>
              <a:t>Skutečný problém vytvářejí až případy, jenž mají vysoká rezidua (nad 2 až 3) a </a:t>
            </a:r>
            <a:r>
              <a:rPr lang="cs-CZ" sz="2400" b="1" dirty="0">
                <a:sym typeface="Wingdings" panose="05000000000000000000" pitchFamily="2" charset="2"/>
              </a:rPr>
              <a:t>současně</a:t>
            </a:r>
            <a:r>
              <a:rPr lang="cs-CZ" sz="2400" dirty="0">
                <a:sym typeface="Wingdings" panose="05000000000000000000" pitchFamily="2" charset="2"/>
              </a:rPr>
              <a:t> nadměrnou </a:t>
            </a:r>
            <a:r>
              <a:rPr lang="cs-CZ" sz="2400" dirty="0" err="1">
                <a:sym typeface="Wingdings" panose="05000000000000000000" pitchFamily="2" charset="2"/>
              </a:rPr>
              <a:t>leverage</a:t>
            </a:r>
            <a:endParaRPr lang="cs-CZ" sz="2400" dirty="0">
              <a:sym typeface="Wingdings" panose="05000000000000000000" pitchFamily="2" charset="2"/>
            </a:endParaRPr>
          </a:p>
          <a:p>
            <a:endParaRPr lang="cs-CZ" sz="2400" dirty="0">
              <a:sym typeface="Wingdings" panose="05000000000000000000" pitchFamily="2" charset="2"/>
            </a:endParaRPr>
          </a:p>
          <a:p>
            <a:r>
              <a:rPr lang="cs-CZ" sz="2400" dirty="0">
                <a:sym typeface="Wingdings" panose="05000000000000000000" pitchFamily="2" charset="2"/>
              </a:rPr>
              <a:t>Jejich negativní efekt je silnější v malých vzorcích (je zde méně případů, které jejich efekt vyváží)</a:t>
            </a:r>
          </a:p>
          <a:p>
            <a:endParaRPr lang="cs-CZ" sz="2400" dirty="0">
              <a:sym typeface="Wingdings" panose="05000000000000000000" pitchFamily="2" charset="2"/>
            </a:endParaRPr>
          </a:p>
          <a:p>
            <a:r>
              <a:rPr lang="cs-CZ" sz="2400" dirty="0">
                <a:sym typeface="Wingdings" panose="05000000000000000000" pitchFamily="2" charset="2"/>
              </a:rPr>
              <a:t>Pro odstranění případů z analýzy je potřebné mít dobrý důvod</a:t>
            </a:r>
          </a:p>
          <a:p>
            <a:endParaRPr lang="sk-SK" sz="2400" dirty="0">
              <a:sym typeface="Wingdings" panose="05000000000000000000" pitchFamily="2" charset="2"/>
            </a:endParaRPr>
          </a:p>
          <a:p>
            <a:endParaRPr lang="sk-SK" sz="2400" dirty="0">
              <a:sym typeface="Wingdings" panose="05000000000000000000" pitchFamily="2" charset="2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Následná kontrola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815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Testování </a:t>
            </a:r>
            <a:r>
              <a:rPr lang="cs-CZ" dirty="0" err="1"/>
              <a:t>multikolinearity</a:t>
            </a:r>
            <a:r>
              <a:rPr lang="cs-CZ" dirty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805888"/>
          </a:xfrm>
        </p:spPr>
        <p:txBody>
          <a:bodyPr>
            <a:normAutofit/>
          </a:bodyPr>
          <a:lstStyle/>
          <a:p>
            <a:r>
              <a:rPr lang="sk-SK" dirty="0" err="1"/>
              <a:t>Týká</a:t>
            </a:r>
            <a:r>
              <a:rPr lang="sk-SK" dirty="0"/>
              <a:t> se pouze modelů s více než 1 nezávislou proměnnou</a:t>
            </a:r>
          </a:p>
          <a:p>
            <a:endParaRPr lang="sk-SK" i="1" dirty="0"/>
          </a:p>
          <a:p>
            <a:r>
              <a:rPr lang="sk-SK" dirty="0"/>
              <a:t>Totožný postup jako u </a:t>
            </a:r>
            <a:r>
              <a:rPr lang="sk-SK" dirty="0" err="1"/>
              <a:t>lineární</a:t>
            </a:r>
            <a:r>
              <a:rPr lang="sk-SK" dirty="0"/>
              <a:t> regrese (SPSS nemá samostatné </a:t>
            </a:r>
            <a:r>
              <a:rPr lang="sk-SK" dirty="0" err="1"/>
              <a:t>testování</a:t>
            </a:r>
            <a:r>
              <a:rPr lang="sk-SK" dirty="0"/>
              <a:t> pro logistickou </a:t>
            </a:r>
            <a:r>
              <a:rPr lang="sk-SK" dirty="0" err="1"/>
              <a:t>regresi</a:t>
            </a:r>
            <a:r>
              <a:rPr lang="sk-SK" dirty="0"/>
              <a:t>)</a:t>
            </a:r>
          </a:p>
          <a:p>
            <a:endParaRPr lang="sk-SK" dirty="0"/>
          </a:p>
          <a:p>
            <a:r>
              <a:rPr lang="sk-SK" dirty="0"/>
              <a:t>VIF – hodnoty nad 5 (10) </a:t>
            </a:r>
            <a:r>
              <a:rPr lang="sk-SK" dirty="0" err="1"/>
              <a:t>indikují</a:t>
            </a:r>
            <a:r>
              <a:rPr lang="sk-SK" dirty="0"/>
              <a:t> </a:t>
            </a:r>
            <a:r>
              <a:rPr lang="sk-SK" dirty="0" err="1"/>
              <a:t>multikolinearitu</a:t>
            </a:r>
            <a:endParaRPr lang="sk-SK" dirty="0"/>
          </a:p>
          <a:p>
            <a:r>
              <a:rPr lang="sk-SK" dirty="0" err="1"/>
              <a:t>Tolerance</a:t>
            </a:r>
            <a:r>
              <a:rPr lang="sk-SK" dirty="0"/>
              <a:t> (1 / VIF) – hodnoty pod 0,1 (0,2) jsou problém</a:t>
            </a:r>
          </a:p>
          <a:p>
            <a:r>
              <a:rPr lang="sk-SK" dirty="0" err="1"/>
              <a:t>Eigenvalues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Proměnné by </a:t>
            </a:r>
            <a:r>
              <a:rPr lang="sk-SK" dirty="0" err="1"/>
              <a:t>neměly</a:t>
            </a:r>
            <a:r>
              <a:rPr lang="sk-SK" dirty="0"/>
              <a:t> mít vysokou variabilitu na </a:t>
            </a:r>
            <a:r>
              <a:rPr lang="sk-SK" dirty="0" err="1"/>
              <a:t>stejných</a:t>
            </a:r>
            <a:r>
              <a:rPr lang="sk-SK" dirty="0"/>
              <a:t> hladinách malých </a:t>
            </a:r>
            <a:r>
              <a:rPr lang="sk-SK" dirty="0" err="1"/>
              <a:t>eigenvalues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577151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Testování </a:t>
            </a:r>
            <a:r>
              <a:rPr lang="cs-CZ" dirty="0" err="1"/>
              <a:t>multikolinearity</a:t>
            </a:r>
            <a:r>
              <a:rPr lang="cs-CZ" dirty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805888"/>
          </a:xfrm>
        </p:spPr>
        <p:txBody>
          <a:bodyPr>
            <a:normAutofit/>
          </a:bodyPr>
          <a:lstStyle/>
          <a:p>
            <a:r>
              <a:rPr lang="sk-SK" dirty="0" err="1"/>
              <a:t>Analyze</a:t>
            </a:r>
            <a:r>
              <a:rPr lang="sk-SK" dirty="0"/>
              <a:t> </a:t>
            </a:r>
            <a:r>
              <a:rPr lang="sk-SK" dirty="0">
                <a:sym typeface="Wingdings" panose="05000000000000000000" pitchFamily="2" charset="2"/>
              </a:rPr>
              <a:t> </a:t>
            </a:r>
            <a:r>
              <a:rPr lang="sk-SK" dirty="0" err="1">
                <a:sym typeface="Wingdings" panose="05000000000000000000" pitchFamily="2" charset="2"/>
              </a:rPr>
              <a:t>Regression</a:t>
            </a:r>
            <a:r>
              <a:rPr lang="sk-SK" dirty="0">
                <a:sym typeface="Wingdings" panose="05000000000000000000" pitchFamily="2" charset="2"/>
              </a:rPr>
              <a:t> – </a:t>
            </a:r>
            <a:r>
              <a:rPr lang="sk-SK" dirty="0" err="1">
                <a:sym typeface="Wingdings" panose="05000000000000000000" pitchFamily="2" charset="2"/>
              </a:rPr>
              <a:t>Linear</a:t>
            </a:r>
            <a:endParaRPr lang="sk-SK" dirty="0">
              <a:sym typeface="Wingdings" panose="05000000000000000000" pitchFamily="2" charset="2"/>
            </a:endParaRPr>
          </a:p>
          <a:p>
            <a:pPr lvl="1"/>
            <a:r>
              <a:rPr lang="sk-SK" dirty="0">
                <a:sym typeface="Wingdings" panose="05000000000000000000" pitchFamily="2" charset="2"/>
              </a:rPr>
              <a:t>V </a:t>
            </a:r>
            <a:r>
              <a:rPr lang="sk-SK" i="1" dirty="0" err="1">
                <a:sym typeface="Wingdings" panose="05000000000000000000" pitchFamily="2" charset="2"/>
              </a:rPr>
              <a:t>Statistics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>
                <a:sym typeface="Wingdings" panose="05000000000000000000" pitchFamily="2" charset="2"/>
              </a:rPr>
              <a:t>zvolit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i="1" dirty="0" err="1">
                <a:sym typeface="Wingdings" panose="05000000000000000000" pitchFamily="2" charset="2"/>
              </a:rPr>
              <a:t>Collinearity</a:t>
            </a:r>
            <a:r>
              <a:rPr lang="sk-SK" i="1" dirty="0">
                <a:sym typeface="Wingdings" panose="05000000000000000000" pitchFamily="2" charset="2"/>
              </a:rPr>
              <a:t> </a:t>
            </a:r>
            <a:r>
              <a:rPr lang="sk-SK" i="1" dirty="0" err="1">
                <a:sym typeface="Wingdings" panose="05000000000000000000" pitchFamily="2" charset="2"/>
              </a:rPr>
              <a:t>Diagnostics</a:t>
            </a:r>
            <a:endParaRPr lang="sk-SK" i="1" dirty="0">
              <a:sym typeface="Wingdings" panose="05000000000000000000" pitchFamily="2" charset="2"/>
            </a:endParaRPr>
          </a:p>
          <a:p>
            <a:pPr lvl="1"/>
            <a:r>
              <a:rPr lang="sk-SK" dirty="0">
                <a:sym typeface="Wingdings" panose="05000000000000000000" pitchFamily="2" charset="2"/>
              </a:rPr>
              <a:t>Ostatní možnosti je možné </a:t>
            </a:r>
            <a:r>
              <a:rPr lang="sk-SK" dirty="0" err="1">
                <a:sym typeface="Wingdings" panose="05000000000000000000" pitchFamily="2" charset="2"/>
              </a:rPr>
              <a:t>vypnout</a:t>
            </a:r>
            <a:r>
              <a:rPr lang="sk-SK" dirty="0">
                <a:sym typeface="Wingdings" panose="05000000000000000000" pitchFamily="2" charset="2"/>
              </a:rPr>
              <a:t> (</a:t>
            </a:r>
            <a:r>
              <a:rPr lang="sk-SK" i="1" dirty="0" err="1">
                <a:sym typeface="Wingdings" panose="05000000000000000000" pitchFamily="2" charset="2"/>
              </a:rPr>
              <a:t>Estimates</a:t>
            </a:r>
            <a:r>
              <a:rPr lang="sk-SK" dirty="0">
                <a:sym typeface="Wingdings" panose="05000000000000000000" pitchFamily="2" charset="2"/>
              </a:rPr>
              <a:t>) – jde nám pouze o test </a:t>
            </a:r>
            <a:r>
              <a:rPr lang="sk-SK" dirty="0" err="1">
                <a:sym typeface="Wingdings" panose="05000000000000000000" pitchFamily="2" charset="2"/>
              </a:rPr>
              <a:t>multikolinearity</a:t>
            </a:r>
            <a:r>
              <a:rPr lang="sk-SK" dirty="0">
                <a:sym typeface="Wingdings" panose="05000000000000000000" pitchFamily="2" charset="2"/>
              </a:rPr>
              <a:t> </a:t>
            </a:r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48096"/>
            <a:ext cx="3240360" cy="289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7867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440014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65366"/>
            <a:ext cx="7192934" cy="237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0351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Testování </a:t>
            </a:r>
            <a:r>
              <a:rPr lang="cs-CZ" dirty="0" err="1"/>
              <a:t>multikolinearity</a:t>
            </a:r>
            <a:r>
              <a:rPr lang="cs-CZ" dirty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805888"/>
          </a:xfrm>
        </p:spPr>
        <p:txBody>
          <a:bodyPr>
            <a:normAutofit/>
          </a:bodyPr>
          <a:lstStyle/>
          <a:p>
            <a:r>
              <a:rPr lang="sk-SK" dirty="0"/>
              <a:t>Co v případě zjištění </a:t>
            </a:r>
            <a:r>
              <a:rPr lang="sk-SK" dirty="0" err="1"/>
              <a:t>multikolinearity</a:t>
            </a:r>
            <a:r>
              <a:rPr lang="sk-SK" dirty="0"/>
              <a:t>?</a:t>
            </a:r>
          </a:p>
          <a:p>
            <a:endParaRPr lang="sk-SK" dirty="0"/>
          </a:p>
          <a:p>
            <a:r>
              <a:rPr lang="sk-SK" dirty="0"/>
              <a:t>Není možné zjistit unikátní efekty </a:t>
            </a:r>
            <a:r>
              <a:rPr lang="sk-SK" dirty="0" err="1"/>
              <a:t>příslušných</a:t>
            </a:r>
            <a:r>
              <a:rPr lang="sk-SK" dirty="0"/>
              <a:t> nezávislých proměnných</a:t>
            </a:r>
          </a:p>
          <a:p>
            <a:endParaRPr lang="sk-SK" dirty="0"/>
          </a:p>
          <a:p>
            <a:r>
              <a:rPr lang="sk-SK" dirty="0"/>
              <a:t>Možnosti</a:t>
            </a:r>
          </a:p>
          <a:p>
            <a:pPr lvl="1"/>
            <a:r>
              <a:rPr lang="sk-SK" dirty="0" err="1"/>
              <a:t>Vyhodit</a:t>
            </a:r>
            <a:r>
              <a:rPr lang="sk-SK" dirty="0"/>
              <a:t> jednu z </a:t>
            </a:r>
            <a:r>
              <a:rPr lang="sk-SK" dirty="0" err="1"/>
              <a:t>příslušných</a:t>
            </a:r>
            <a:r>
              <a:rPr lang="sk-SK" dirty="0"/>
              <a:t> proměnných</a:t>
            </a:r>
          </a:p>
          <a:p>
            <a:pPr lvl="1"/>
            <a:r>
              <a:rPr lang="sk-SK" dirty="0" err="1"/>
              <a:t>Separátní</a:t>
            </a:r>
            <a:r>
              <a:rPr lang="sk-SK" dirty="0"/>
              <a:t> modely vždy pouze s jednou z daných proměnných</a:t>
            </a:r>
          </a:p>
          <a:p>
            <a:pPr lvl="1"/>
            <a:endParaRPr lang="sk-SK" dirty="0"/>
          </a:p>
          <a:p>
            <a:pPr lvl="1"/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616162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err="1"/>
              <a:t>Multinomiální</a:t>
            </a:r>
            <a:r>
              <a:rPr lang="cs-CZ" dirty="0"/>
              <a:t> logistická regrese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Od </a:t>
            </a:r>
            <a:r>
              <a:rPr lang="sk-SK" dirty="0" err="1"/>
              <a:t>binární</a:t>
            </a:r>
            <a:r>
              <a:rPr lang="sk-SK" dirty="0"/>
              <a:t> se odlišuje pouze povahou závislé proměnné</a:t>
            </a:r>
          </a:p>
          <a:p>
            <a:endParaRPr lang="sk-SK" dirty="0"/>
          </a:p>
          <a:p>
            <a:r>
              <a:rPr lang="sk-SK" dirty="0"/>
              <a:t>Závislá proměnná má více než </a:t>
            </a:r>
            <a:r>
              <a:rPr lang="sk-SK" dirty="0" err="1"/>
              <a:t>dvě</a:t>
            </a:r>
            <a:r>
              <a:rPr lang="sk-SK" dirty="0"/>
              <a:t> hodnoty (0/1/2/3)</a:t>
            </a:r>
          </a:p>
          <a:p>
            <a:endParaRPr lang="sk-SK" dirty="0"/>
          </a:p>
          <a:p>
            <a:r>
              <a:rPr lang="sk-SK" dirty="0"/>
              <a:t>Postup je úplně totožný jako u </a:t>
            </a:r>
            <a:r>
              <a:rPr lang="sk-SK" dirty="0" err="1"/>
              <a:t>binární</a:t>
            </a:r>
            <a:r>
              <a:rPr lang="sk-SK" dirty="0"/>
              <a:t> log. regrese</a:t>
            </a:r>
          </a:p>
          <a:p>
            <a:endParaRPr lang="sk-SK" dirty="0"/>
          </a:p>
          <a:p>
            <a:r>
              <a:rPr lang="sk-SK" dirty="0"/>
              <a:t>Výsledky se </a:t>
            </a:r>
            <a:r>
              <a:rPr lang="sk-SK" dirty="0" err="1"/>
              <a:t>interpretují</a:t>
            </a:r>
            <a:r>
              <a:rPr lang="sk-SK" dirty="0"/>
              <a:t> vždy k jedné z hodnot závislé proměnné, jež je </a:t>
            </a:r>
            <a:r>
              <a:rPr lang="sk-SK" dirty="0" err="1"/>
              <a:t>stanovena</a:t>
            </a:r>
            <a:r>
              <a:rPr lang="sk-SK" dirty="0"/>
              <a:t> jako referenční (jako nula u </a:t>
            </a:r>
            <a:r>
              <a:rPr lang="sk-SK" dirty="0" err="1"/>
              <a:t>binární</a:t>
            </a:r>
            <a:r>
              <a:rPr lang="sk-SK" dirty="0"/>
              <a:t> log. regrese)</a:t>
            </a:r>
          </a:p>
        </p:txBody>
      </p:sp>
    </p:spTree>
    <p:extLst>
      <p:ext uri="{BB962C8B-B14F-4D97-AF65-F5344CB8AC3E}">
        <p14:creationId xmlns:p14="http://schemas.microsoft.com/office/powerpoint/2010/main" val="41009044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Práce v SPSS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 err="1">
                <a:sym typeface="Wingdings" panose="05000000000000000000" pitchFamily="2" charset="2"/>
              </a:rPr>
              <a:t>Analyze</a:t>
            </a:r>
            <a:r>
              <a:rPr lang="sk-SK" dirty="0">
                <a:sym typeface="Wingdings" panose="05000000000000000000" pitchFamily="2" charset="2"/>
              </a:rPr>
              <a:t>  </a:t>
            </a:r>
            <a:r>
              <a:rPr lang="sk-SK" dirty="0" err="1">
                <a:sym typeface="Wingdings" panose="05000000000000000000" pitchFamily="2" charset="2"/>
              </a:rPr>
              <a:t>Regression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>
                <a:sym typeface="Wingdings" panose="05000000000000000000" pitchFamily="2" charset="2"/>
              </a:rPr>
              <a:t>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>
                <a:sym typeface="Wingdings" panose="05000000000000000000" pitchFamily="2" charset="2"/>
              </a:rPr>
              <a:t>Multinomial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>
                <a:sym typeface="Wingdings" panose="05000000000000000000" pitchFamily="2" charset="2"/>
              </a:rPr>
              <a:t>Logistic</a:t>
            </a:r>
            <a:endParaRPr lang="sk-SK" dirty="0">
              <a:sym typeface="Wingdings" panose="05000000000000000000" pitchFamily="2" charset="2"/>
            </a:endParaRPr>
          </a:p>
          <a:p>
            <a:pPr lvl="1"/>
            <a:r>
              <a:rPr lang="sk-SK" dirty="0">
                <a:sym typeface="Wingdings" panose="05000000000000000000" pitchFamily="2" charset="2"/>
              </a:rPr>
              <a:t>Závislá proměnná do </a:t>
            </a:r>
            <a:r>
              <a:rPr lang="sk-SK" i="1" dirty="0" err="1">
                <a:sym typeface="Wingdings" panose="05000000000000000000" pitchFamily="2" charset="2"/>
              </a:rPr>
              <a:t>Dependent</a:t>
            </a:r>
            <a:r>
              <a:rPr lang="sk-SK" dirty="0">
                <a:sym typeface="Wingdings" panose="05000000000000000000" pitchFamily="2" charset="2"/>
              </a:rPr>
              <a:t> (v </a:t>
            </a:r>
            <a:r>
              <a:rPr lang="sk-SK" dirty="0" err="1">
                <a:sym typeface="Wingdings" panose="05000000000000000000" pitchFamily="2" charset="2"/>
              </a:rPr>
              <a:t>Reference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>
                <a:sym typeface="Wingdings" panose="05000000000000000000" pitchFamily="2" charset="2"/>
              </a:rPr>
              <a:t>category</a:t>
            </a:r>
            <a:r>
              <a:rPr lang="sk-SK" dirty="0">
                <a:sym typeface="Wingdings" panose="05000000000000000000" pitchFamily="2" charset="2"/>
              </a:rPr>
              <a:t> vybrat referenční </a:t>
            </a:r>
            <a:r>
              <a:rPr lang="sk-SK" dirty="0" err="1">
                <a:sym typeface="Wingdings" panose="05000000000000000000" pitchFamily="2" charset="2"/>
              </a:rPr>
              <a:t>kategorii</a:t>
            </a:r>
            <a:r>
              <a:rPr lang="sk-SK" dirty="0">
                <a:sym typeface="Wingdings" panose="05000000000000000000" pitchFamily="2" charset="2"/>
              </a:rPr>
              <a:t>)</a:t>
            </a:r>
            <a:endParaRPr lang="sk-SK" i="1" dirty="0">
              <a:sym typeface="Wingdings" panose="05000000000000000000" pitchFamily="2" charset="2"/>
            </a:endParaRPr>
          </a:p>
          <a:p>
            <a:pPr lvl="1"/>
            <a:r>
              <a:rPr lang="sk-SK" dirty="0">
                <a:sym typeface="Wingdings" panose="05000000000000000000" pitchFamily="2" charset="2"/>
              </a:rPr>
              <a:t>Nezávislé do </a:t>
            </a:r>
            <a:r>
              <a:rPr lang="sk-SK" i="1" dirty="0" err="1">
                <a:sym typeface="Wingdings" panose="05000000000000000000" pitchFamily="2" charset="2"/>
              </a:rPr>
              <a:t>Covariates</a:t>
            </a:r>
            <a:r>
              <a:rPr lang="sk-SK" i="1" dirty="0">
                <a:sym typeface="Wingdings" panose="05000000000000000000" pitchFamily="2" charset="2"/>
              </a:rPr>
              <a:t> / </a:t>
            </a:r>
            <a:r>
              <a:rPr lang="sk-SK" i="1" dirty="0" err="1">
                <a:sym typeface="Wingdings" panose="05000000000000000000" pitchFamily="2" charset="2"/>
              </a:rPr>
              <a:t>Factors</a:t>
            </a:r>
            <a:endParaRPr lang="sk-SK" dirty="0">
              <a:sym typeface="Wingdings" panose="05000000000000000000" pitchFamily="2" charset="2"/>
            </a:endParaRPr>
          </a:p>
          <a:p>
            <a:endParaRPr lang="sk-SK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21766"/>
            <a:ext cx="24574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2086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Výstupy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>
                <a:sym typeface="Wingdings" panose="05000000000000000000" pitchFamily="2" charset="2"/>
              </a:rPr>
              <a:t>Výstupy se </a:t>
            </a:r>
            <a:r>
              <a:rPr lang="sk-SK" dirty="0" err="1">
                <a:sym typeface="Wingdings" panose="05000000000000000000" pitchFamily="2" charset="2"/>
              </a:rPr>
              <a:t>interpretují</a:t>
            </a:r>
            <a:r>
              <a:rPr lang="sk-SK" dirty="0">
                <a:sym typeface="Wingdings" panose="05000000000000000000" pitchFamily="2" charset="2"/>
              </a:rPr>
              <a:t> ve vztahu k referenční </a:t>
            </a:r>
            <a:r>
              <a:rPr lang="sk-SK" dirty="0" err="1">
                <a:sym typeface="Wingdings" panose="05000000000000000000" pitchFamily="2" charset="2"/>
              </a:rPr>
              <a:t>kategorii</a:t>
            </a:r>
            <a:endParaRPr lang="sk-SK" dirty="0">
              <a:sym typeface="Wingdings" panose="05000000000000000000" pitchFamily="2" charset="2"/>
            </a:endParaRP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>
                <a:sym typeface="Wingdings" panose="05000000000000000000" pitchFamily="2" charset="2"/>
              </a:rPr>
              <a:t>Pokud </a:t>
            </a:r>
            <a:r>
              <a:rPr lang="sk-SK" dirty="0">
                <a:sym typeface="Wingdings" panose="05000000000000000000" pitchFamily="2" charset="2"/>
              </a:rPr>
              <a:t>z 0/1/2 je </a:t>
            </a:r>
            <a:r>
              <a:rPr lang="sk-SK">
                <a:sym typeface="Wingdings" panose="05000000000000000000" pitchFamily="2" charset="2"/>
              </a:rPr>
              <a:t>nula referenční, </a:t>
            </a:r>
            <a:r>
              <a:rPr lang="sk-SK" dirty="0">
                <a:sym typeface="Wingdings" panose="05000000000000000000" pitchFamily="2" charset="2"/>
              </a:rPr>
              <a:t>tak:</a:t>
            </a:r>
          </a:p>
          <a:p>
            <a:pPr lvl="1"/>
            <a:r>
              <a:rPr lang="sk-SK" dirty="0">
                <a:sym typeface="Wingdings" panose="05000000000000000000" pitchFamily="2" charset="2"/>
              </a:rPr>
              <a:t>1 </a:t>
            </a:r>
            <a:r>
              <a:rPr lang="sk-SK" dirty="0" err="1">
                <a:sym typeface="Wingdings" panose="05000000000000000000" pitchFamily="2" charset="2"/>
              </a:rPr>
              <a:t>vs</a:t>
            </a:r>
            <a:r>
              <a:rPr lang="sk-SK" dirty="0">
                <a:sym typeface="Wingdings" panose="05000000000000000000" pitchFamily="2" charset="2"/>
              </a:rPr>
              <a:t>. 0</a:t>
            </a:r>
          </a:p>
          <a:p>
            <a:pPr lvl="1"/>
            <a:r>
              <a:rPr lang="sk-SK" dirty="0">
                <a:sym typeface="Wingdings" panose="05000000000000000000" pitchFamily="2" charset="2"/>
              </a:rPr>
              <a:t>2 </a:t>
            </a:r>
            <a:r>
              <a:rPr lang="sk-SK" dirty="0" err="1">
                <a:sym typeface="Wingdings" panose="05000000000000000000" pitchFamily="2" charset="2"/>
              </a:rPr>
              <a:t>vs</a:t>
            </a:r>
            <a:r>
              <a:rPr lang="sk-SK" dirty="0">
                <a:sym typeface="Wingdings" panose="05000000000000000000" pitchFamily="2" charset="2"/>
              </a:rPr>
              <a:t>. 0</a:t>
            </a:r>
          </a:p>
          <a:p>
            <a:pPr lvl="1"/>
            <a:endParaRPr lang="sk-SK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23" y="4469085"/>
            <a:ext cx="78962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110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Logistická regrese – dva typy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err="1"/>
              <a:t>Binární</a:t>
            </a:r>
            <a:r>
              <a:rPr lang="sk-SK" dirty="0"/>
              <a:t> (</a:t>
            </a:r>
            <a:r>
              <a:rPr lang="sk-SK" dirty="0" err="1"/>
              <a:t>binomial</a:t>
            </a:r>
            <a:r>
              <a:rPr lang="sk-SK" dirty="0"/>
              <a:t>):</a:t>
            </a:r>
          </a:p>
          <a:p>
            <a:pPr lvl="1"/>
            <a:r>
              <a:rPr lang="sk-SK" dirty="0"/>
              <a:t>Závislá proměnná má </a:t>
            </a:r>
            <a:r>
              <a:rPr lang="sk-SK" dirty="0" err="1"/>
              <a:t>dvě</a:t>
            </a:r>
            <a:r>
              <a:rPr lang="sk-SK" dirty="0"/>
              <a:t> hodnoty (0/1)</a:t>
            </a:r>
          </a:p>
          <a:p>
            <a:pPr lvl="1"/>
            <a:r>
              <a:rPr lang="sk-SK" dirty="0"/>
              <a:t>Příklady – Kandidát byl/</a:t>
            </a:r>
            <a:r>
              <a:rPr lang="sk-SK" dirty="0" err="1"/>
              <a:t>nebyl</a:t>
            </a:r>
            <a:r>
              <a:rPr lang="sk-SK" dirty="0"/>
              <a:t> zvolený, volič se zúčastnil/nezúčastnil voleb</a:t>
            </a:r>
          </a:p>
          <a:p>
            <a:endParaRPr lang="sk-SK" dirty="0"/>
          </a:p>
          <a:p>
            <a:r>
              <a:rPr lang="sk-SK" dirty="0" err="1"/>
              <a:t>Multinomiální</a:t>
            </a:r>
            <a:r>
              <a:rPr lang="sk-SK" dirty="0"/>
              <a:t> (</a:t>
            </a:r>
            <a:r>
              <a:rPr lang="sk-SK" dirty="0" err="1"/>
              <a:t>multinomial</a:t>
            </a:r>
            <a:r>
              <a:rPr lang="sk-SK" dirty="0"/>
              <a:t>, </a:t>
            </a:r>
            <a:r>
              <a:rPr lang="sk-SK" dirty="0" err="1"/>
              <a:t>polynomial</a:t>
            </a:r>
            <a:r>
              <a:rPr lang="sk-SK" dirty="0"/>
              <a:t>):</a:t>
            </a:r>
          </a:p>
          <a:p>
            <a:pPr lvl="1"/>
            <a:r>
              <a:rPr lang="sk-SK" dirty="0"/>
              <a:t>Závislá proměnná má více než </a:t>
            </a:r>
            <a:r>
              <a:rPr lang="sk-SK" dirty="0" err="1"/>
              <a:t>dvě</a:t>
            </a:r>
            <a:r>
              <a:rPr lang="sk-SK" dirty="0"/>
              <a:t> hodnoty (0/1/2)</a:t>
            </a:r>
          </a:p>
          <a:p>
            <a:pPr lvl="1"/>
            <a:r>
              <a:rPr lang="sk-SK" dirty="0"/>
              <a:t>Příklady – Občan se nezúčastnil voleb / zúčastnil a volil </a:t>
            </a:r>
            <a:r>
              <a:rPr lang="sk-SK" dirty="0" err="1"/>
              <a:t>vládní</a:t>
            </a:r>
            <a:r>
              <a:rPr lang="sk-SK" dirty="0"/>
              <a:t> stranu / zúčastnil a volil opoziční stranu</a:t>
            </a:r>
          </a:p>
        </p:txBody>
      </p:sp>
    </p:spTree>
    <p:extLst>
      <p:ext uri="{BB962C8B-B14F-4D97-AF65-F5344CB8AC3E}">
        <p14:creationId xmlns:p14="http://schemas.microsoft.com/office/powerpoint/2010/main" val="1406010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Základní body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cs-CZ" dirty="0"/>
              <a:t>Předpokladem lineární regrese je lineární vztah mezi nezávislými a závislou proměnnou</a:t>
            </a:r>
          </a:p>
          <a:p>
            <a:endParaRPr lang="cs-CZ" dirty="0"/>
          </a:p>
          <a:p>
            <a:r>
              <a:rPr lang="cs-CZ" dirty="0"/>
              <a:t>Binární závislá proměnná toto neumožňuje, proto je tu lineární regrese nepoužitelná</a:t>
            </a:r>
          </a:p>
          <a:p>
            <a:endParaRPr lang="cs-CZ" dirty="0"/>
          </a:p>
          <a:p>
            <a:r>
              <a:rPr lang="cs-CZ" dirty="0"/>
              <a:t>Logistická regrese absenci lineárního vztahu obchází použitím logaritmu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29738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321A39F8-6EC3-4137-BB95-662197CDD0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5032379"/>
              </p:ext>
            </p:extLst>
          </p:nvPr>
        </p:nvGraphicFramePr>
        <p:xfrm>
          <a:off x="899592" y="836712"/>
          <a:ext cx="741682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8887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ok 12">
            <a:extLst>
              <a:ext uri="{FF2B5EF4-FFF2-40B4-BE49-F238E27FC236}">
                <a16:creationId xmlns:a16="http://schemas.microsoft.com/office/drawing/2014/main" id="{631C1707-913D-44A6-AF63-01CC223C3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956" y="908720"/>
            <a:ext cx="5560047" cy="488067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94C74755-2482-49B3-873B-5FB76C1B0837}"/>
              </a:ext>
            </a:extLst>
          </p:cNvPr>
          <p:cNvGraphicFramePr>
            <a:graphicFrameLocks/>
          </p:cNvGraphicFramePr>
          <p:nvPr/>
        </p:nvGraphicFramePr>
        <p:xfrm>
          <a:off x="971600" y="764704"/>
          <a:ext cx="734481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Rovná spojnica 4">
            <a:extLst>
              <a:ext uri="{FF2B5EF4-FFF2-40B4-BE49-F238E27FC236}">
                <a16:creationId xmlns:a16="http://schemas.microsoft.com/office/drawing/2014/main" id="{CB4FBF56-BB19-45DE-8D58-8CD6BE355BC5}"/>
              </a:ext>
            </a:extLst>
          </p:cNvPr>
          <p:cNvCxnSpPr/>
          <p:nvPr/>
        </p:nvCxnSpPr>
        <p:spPr>
          <a:xfrm flipV="1">
            <a:off x="1547664" y="908720"/>
            <a:ext cx="5688632" cy="48965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29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Logistická vs. lineární regrese</a:t>
            </a:r>
            <a:endParaRPr lang="en-US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D82E1FFA-2ADD-44A5-96CA-3368D78B7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276872"/>
            <a:ext cx="6496694" cy="677917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97E51CC1-F5DD-4226-8874-06ADF4F77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116" y="3909385"/>
            <a:ext cx="6695728" cy="1063618"/>
          </a:xfrm>
          <a:prstGeom prst="rect">
            <a:avLst/>
          </a:prstGeom>
        </p:spPr>
      </p:pic>
      <p:sp>
        <p:nvSpPr>
          <p:cNvPr id="6" name="Voľný tvar: obrazec 5">
            <a:extLst>
              <a:ext uri="{FF2B5EF4-FFF2-40B4-BE49-F238E27FC236}">
                <a16:creationId xmlns:a16="http://schemas.microsoft.com/office/drawing/2014/main" id="{47AA934A-FCA0-413E-9BC2-7F78F9971EE5}"/>
              </a:ext>
            </a:extLst>
          </p:cNvPr>
          <p:cNvSpPr/>
          <p:nvPr/>
        </p:nvSpPr>
        <p:spPr>
          <a:xfrm>
            <a:off x="1619672" y="2192129"/>
            <a:ext cx="5874637" cy="729315"/>
          </a:xfrm>
          <a:custGeom>
            <a:avLst/>
            <a:gdLst>
              <a:gd name="connsiteX0" fmla="*/ 444183 w 6637593"/>
              <a:gd name="connsiteY0" fmla="*/ 145718 h 729315"/>
              <a:gd name="connsiteX1" fmla="*/ 387622 w 6637593"/>
              <a:gd name="connsiteY1" fmla="*/ 136292 h 729315"/>
              <a:gd name="connsiteX2" fmla="*/ 283927 w 6637593"/>
              <a:gd name="connsiteY2" fmla="*/ 155145 h 729315"/>
              <a:gd name="connsiteX3" fmla="*/ 246220 w 6637593"/>
              <a:gd name="connsiteY3" fmla="*/ 183426 h 729315"/>
              <a:gd name="connsiteX4" fmla="*/ 208513 w 6637593"/>
              <a:gd name="connsiteY4" fmla="*/ 202279 h 729315"/>
              <a:gd name="connsiteX5" fmla="*/ 189659 w 6637593"/>
              <a:gd name="connsiteY5" fmla="*/ 230560 h 729315"/>
              <a:gd name="connsiteX6" fmla="*/ 123672 w 6637593"/>
              <a:gd name="connsiteY6" fmla="*/ 258840 h 729315"/>
              <a:gd name="connsiteX7" fmla="*/ 38830 w 6637593"/>
              <a:gd name="connsiteY7" fmla="*/ 334255 h 729315"/>
              <a:gd name="connsiteX8" fmla="*/ 29404 w 6637593"/>
              <a:gd name="connsiteY8" fmla="*/ 362535 h 729315"/>
              <a:gd name="connsiteX9" fmla="*/ 1123 w 6637593"/>
              <a:gd name="connsiteY9" fmla="*/ 390815 h 729315"/>
              <a:gd name="connsiteX10" fmla="*/ 10550 w 6637593"/>
              <a:gd name="connsiteY10" fmla="*/ 456803 h 729315"/>
              <a:gd name="connsiteX11" fmla="*/ 19977 w 6637593"/>
              <a:gd name="connsiteY11" fmla="*/ 485083 h 729315"/>
              <a:gd name="connsiteX12" fmla="*/ 76538 w 6637593"/>
              <a:gd name="connsiteY12" fmla="*/ 522791 h 729315"/>
              <a:gd name="connsiteX13" fmla="*/ 114245 w 6637593"/>
              <a:gd name="connsiteY13" fmla="*/ 551071 h 729315"/>
              <a:gd name="connsiteX14" fmla="*/ 199086 w 6637593"/>
              <a:gd name="connsiteY14" fmla="*/ 598205 h 729315"/>
              <a:gd name="connsiteX15" fmla="*/ 321635 w 6637593"/>
              <a:gd name="connsiteY15" fmla="*/ 654766 h 729315"/>
              <a:gd name="connsiteX16" fmla="*/ 368769 w 6637593"/>
              <a:gd name="connsiteY16" fmla="*/ 664193 h 729315"/>
              <a:gd name="connsiteX17" fmla="*/ 481890 w 6637593"/>
              <a:gd name="connsiteY17" fmla="*/ 683046 h 729315"/>
              <a:gd name="connsiteX18" fmla="*/ 604439 w 6637593"/>
              <a:gd name="connsiteY18" fmla="*/ 701900 h 729315"/>
              <a:gd name="connsiteX19" fmla="*/ 736414 w 6637593"/>
              <a:gd name="connsiteY19" fmla="*/ 720753 h 729315"/>
              <a:gd name="connsiteX20" fmla="*/ 1320876 w 6637593"/>
              <a:gd name="connsiteY20" fmla="*/ 711327 h 729315"/>
              <a:gd name="connsiteX21" fmla="*/ 2301263 w 6637593"/>
              <a:gd name="connsiteY21" fmla="*/ 711327 h 729315"/>
              <a:gd name="connsiteX22" fmla="*/ 2338971 w 6637593"/>
              <a:gd name="connsiteY22" fmla="*/ 701900 h 729315"/>
              <a:gd name="connsiteX23" fmla="*/ 2470946 w 6637593"/>
              <a:gd name="connsiteY23" fmla="*/ 683046 h 729315"/>
              <a:gd name="connsiteX24" fmla="*/ 2527507 w 6637593"/>
              <a:gd name="connsiteY24" fmla="*/ 673619 h 729315"/>
              <a:gd name="connsiteX25" fmla="*/ 2555787 w 6637593"/>
              <a:gd name="connsiteY25" fmla="*/ 664193 h 729315"/>
              <a:gd name="connsiteX26" fmla="*/ 2631202 w 6637593"/>
              <a:gd name="connsiteY26" fmla="*/ 654766 h 729315"/>
              <a:gd name="connsiteX27" fmla="*/ 3111969 w 6637593"/>
              <a:gd name="connsiteY27" fmla="*/ 664193 h 729315"/>
              <a:gd name="connsiteX28" fmla="*/ 3187383 w 6637593"/>
              <a:gd name="connsiteY28" fmla="*/ 673619 h 729315"/>
              <a:gd name="connsiteX29" fmla="*/ 3668150 w 6637593"/>
              <a:gd name="connsiteY29" fmla="*/ 683046 h 729315"/>
              <a:gd name="connsiteX30" fmla="*/ 4139490 w 6637593"/>
              <a:gd name="connsiteY30" fmla="*/ 673619 h 729315"/>
              <a:gd name="connsiteX31" fmla="*/ 4271465 w 6637593"/>
              <a:gd name="connsiteY31" fmla="*/ 654766 h 729315"/>
              <a:gd name="connsiteX32" fmla="*/ 4544843 w 6637593"/>
              <a:gd name="connsiteY32" fmla="*/ 626485 h 729315"/>
              <a:gd name="connsiteX33" fmla="*/ 4950195 w 6637593"/>
              <a:gd name="connsiteY33" fmla="*/ 635912 h 729315"/>
              <a:gd name="connsiteX34" fmla="*/ 5016183 w 6637593"/>
              <a:gd name="connsiteY34" fmla="*/ 645339 h 729315"/>
              <a:gd name="connsiteX35" fmla="*/ 5289560 w 6637593"/>
              <a:gd name="connsiteY35" fmla="*/ 654766 h 729315"/>
              <a:gd name="connsiteX36" fmla="*/ 5393255 w 6637593"/>
              <a:gd name="connsiteY36" fmla="*/ 664193 h 729315"/>
              <a:gd name="connsiteX37" fmla="*/ 5430962 w 6637593"/>
              <a:gd name="connsiteY37" fmla="*/ 673619 h 729315"/>
              <a:gd name="connsiteX38" fmla="*/ 5478096 w 6637593"/>
              <a:gd name="connsiteY38" fmla="*/ 683046 h 729315"/>
              <a:gd name="connsiteX39" fmla="*/ 5647779 w 6637593"/>
              <a:gd name="connsiteY39" fmla="*/ 701900 h 729315"/>
              <a:gd name="connsiteX40" fmla="*/ 5685486 w 6637593"/>
              <a:gd name="connsiteY40" fmla="*/ 711327 h 729315"/>
              <a:gd name="connsiteX41" fmla="*/ 6477338 w 6637593"/>
              <a:gd name="connsiteY41" fmla="*/ 692473 h 729315"/>
              <a:gd name="connsiteX42" fmla="*/ 6533898 w 6637593"/>
              <a:gd name="connsiteY42" fmla="*/ 654766 h 729315"/>
              <a:gd name="connsiteX43" fmla="*/ 6590459 w 6637593"/>
              <a:gd name="connsiteY43" fmla="*/ 607632 h 729315"/>
              <a:gd name="connsiteX44" fmla="*/ 6628166 w 6637593"/>
              <a:gd name="connsiteY44" fmla="*/ 551071 h 729315"/>
              <a:gd name="connsiteX45" fmla="*/ 6637593 w 6637593"/>
              <a:gd name="connsiteY45" fmla="*/ 522791 h 729315"/>
              <a:gd name="connsiteX46" fmla="*/ 6628166 w 6637593"/>
              <a:gd name="connsiteY46" fmla="*/ 371962 h 729315"/>
              <a:gd name="connsiteX47" fmla="*/ 6581032 w 6637593"/>
              <a:gd name="connsiteY47" fmla="*/ 315401 h 729315"/>
              <a:gd name="connsiteX48" fmla="*/ 6562179 w 6637593"/>
              <a:gd name="connsiteY48" fmla="*/ 287120 h 729315"/>
              <a:gd name="connsiteX49" fmla="*/ 6533898 w 6637593"/>
              <a:gd name="connsiteY49" fmla="*/ 258840 h 729315"/>
              <a:gd name="connsiteX50" fmla="*/ 6515045 w 6637593"/>
              <a:gd name="connsiteY50" fmla="*/ 230560 h 729315"/>
              <a:gd name="connsiteX51" fmla="*/ 6486764 w 6637593"/>
              <a:gd name="connsiteY51" fmla="*/ 221133 h 729315"/>
              <a:gd name="connsiteX52" fmla="*/ 6467911 w 6637593"/>
              <a:gd name="connsiteY52" fmla="*/ 192852 h 729315"/>
              <a:gd name="connsiteX53" fmla="*/ 6401923 w 6637593"/>
              <a:gd name="connsiteY53" fmla="*/ 155145 h 729315"/>
              <a:gd name="connsiteX54" fmla="*/ 6373643 w 6637593"/>
              <a:gd name="connsiteY54" fmla="*/ 136292 h 729315"/>
              <a:gd name="connsiteX55" fmla="*/ 6326509 w 6637593"/>
              <a:gd name="connsiteY55" fmla="*/ 126865 h 729315"/>
              <a:gd name="connsiteX56" fmla="*/ 5855169 w 6637593"/>
              <a:gd name="connsiteY56" fmla="*/ 117438 h 729315"/>
              <a:gd name="connsiteX57" fmla="*/ 5742047 w 6637593"/>
              <a:gd name="connsiteY57" fmla="*/ 89158 h 729315"/>
              <a:gd name="connsiteX58" fmla="*/ 5195292 w 6637593"/>
              <a:gd name="connsiteY58" fmla="*/ 89158 h 729315"/>
              <a:gd name="connsiteX59" fmla="*/ 4921915 w 6637593"/>
              <a:gd name="connsiteY59" fmla="*/ 98584 h 729315"/>
              <a:gd name="connsiteX60" fmla="*/ 3932100 w 6637593"/>
              <a:gd name="connsiteY60" fmla="*/ 98584 h 729315"/>
              <a:gd name="connsiteX61" fmla="*/ 3866113 w 6637593"/>
              <a:gd name="connsiteY61" fmla="*/ 89158 h 729315"/>
              <a:gd name="connsiteX62" fmla="*/ 3705857 w 6637593"/>
              <a:gd name="connsiteY62" fmla="*/ 70304 h 729315"/>
              <a:gd name="connsiteX63" fmla="*/ 3338212 w 6637593"/>
              <a:gd name="connsiteY63" fmla="*/ 79731 h 729315"/>
              <a:gd name="connsiteX64" fmla="*/ 3234517 w 6637593"/>
              <a:gd name="connsiteY64" fmla="*/ 98584 h 729315"/>
              <a:gd name="connsiteX65" fmla="*/ 3187383 w 6637593"/>
              <a:gd name="connsiteY65" fmla="*/ 108011 h 729315"/>
              <a:gd name="connsiteX66" fmla="*/ 2687762 w 6637593"/>
              <a:gd name="connsiteY66" fmla="*/ 98584 h 729315"/>
              <a:gd name="connsiteX67" fmla="*/ 2584068 w 6637593"/>
              <a:gd name="connsiteY67" fmla="*/ 79731 h 729315"/>
              <a:gd name="connsiteX68" fmla="*/ 2555787 w 6637593"/>
              <a:gd name="connsiteY68" fmla="*/ 70304 h 729315"/>
              <a:gd name="connsiteX69" fmla="*/ 2489799 w 6637593"/>
              <a:gd name="connsiteY69" fmla="*/ 60877 h 729315"/>
              <a:gd name="connsiteX70" fmla="*/ 2461519 w 6637593"/>
              <a:gd name="connsiteY70" fmla="*/ 51450 h 729315"/>
              <a:gd name="connsiteX71" fmla="*/ 2254129 w 6637593"/>
              <a:gd name="connsiteY71" fmla="*/ 32597 h 729315"/>
              <a:gd name="connsiteX72" fmla="*/ 1613107 w 6637593"/>
              <a:gd name="connsiteY72" fmla="*/ 13743 h 729315"/>
              <a:gd name="connsiteX73" fmla="*/ 1000364 w 6637593"/>
              <a:gd name="connsiteY73" fmla="*/ 13743 h 729315"/>
              <a:gd name="connsiteX74" fmla="*/ 924950 w 6637593"/>
              <a:gd name="connsiteY74" fmla="*/ 32597 h 729315"/>
              <a:gd name="connsiteX75" fmla="*/ 849536 w 6637593"/>
              <a:gd name="connsiteY75" fmla="*/ 51450 h 729315"/>
              <a:gd name="connsiteX76" fmla="*/ 717560 w 6637593"/>
              <a:gd name="connsiteY76" fmla="*/ 79731 h 729315"/>
              <a:gd name="connsiteX77" fmla="*/ 623292 w 6637593"/>
              <a:gd name="connsiteY77" fmla="*/ 89158 h 729315"/>
              <a:gd name="connsiteX78" fmla="*/ 595012 w 6637593"/>
              <a:gd name="connsiteY78" fmla="*/ 98584 h 729315"/>
              <a:gd name="connsiteX79" fmla="*/ 491317 w 6637593"/>
              <a:gd name="connsiteY79" fmla="*/ 117438 h 729315"/>
              <a:gd name="connsiteX80" fmla="*/ 434756 w 6637593"/>
              <a:gd name="connsiteY80" fmla="*/ 136292 h 729315"/>
              <a:gd name="connsiteX81" fmla="*/ 406476 w 6637593"/>
              <a:gd name="connsiteY81" fmla="*/ 145718 h 729315"/>
              <a:gd name="connsiteX82" fmla="*/ 378195 w 6637593"/>
              <a:gd name="connsiteY82" fmla="*/ 155145 h 729315"/>
              <a:gd name="connsiteX83" fmla="*/ 359342 w 6637593"/>
              <a:gd name="connsiteY83" fmla="*/ 155145 h 72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6637593" h="729315">
                <a:moveTo>
                  <a:pt x="444183" y="145718"/>
                </a:moveTo>
                <a:cubicBezTo>
                  <a:pt x="425329" y="142576"/>
                  <a:pt x="406736" y="136292"/>
                  <a:pt x="387622" y="136292"/>
                </a:cubicBezTo>
                <a:cubicBezTo>
                  <a:pt x="334323" y="136292"/>
                  <a:pt x="323699" y="141888"/>
                  <a:pt x="283927" y="155145"/>
                </a:cubicBezTo>
                <a:cubicBezTo>
                  <a:pt x="271358" y="164572"/>
                  <a:pt x="259543" y="175099"/>
                  <a:pt x="246220" y="183426"/>
                </a:cubicBezTo>
                <a:cubicBezTo>
                  <a:pt x="234304" y="190874"/>
                  <a:pt x="219308" y="193283"/>
                  <a:pt x="208513" y="202279"/>
                </a:cubicBezTo>
                <a:cubicBezTo>
                  <a:pt x="199809" y="209532"/>
                  <a:pt x="198363" y="223307"/>
                  <a:pt x="189659" y="230560"/>
                </a:cubicBezTo>
                <a:cubicBezTo>
                  <a:pt x="174129" y="243501"/>
                  <a:pt x="143317" y="252291"/>
                  <a:pt x="123672" y="258840"/>
                </a:cubicBezTo>
                <a:cubicBezTo>
                  <a:pt x="59100" y="323412"/>
                  <a:pt x="89296" y="300611"/>
                  <a:pt x="38830" y="334255"/>
                </a:cubicBezTo>
                <a:cubicBezTo>
                  <a:pt x="35688" y="343682"/>
                  <a:pt x="34916" y="354267"/>
                  <a:pt x="29404" y="362535"/>
                </a:cubicBezTo>
                <a:cubicBezTo>
                  <a:pt x="22009" y="373627"/>
                  <a:pt x="3738" y="377742"/>
                  <a:pt x="1123" y="390815"/>
                </a:cubicBezTo>
                <a:cubicBezTo>
                  <a:pt x="-3235" y="412603"/>
                  <a:pt x="6192" y="435015"/>
                  <a:pt x="10550" y="456803"/>
                </a:cubicBezTo>
                <a:cubicBezTo>
                  <a:pt x="12499" y="466547"/>
                  <a:pt x="12951" y="478057"/>
                  <a:pt x="19977" y="485083"/>
                </a:cubicBezTo>
                <a:cubicBezTo>
                  <a:pt x="36000" y="501106"/>
                  <a:pt x="58410" y="509195"/>
                  <a:pt x="76538" y="522791"/>
                </a:cubicBezTo>
                <a:cubicBezTo>
                  <a:pt x="89107" y="532218"/>
                  <a:pt x="101374" y="542061"/>
                  <a:pt x="114245" y="551071"/>
                </a:cubicBezTo>
                <a:cubicBezTo>
                  <a:pt x="226322" y="629524"/>
                  <a:pt x="128590" y="566161"/>
                  <a:pt x="199086" y="598205"/>
                </a:cubicBezTo>
                <a:cubicBezTo>
                  <a:pt x="237570" y="615698"/>
                  <a:pt x="279754" y="642201"/>
                  <a:pt x="321635" y="654766"/>
                </a:cubicBezTo>
                <a:cubicBezTo>
                  <a:pt x="336982" y="659370"/>
                  <a:pt x="352990" y="661409"/>
                  <a:pt x="368769" y="664193"/>
                </a:cubicBezTo>
                <a:cubicBezTo>
                  <a:pt x="406414" y="670836"/>
                  <a:pt x="444047" y="677640"/>
                  <a:pt x="481890" y="683046"/>
                </a:cubicBezTo>
                <a:cubicBezTo>
                  <a:pt x="566800" y="695176"/>
                  <a:pt x="525961" y="688820"/>
                  <a:pt x="604439" y="701900"/>
                </a:cubicBezTo>
                <a:cubicBezTo>
                  <a:pt x="656777" y="719347"/>
                  <a:pt x="653799" y="720753"/>
                  <a:pt x="736414" y="720753"/>
                </a:cubicBezTo>
                <a:cubicBezTo>
                  <a:pt x="931260" y="720753"/>
                  <a:pt x="1126055" y="714469"/>
                  <a:pt x="1320876" y="711327"/>
                </a:cubicBezTo>
                <a:cubicBezTo>
                  <a:pt x="1783075" y="720955"/>
                  <a:pt x="1816465" y="727486"/>
                  <a:pt x="2301263" y="711327"/>
                </a:cubicBezTo>
                <a:cubicBezTo>
                  <a:pt x="2314212" y="710895"/>
                  <a:pt x="2326191" y="704030"/>
                  <a:pt x="2338971" y="701900"/>
                </a:cubicBezTo>
                <a:cubicBezTo>
                  <a:pt x="2382805" y="694594"/>
                  <a:pt x="2427112" y="690352"/>
                  <a:pt x="2470946" y="683046"/>
                </a:cubicBezTo>
                <a:cubicBezTo>
                  <a:pt x="2489800" y="679904"/>
                  <a:pt x="2508848" y="677765"/>
                  <a:pt x="2527507" y="673619"/>
                </a:cubicBezTo>
                <a:cubicBezTo>
                  <a:pt x="2537207" y="671464"/>
                  <a:pt x="2546011" y="665970"/>
                  <a:pt x="2555787" y="664193"/>
                </a:cubicBezTo>
                <a:cubicBezTo>
                  <a:pt x="2580712" y="659661"/>
                  <a:pt x="2606064" y="657908"/>
                  <a:pt x="2631202" y="654766"/>
                </a:cubicBezTo>
                <a:lnTo>
                  <a:pt x="3111969" y="664193"/>
                </a:lnTo>
                <a:cubicBezTo>
                  <a:pt x="3137288" y="665051"/>
                  <a:pt x="3162064" y="672761"/>
                  <a:pt x="3187383" y="673619"/>
                </a:cubicBezTo>
                <a:cubicBezTo>
                  <a:pt x="3347577" y="679049"/>
                  <a:pt x="3507894" y="679904"/>
                  <a:pt x="3668150" y="683046"/>
                </a:cubicBezTo>
                <a:lnTo>
                  <a:pt x="4139490" y="673619"/>
                </a:lnTo>
                <a:cubicBezTo>
                  <a:pt x="4182182" y="672147"/>
                  <a:pt x="4228913" y="660569"/>
                  <a:pt x="4271465" y="654766"/>
                </a:cubicBezTo>
                <a:cubicBezTo>
                  <a:pt x="4426340" y="633646"/>
                  <a:pt x="4401378" y="637521"/>
                  <a:pt x="4544843" y="626485"/>
                </a:cubicBezTo>
                <a:lnTo>
                  <a:pt x="4950195" y="635912"/>
                </a:lnTo>
                <a:cubicBezTo>
                  <a:pt x="4972397" y="636800"/>
                  <a:pt x="4993998" y="644106"/>
                  <a:pt x="5016183" y="645339"/>
                </a:cubicBezTo>
                <a:cubicBezTo>
                  <a:pt x="5107222" y="650397"/>
                  <a:pt x="5198434" y="651624"/>
                  <a:pt x="5289560" y="654766"/>
                </a:cubicBezTo>
                <a:cubicBezTo>
                  <a:pt x="5324125" y="657908"/>
                  <a:pt x="5358852" y="659606"/>
                  <a:pt x="5393255" y="664193"/>
                </a:cubicBezTo>
                <a:cubicBezTo>
                  <a:pt x="5406097" y="665905"/>
                  <a:pt x="5418315" y="670809"/>
                  <a:pt x="5430962" y="673619"/>
                </a:cubicBezTo>
                <a:cubicBezTo>
                  <a:pt x="5446603" y="677095"/>
                  <a:pt x="5462260" y="680610"/>
                  <a:pt x="5478096" y="683046"/>
                </a:cubicBezTo>
                <a:cubicBezTo>
                  <a:pt x="5527657" y="690671"/>
                  <a:pt x="5599590" y="697081"/>
                  <a:pt x="5647779" y="701900"/>
                </a:cubicBezTo>
                <a:cubicBezTo>
                  <a:pt x="5660348" y="705042"/>
                  <a:pt x="5672530" y="711327"/>
                  <a:pt x="5685486" y="711327"/>
                </a:cubicBezTo>
                <a:cubicBezTo>
                  <a:pt x="6414229" y="711327"/>
                  <a:pt x="6197712" y="762380"/>
                  <a:pt x="6477338" y="692473"/>
                </a:cubicBezTo>
                <a:lnTo>
                  <a:pt x="6533898" y="654766"/>
                </a:lnTo>
                <a:cubicBezTo>
                  <a:pt x="6559036" y="638007"/>
                  <a:pt x="6570918" y="632757"/>
                  <a:pt x="6590459" y="607632"/>
                </a:cubicBezTo>
                <a:cubicBezTo>
                  <a:pt x="6604370" y="589746"/>
                  <a:pt x="6621000" y="572567"/>
                  <a:pt x="6628166" y="551071"/>
                </a:cubicBezTo>
                <a:lnTo>
                  <a:pt x="6637593" y="522791"/>
                </a:lnTo>
                <a:cubicBezTo>
                  <a:pt x="6634451" y="472515"/>
                  <a:pt x="6636022" y="421720"/>
                  <a:pt x="6628166" y="371962"/>
                </a:cubicBezTo>
                <a:cubicBezTo>
                  <a:pt x="6625430" y="354633"/>
                  <a:pt x="6589658" y="325753"/>
                  <a:pt x="6581032" y="315401"/>
                </a:cubicBezTo>
                <a:cubicBezTo>
                  <a:pt x="6573779" y="306697"/>
                  <a:pt x="6569432" y="295824"/>
                  <a:pt x="6562179" y="287120"/>
                </a:cubicBezTo>
                <a:cubicBezTo>
                  <a:pt x="6553644" y="276878"/>
                  <a:pt x="6542433" y="269082"/>
                  <a:pt x="6533898" y="258840"/>
                </a:cubicBezTo>
                <a:cubicBezTo>
                  <a:pt x="6526645" y="250137"/>
                  <a:pt x="6523892" y="237637"/>
                  <a:pt x="6515045" y="230560"/>
                </a:cubicBezTo>
                <a:cubicBezTo>
                  <a:pt x="6507286" y="224352"/>
                  <a:pt x="6496191" y="224275"/>
                  <a:pt x="6486764" y="221133"/>
                </a:cubicBezTo>
                <a:cubicBezTo>
                  <a:pt x="6480480" y="211706"/>
                  <a:pt x="6475922" y="200863"/>
                  <a:pt x="6467911" y="192852"/>
                </a:cubicBezTo>
                <a:cubicBezTo>
                  <a:pt x="6452604" y="177545"/>
                  <a:pt x="6419168" y="165000"/>
                  <a:pt x="6401923" y="155145"/>
                </a:cubicBezTo>
                <a:cubicBezTo>
                  <a:pt x="6392086" y="149524"/>
                  <a:pt x="6384251" y="140270"/>
                  <a:pt x="6373643" y="136292"/>
                </a:cubicBezTo>
                <a:cubicBezTo>
                  <a:pt x="6358641" y="130666"/>
                  <a:pt x="6342521" y="127447"/>
                  <a:pt x="6326509" y="126865"/>
                </a:cubicBezTo>
                <a:cubicBezTo>
                  <a:pt x="6169468" y="121154"/>
                  <a:pt x="6012282" y="120580"/>
                  <a:pt x="5855169" y="117438"/>
                </a:cubicBezTo>
                <a:cubicBezTo>
                  <a:pt x="5780475" y="92540"/>
                  <a:pt x="5818211" y="101851"/>
                  <a:pt x="5742047" y="89158"/>
                </a:cubicBezTo>
                <a:cubicBezTo>
                  <a:pt x="5550262" y="25230"/>
                  <a:pt x="5715377" y="76775"/>
                  <a:pt x="5195292" y="89158"/>
                </a:cubicBezTo>
                <a:cubicBezTo>
                  <a:pt x="5104138" y="91328"/>
                  <a:pt x="5013041" y="95442"/>
                  <a:pt x="4921915" y="98584"/>
                </a:cubicBezTo>
                <a:cubicBezTo>
                  <a:pt x="4528150" y="131398"/>
                  <a:pt x="4764796" y="115237"/>
                  <a:pt x="3932100" y="98584"/>
                </a:cubicBezTo>
                <a:cubicBezTo>
                  <a:pt x="3909885" y="98140"/>
                  <a:pt x="3888180" y="91754"/>
                  <a:pt x="3866113" y="89158"/>
                </a:cubicBezTo>
                <a:cubicBezTo>
                  <a:pt x="3668315" y="65888"/>
                  <a:pt x="3860395" y="92381"/>
                  <a:pt x="3705857" y="70304"/>
                </a:cubicBezTo>
                <a:lnTo>
                  <a:pt x="3338212" y="79731"/>
                </a:lnTo>
                <a:cubicBezTo>
                  <a:pt x="3287432" y="81939"/>
                  <a:pt x="3277434" y="89047"/>
                  <a:pt x="3234517" y="98584"/>
                </a:cubicBezTo>
                <a:cubicBezTo>
                  <a:pt x="3218876" y="102060"/>
                  <a:pt x="3203094" y="104869"/>
                  <a:pt x="3187383" y="108011"/>
                </a:cubicBezTo>
                <a:lnTo>
                  <a:pt x="2687762" y="98584"/>
                </a:lnTo>
                <a:cubicBezTo>
                  <a:pt x="2678034" y="98254"/>
                  <a:pt x="2597437" y="83073"/>
                  <a:pt x="2584068" y="79731"/>
                </a:cubicBezTo>
                <a:cubicBezTo>
                  <a:pt x="2574428" y="77321"/>
                  <a:pt x="2565531" y="72253"/>
                  <a:pt x="2555787" y="70304"/>
                </a:cubicBezTo>
                <a:cubicBezTo>
                  <a:pt x="2533999" y="65946"/>
                  <a:pt x="2511795" y="64019"/>
                  <a:pt x="2489799" y="60877"/>
                </a:cubicBezTo>
                <a:cubicBezTo>
                  <a:pt x="2480372" y="57735"/>
                  <a:pt x="2471263" y="53399"/>
                  <a:pt x="2461519" y="51450"/>
                </a:cubicBezTo>
                <a:cubicBezTo>
                  <a:pt x="2399570" y="39061"/>
                  <a:pt x="2309693" y="35601"/>
                  <a:pt x="2254129" y="32597"/>
                </a:cubicBezTo>
                <a:cubicBezTo>
                  <a:pt x="1995934" y="18640"/>
                  <a:pt x="1920321" y="20422"/>
                  <a:pt x="1613107" y="13743"/>
                </a:cubicBezTo>
                <a:cubicBezTo>
                  <a:pt x="1346462" y="-6769"/>
                  <a:pt x="1456327" y="-2256"/>
                  <a:pt x="1000364" y="13743"/>
                </a:cubicBezTo>
                <a:cubicBezTo>
                  <a:pt x="965074" y="14981"/>
                  <a:pt x="955042" y="24390"/>
                  <a:pt x="924950" y="32597"/>
                </a:cubicBezTo>
                <a:cubicBezTo>
                  <a:pt x="899951" y="39415"/>
                  <a:pt x="874674" y="45166"/>
                  <a:pt x="849536" y="51450"/>
                </a:cubicBezTo>
                <a:cubicBezTo>
                  <a:pt x="809573" y="61441"/>
                  <a:pt x="753218" y="76165"/>
                  <a:pt x="717560" y="79731"/>
                </a:cubicBezTo>
                <a:lnTo>
                  <a:pt x="623292" y="89158"/>
                </a:lnTo>
                <a:cubicBezTo>
                  <a:pt x="613865" y="92300"/>
                  <a:pt x="604652" y="96174"/>
                  <a:pt x="595012" y="98584"/>
                </a:cubicBezTo>
                <a:cubicBezTo>
                  <a:pt x="568657" y="105172"/>
                  <a:pt x="516536" y="113235"/>
                  <a:pt x="491317" y="117438"/>
                </a:cubicBezTo>
                <a:lnTo>
                  <a:pt x="434756" y="136292"/>
                </a:lnTo>
                <a:lnTo>
                  <a:pt x="406476" y="145718"/>
                </a:lnTo>
                <a:cubicBezTo>
                  <a:pt x="397049" y="148860"/>
                  <a:pt x="388132" y="155145"/>
                  <a:pt x="378195" y="155145"/>
                </a:cubicBezTo>
                <a:lnTo>
                  <a:pt x="359342" y="155145"/>
                </a:ln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Voľný tvar: obrazec 6">
            <a:extLst>
              <a:ext uri="{FF2B5EF4-FFF2-40B4-BE49-F238E27FC236}">
                <a16:creationId xmlns:a16="http://schemas.microsoft.com/office/drawing/2014/main" id="{0D36ACBF-D287-4D77-A1D4-337E3825DE7B}"/>
              </a:ext>
            </a:extLst>
          </p:cNvPr>
          <p:cNvSpPr/>
          <p:nvPr/>
        </p:nvSpPr>
        <p:spPr>
          <a:xfrm>
            <a:off x="3318600" y="4365104"/>
            <a:ext cx="4201848" cy="504056"/>
          </a:xfrm>
          <a:custGeom>
            <a:avLst/>
            <a:gdLst>
              <a:gd name="connsiteX0" fmla="*/ 444183 w 6637593"/>
              <a:gd name="connsiteY0" fmla="*/ 145718 h 729315"/>
              <a:gd name="connsiteX1" fmla="*/ 387622 w 6637593"/>
              <a:gd name="connsiteY1" fmla="*/ 136292 h 729315"/>
              <a:gd name="connsiteX2" fmla="*/ 283927 w 6637593"/>
              <a:gd name="connsiteY2" fmla="*/ 155145 h 729315"/>
              <a:gd name="connsiteX3" fmla="*/ 246220 w 6637593"/>
              <a:gd name="connsiteY3" fmla="*/ 183426 h 729315"/>
              <a:gd name="connsiteX4" fmla="*/ 208513 w 6637593"/>
              <a:gd name="connsiteY4" fmla="*/ 202279 h 729315"/>
              <a:gd name="connsiteX5" fmla="*/ 189659 w 6637593"/>
              <a:gd name="connsiteY5" fmla="*/ 230560 h 729315"/>
              <a:gd name="connsiteX6" fmla="*/ 123672 w 6637593"/>
              <a:gd name="connsiteY6" fmla="*/ 258840 h 729315"/>
              <a:gd name="connsiteX7" fmla="*/ 38830 w 6637593"/>
              <a:gd name="connsiteY7" fmla="*/ 334255 h 729315"/>
              <a:gd name="connsiteX8" fmla="*/ 29404 w 6637593"/>
              <a:gd name="connsiteY8" fmla="*/ 362535 h 729315"/>
              <a:gd name="connsiteX9" fmla="*/ 1123 w 6637593"/>
              <a:gd name="connsiteY9" fmla="*/ 390815 h 729315"/>
              <a:gd name="connsiteX10" fmla="*/ 10550 w 6637593"/>
              <a:gd name="connsiteY10" fmla="*/ 456803 h 729315"/>
              <a:gd name="connsiteX11" fmla="*/ 19977 w 6637593"/>
              <a:gd name="connsiteY11" fmla="*/ 485083 h 729315"/>
              <a:gd name="connsiteX12" fmla="*/ 76538 w 6637593"/>
              <a:gd name="connsiteY12" fmla="*/ 522791 h 729315"/>
              <a:gd name="connsiteX13" fmla="*/ 114245 w 6637593"/>
              <a:gd name="connsiteY13" fmla="*/ 551071 h 729315"/>
              <a:gd name="connsiteX14" fmla="*/ 199086 w 6637593"/>
              <a:gd name="connsiteY14" fmla="*/ 598205 h 729315"/>
              <a:gd name="connsiteX15" fmla="*/ 321635 w 6637593"/>
              <a:gd name="connsiteY15" fmla="*/ 654766 h 729315"/>
              <a:gd name="connsiteX16" fmla="*/ 368769 w 6637593"/>
              <a:gd name="connsiteY16" fmla="*/ 664193 h 729315"/>
              <a:gd name="connsiteX17" fmla="*/ 481890 w 6637593"/>
              <a:gd name="connsiteY17" fmla="*/ 683046 h 729315"/>
              <a:gd name="connsiteX18" fmla="*/ 604439 w 6637593"/>
              <a:gd name="connsiteY18" fmla="*/ 701900 h 729315"/>
              <a:gd name="connsiteX19" fmla="*/ 736414 w 6637593"/>
              <a:gd name="connsiteY19" fmla="*/ 720753 h 729315"/>
              <a:gd name="connsiteX20" fmla="*/ 1320876 w 6637593"/>
              <a:gd name="connsiteY20" fmla="*/ 711327 h 729315"/>
              <a:gd name="connsiteX21" fmla="*/ 2301263 w 6637593"/>
              <a:gd name="connsiteY21" fmla="*/ 711327 h 729315"/>
              <a:gd name="connsiteX22" fmla="*/ 2338971 w 6637593"/>
              <a:gd name="connsiteY22" fmla="*/ 701900 h 729315"/>
              <a:gd name="connsiteX23" fmla="*/ 2470946 w 6637593"/>
              <a:gd name="connsiteY23" fmla="*/ 683046 h 729315"/>
              <a:gd name="connsiteX24" fmla="*/ 2527507 w 6637593"/>
              <a:gd name="connsiteY24" fmla="*/ 673619 h 729315"/>
              <a:gd name="connsiteX25" fmla="*/ 2555787 w 6637593"/>
              <a:gd name="connsiteY25" fmla="*/ 664193 h 729315"/>
              <a:gd name="connsiteX26" fmla="*/ 2631202 w 6637593"/>
              <a:gd name="connsiteY26" fmla="*/ 654766 h 729315"/>
              <a:gd name="connsiteX27" fmla="*/ 3111969 w 6637593"/>
              <a:gd name="connsiteY27" fmla="*/ 664193 h 729315"/>
              <a:gd name="connsiteX28" fmla="*/ 3187383 w 6637593"/>
              <a:gd name="connsiteY28" fmla="*/ 673619 h 729315"/>
              <a:gd name="connsiteX29" fmla="*/ 3668150 w 6637593"/>
              <a:gd name="connsiteY29" fmla="*/ 683046 h 729315"/>
              <a:gd name="connsiteX30" fmla="*/ 4139490 w 6637593"/>
              <a:gd name="connsiteY30" fmla="*/ 673619 h 729315"/>
              <a:gd name="connsiteX31" fmla="*/ 4271465 w 6637593"/>
              <a:gd name="connsiteY31" fmla="*/ 654766 h 729315"/>
              <a:gd name="connsiteX32" fmla="*/ 4544843 w 6637593"/>
              <a:gd name="connsiteY32" fmla="*/ 626485 h 729315"/>
              <a:gd name="connsiteX33" fmla="*/ 4950195 w 6637593"/>
              <a:gd name="connsiteY33" fmla="*/ 635912 h 729315"/>
              <a:gd name="connsiteX34" fmla="*/ 5016183 w 6637593"/>
              <a:gd name="connsiteY34" fmla="*/ 645339 h 729315"/>
              <a:gd name="connsiteX35" fmla="*/ 5289560 w 6637593"/>
              <a:gd name="connsiteY35" fmla="*/ 654766 h 729315"/>
              <a:gd name="connsiteX36" fmla="*/ 5393255 w 6637593"/>
              <a:gd name="connsiteY36" fmla="*/ 664193 h 729315"/>
              <a:gd name="connsiteX37" fmla="*/ 5430962 w 6637593"/>
              <a:gd name="connsiteY37" fmla="*/ 673619 h 729315"/>
              <a:gd name="connsiteX38" fmla="*/ 5478096 w 6637593"/>
              <a:gd name="connsiteY38" fmla="*/ 683046 h 729315"/>
              <a:gd name="connsiteX39" fmla="*/ 5647779 w 6637593"/>
              <a:gd name="connsiteY39" fmla="*/ 701900 h 729315"/>
              <a:gd name="connsiteX40" fmla="*/ 5685486 w 6637593"/>
              <a:gd name="connsiteY40" fmla="*/ 711327 h 729315"/>
              <a:gd name="connsiteX41" fmla="*/ 6477338 w 6637593"/>
              <a:gd name="connsiteY41" fmla="*/ 692473 h 729315"/>
              <a:gd name="connsiteX42" fmla="*/ 6533898 w 6637593"/>
              <a:gd name="connsiteY42" fmla="*/ 654766 h 729315"/>
              <a:gd name="connsiteX43" fmla="*/ 6590459 w 6637593"/>
              <a:gd name="connsiteY43" fmla="*/ 607632 h 729315"/>
              <a:gd name="connsiteX44" fmla="*/ 6628166 w 6637593"/>
              <a:gd name="connsiteY44" fmla="*/ 551071 h 729315"/>
              <a:gd name="connsiteX45" fmla="*/ 6637593 w 6637593"/>
              <a:gd name="connsiteY45" fmla="*/ 522791 h 729315"/>
              <a:gd name="connsiteX46" fmla="*/ 6628166 w 6637593"/>
              <a:gd name="connsiteY46" fmla="*/ 371962 h 729315"/>
              <a:gd name="connsiteX47" fmla="*/ 6581032 w 6637593"/>
              <a:gd name="connsiteY47" fmla="*/ 315401 h 729315"/>
              <a:gd name="connsiteX48" fmla="*/ 6562179 w 6637593"/>
              <a:gd name="connsiteY48" fmla="*/ 287120 h 729315"/>
              <a:gd name="connsiteX49" fmla="*/ 6533898 w 6637593"/>
              <a:gd name="connsiteY49" fmla="*/ 258840 h 729315"/>
              <a:gd name="connsiteX50" fmla="*/ 6515045 w 6637593"/>
              <a:gd name="connsiteY50" fmla="*/ 230560 h 729315"/>
              <a:gd name="connsiteX51" fmla="*/ 6486764 w 6637593"/>
              <a:gd name="connsiteY51" fmla="*/ 221133 h 729315"/>
              <a:gd name="connsiteX52" fmla="*/ 6467911 w 6637593"/>
              <a:gd name="connsiteY52" fmla="*/ 192852 h 729315"/>
              <a:gd name="connsiteX53" fmla="*/ 6401923 w 6637593"/>
              <a:gd name="connsiteY53" fmla="*/ 155145 h 729315"/>
              <a:gd name="connsiteX54" fmla="*/ 6373643 w 6637593"/>
              <a:gd name="connsiteY54" fmla="*/ 136292 h 729315"/>
              <a:gd name="connsiteX55" fmla="*/ 6326509 w 6637593"/>
              <a:gd name="connsiteY55" fmla="*/ 126865 h 729315"/>
              <a:gd name="connsiteX56" fmla="*/ 5855169 w 6637593"/>
              <a:gd name="connsiteY56" fmla="*/ 117438 h 729315"/>
              <a:gd name="connsiteX57" fmla="*/ 5742047 w 6637593"/>
              <a:gd name="connsiteY57" fmla="*/ 89158 h 729315"/>
              <a:gd name="connsiteX58" fmla="*/ 5195292 w 6637593"/>
              <a:gd name="connsiteY58" fmla="*/ 89158 h 729315"/>
              <a:gd name="connsiteX59" fmla="*/ 4921915 w 6637593"/>
              <a:gd name="connsiteY59" fmla="*/ 98584 h 729315"/>
              <a:gd name="connsiteX60" fmla="*/ 3932100 w 6637593"/>
              <a:gd name="connsiteY60" fmla="*/ 98584 h 729315"/>
              <a:gd name="connsiteX61" fmla="*/ 3866113 w 6637593"/>
              <a:gd name="connsiteY61" fmla="*/ 89158 h 729315"/>
              <a:gd name="connsiteX62" fmla="*/ 3705857 w 6637593"/>
              <a:gd name="connsiteY62" fmla="*/ 70304 h 729315"/>
              <a:gd name="connsiteX63" fmla="*/ 3338212 w 6637593"/>
              <a:gd name="connsiteY63" fmla="*/ 79731 h 729315"/>
              <a:gd name="connsiteX64" fmla="*/ 3234517 w 6637593"/>
              <a:gd name="connsiteY64" fmla="*/ 98584 h 729315"/>
              <a:gd name="connsiteX65" fmla="*/ 3187383 w 6637593"/>
              <a:gd name="connsiteY65" fmla="*/ 108011 h 729315"/>
              <a:gd name="connsiteX66" fmla="*/ 2687762 w 6637593"/>
              <a:gd name="connsiteY66" fmla="*/ 98584 h 729315"/>
              <a:gd name="connsiteX67" fmla="*/ 2584068 w 6637593"/>
              <a:gd name="connsiteY67" fmla="*/ 79731 h 729315"/>
              <a:gd name="connsiteX68" fmla="*/ 2555787 w 6637593"/>
              <a:gd name="connsiteY68" fmla="*/ 70304 h 729315"/>
              <a:gd name="connsiteX69" fmla="*/ 2489799 w 6637593"/>
              <a:gd name="connsiteY69" fmla="*/ 60877 h 729315"/>
              <a:gd name="connsiteX70" fmla="*/ 2461519 w 6637593"/>
              <a:gd name="connsiteY70" fmla="*/ 51450 h 729315"/>
              <a:gd name="connsiteX71" fmla="*/ 2254129 w 6637593"/>
              <a:gd name="connsiteY71" fmla="*/ 32597 h 729315"/>
              <a:gd name="connsiteX72" fmla="*/ 1613107 w 6637593"/>
              <a:gd name="connsiteY72" fmla="*/ 13743 h 729315"/>
              <a:gd name="connsiteX73" fmla="*/ 1000364 w 6637593"/>
              <a:gd name="connsiteY73" fmla="*/ 13743 h 729315"/>
              <a:gd name="connsiteX74" fmla="*/ 924950 w 6637593"/>
              <a:gd name="connsiteY74" fmla="*/ 32597 h 729315"/>
              <a:gd name="connsiteX75" fmla="*/ 849536 w 6637593"/>
              <a:gd name="connsiteY75" fmla="*/ 51450 h 729315"/>
              <a:gd name="connsiteX76" fmla="*/ 717560 w 6637593"/>
              <a:gd name="connsiteY76" fmla="*/ 79731 h 729315"/>
              <a:gd name="connsiteX77" fmla="*/ 623292 w 6637593"/>
              <a:gd name="connsiteY77" fmla="*/ 89158 h 729315"/>
              <a:gd name="connsiteX78" fmla="*/ 595012 w 6637593"/>
              <a:gd name="connsiteY78" fmla="*/ 98584 h 729315"/>
              <a:gd name="connsiteX79" fmla="*/ 491317 w 6637593"/>
              <a:gd name="connsiteY79" fmla="*/ 117438 h 729315"/>
              <a:gd name="connsiteX80" fmla="*/ 434756 w 6637593"/>
              <a:gd name="connsiteY80" fmla="*/ 136292 h 729315"/>
              <a:gd name="connsiteX81" fmla="*/ 406476 w 6637593"/>
              <a:gd name="connsiteY81" fmla="*/ 145718 h 729315"/>
              <a:gd name="connsiteX82" fmla="*/ 378195 w 6637593"/>
              <a:gd name="connsiteY82" fmla="*/ 155145 h 729315"/>
              <a:gd name="connsiteX83" fmla="*/ 359342 w 6637593"/>
              <a:gd name="connsiteY83" fmla="*/ 155145 h 72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6637593" h="729315">
                <a:moveTo>
                  <a:pt x="444183" y="145718"/>
                </a:moveTo>
                <a:cubicBezTo>
                  <a:pt x="425329" y="142576"/>
                  <a:pt x="406736" y="136292"/>
                  <a:pt x="387622" y="136292"/>
                </a:cubicBezTo>
                <a:cubicBezTo>
                  <a:pt x="334323" y="136292"/>
                  <a:pt x="323699" y="141888"/>
                  <a:pt x="283927" y="155145"/>
                </a:cubicBezTo>
                <a:cubicBezTo>
                  <a:pt x="271358" y="164572"/>
                  <a:pt x="259543" y="175099"/>
                  <a:pt x="246220" y="183426"/>
                </a:cubicBezTo>
                <a:cubicBezTo>
                  <a:pt x="234304" y="190874"/>
                  <a:pt x="219308" y="193283"/>
                  <a:pt x="208513" y="202279"/>
                </a:cubicBezTo>
                <a:cubicBezTo>
                  <a:pt x="199809" y="209532"/>
                  <a:pt x="198363" y="223307"/>
                  <a:pt x="189659" y="230560"/>
                </a:cubicBezTo>
                <a:cubicBezTo>
                  <a:pt x="174129" y="243501"/>
                  <a:pt x="143317" y="252291"/>
                  <a:pt x="123672" y="258840"/>
                </a:cubicBezTo>
                <a:cubicBezTo>
                  <a:pt x="59100" y="323412"/>
                  <a:pt x="89296" y="300611"/>
                  <a:pt x="38830" y="334255"/>
                </a:cubicBezTo>
                <a:cubicBezTo>
                  <a:pt x="35688" y="343682"/>
                  <a:pt x="34916" y="354267"/>
                  <a:pt x="29404" y="362535"/>
                </a:cubicBezTo>
                <a:cubicBezTo>
                  <a:pt x="22009" y="373627"/>
                  <a:pt x="3738" y="377742"/>
                  <a:pt x="1123" y="390815"/>
                </a:cubicBezTo>
                <a:cubicBezTo>
                  <a:pt x="-3235" y="412603"/>
                  <a:pt x="6192" y="435015"/>
                  <a:pt x="10550" y="456803"/>
                </a:cubicBezTo>
                <a:cubicBezTo>
                  <a:pt x="12499" y="466547"/>
                  <a:pt x="12951" y="478057"/>
                  <a:pt x="19977" y="485083"/>
                </a:cubicBezTo>
                <a:cubicBezTo>
                  <a:pt x="36000" y="501106"/>
                  <a:pt x="58410" y="509195"/>
                  <a:pt x="76538" y="522791"/>
                </a:cubicBezTo>
                <a:cubicBezTo>
                  <a:pt x="89107" y="532218"/>
                  <a:pt x="101374" y="542061"/>
                  <a:pt x="114245" y="551071"/>
                </a:cubicBezTo>
                <a:cubicBezTo>
                  <a:pt x="226322" y="629524"/>
                  <a:pt x="128590" y="566161"/>
                  <a:pt x="199086" y="598205"/>
                </a:cubicBezTo>
                <a:cubicBezTo>
                  <a:pt x="237570" y="615698"/>
                  <a:pt x="279754" y="642201"/>
                  <a:pt x="321635" y="654766"/>
                </a:cubicBezTo>
                <a:cubicBezTo>
                  <a:pt x="336982" y="659370"/>
                  <a:pt x="352990" y="661409"/>
                  <a:pt x="368769" y="664193"/>
                </a:cubicBezTo>
                <a:cubicBezTo>
                  <a:pt x="406414" y="670836"/>
                  <a:pt x="444047" y="677640"/>
                  <a:pt x="481890" y="683046"/>
                </a:cubicBezTo>
                <a:cubicBezTo>
                  <a:pt x="566800" y="695176"/>
                  <a:pt x="525961" y="688820"/>
                  <a:pt x="604439" y="701900"/>
                </a:cubicBezTo>
                <a:cubicBezTo>
                  <a:pt x="656777" y="719347"/>
                  <a:pt x="653799" y="720753"/>
                  <a:pt x="736414" y="720753"/>
                </a:cubicBezTo>
                <a:cubicBezTo>
                  <a:pt x="931260" y="720753"/>
                  <a:pt x="1126055" y="714469"/>
                  <a:pt x="1320876" y="711327"/>
                </a:cubicBezTo>
                <a:cubicBezTo>
                  <a:pt x="1783075" y="720955"/>
                  <a:pt x="1816465" y="727486"/>
                  <a:pt x="2301263" y="711327"/>
                </a:cubicBezTo>
                <a:cubicBezTo>
                  <a:pt x="2314212" y="710895"/>
                  <a:pt x="2326191" y="704030"/>
                  <a:pt x="2338971" y="701900"/>
                </a:cubicBezTo>
                <a:cubicBezTo>
                  <a:pt x="2382805" y="694594"/>
                  <a:pt x="2427112" y="690352"/>
                  <a:pt x="2470946" y="683046"/>
                </a:cubicBezTo>
                <a:cubicBezTo>
                  <a:pt x="2489800" y="679904"/>
                  <a:pt x="2508848" y="677765"/>
                  <a:pt x="2527507" y="673619"/>
                </a:cubicBezTo>
                <a:cubicBezTo>
                  <a:pt x="2537207" y="671464"/>
                  <a:pt x="2546011" y="665970"/>
                  <a:pt x="2555787" y="664193"/>
                </a:cubicBezTo>
                <a:cubicBezTo>
                  <a:pt x="2580712" y="659661"/>
                  <a:pt x="2606064" y="657908"/>
                  <a:pt x="2631202" y="654766"/>
                </a:cubicBezTo>
                <a:lnTo>
                  <a:pt x="3111969" y="664193"/>
                </a:lnTo>
                <a:cubicBezTo>
                  <a:pt x="3137288" y="665051"/>
                  <a:pt x="3162064" y="672761"/>
                  <a:pt x="3187383" y="673619"/>
                </a:cubicBezTo>
                <a:cubicBezTo>
                  <a:pt x="3347577" y="679049"/>
                  <a:pt x="3507894" y="679904"/>
                  <a:pt x="3668150" y="683046"/>
                </a:cubicBezTo>
                <a:lnTo>
                  <a:pt x="4139490" y="673619"/>
                </a:lnTo>
                <a:cubicBezTo>
                  <a:pt x="4182182" y="672147"/>
                  <a:pt x="4228913" y="660569"/>
                  <a:pt x="4271465" y="654766"/>
                </a:cubicBezTo>
                <a:cubicBezTo>
                  <a:pt x="4426340" y="633646"/>
                  <a:pt x="4401378" y="637521"/>
                  <a:pt x="4544843" y="626485"/>
                </a:cubicBezTo>
                <a:lnTo>
                  <a:pt x="4950195" y="635912"/>
                </a:lnTo>
                <a:cubicBezTo>
                  <a:pt x="4972397" y="636800"/>
                  <a:pt x="4993998" y="644106"/>
                  <a:pt x="5016183" y="645339"/>
                </a:cubicBezTo>
                <a:cubicBezTo>
                  <a:pt x="5107222" y="650397"/>
                  <a:pt x="5198434" y="651624"/>
                  <a:pt x="5289560" y="654766"/>
                </a:cubicBezTo>
                <a:cubicBezTo>
                  <a:pt x="5324125" y="657908"/>
                  <a:pt x="5358852" y="659606"/>
                  <a:pt x="5393255" y="664193"/>
                </a:cubicBezTo>
                <a:cubicBezTo>
                  <a:pt x="5406097" y="665905"/>
                  <a:pt x="5418315" y="670809"/>
                  <a:pt x="5430962" y="673619"/>
                </a:cubicBezTo>
                <a:cubicBezTo>
                  <a:pt x="5446603" y="677095"/>
                  <a:pt x="5462260" y="680610"/>
                  <a:pt x="5478096" y="683046"/>
                </a:cubicBezTo>
                <a:cubicBezTo>
                  <a:pt x="5527657" y="690671"/>
                  <a:pt x="5599590" y="697081"/>
                  <a:pt x="5647779" y="701900"/>
                </a:cubicBezTo>
                <a:cubicBezTo>
                  <a:pt x="5660348" y="705042"/>
                  <a:pt x="5672530" y="711327"/>
                  <a:pt x="5685486" y="711327"/>
                </a:cubicBezTo>
                <a:cubicBezTo>
                  <a:pt x="6414229" y="711327"/>
                  <a:pt x="6197712" y="762380"/>
                  <a:pt x="6477338" y="692473"/>
                </a:cubicBezTo>
                <a:lnTo>
                  <a:pt x="6533898" y="654766"/>
                </a:lnTo>
                <a:cubicBezTo>
                  <a:pt x="6559036" y="638007"/>
                  <a:pt x="6570918" y="632757"/>
                  <a:pt x="6590459" y="607632"/>
                </a:cubicBezTo>
                <a:cubicBezTo>
                  <a:pt x="6604370" y="589746"/>
                  <a:pt x="6621000" y="572567"/>
                  <a:pt x="6628166" y="551071"/>
                </a:cubicBezTo>
                <a:lnTo>
                  <a:pt x="6637593" y="522791"/>
                </a:lnTo>
                <a:cubicBezTo>
                  <a:pt x="6634451" y="472515"/>
                  <a:pt x="6636022" y="421720"/>
                  <a:pt x="6628166" y="371962"/>
                </a:cubicBezTo>
                <a:cubicBezTo>
                  <a:pt x="6625430" y="354633"/>
                  <a:pt x="6589658" y="325753"/>
                  <a:pt x="6581032" y="315401"/>
                </a:cubicBezTo>
                <a:cubicBezTo>
                  <a:pt x="6573779" y="306697"/>
                  <a:pt x="6569432" y="295824"/>
                  <a:pt x="6562179" y="287120"/>
                </a:cubicBezTo>
                <a:cubicBezTo>
                  <a:pt x="6553644" y="276878"/>
                  <a:pt x="6542433" y="269082"/>
                  <a:pt x="6533898" y="258840"/>
                </a:cubicBezTo>
                <a:cubicBezTo>
                  <a:pt x="6526645" y="250137"/>
                  <a:pt x="6523892" y="237637"/>
                  <a:pt x="6515045" y="230560"/>
                </a:cubicBezTo>
                <a:cubicBezTo>
                  <a:pt x="6507286" y="224352"/>
                  <a:pt x="6496191" y="224275"/>
                  <a:pt x="6486764" y="221133"/>
                </a:cubicBezTo>
                <a:cubicBezTo>
                  <a:pt x="6480480" y="211706"/>
                  <a:pt x="6475922" y="200863"/>
                  <a:pt x="6467911" y="192852"/>
                </a:cubicBezTo>
                <a:cubicBezTo>
                  <a:pt x="6452604" y="177545"/>
                  <a:pt x="6419168" y="165000"/>
                  <a:pt x="6401923" y="155145"/>
                </a:cubicBezTo>
                <a:cubicBezTo>
                  <a:pt x="6392086" y="149524"/>
                  <a:pt x="6384251" y="140270"/>
                  <a:pt x="6373643" y="136292"/>
                </a:cubicBezTo>
                <a:cubicBezTo>
                  <a:pt x="6358641" y="130666"/>
                  <a:pt x="6342521" y="127447"/>
                  <a:pt x="6326509" y="126865"/>
                </a:cubicBezTo>
                <a:cubicBezTo>
                  <a:pt x="6169468" y="121154"/>
                  <a:pt x="6012282" y="120580"/>
                  <a:pt x="5855169" y="117438"/>
                </a:cubicBezTo>
                <a:cubicBezTo>
                  <a:pt x="5780475" y="92540"/>
                  <a:pt x="5818211" y="101851"/>
                  <a:pt x="5742047" y="89158"/>
                </a:cubicBezTo>
                <a:cubicBezTo>
                  <a:pt x="5550262" y="25230"/>
                  <a:pt x="5715377" y="76775"/>
                  <a:pt x="5195292" y="89158"/>
                </a:cubicBezTo>
                <a:cubicBezTo>
                  <a:pt x="5104138" y="91328"/>
                  <a:pt x="5013041" y="95442"/>
                  <a:pt x="4921915" y="98584"/>
                </a:cubicBezTo>
                <a:cubicBezTo>
                  <a:pt x="4528150" y="131398"/>
                  <a:pt x="4764796" y="115237"/>
                  <a:pt x="3932100" y="98584"/>
                </a:cubicBezTo>
                <a:cubicBezTo>
                  <a:pt x="3909885" y="98140"/>
                  <a:pt x="3888180" y="91754"/>
                  <a:pt x="3866113" y="89158"/>
                </a:cubicBezTo>
                <a:cubicBezTo>
                  <a:pt x="3668315" y="65888"/>
                  <a:pt x="3860395" y="92381"/>
                  <a:pt x="3705857" y="70304"/>
                </a:cubicBezTo>
                <a:lnTo>
                  <a:pt x="3338212" y="79731"/>
                </a:lnTo>
                <a:cubicBezTo>
                  <a:pt x="3287432" y="81939"/>
                  <a:pt x="3277434" y="89047"/>
                  <a:pt x="3234517" y="98584"/>
                </a:cubicBezTo>
                <a:cubicBezTo>
                  <a:pt x="3218876" y="102060"/>
                  <a:pt x="3203094" y="104869"/>
                  <a:pt x="3187383" y="108011"/>
                </a:cubicBezTo>
                <a:lnTo>
                  <a:pt x="2687762" y="98584"/>
                </a:lnTo>
                <a:cubicBezTo>
                  <a:pt x="2678034" y="98254"/>
                  <a:pt x="2597437" y="83073"/>
                  <a:pt x="2584068" y="79731"/>
                </a:cubicBezTo>
                <a:cubicBezTo>
                  <a:pt x="2574428" y="77321"/>
                  <a:pt x="2565531" y="72253"/>
                  <a:pt x="2555787" y="70304"/>
                </a:cubicBezTo>
                <a:cubicBezTo>
                  <a:pt x="2533999" y="65946"/>
                  <a:pt x="2511795" y="64019"/>
                  <a:pt x="2489799" y="60877"/>
                </a:cubicBezTo>
                <a:cubicBezTo>
                  <a:pt x="2480372" y="57735"/>
                  <a:pt x="2471263" y="53399"/>
                  <a:pt x="2461519" y="51450"/>
                </a:cubicBezTo>
                <a:cubicBezTo>
                  <a:pt x="2399570" y="39061"/>
                  <a:pt x="2309693" y="35601"/>
                  <a:pt x="2254129" y="32597"/>
                </a:cubicBezTo>
                <a:cubicBezTo>
                  <a:pt x="1995934" y="18640"/>
                  <a:pt x="1920321" y="20422"/>
                  <a:pt x="1613107" y="13743"/>
                </a:cubicBezTo>
                <a:cubicBezTo>
                  <a:pt x="1346462" y="-6769"/>
                  <a:pt x="1456327" y="-2256"/>
                  <a:pt x="1000364" y="13743"/>
                </a:cubicBezTo>
                <a:cubicBezTo>
                  <a:pt x="965074" y="14981"/>
                  <a:pt x="955042" y="24390"/>
                  <a:pt x="924950" y="32597"/>
                </a:cubicBezTo>
                <a:cubicBezTo>
                  <a:pt x="899951" y="39415"/>
                  <a:pt x="874674" y="45166"/>
                  <a:pt x="849536" y="51450"/>
                </a:cubicBezTo>
                <a:cubicBezTo>
                  <a:pt x="809573" y="61441"/>
                  <a:pt x="753218" y="76165"/>
                  <a:pt x="717560" y="79731"/>
                </a:cubicBezTo>
                <a:lnTo>
                  <a:pt x="623292" y="89158"/>
                </a:lnTo>
                <a:cubicBezTo>
                  <a:pt x="613865" y="92300"/>
                  <a:pt x="604652" y="96174"/>
                  <a:pt x="595012" y="98584"/>
                </a:cubicBezTo>
                <a:cubicBezTo>
                  <a:pt x="568657" y="105172"/>
                  <a:pt x="516536" y="113235"/>
                  <a:pt x="491317" y="117438"/>
                </a:cubicBezTo>
                <a:lnTo>
                  <a:pt x="434756" y="136292"/>
                </a:lnTo>
                <a:lnTo>
                  <a:pt x="406476" y="145718"/>
                </a:lnTo>
                <a:cubicBezTo>
                  <a:pt x="397049" y="148860"/>
                  <a:pt x="388132" y="155145"/>
                  <a:pt x="378195" y="155145"/>
                </a:cubicBezTo>
                <a:lnTo>
                  <a:pt x="359342" y="155145"/>
                </a:ln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87953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3465</TotalTime>
  <Words>1650</Words>
  <Application>Microsoft Office PowerPoint</Application>
  <PresentationFormat>Prezentácia na obrazovke (4:3)</PresentationFormat>
  <Paragraphs>335</Paragraphs>
  <Slides>49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17</vt:i4>
      </vt:variant>
      <vt:variant>
        <vt:lpstr>Nadpisy snímok</vt:lpstr>
      </vt:variant>
      <vt:variant>
        <vt:i4>49</vt:i4>
      </vt:variant>
    </vt:vector>
  </HeadingPairs>
  <TitlesOfParts>
    <vt:vector size="69" baseType="lpstr">
      <vt:lpstr>Calibri</vt:lpstr>
      <vt:lpstr>Constantia</vt:lpstr>
      <vt:lpstr>Wingdings 2</vt:lpstr>
      <vt:lpstr>Tok</vt:lpstr>
      <vt:lpstr>1_Tok</vt:lpstr>
      <vt:lpstr>5_Tok</vt:lpstr>
      <vt:lpstr>6_Tok</vt:lpstr>
      <vt:lpstr>7_Tok</vt:lpstr>
      <vt:lpstr>8_Tok</vt:lpstr>
      <vt:lpstr>9_Tok</vt:lpstr>
      <vt:lpstr>10_Tok</vt:lpstr>
      <vt:lpstr>11_Tok</vt:lpstr>
      <vt:lpstr>12_Tok</vt:lpstr>
      <vt:lpstr>13_Tok</vt:lpstr>
      <vt:lpstr>14_Tok</vt:lpstr>
      <vt:lpstr>15_Tok</vt:lpstr>
      <vt:lpstr>16_Tok</vt:lpstr>
      <vt:lpstr>17_Tok</vt:lpstr>
      <vt:lpstr>18_Tok</vt:lpstr>
      <vt:lpstr>22_Tok</vt:lpstr>
      <vt:lpstr>Logistická regrese </vt:lpstr>
      <vt:lpstr>Logistická regrese</vt:lpstr>
      <vt:lpstr>Logistická vs. lineární regrese</vt:lpstr>
      <vt:lpstr>Logistická regrese</vt:lpstr>
      <vt:lpstr>Logistická regrese – dva typy</vt:lpstr>
      <vt:lpstr>Základní body</vt:lpstr>
      <vt:lpstr>Prezentácia programu PowerPoint</vt:lpstr>
      <vt:lpstr>Prezentácia programu PowerPoint</vt:lpstr>
      <vt:lpstr>Logistická vs. lineární regrese</vt:lpstr>
      <vt:lpstr>Výstupy logistické regrese</vt:lpstr>
      <vt:lpstr>Log-likelihood</vt:lpstr>
      <vt:lpstr>R2</vt:lpstr>
      <vt:lpstr>Odds ratio </vt:lpstr>
      <vt:lpstr>Předpoklady </vt:lpstr>
      <vt:lpstr>Možné problémy</vt:lpstr>
      <vt:lpstr>Prezentácia programu PowerPoint</vt:lpstr>
      <vt:lpstr>Prezentácia programu PowerPoint</vt:lpstr>
      <vt:lpstr>Příklad</vt:lpstr>
      <vt:lpstr>Práce v SPSS</vt:lpstr>
      <vt:lpstr>Práce v SPSS</vt:lpstr>
      <vt:lpstr>Prezentácia programu PowerPoint</vt:lpstr>
      <vt:lpstr>Výstupy</vt:lpstr>
      <vt:lpstr>Prezentácia programu PowerPoint</vt:lpstr>
      <vt:lpstr>Výstupy</vt:lpstr>
      <vt:lpstr>Prezentácia programu PowerPoint</vt:lpstr>
      <vt:lpstr>Výstupy</vt:lpstr>
      <vt:lpstr>Prezentácia programu PowerPoint</vt:lpstr>
      <vt:lpstr>Výstupy</vt:lpstr>
      <vt:lpstr>Výstupy</vt:lpstr>
      <vt:lpstr>Prezentácia programu PowerPoint</vt:lpstr>
      <vt:lpstr>Výstupy</vt:lpstr>
      <vt:lpstr>Prezentácia programu PowerPoint</vt:lpstr>
      <vt:lpstr>Predicted probabilities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Následná kontrola</vt:lpstr>
      <vt:lpstr>Prezentácia programu PowerPoint</vt:lpstr>
      <vt:lpstr>Přijatelné hodnoty</vt:lpstr>
      <vt:lpstr>Následná kontrola</vt:lpstr>
      <vt:lpstr>Testování multikolinearity </vt:lpstr>
      <vt:lpstr>Testování multikolinearity </vt:lpstr>
      <vt:lpstr>Prezentácia programu PowerPoint</vt:lpstr>
      <vt:lpstr>Testování multikolinearity </vt:lpstr>
      <vt:lpstr>Multinomiální logistická regrese</vt:lpstr>
      <vt:lpstr>Práce v SPSS</vt:lpstr>
      <vt:lpstr>Výstupy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Slovenská republika Volebný systém a jeho reforma</dc:title>
  <dc:creator>Peter Spáč</dc:creator>
  <cp:lastModifiedBy>Peter Spáč</cp:lastModifiedBy>
  <cp:revision>401</cp:revision>
  <dcterms:created xsi:type="dcterms:W3CDTF">2013-02-19T08:47:21Z</dcterms:created>
  <dcterms:modified xsi:type="dcterms:W3CDTF">2021-01-07T15:08:42Z</dcterms:modified>
</cp:coreProperties>
</file>