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5" r:id="rId1"/>
  </p:sldMasterIdLst>
  <p:notesMasterIdLst>
    <p:notesMasterId r:id="rId21"/>
  </p:notesMasterIdLst>
  <p:sldIdLst>
    <p:sldId id="256" r:id="rId2"/>
    <p:sldId id="257" r:id="rId3"/>
    <p:sldId id="338" r:id="rId4"/>
    <p:sldId id="347" r:id="rId5"/>
    <p:sldId id="339" r:id="rId6"/>
    <p:sldId id="271" r:id="rId7"/>
    <p:sldId id="340" r:id="rId8"/>
    <p:sldId id="348" r:id="rId9"/>
    <p:sldId id="352" r:id="rId10"/>
    <p:sldId id="321" r:id="rId11"/>
    <p:sldId id="327" r:id="rId12"/>
    <p:sldId id="351" r:id="rId13"/>
    <p:sldId id="349" r:id="rId14"/>
    <p:sldId id="346" r:id="rId15"/>
    <p:sldId id="337" r:id="rId16"/>
    <p:sldId id="335" r:id="rId17"/>
    <p:sldId id="336" r:id="rId18"/>
    <p:sldId id="325" r:id="rId19"/>
    <p:sldId id="267" r:id="rId20"/>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94660"/>
  </p:normalViewPr>
  <p:slideViewPr>
    <p:cSldViewPr>
      <p:cViewPr varScale="1">
        <p:scale>
          <a:sx n="105" d="100"/>
          <a:sy n="105" d="100"/>
        </p:scale>
        <p:origin x="119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cs-CZ"/>
          </a:p>
        </p:txBody>
      </p:sp>
      <p:sp>
        <p:nvSpPr>
          <p:cNvPr id="378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1EC6AD15-8273-4BA1-AF98-45916B777017}" type="datetimeFigureOut">
              <a:rPr lang="cs-CZ"/>
              <a:pPr>
                <a:defRPr/>
              </a:pPr>
              <a:t>01.10.2019</a:t>
            </a:fld>
            <a:endParaRPr lang="cs-CZ"/>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378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cs-CZ"/>
          </a:p>
        </p:txBody>
      </p:sp>
      <p:sp>
        <p:nvSpPr>
          <p:cNvPr id="378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AE1DE77A-5943-474E-9D80-AB5B0248AD34}" type="slidenum">
              <a:rPr lang="cs-CZ" altLang="cs-CZ"/>
              <a:pPr>
                <a:defRPr/>
              </a:pPr>
              <a:t>‹#›</a:t>
            </a:fld>
            <a:endParaRPr lang="cs-CZ" altLang="cs-CZ"/>
          </a:p>
        </p:txBody>
      </p:sp>
    </p:spTree>
    <p:extLst>
      <p:ext uri="{BB962C8B-B14F-4D97-AF65-F5344CB8AC3E}">
        <p14:creationId xmlns:p14="http://schemas.microsoft.com/office/powerpoint/2010/main" val="12706411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2536963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1060869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1170021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Zástupný symbol pro obrázek snímku 1"/>
          <p:cNvSpPr>
            <a:spLocks noGrp="1" noRot="1" noChangeAspect="1" noTextEdit="1"/>
          </p:cNvSpPr>
          <p:nvPr>
            <p:ph type="sldImg"/>
          </p:nvPr>
        </p:nvSpPr>
        <p:spPr>
          <a:ln/>
        </p:spPr>
      </p:sp>
      <p:sp>
        <p:nvSpPr>
          <p:cNvPr id="63491"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cs-CZ" altLang="cs-CZ" smtClean="0"/>
              <a:t>Linek, Lukáš. 2011. Proč se proměnila úroveň účasti ve volbách do Poslanecké sněmovny v letech 1996-2010. Sociologický časopis 47(1), pp. 9-32.</a:t>
            </a:r>
          </a:p>
        </p:txBody>
      </p:sp>
      <p:sp>
        <p:nvSpPr>
          <p:cNvPr id="63492"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D71B2695-8C35-4250-9EB5-479AEE21E2A3}" type="slidenum">
              <a:rPr lang="cs-CZ" altLang="cs-CZ" smtClean="0">
                <a:latin typeface="Arial" panose="020B0604020202020204" pitchFamily="34" charset="0"/>
                <a:cs typeface="Arial" panose="020B0604020202020204" pitchFamily="34" charset="0"/>
              </a:rPr>
              <a:pPr eaLnBrk="1" hangingPunct="1">
                <a:spcBef>
                  <a:spcPct val="0"/>
                </a:spcBef>
              </a:pPr>
              <a:t>17</a:t>
            </a:fld>
            <a:endParaRPr lang="cs-CZ" altLang="cs-CZ"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662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p>
        </p:txBody>
      </p:sp>
    </p:spTree>
    <p:extLst>
      <p:ext uri="{BB962C8B-B14F-4D97-AF65-F5344CB8AC3E}">
        <p14:creationId xmlns:p14="http://schemas.microsoft.com/office/powerpoint/2010/main" val="602409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C105D142-28A9-4969-9033-B8560E85A3CE}" type="slidenum">
              <a:rPr lang="cs-CZ" altLang="cs-CZ" smtClean="0"/>
              <a:pPr>
                <a:defRPr/>
              </a:pPr>
              <a:t>‹#›</a:t>
            </a:fld>
            <a:endParaRPr lang="cs-CZ" altLang="cs-CZ"/>
          </a:p>
        </p:txBody>
      </p:sp>
    </p:spTree>
    <p:extLst>
      <p:ext uri="{BB962C8B-B14F-4D97-AF65-F5344CB8AC3E}">
        <p14:creationId xmlns:p14="http://schemas.microsoft.com/office/powerpoint/2010/main" val="483583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59EF5A1F-9437-448C-8E43-B49DEED7FF23}" type="slidenum">
              <a:rPr lang="cs-CZ" altLang="cs-CZ" smtClean="0"/>
              <a:pPr>
                <a:defRPr/>
              </a:pPr>
              <a:t>‹#›</a:t>
            </a:fld>
            <a:endParaRPr lang="cs-CZ" altLang="cs-CZ"/>
          </a:p>
        </p:txBody>
      </p:sp>
    </p:spTree>
    <p:extLst>
      <p:ext uri="{BB962C8B-B14F-4D97-AF65-F5344CB8AC3E}">
        <p14:creationId xmlns:p14="http://schemas.microsoft.com/office/powerpoint/2010/main" val="1302576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365125"/>
            <a:ext cx="5800725"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080C5B30-0F3A-492A-8B4E-7914117E2C77}" type="slidenum">
              <a:rPr lang="cs-CZ" altLang="cs-CZ" smtClean="0"/>
              <a:pPr>
                <a:defRPr/>
              </a:pPr>
              <a:t>‹#›</a:t>
            </a:fld>
            <a:endParaRPr lang="cs-CZ" altLang="cs-CZ"/>
          </a:p>
        </p:txBody>
      </p:sp>
    </p:spTree>
    <p:extLst>
      <p:ext uri="{BB962C8B-B14F-4D97-AF65-F5344CB8AC3E}">
        <p14:creationId xmlns:p14="http://schemas.microsoft.com/office/powerpoint/2010/main" val="2722221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6267A702-AFB1-4BBB-A609-6531DDE10F04}" type="slidenum">
              <a:rPr lang="cs-CZ" altLang="cs-CZ" smtClean="0"/>
              <a:pPr>
                <a:defRPr/>
              </a:pPr>
              <a:t>‹#›</a:t>
            </a:fld>
            <a:endParaRPr lang="cs-CZ" altLang="cs-CZ"/>
          </a:p>
        </p:txBody>
      </p:sp>
    </p:spTree>
    <p:extLst>
      <p:ext uri="{BB962C8B-B14F-4D97-AF65-F5344CB8AC3E}">
        <p14:creationId xmlns:p14="http://schemas.microsoft.com/office/powerpoint/2010/main" val="1897223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9"/>
            <a:ext cx="7886700" cy="2852737"/>
          </a:xfrm>
        </p:spPr>
        <p:txBody>
          <a:bodyPr anchor="b"/>
          <a:lstStyle>
            <a:lvl1pPr>
              <a:defRPr sz="45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A06CBB92-F344-4118-8C08-A2E383586EBC}" type="slidenum">
              <a:rPr lang="cs-CZ" altLang="cs-CZ" smtClean="0"/>
              <a:pPr>
                <a:defRPr/>
              </a:pPr>
              <a:t>‹#›</a:t>
            </a:fld>
            <a:endParaRPr lang="cs-CZ" altLang="cs-CZ"/>
          </a:p>
        </p:txBody>
      </p:sp>
    </p:spTree>
    <p:extLst>
      <p:ext uri="{BB962C8B-B14F-4D97-AF65-F5344CB8AC3E}">
        <p14:creationId xmlns:p14="http://schemas.microsoft.com/office/powerpoint/2010/main" val="2894884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862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29150" y="1825625"/>
            <a:ext cx="38862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D227B57E-C016-497F-9839-7B0D477CC29F}" type="slidenum">
              <a:rPr lang="cs-CZ" altLang="cs-CZ" smtClean="0"/>
              <a:pPr>
                <a:defRPr/>
              </a:pPr>
              <a:t>‹#›</a:t>
            </a:fld>
            <a:endParaRPr lang="cs-CZ" altLang="cs-CZ"/>
          </a:p>
        </p:txBody>
      </p:sp>
    </p:spTree>
    <p:extLst>
      <p:ext uri="{BB962C8B-B14F-4D97-AF65-F5344CB8AC3E}">
        <p14:creationId xmlns:p14="http://schemas.microsoft.com/office/powerpoint/2010/main" val="3636665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6"/>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smtClean="0"/>
              <a:t>Upravte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smtClean="0"/>
              <a:t>Upravte styly předlohy textu.</a:t>
            </a:r>
          </a:p>
        </p:txBody>
      </p:sp>
      <p:sp>
        <p:nvSpPr>
          <p:cNvPr id="6" name="Zástupný symbol pro obsah 5"/>
          <p:cNvSpPr>
            <a:spLocks noGrp="1"/>
          </p:cNvSpPr>
          <p:nvPr>
            <p:ph sz="quarter" idx="4"/>
          </p:nvPr>
        </p:nvSpPr>
        <p:spPr>
          <a:xfrm>
            <a:off x="4629150" y="2505075"/>
            <a:ext cx="3887391"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ED9FDC02-3E24-4851-A22A-3E080C5C32C8}" type="slidenum">
              <a:rPr lang="cs-CZ" altLang="cs-CZ" smtClean="0"/>
              <a:pPr>
                <a:defRPr/>
              </a:pPr>
              <a:t>‹#›</a:t>
            </a:fld>
            <a:endParaRPr lang="cs-CZ" altLang="cs-CZ"/>
          </a:p>
        </p:txBody>
      </p:sp>
    </p:spTree>
    <p:extLst>
      <p:ext uri="{BB962C8B-B14F-4D97-AF65-F5344CB8AC3E}">
        <p14:creationId xmlns:p14="http://schemas.microsoft.com/office/powerpoint/2010/main" val="297971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F4C2C34A-DAFA-4ECE-929D-24895452B61C}" type="slidenum">
              <a:rPr lang="cs-CZ" altLang="cs-CZ" smtClean="0"/>
              <a:pPr>
                <a:defRPr/>
              </a:pPr>
              <a:t>‹#›</a:t>
            </a:fld>
            <a:endParaRPr lang="cs-CZ" altLang="cs-CZ"/>
          </a:p>
        </p:txBody>
      </p:sp>
    </p:spTree>
    <p:extLst>
      <p:ext uri="{BB962C8B-B14F-4D97-AF65-F5344CB8AC3E}">
        <p14:creationId xmlns:p14="http://schemas.microsoft.com/office/powerpoint/2010/main" val="757848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6CB8D5D2-6E2F-4920-8BC6-7A1925815C81}" type="slidenum">
              <a:rPr lang="cs-CZ" altLang="cs-CZ" smtClean="0"/>
              <a:pPr>
                <a:defRPr/>
              </a:pPr>
              <a:t>‹#›</a:t>
            </a:fld>
            <a:endParaRPr lang="cs-CZ" altLang="cs-CZ"/>
          </a:p>
        </p:txBody>
      </p:sp>
    </p:spTree>
    <p:extLst>
      <p:ext uri="{BB962C8B-B14F-4D97-AF65-F5344CB8AC3E}">
        <p14:creationId xmlns:p14="http://schemas.microsoft.com/office/powerpoint/2010/main" val="3044511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smtClean="0"/>
              <a:t>Kliknutím lze upravit styl.</a:t>
            </a:r>
            <a:endParaRPr lang="cs-CZ"/>
          </a:p>
        </p:txBody>
      </p:sp>
      <p:sp>
        <p:nvSpPr>
          <p:cNvPr id="3" name="Zástupný symbol pro obsah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70732BD1-9430-4441-B8C7-089076796C6C}" type="slidenum">
              <a:rPr lang="cs-CZ" altLang="cs-CZ" smtClean="0"/>
              <a:pPr>
                <a:defRPr/>
              </a:pPr>
              <a:t>‹#›</a:t>
            </a:fld>
            <a:endParaRPr lang="cs-CZ" altLang="cs-CZ"/>
          </a:p>
        </p:txBody>
      </p:sp>
    </p:spTree>
    <p:extLst>
      <p:ext uri="{BB962C8B-B14F-4D97-AF65-F5344CB8AC3E}">
        <p14:creationId xmlns:p14="http://schemas.microsoft.com/office/powerpoint/2010/main" val="3070649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smtClean="0"/>
              <a:t>Kliknutím lze upravit styl.</a:t>
            </a:r>
            <a:endParaRPr lang="cs-CZ"/>
          </a:p>
        </p:txBody>
      </p:sp>
      <p:sp>
        <p:nvSpPr>
          <p:cNvPr id="3" name="Zástupný symbol pro obrázek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cs-CZ"/>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F00627E6-D7F3-4430-9DE7-CE61F6DFB472}" type="slidenum">
              <a:rPr lang="cs-CZ" altLang="cs-CZ" smtClean="0"/>
              <a:pPr>
                <a:defRPr/>
              </a:pPr>
              <a:t>‹#›</a:t>
            </a:fld>
            <a:endParaRPr lang="cs-CZ" altLang="cs-CZ"/>
          </a:p>
        </p:txBody>
      </p:sp>
    </p:spTree>
    <p:extLst>
      <p:ext uri="{BB962C8B-B14F-4D97-AF65-F5344CB8AC3E}">
        <p14:creationId xmlns:p14="http://schemas.microsoft.com/office/powerpoint/2010/main" val="4120071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cs-CZ"/>
          </a:p>
        </p:txBody>
      </p:sp>
      <p:sp>
        <p:nvSpPr>
          <p:cNvPr id="5" name="Zástupný symbol pro zápatí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cs-CZ"/>
          </a:p>
        </p:txBody>
      </p:sp>
      <p:sp>
        <p:nvSpPr>
          <p:cNvPr id="6" name="Zástupný symbol pro číslo snímk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F4C2C34A-DAFA-4ECE-929D-24895452B61C}" type="slidenum">
              <a:rPr lang="cs-CZ" altLang="cs-CZ" smtClean="0"/>
              <a:pPr>
                <a:defRPr/>
              </a:pPr>
              <a:t>‹#›</a:t>
            </a:fld>
            <a:endParaRPr lang="cs-CZ" altLang="cs-CZ"/>
          </a:p>
        </p:txBody>
      </p:sp>
    </p:spTree>
    <p:extLst>
      <p:ext uri="{BB962C8B-B14F-4D97-AF65-F5344CB8AC3E}">
        <p14:creationId xmlns:p14="http://schemas.microsoft.com/office/powerpoint/2010/main" val="3432568225"/>
      </p:ext>
    </p:extLst>
  </p:cSld>
  <p:clrMap bg1="lt1" tx1="dk1" bg2="lt2" tx2="dk2" accent1="accent1" accent2="accent2" accent3="accent3" accent4="accent4" accent5="accent5" accent6="accent6" hlink="hlink" folHlink="folHlink"/>
  <p:sldLayoutIdLst>
    <p:sldLayoutId id="2147484056" r:id="rId1"/>
    <p:sldLayoutId id="2147484057" r:id="rId2"/>
    <p:sldLayoutId id="2147484058" r:id="rId3"/>
    <p:sldLayoutId id="2147484059" r:id="rId4"/>
    <p:sldLayoutId id="2147484060" r:id="rId5"/>
    <p:sldLayoutId id="2147484061" r:id="rId6"/>
    <p:sldLayoutId id="2147484062" r:id="rId7"/>
    <p:sldLayoutId id="2147484063" r:id="rId8"/>
    <p:sldLayoutId id="2147484064" r:id="rId9"/>
    <p:sldLayoutId id="2147484065" r:id="rId10"/>
    <p:sldLayoutId id="214748406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9552" y="3573016"/>
            <a:ext cx="8352928" cy="1828800"/>
          </a:xfrm>
          <a:ln>
            <a:miter lim="800000"/>
            <a:headEnd/>
            <a:tailEnd/>
          </a:ln>
          <a:extLst/>
        </p:spPr>
        <p:txBody>
          <a:bodyPr/>
          <a:lstStyle/>
          <a:p>
            <a:pPr algn="ctr" eaLnBrk="1" fontAlgn="auto" hangingPunct="1">
              <a:spcAft>
                <a:spcPts val="0"/>
              </a:spcAft>
              <a:defRPr/>
            </a:pPr>
            <a:r>
              <a:rPr lang="cs-CZ" sz="2900" smtClean="0"/>
              <a:t>POLb1100 </a:t>
            </a:r>
            <a:r>
              <a:rPr lang="cs-CZ" sz="2900" dirty="0" smtClean="0"/>
              <a:t>Úvod do problematiky psaní odborného textu</a:t>
            </a:r>
          </a:p>
        </p:txBody>
      </p:sp>
      <p:sp>
        <p:nvSpPr>
          <p:cNvPr id="6147" name="Rectangle 3"/>
          <p:cNvSpPr>
            <a:spLocks noGrp="1" noChangeArrowheads="1"/>
          </p:cNvSpPr>
          <p:nvPr>
            <p:ph type="subTitle" idx="1"/>
          </p:nvPr>
        </p:nvSpPr>
        <p:spPr>
          <a:xfrm>
            <a:off x="1619250" y="2708275"/>
            <a:ext cx="6400800" cy="2257425"/>
          </a:xfrm>
        </p:spPr>
        <p:txBody>
          <a:bodyPr/>
          <a:lstStyle/>
          <a:p>
            <a:pPr marR="0" algn="ctr" eaLnBrk="1" hangingPunct="1"/>
            <a:r>
              <a:rPr lang="cs-CZ" altLang="cs-CZ" sz="3600" b="1" dirty="0" smtClean="0"/>
              <a:t>Charakteristika a styl odborného textu, abstrakt, žánry </a:t>
            </a:r>
          </a:p>
          <a:p>
            <a:pPr marR="0" algn="ctr" eaLnBrk="1" hangingPunct="1"/>
            <a:endParaRPr lang="cs-CZ" altLang="cs-CZ" sz="2800" dirty="0" smtClean="0"/>
          </a:p>
          <a:p>
            <a:pPr marR="0" algn="ctr" eaLnBrk="1" hangingPunct="1"/>
            <a:r>
              <a:rPr lang="cs-CZ" altLang="cs-CZ" sz="2800" dirty="0" smtClean="0"/>
              <a:t>Vlastimil Havlík</a:t>
            </a:r>
          </a:p>
          <a:p>
            <a:pPr marR="0" algn="ctr" eaLnBrk="1" hangingPunct="1"/>
            <a:endParaRPr lang="cs-CZ" altLang="cs-CZ" sz="2800"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468313" y="404813"/>
            <a:ext cx="8229600" cy="1143000"/>
          </a:xfrm>
        </p:spPr>
        <p:txBody>
          <a:bodyPr/>
          <a:lstStyle/>
          <a:p>
            <a:r>
              <a:rPr lang="cs-CZ" altLang="cs-CZ" dirty="0" smtClean="0"/>
              <a:t>Jazyk odborného textu/stylistika</a:t>
            </a:r>
          </a:p>
        </p:txBody>
      </p:sp>
      <p:sp>
        <p:nvSpPr>
          <p:cNvPr id="3" name="Zástupný symbol pro obsah 2"/>
          <p:cNvSpPr>
            <a:spLocks noGrp="1"/>
          </p:cNvSpPr>
          <p:nvPr>
            <p:ph idx="1"/>
          </p:nvPr>
        </p:nvSpPr>
        <p:spPr>
          <a:xfrm>
            <a:off x="457200" y="1557338"/>
            <a:ext cx="8229600" cy="5111750"/>
          </a:xfrm>
        </p:spPr>
        <p:txBody>
          <a:bodyPr/>
          <a:lstStyle/>
          <a:p>
            <a:r>
              <a:rPr lang="cs-CZ" altLang="cs-CZ" sz="2500" dirty="0" smtClean="0"/>
              <a:t>Strohost/úspornost – „nechť každé slovo mluví“, pozor na plevelná slova (</a:t>
            </a:r>
            <a:r>
              <a:rPr lang="cs-CZ" altLang="cs-CZ" sz="2500" i="1" dirty="0" smtClean="0"/>
              <a:t>vlastně, prostě, takže, fakticky apod.</a:t>
            </a:r>
            <a:r>
              <a:rPr lang="cs-CZ" altLang="cs-CZ" sz="2500" dirty="0" smtClean="0"/>
              <a:t>)</a:t>
            </a:r>
          </a:p>
          <a:p>
            <a:r>
              <a:rPr lang="cs-CZ" altLang="cs-CZ" sz="2500" dirty="0" smtClean="0"/>
              <a:t>Srozumitelnost </a:t>
            </a:r>
          </a:p>
          <a:p>
            <a:r>
              <a:rPr lang="cs-CZ" altLang="cs-CZ" sz="2500" dirty="0" smtClean="0"/>
              <a:t>Přesné užívání (nejen) odborných termínů – </a:t>
            </a:r>
            <a:r>
              <a:rPr lang="cs-CZ" altLang="cs-CZ" sz="2500" dirty="0" smtClean="0">
                <a:solidFill>
                  <a:srgbClr val="FF0000"/>
                </a:solidFill>
              </a:rPr>
              <a:t>ale </a:t>
            </a:r>
            <a:r>
              <a:rPr lang="cs-CZ" altLang="cs-CZ" sz="2500" i="1" dirty="0" smtClean="0">
                <a:solidFill>
                  <a:srgbClr val="FF0000"/>
                </a:solidFill>
              </a:rPr>
              <a:t>cizí slovo</a:t>
            </a:r>
            <a:r>
              <a:rPr lang="cs-CZ" altLang="cs-CZ" sz="2500" dirty="0" smtClean="0">
                <a:solidFill>
                  <a:srgbClr val="FF0000"/>
                </a:solidFill>
              </a:rPr>
              <a:t> nedělá text odborným</a:t>
            </a:r>
          </a:p>
          <a:p>
            <a:r>
              <a:rPr lang="cs-CZ" altLang="cs-CZ" sz="2500" dirty="0" smtClean="0"/>
              <a:t>Objektivnost – pozorovatelná (měřitelná) fakta, ověřitelné údaje, </a:t>
            </a:r>
            <a:r>
              <a:rPr lang="cs-CZ" altLang="cs-CZ" sz="2500" b="1" dirty="0" smtClean="0"/>
              <a:t>nikoli dojmy</a:t>
            </a:r>
          </a:p>
          <a:p>
            <a:r>
              <a:rPr lang="cs-CZ" altLang="cs-CZ" sz="2500" dirty="0" smtClean="0"/>
              <a:t>Neosobní styl – absence emocí – racionální argumentace (používání </a:t>
            </a:r>
            <a:r>
              <a:rPr lang="cs-CZ" altLang="cs-CZ" sz="2500" i="1" dirty="0" err="1" smtClean="0"/>
              <a:t>ich</a:t>
            </a:r>
            <a:r>
              <a:rPr lang="cs-CZ" altLang="cs-CZ" sz="2500" i="1" dirty="0" smtClean="0"/>
              <a:t> formy</a:t>
            </a:r>
            <a:r>
              <a:rPr lang="cs-CZ" altLang="cs-CZ" sz="2500" dirty="0" smtClean="0"/>
              <a:t>?)</a:t>
            </a:r>
          </a:p>
          <a:p>
            <a:r>
              <a:rPr lang="cs-CZ" altLang="cs-CZ" sz="2500" dirty="0" smtClean="0"/>
              <a:t>Formálnost  - neutrální, úsporný a také </a:t>
            </a:r>
            <a:r>
              <a:rPr lang="cs-CZ" altLang="cs-CZ" sz="2500" dirty="0" smtClean="0">
                <a:solidFill>
                  <a:srgbClr val="FF3300"/>
                </a:solidFill>
              </a:rPr>
              <a:t>spisovný</a:t>
            </a:r>
            <a:r>
              <a:rPr lang="cs-CZ" altLang="cs-CZ" sz="2500" dirty="0" smtClean="0"/>
              <a:t> jazyk</a:t>
            </a:r>
          </a:p>
          <a:p>
            <a:pPr lvl="1"/>
            <a:r>
              <a:rPr lang="cs-CZ" altLang="cs-CZ" sz="2300" dirty="0" smtClean="0"/>
              <a:t>Tip: </a:t>
            </a:r>
            <a:r>
              <a:rPr lang="cs-CZ" altLang="cs-CZ" sz="2300" i="1" dirty="0" smtClean="0"/>
              <a:t>Vyhýbejte se dlouhým souvětím, pište kratší věty.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1" end="1"/>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3" end="3"/>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5" end="5"/>
                                            </p:txEl>
                                          </p:spTgt>
                                        </p:tgtEl>
                                        <p:attrNameLst>
                                          <p:attrName>ppt_h</p:attrName>
                                        </p:attrNameLst>
                                      </p:cBhvr>
                                      <p:tavLst>
                                        <p:tav tm="0">
                                          <p:val>
                                            <p:fltVal val="0"/>
                                          </p:val>
                                        </p:tav>
                                        <p:tav tm="100000">
                                          <p:val>
                                            <p:strVal val="#ppt_h"/>
                                          </p:val>
                                        </p:tav>
                                      </p:tavLst>
                                    </p:anim>
                                  </p:childTnLst>
                                </p:cTn>
                              </p:par>
                              <p:par>
                                <p:cTn id="29" presetID="23" presetClass="entr" presetSubtype="16"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r>
              <a:rPr lang="cs-CZ" altLang="cs-CZ" smtClean="0">
                <a:solidFill>
                  <a:srgbClr val="FF0000"/>
                </a:solidFill>
              </a:rPr>
              <a:t>Úkol</a:t>
            </a:r>
          </a:p>
        </p:txBody>
      </p:sp>
      <p:sp>
        <p:nvSpPr>
          <p:cNvPr id="3" name="Zástupný symbol pro obsah 2"/>
          <p:cNvSpPr>
            <a:spLocks noGrp="1"/>
          </p:cNvSpPr>
          <p:nvPr>
            <p:ph idx="1"/>
          </p:nvPr>
        </p:nvSpPr>
        <p:spPr/>
        <p:txBody>
          <a:bodyPr/>
          <a:lstStyle/>
          <a:p>
            <a:pPr>
              <a:defRPr/>
            </a:pPr>
            <a:endParaRPr lang="cs-CZ" dirty="0" smtClean="0"/>
          </a:p>
          <a:p>
            <a:pPr>
              <a:defRPr/>
            </a:pPr>
            <a:endParaRPr lang="cs-CZ" dirty="0"/>
          </a:p>
          <a:p>
            <a:pPr marL="0" indent="0">
              <a:buFont typeface="Wingdings 2" panose="05020102010507070707" pitchFamily="18" charset="2"/>
              <a:buNone/>
              <a:defRPr/>
            </a:pPr>
            <a:r>
              <a:rPr lang="cs-CZ" dirty="0" smtClean="0"/>
              <a:t>Přečtěte si úryvek z odborného textu a označte pasáže, které podle Vás neodpovídají zásadám odborného textu (zdůvodněte).</a:t>
            </a:r>
          </a:p>
          <a:p>
            <a:pPr marL="0" indent="0">
              <a:buFont typeface="Wingdings 2" panose="05020102010507070707" pitchFamily="18" charset="2"/>
              <a:buNone/>
              <a:defRPr/>
            </a:pPr>
            <a:endParaRPr lang="cs-CZ" dirty="0"/>
          </a:p>
          <a:p>
            <a:pPr marL="0" indent="0">
              <a:buFont typeface="Wingdings 2" panose="05020102010507070707" pitchFamily="18" charset="2"/>
              <a:buNone/>
              <a:defRPr/>
            </a:pPr>
            <a:r>
              <a:rPr lang="cs-CZ" dirty="0" smtClean="0"/>
              <a:t>Pracujte ve dvojicích.</a:t>
            </a:r>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r>
              <a:rPr lang="cs-CZ" altLang="cs-CZ" smtClean="0">
                <a:solidFill>
                  <a:srgbClr val="FF0000"/>
                </a:solidFill>
              </a:rPr>
              <a:t>Úkol</a:t>
            </a:r>
          </a:p>
        </p:txBody>
      </p:sp>
      <p:sp>
        <p:nvSpPr>
          <p:cNvPr id="3" name="Zástupný symbol pro obsah 2"/>
          <p:cNvSpPr>
            <a:spLocks noGrp="1"/>
          </p:cNvSpPr>
          <p:nvPr>
            <p:ph idx="1"/>
          </p:nvPr>
        </p:nvSpPr>
        <p:spPr/>
        <p:txBody>
          <a:bodyPr/>
          <a:lstStyle/>
          <a:p>
            <a:pPr>
              <a:defRPr/>
            </a:pPr>
            <a:endParaRPr lang="cs-CZ" dirty="0" smtClean="0"/>
          </a:p>
          <a:p>
            <a:pPr>
              <a:defRPr/>
            </a:pPr>
            <a:endParaRPr lang="cs-CZ" dirty="0"/>
          </a:p>
          <a:p>
            <a:pPr marL="0" indent="0">
              <a:buFont typeface="Wingdings 2" panose="05020102010507070707" pitchFamily="18" charset="2"/>
              <a:buNone/>
              <a:defRPr/>
            </a:pPr>
            <a:r>
              <a:rPr lang="cs-CZ" dirty="0" smtClean="0"/>
              <a:t>Přečtěte si text a zkuste jej upravit dle zásad odborného stylu (zkuste přemýšlet i o terminologii). </a:t>
            </a:r>
          </a:p>
          <a:p>
            <a:pPr marL="0" indent="0">
              <a:buFont typeface="Wingdings 2" panose="05020102010507070707" pitchFamily="18" charset="2"/>
              <a:buNone/>
              <a:defRPr/>
            </a:pPr>
            <a:endParaRPr lang="cs-CZ" dirty="0"/>
          </a:p>
          <a:p>
            <a:pPr marL="0" indent="0">
              <a:buFont typeface="Wingdings 2" panose="05020102010507070707" pitchFamily="18" charset="2"/>
              <a:buNone/>
              <a:defRPr/>
            </a:pPr>
            <a:r>
              <a:rPr lang="cs-CZ" dirty="0" smtClean="0"/>
              <a:t>Pracujte ve dvojicích nebo ve trojicích.</a:t>
            </a:r>
            <a:endParaRPr lang="cs-CZ" dirty="0"/>
          </a:p>
        </p:txBody>
      </p:sp>
    </p:spTree>
    <p:extLst>
      <p:ext uri="{BB962C8B-B14F-4D97-AF65-F5344CB8AC3E}">
        <p14:creationId xmlns:p14="http://schemas.microsoft.com/office/powerpoint/2010/main" val="689747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Podpora sdělovaných informací</a:t>
            </a:r>
            <a:endParaRPr lang="cs-CZ" dirty="0"/>
          </a:p>
        </p:txBody>
      </p:sp>
      <p:sp>
        <p:nvSpPr>
          <p:cNvPr id="3" name="Zástupný symbol pro obsah 2"/>
          <p:cNvSpPr>
            <a:spLocks noGrp="1"/>
          </p:cNvSpPr>
          <p:nvPr>
            <p:ph idx="1"/>
          </p:nvPr>
        </p:nvSpPr>
        <p:spPr/>
        <p:txBody>
          <a:bodyPr/>
          <a:lstStyle/>
          <a:p>
            <a:r>
              <a:rPr lang="cs-CZ" dirty="0" smtClean="0"/>
              <a:t>Zásady argumentace (evidence-</a:t>
            </a:r>
            <a:r>
              <a:rPr lang="cs-CZ" dirty="0" err="1" smtClean="0"/>
              <a:t>based</a:t>
            </a:r>
            <a:r>
              <a:rPr lang="cs-CZ" dirty="0" smtClean="0"/>
              <a:t>) </a:t>
            </a:r>
          </a:p>
          <a:p>
            <a:r>
              <a:rPr lang="cs-CZ" dirty="0" smtClean="0"/>
              <a:t>Více další semináře</a:t>
            </a:r>
            <a:endParaRPr lang="cs-CZ" dirty="0"/>
          </a:p>
        </p:txBody>
      </p:sp>
    </p:spTree>
    <p:extLst>
      <p:ext uri="{BB962C8B-B14F-4D97-AF65-F5344CB8AC3E}">
        <p14:creationId xmlns:p14="http://schemas.microsoft.com/office/powerpoint/2010/main" val="2631752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Práce s literaturou a zdroji</a:t>
            </a:r>
            <a:endParaRPr lang="cs-CZ" dirty="0"/>
          </a:p>
        </p:txBody>
      </p:sp>
      <p:sp>
        <p:nvSpPr>
          <p:cNvPr id="3" name="Zástupný symbol pro obsah 2"/>
          <p:cNvSpPr>
            <a:spLocks noGrp="1"/>
          </p:cNvSpPr>
          <p:nvPr>
            <p:ph idx="1"/>
          </p:nvPr>
        </p:nvSpPr>
        <p:spPr/>
        <p:txBody>
          <a:bodyPr/>
          <a:lstStyle/>
          <a:p>
            <a:pPr lvl="1"/>
            <a:r>
              <a:rPr lang="cs-CZ" altLang="cs-CZ" sz="2200" dirty="0" smtClean="0"/>
              <a:t>Zasazení výzkumu do stávajícího výzkumu (</a:t>
            </a:r>
            <a:r>
              <a:rPr lang="cs-CZ" altLang="cs-CZ" sz="2200" i="1" dirty="0" err="1" smtClean="0"/>
              <a:t>research</a:t>
            </a:r>
            <a:r>
              <a:rPr lang="cs-CZ" altLang="cs-CZ" sz="2200" i="1" dirty="0" smtClean="0"/>
              <a:t> gap</a:t>
            </a:r>
            <a:r>
              <a:rPr lang="cs-CZ" altLang="cs-CZ" sz="2200" dirty="0" smtClean="0"/>
              <a:t>)</a:t>
            </a:r>
          </a:p>
          <a:p>
            <a:pPr marL="342900" lvl="1" indent="0">
              <a:buNone/>
            </a:pPr>
            <a:endParaRPr lang="cs-CZ" altLang="cs-CZ" sz="2200" dirty="0" smtClean="0"/>
          </a:p>
          <a:p>
            <a:pPr lvl="1"/>
            <a:r>
              <a:rPr lang="cs-CZ" altLang="cs-CZ" sz="2200" dirty="0" smtClean="0"/>
              <a:t>Prokázání </a:t>
            </a:r>
            <a:r>
              <a:rPr lang="cs-CZ" altLang="cs-CZ" sz="2200" dirty="0"/>
              <a:t>vlastních znalostí</a:t>
            </a:r>
          </a:p>
          <a:p>
            <a:pPr marL="342900" lvl="1" indent="0">
              <a:buNone/>
            </a:pPr>
            <a:endParaRPr lang="cs-CZ" altLang="cs-CZ" sz="2200" dirty="0" smtClean="0"/>
          </a:p>
          <a:p>
            <a:pPr lvl="1"/>
            <a:r>
              <a:rPr lang="cs-CZ" altLang="cs-CZ" sz="2200" dirty="0" smtClean="0"/>
              <a:t>Podpora </a:t>
            </a:r>
            <a:r>
              <a:rPr lang="cs-CZ" altLang="cs-CZ" sz="2200" dirty="0"/>
              <a:t>vlastních argumentů</a:t>
            </a:r>
          </a:p>
          <a:p>
            <a:pPr marL="342900" lvl="1" indent="0">
              <a:buNone/>
            </a:pPr>
            <a:endParaRPr lang="cs-CZ" altLang="cs-CZ" sz="2200" dirty="0" smtClean="0"/>
          </a:p>
          <a:p>
            <a:pPr lvl="1"/>
            <a:r>
              <a:rPr lang="cs-CZ" altLang="cs-CZ" sz="2200" dirty="0" smtClean="0"/>
              <a:t>Transparentnost </a:t>
            </a:r>
            <a:endParaRPr lang="cs-CZ" altLang="cs-CZ" sz="2200" dirty="0"/>
          </a:p>
          <a:p>
            <a:pPr marL="342900" lvl="1" indent="0">
              <a:buNone/>
            </a:pPr>
            <a:endParaRPr lang="cs-CZ" altLang="cs-CZ" sz="2200" dirty="0" smtClean="0"/>
          </a:p>
          <a:p>
            <a:pPr lvl="1"/>
            <a:r>
              <a:rPr lang="cs-CZ" altLang="cs-CZ" sz="2200" dirty="0" smtClean="0"/>
              <a:t>Etika </a:t>
            </a:r>
            <a:r>
              <a:rPr lang="cs-CZ" altLang="cs-CZ" sz="2200" dirty="0"/>
              <a:t>vědecké </a:t>
            </a:r>
            <a:r>
              <a:rPr lang="cs-CZ" altLang="cs-CZ" sz="2200" dirty="0" smtClean="0"/>
              <a:t>práce</a:t>
            </a:r>
          </a:p>
          <a:p>
            <a:pPr lvl="1"/>
            <a:endParaRPr lang="cs-CZ" altLang="cs-CZ" sz="2200" dirty="0"/>
          </a:p>
          <a:p>
            <a:pPr lvl="1"/>
            <a:r>
              <a:rPr lang="cs-CZ" altLang="cs-CZ" sz="2200" dirty="0" smtClean="0"/>
              <a:t>Více další semináře</a:t>
            </a:r>
            <a:endParaRPr lang="cs-CZ" altLang="cs-CZ" sz="2200" dirty="0"/>
          </a:p>
          <a:p>
            <a:endParaRPr lang="cs-CZ" dirty="0"/>
          </a:p>
        </p:txBody>
      </p:sp>
    </p:spTree>
    <p:extLst>
      <p:ext uri="{BB962C8B-B14F-4D97-AF65-F5344CB8AC3E}">
        <p14:creationId xmlns:p14="http://schemas.microsoft.com/office/powerpoint/2010/main" val="40972991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Abstrakt</a:t>
            </a:r>
            <a:endParaRPr lang="cs-CZ" dirty="0"/>
          </a:p>
        </p:txBody>
      </p:sp>
      <p:sp>
        <p:nvSpPr>
          <p:cNvPr id="3" name="Zástupný symbol pro obsah 2"/>
          <p:cNvSpPr>
            <a:spLocks noGrp="1"/>
          </p:cNvSpPr>
          <p:nvPr>
            <p:ph idx="1"/>
          </p:nvPr>
        </p:nvSpPr>
        <p:spPr/>
        <p:txBody>
          <a:bodyPr/>
          <a:lstStyle/>
          <a:p>
            <a:pPr marL="0" indent="0">
              <a:buNone/>
            </a:pPr>
            <a:r>
              <a:rPr lang="cs-CZ" b="1" dirty="0" smtClean="0">
                <a:solidFill>
                  <a:srgbClr val="FF0000"/>
                </a:solidFill>
              </a:rPr>
              <a:t>Úkol:</a:t>
            </a:r>
            <a:r>
              <a:rPr lang="cs-CZ" dirty="0" smtClean="0"/>
              <a:t> projděte si abstrakt k textu a:</a:t>
            </a:r>
          </a:p>
          <a:p>
            <a:pPr marL="0" indent="0">
              <a:buNone/>
            </a:pPr>
            <a:endParaRPr lang="cs-CZ" dirty="0"/>
          </a:p>
          <a:p>
            <a:pPr marL="514350" indent="-514350">
              <a:buAutoNum type="arabicPeriod"/>
            </a:pPr>
            <a:r>
              <a:rPr lang="cs-CZ" dirty="0" smtClean="0"/>
              <a:t>Zamyslete se nad jeho cíli a funkcemi</a:t>
            </a:r>
          </a:p>
          <a:p>
            <a:pPr marL="514350" indent="-514350">
              <a:buAutoNum type="arabicPeriod"/>
            </a:pPr>
            <a:endParaRPr lang="cs-CZ" dirty="0"/>
          </a:p>
          <a:p>
            <a:pPr marL="514350" indent="-514350">
              <a:buAutoNum type="arabicPeriod"/>
            </a:pPr>
            <a:r>
              <a:rPr lang="cs-CZ" dirty="0" smtClean="0"/>
              <a:t>Zkuste popsat, jaké části, jaký druh informací obsahuje</a:t>
            </a:r>
            <a:endParaRPr lang="cs-CZ" dirty="0"/>
          </a:p>
        </p:txBody>
      </p:sp>
    </p:spTree>
    <p:extLst>
      <p:ext uri="{BB962C8B-B14F-4D97-AF65-F5344CB8AC3E}">
        <p14:creationId xmlns:p14="http://schemas.microsoft.com/office/powerpoint/2010/main" val="19436067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Nadpis 1"/>
          <p:cNvSpPr>
            <a:spLocks noGrp="1"/>
          </p:cNvSpPr>
          <p:nvPr>
            <p:ph type="title"/>
          </p:nvPr>
        </p:nvSpPr>
        <p:spPr>
          <a:xfrm>
            <a:off x="612775" y="228600"/>
            <a:ext cx="8153400" cy="990600"/>
          </a:xfrm>
        </p:spPr>
        <p:txBody>
          <a:bodyPr/>
          <a:lstStyle/>
          <a:p>
            <a:pPr eaLnBrk="1" hangingPunct="1"/>
            <a:r>
              <a:rPr lang="cs-CZ" altLang="cs-CZ" dirty="0" smtClean="0"/>
              <a:t>Abstrakt</a:t>
            </a:r>
          </a:p>
        </p:txBody>
      </p:sp>
      <p:sp>
        <p:nvSpPr>
          <p:cNvPr id="61443" name="Zástupný symbol pro obsah 2"/>
          <p:cNvSpPr>
            <a:spLocks noGrp="1"/>
          </p:cNvSpPr>
          <p:nvPr>
            <p:ph idx="1"/>
          </p:nvPr>
        </p:nvSpPr>
        <p:spPr>
          <a:xfrm>
            <a:off x="612775" y="1600200"/>
            <a:ext cx="8153400" cy="4495800"/>
          </a:xfrm>
        </p:spPr>
        <p:txBody>
          <a:bodyPr/>
          <a:lstStyle/>
          <a:p>
            <a:pPr eaLnBrk="1" hangingPunct="1"/>
            <a:r>
              <a:rPr lang="cs-CZ" altLang="cs-CZ" dirty="0" smtClean="0"/>
              <a:t>Druh shrnutí, poskytující výzkumníkovi prvotní představu o článku a ovlivňující jeho rozhodnutí, zda stojí za to si článek přečíst</a:t>
            </a:r>
          </a:p>
          <a:p>
            <a:pPr eaLnBrk="1" hangingPunct="1"/>
            <a:r>
              <a:rPr lang="cs-CZ" altLang="cs-CZ" dirty="0" smtClean="0"/>
              <a:t>Cca 150-250 slov</a:t>
            </a:r>
          </a:p>
          <a:p>
            <a:pPr eaLnBrk="1" hangingPunct="1"/>
            <a:r>
              <a:rPr lang="cs-CZ" altLang="cs-CZ" dirty="0" smtClean="0"/>
              <a:t>Struktura:</a:t>
            </a:r>
          </a:p>
          <a:p>
            <a:pPr lvl="1" eaLnBrk="1" hangingPunct="1"/>
            <a:r>
              <a:rPr lang="cs-CZ" altLang="cs-CZ" dirty="0" smtClean="0"/>
              <a:t>(Pozadí tématu)</a:t>
            </a:r>
          </a:p>
          <a:p>
            <a:pPr lvl="1" eaLnBrk="1" hangingPunct="1"/>
            <a:r>
              <a:rPr lang="cs-CZ" altLang="cs-CZ" dirty="0" smtClean="0"/>
              <a:t>Cíl a hlavní teze textu</a:t>
            </a:r>
          </a:p>
          <a:p>
            <a:pPr lvl="1" eaLnBrk="1" hangingPunct="1"/>
            <a:r>
              <a:rPr lang="cs-CZ" altLang="cs-CZ" dirty="0" smtClean="0"/>
              <a:t>Výzkumná metoda</a:t>
            </a:r>
          </a:p>
          <a:p>
            <a:pPr lvl="1" eaLnBrk="1" hangingPunct="1"/>
            <a:r>
              <a:rPr lang="cs-CZ" altLang="cs-CZ" dirty="0" smtClean="0"/>
              <a:t>Výsledky výzkumu</a:t>
            </a:r>
          </a:p>
          <a:p>
            <a:pPr eaLnBrk="1" hangingPunct="1"/>
            <a:endParaRPr lang="cs-CZ" altLang="cs-CZ"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Nadpis 1"/>
          <p:cNvSpPr>
            <a:spLocks noGrp="1"/>
          </p:cNvSpPr>
          <p:nvPr>
            <p:ph type="title"/>
          </p:nvPr>
        </p:nvSpPr>
        <p:spPr>
          <a:xfrm>
            <a:off x="612775" y="228600"/>
            <a:ext cx="8153400" cy="990600"/>
          </a:xfrm>
        </p:spPr>
        <p:txBody>
          <a:bodyPr/>
          <a:lstStyle/>
          <a:p>
            <a:pPr eaLnBrk="1" hangingPunct="1"/>
            <a:r>
              <a:rPr lang="cs-CZ" altLang="cs-CZ" smtClean="0"/>
              <a:t>Abstrakty – příklad (Linek 2011)</a:t>
            </a:r>
          </a:p>
        </p:txBody>
      </p:sp>
      <p:sp>
        <p:nvSpPr>
          <p:cNvPr id="3" name="Zástupný symbol pro obsah 2"/>
          <p:cNvSpPr>
            <a:spLocks noGrp="1"/>
          </p:cNvSpPr>
          <p:nvPr>
            <p:ph idx="1"/>
          </p:nvPr>
        </p:nvSpPr>
        <p:spPr>
          <a:xfrm>
            <a:off x="612775" y="1600200"/>
            <a:ext cx="6262688" cy="5257800"/>
          </a:xfrm>
        </p:spPr>
        <p:txBody>
          <a:bodyPr>
            <a:normAutofit fontScale="92500" lnSpcReduction="10000"/>
          </a:bodyPr>
          <a:lstStyle/>
          <a:p>
            <a:pPr marL="320040" indent="-320040" eaLnBrk="1" fontAlgn="auto" hangingPunct="1">
              <a:spcAft>
                <a:spcPts val="0"/>
              </a:spcAft>
              <a:buFont typeface="Wingdings"/>
              <a:buChar char=""/>
              <a:defRPr/>
            </a:pPr>
            <a:r>
              <a:rPr lang="en-US" dirty="0" smtClean="0"/>
              <a:t>The aim of this study is to explain why turnout in Czech general elections exhibited considerable variation between 1996 and 2010. Using valence theory this article explores the differential turnout in terms of the expected benefits of voting for a party on the basis of valence and policy considerations. This individual-level analysis of electoral participation employs four post-election surveys and uses an alternative </a:t>
            </a:r>
            <a:r>
              <a:rPr lang="en-US" dirty="0" err="1" smtClean="0"/>
              <a:t>operationalisation</a:t>
            </a:r>
            <a:r>
              <a:rPr lang="en-US" dirty="0" smtClean="0"/>
              <a:t> of the expected benefits of voting, which makes it possible to conduct cross-national and cross-time comparisons. The results presented in the article demonstrate that change in voter turnout across general elections stems from the change in the expected benefits from voting aggregated at the level of the electorate. One key implication of this research is that attempts to facilitate increased electoral participation through institutional reform are unlikely to be successful. This is because turnout is primarily determined by voter motivation. Increased turnout depends critically on ensuring a level of party choice that gives voters an incentive to go the polls.</a:t>
            </a:r>
            <a:endParaRPr lang="cs-CZ" dirty="0"/>
          </a:p>
        </p:txBody>
      </p:sp>
      <p:sp>
        <p:nvSpPr>
          <p:cNvPr id="4" name="TextovéPole 3"/>
          <p:cNvSpPr txBox="1">
            <a:spLocks noChangeArrowheads="1"/>
          </p:cNvSpPr>
          <p:nvPr/>
        </p:nvSpPr>
        <p:spPr bwMode="auto">
          <a:xfrm>
            <a:off x="7164388" y="1557338"/>
            <a:ext cx="1979612"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cs-CZ" altLang="cs-CZ" sz="1800">
                <a:latin typeface="Tw Cen MT" panose="020B0602020104020603" pitchFamily="34" charset="-18"/>
                <a:cs typeface="Arial" panose="020B0604020202020204" pitchFamily="34" charset="0"/>
              </a:rPr>
              <a:t>Cíl (jeho vymezení, specifikace)</a:t>
            </a:r>
          </a:p>
          <a:p>
            <a:pPr eaLnBrk="1" hangingPunct="1">
              <a:spcBef>
                <a:spcPct val="0"/>
              </a:spcBef>
              <a:buClrTx/>
              <a:buSzTx/>
              <a:buFontTx/>
              <a:buNone/>
            </a:pPr>
            <a:endParaRPr lang="cs-CZ" altLang="cs-CZ" sz="1800">
              <a:latin typeface="Arial" panose="020B0604020202020204" pitchFamily="34" charset="0"/>
              <a:cs typeface="Arial" panose="020B0604020202020204" pitchFamily="34" charset="0"/>
            </a:endParaRPr>
          </a:p>
        </p:txBody>
      </p:sp>
      <p:sp>
        <p:nvSpPr>
          <p:cNvPr id="5" name="TextovéPole 4"/>
          <p:cNvSpPr txBox="1">
            <a:spLocks noChangeArrowheads="1"/>
          </p:cNvSpPr>
          <p:nvPr/>
        </p:nvSpPr>
        <p:spPr bwMode="auto">
          <a:xfrm>
            <a:off x="7164388" y="2349500"/>
            <a:ext cx="16557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cs-CZ" altLang="cs-CZ" sz="1800">
                <a:latin typeface="Tw Cen MT" panose="020B0602020104020603" pitchFamily="34" charset="-18"/>
                <a:cs typeface="Arial" panose="020B0604020202020204" pitchFamily="34" charset="0"/>
              </a:rPr>
              <a:t>Teorie/ pozadí</a:t>
            </a:r>
          </a:p>
        </p:txBody>
      </p:sp>
      <p:sp>
        <p:nvSpPr>
          <p:cNvPr id="6" name="TextovéPole 5"/>
          <p:cNvSpPr txBox="1">
            <a:spLocks noChangeArrowheads="1"/>
          </p:cNvSpPr>
          <p:nvPr/>
        </p:nvSpPr>
        <p:spPr bwMode="auto">
          <a:xfrm>
            <a:off x="7164388" y="2852738"/>
            <a:ext cx="15843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cs-CZ" altLang="cs-CZ" sz="1800">
                <a:latin typeface="Tw Cen MT" panose="020B0602020104020603" pitchFamily="34" charset="-18"/>
                <a:cs typeface="Arial" panose="020B0604020202020204" pitchFamily="34" charset="0"/>
              </a:rPr>
              <a:t>Metoda/data</a:t>
            </a:r>
          </a:p>
        </p:txBody>
      </p:sp>
      <p:sp>
        <p:nvSpPr>
          <p:cNvPr id="7" name="TextovéPole 6"/>
          <p:cNvSpPr txBox="1">
            <a:spLocks noChangeArrowheads="1"/>
          </p:cNvSpPr>
          <p:nvPr/>
        </p:nvSpPr>
        <p:spPr bwMode="auto">
          <a:xfrm>
            <a:off x="7164388" y="4076700"/>
            <a:ext cx="19796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cs-CZ" altLang="cs-CZ" sz="1800">
                <a:latin typeface="Tw Cen MT" panose="020B0602020104020603" pitchFamily="34" charset="-18"/>
                <a:cs typeface="Arial" panose="020B0604020202020204" pitchFamily="34" charset="0"/>
              </a:rPr>
              <a:t>Výsledky výzkumu (implikace)</a:t>
            </a:r>
          </a:p>
        </p:txBody>
      </p:sp>
      <p:sp>
        <p:nvSpPr>
          <p:cNvPr id="8" name="Obdélník 7"/>
          <p:cNvSpPr/>
          <p:nvPr/>
        </p:nvSpPr>
        <p:spPr>
          <a:xfrm>
            <a:off x="971550" y="1628775"/>
            <a:ext cx="5761038" cy="431800"/>
          </a:xfrm>
          <a:prstGeom prst="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9" name="Obdélník 8"/>
          <p:cNvSpPr/>
          <p:nvPr/>
        </p:nvSpPr>
        <p:spPr>
          <a:xfrm>
            <a:off x="971550" y="2089150"/>
            <a:ext cx="1512888" cy="260350"/>
          </a:xfrm>
          <a:prstGeom prst="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10" name="Obdélník 9"/>
          <p:cNvSpPr/>
          <p:nvPr/>
        </p:nvSpPr>
        <p:spPr>
          <a:xfrm>
            <a:off x="7164388" y="1628775"/>
            <a:ext cx="1800225" cy="576263"/>
          </a:xfrm>
          <a:prstGeom prst="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p>
        </p:txBody>
      </p:sp>
      <p:sp>
        <p:nvSpPr>
          <p:cNvPr id="11" name="Obdélník 10"/>
          <p:cNvSpPr/>
          <p:nvPr/>
        </p:nvSpPr>
        <p:spPr>
          <a:xfrm>
            <a:off x="2484438" y="2060575"/>
            <a:ext cx="4248150" cy="288925"/>
          </a:xfrm>
          <a:prstGeom prst="rect">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12" name="Obdélník 11"/>
          <p:cNvSpPr/>
          <p:nvPr/>
        </p:nvSpPr>
        <p:spPr>
          <a:xfrm>
            <a:off x="971550" y="2349500"/>
            <a:ext cx="5761038" cy="368300"/>
          </a:xfrm>
          <a:prstGeom prst="rect">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13" name="Obdélník 12"/>
          <p:cNvSpPr/>
          <p:nvPr/>
        </p:nvSpPr>
        <p:spPr>
          <a:xfrm>
            <a:off x="971550" y="2713038"/>
            <a:ext cx="1584325" cy="288925"/>
          </a:xfrm>
          <a:prstGeom prst="rect">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14" name="Obdélník 13"/>
          <p:cNvSpPr/>
          <p:nvPr/>
        </p:nvSpPr>
        <p:spPr>
          <a:xfrm>
            <a:off x="7164388" y="2349500"/>
            <a:ext cx="1800225" cy="358775"/>
          </a:xfrm>
          <a:prstGeom prst="rect">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p>
        </p:txBody>
      </p:sp>
      <p:sp>
        <p:nvSpPr>
          <p:cNvPr id="15" name="Obdélník 14"/>
          <p:cNvSpPr/>
          <p:nvPr/>
        </p:nvSpPr>
        <p:spPr>
          <a:xfrm>
            <a:off x="1017588" y="2978150"/>
            <a:ext cx="5715000" cy="163513"/>
          </a:xfrm>
          <a:prstGeom prst="rect">
            <a:avLst/>
          </a:prstGeom>
          <a:solidFill>
            <a:srgbClr val="00B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16" name="Obdélník 15"/>
          <p:cNvSpPr/>
          <p:nvPr/>
        </p:nvSpPr>
        <p:spPr>
          <a:xfrm>
            <a:off x="971550" y="3141663"/>
            <a:ext cx="5761038" cy="650875"/>
          </a:xfrm>
          <a:prstGeom prst="rect">
            <a:avLst/>
          </a:prstGeom>
          <a:solidFill>
            <a:srgbClr val="00B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18" name="Obdélník 17"/>
          <p:cNvSpPr/>
          <p:nvPr/>
        </p:nvSpPr>
        <p:spPr>
          <a:xfrm>
            <a:off x="7164388" y="2924175"/>
            <a:ext cx="1800225" cy="288925"/>
          </a:xfrm>
          <a:prstGeom prst="rect">
            <a:avLst/>
          </a:prstGeom>
          <a:solidFill>
            <a:srgbClr val="00B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20" name="Obdélník 19"/>
          <p:cNvSpPr/>
          <p:nvPr/>
        </p:nvSpPr>
        <p:spPr>
          <a:xfrm>
            <a:off x="971550" y="3792538"/>
            <a:ext cx="5761038" cy="2444774"/>
          </a:xfrm>
          <a:prstGeom prst="rect">
            <a:avLst/>
          </a:prstGeom>
          <a:solidFill>
            <a:srgbClr val="7030A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21" name="Obdélník 20"/>
          <p:cNvSpPr/>
          <p:nvPr/>
        </p:nvSpPr>
        <p:spPr>
          <a:xfrm>
            <a:off x="7164388" y="4076700"/>
            <a:ext cx="1800225" cy="576263"/>
          </a:xfrm>
          <a:prstGeom prst="rect">
            <a:avLst/>
          </a:prstGeom>
          <a:solidFill>
            <a:srgbClr val="7030A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2" name="Obdélník 1"/>
          <p:cNvSpPr/>
          <p:nvPr/>
        </p:nvSpPr>
        <p:spPr>
          <a:xfrm>
            <a:off x="2555875" y="2717800"/>
            <a:ext cx="4176713" cy="260350"/>
          </a:xfrm>
          <a:prstGeom prst="rect">
            <a:avLst/>
          </a:prstGeom>
          <a:solidFill>
            <a:srgbClr val="009900">
              <a:alpha val="28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amond(in)">
                                      <p:cBhvr>
                                        <p:cTn id="7" dur="500"/>
                                        <p:tgtEl>
                                          <p:spTgt spid="8"/>
                                        </p:tgtEl>
                                      </p:cBhvr>
                                    </p:animEffect>
                                  </p:childTnLst>
                                </p:cTn>
                              </p:par>
                              <p:par>
                                <p:cTn id="8" presetID="4" presetClass="entr" presetSubtype="16" fill="hold" grpId="1"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ox(in)">
                                      <p:cBhvr>
                                        <p:cTn id="10" dur="500"/>
                                        <p:tgtEl>
                                          <p:spTgt spid="8"/>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ox(in)">
                                      <p:cBhvr>
                                        <p:cTn id="13" dur="500"/>
                                        <p:tgtEl>
                                          <p:spTgt spid="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ox(in)">
                                      <p:cBhvr>
                                        <p:cTn id="18" dur="500"/>
                                        <p:tgtEl>
                                          <p:spTgt spid="10"/>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box(in)">
                                      <p:cBhvr>
                                        <p:cTn id="21" dur="500"/>
                                        <p:tgtEl>
                                          <p:spTgt spid="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box(in)">
                                      <p:cBhvr>
                                        <p:cTn id="26" dur="500"/>
                                        <p:tgtEl>
                                          <p:spTgt spid="11"/>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box(in)">
                                      <p:cBhvr>
                                        <p:cTn id="29" dur="500"/>
                                        <p:tgtEl>
                                          <p:spTgt spid="12"/>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ox(in)">
                                      <p:cBhvr>
                                        <p:cTn id="32" dur="500"/>
                                        <p:tgtEl>
                                          <p:spTgt spid="1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ox(in)">
                                      <p:cBhvr>
                                        <p:cTn id="37" dur="500"/>
                                        <p:tgtEl>
                                          <p:spTgt spid="14"/>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box(in)">
                                      <p:cBhvr>
                                        <p:cTn id="40" dur="500"/>
                                        <p:tgtEl>
                                          <p:spTgt spid="5"/>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4" presetClass="entr" presetSubtype="16"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box(in)">
                                      <p:cBhvr>
                                        <p:cTn id="45" dur="500"/>
                                        <p:tgtEl>
                                          <p:spTgt spid="15"/>
                                        </p:tgtEl>
                                      </p:cBhvr>
                                    </p:animEffect>
                                  </p:childTnLst>
                                </p:cTn>
                              </p:par>
                              <p:par>
                                <p:cTn id="46" presetID="4" presetClass="entr" presetSubtype="16" fill="hold" grpId="0" nodeType="with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box(in)">
                                      <p:cBhvr>
                                        <p:cTn id="48" dur="500"/>
                                        <p:tgtEl>
                                          <p:spTgt spid="16"/>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4" presetClass="entr" presetSubtype="16" fill="hold" grpId="0" nodeType="click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box(in)">
                                      <p:cBhvr>
                                        <p:cTn id="53" dur="500"/>
                                        <p:tgtEl>
                                          <p:spTgt spid="6"/>
                                        </p:tgtEl>
                                      </p:cBhvr>
                                    </p:animEffect>
                                  </p:childTnLst>
                                </p:cTn>
                              </p:par>
                              <p:par>
                                <p:cTn id="54" presetID="4" presetClass="entr" presetSubtype="16" fill="hold" grpId="0" nodeType="with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box(in)">
                                      <p:cBhvr>
                                        <p:cTn id="56" dur="500"/>
                                        <p:tgtEl>
                                          <p:spTgt spid="18"/>
                                        </p:tgtEl>
                                      </p:cBhvr>
                                    </p:animEffect>
                                  </p:childTnLst>
                                </p:cTn>
                              </p:par>
                              <p:par>
                                <p:cTn id="57" presetID="4" presetClass="entr" presetSubtype="16" fill="hold" grpId="0" nodeType="with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box(in)">
                                      <p:cBhvr>
                                        <p:cTn id="59" dur="500"/>
                                        <p:tgtEl>
                                          <p:spTgt spid="20"/>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4" presetClass="entr" presetSubtype="16" fill="hold" grpId="0" nodeType="clickEffect">
                                  <p:stCondLst>
                                    <p:cond delay="0"/>
                                  </p:stCondLst>
                                  <p:childTnLst>
                                    <p:set>
                                      <p:cBhvr>
                                        <p:cTn id="63" dur="1" fill="hold">
                                          <p:stCondLst>
                                            <p:cond delay="0"/>
                                          </p:stCondLst>
                                        </p:cTn>
                                        <p:tgtEl>
                                          <p:spTgt spid="7"/>
                                        </p:tgtEl>
                                        <p:attrNameLst>
                                          <p:attrName>style.visibility</p:attrName>
                                        </p:attrNameLst>
                                      </p:cBhvr>
                                      <p:to>
                                        <p:strVal val="visible"/>
                                      </p:to>
                                    </p:set>
                                    <p:animEffect transition="in" filter="box(in)">
                                      <p:cBhvr>
                                        <p:cTn id="64" dur="500"/>
                                        <p:tgtEl>
                                          <p:spTgt spid="7"/>
                                        </p:tgtEl>
                                      </p:cBhvr>
                                    </p:animEffect>
                                  </p:childTnLst>
                                </p:cTn>
                              </p:par>
                              <p:par>
                                <p:cTn id="65" presetID="4" presetClass="entr" presetSubtype="16" fill="hold" grpId="0" nodeType="with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box(in)">
                                      <p:cBhvr>
                                        <p:cTn id="6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animBg="1"/>
      <p:bldP spid="8" grpId="1" animBg="1"/>
      <p:bldP spid="9" grpId="0" animBg="1"/>
      <p:bldP spid="10" grpId="0" animBg="1"/>
      <p:bldP spid="11" grpId="0" animBg="1"/>
      <p:bldP spid="12" grpId="0" animBg="1"/>
      <p:bldP spid="13" grpId="0" animBg="1"/>
      <p:bldP spid="14" grpId="0" animBg="1"/>
      <p:bldP spid="15" grpId="0" animBg="1"/>
      <p:bldP spid="16" grpId="0" animBg="1"/>
      <p:bldP spid="18" grpId="0" animBg="1"/>
      <p:bldP spid="20" grpId="0" animBg="1"/>
      <p:bldP spid="2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Nadpis 1"/>
          <p:cNvSpPr>
            <a:spLocks noGrp="1"/>
          </p:cNvSpPr>
          <p:nvPr>
            <p:ph type="title"/>
          </p:nvPr>
        </p:nvSpPr>
        <p:spPr/>
        <p:txBody>
          <a:bodyPr/>
          <a:lstStyle/>
          <a:p>
            <a:r>
              <a:rPr lang="cs-CZ" altLang="cs-CZ" smtClean="0"/>
              <a:t>Závěr</a:t>
            </a:r>
          </a:p>
        </p:txBody>
      </p:sp>
      <p:sp>
        <p:nvSpPr>
          <p:cNvPr id="64515" name="Zástupný symbol pro obsah 2"/>
          <p:cNvSpPr>
            <a:spLocks noGrp="1"/>
          </p:cNvSpPr>
          <p:nvPr>
            <p:ph idx="1"/>
          </p:nvPr>
        </p:nvSpPr>
        <p:spPr/>
        <p:txBody>
          <a:bodyPr/>
          <a:lstStyle/>
          <a:p>
            <a:endParaRPr lang="cs-CZ" altLang="cs-CZ" smtClean="0"/>
          </a:p>
          <a:p>
            <a:r>
              <a:rPr lang="cs-CZ" altLang="cs-CZ" smtClean="0"/>
              <a:t>Způsob </a:t>
            </a:r>
            <a:r>
              <a:rPr lang="cs-CZ" altLang="cs-CZ" dirty="0" smtClean="0"/>
              <a:t>komunikace se specifickým cíle, čtenáře a stylem</a:t>
            </a:r>
          </a:p>
          <a:p>
            <a:endParaRPr lang="cs-CZ" altLang="cs-CZ" dirty="0" smtClean="0"/>
          </a:p>
          <a:p>
            <a:r>
              <a:rPr lang="cs-CZ" altLang="cs-CZ" dirty="0" smtClean="0"/>
              <a:t>Zažitá pravidla pro tvorbu odborného textu</a:t>
            </a:r>
          </a:p>
          <a:p>
            <a:endParaRPr lang="cs-CZ" altLang="cs-CZ" dirty="0"/>
          </a:p>
          <a:p>
            <a:r>
              <a:rPr lang="cs-CZ" altLang="cs-CZ" dirty="0" smtClean="0"/>
              <a:t>Specifická argumentace a též struktura</a:t>
            </a:r>
          </a:p>
          <a:p>
            <a:endParaRPr lang="cs-CZ" altLang="cs-CZ"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6" name="Rectangle 4"/>
          <p:cNvSpPr>
            <a:spLocks noGrp="1" noChangeArrowheads="1"/>
          </p:cNvSpPr>
          <p:nvPr>
            <p:ph type="ctrTitle"/>
          </p:nvPr>
        </p:nvSpPr>
        <p:spPr>
          <a:xfrm>
            <a:off x="1066800" y="1997075"/>
            <a:ext cx="7086600" cy="1863725"/>
          </a:xfrm>
          <a:ln>
            <a:miter lim="800000"/>
            <a:headEnd/>
            <a:tailEnd/>
          </a:ln>
          <a:extLst/>
        </p:spPr>
        <p:txBody>
          <a:bodyPr/>
          <a:lstStyle/>
          <a:p>
            <a:pPr algn="ctr" eaLnBrk="1" fontAlgn="auto" hangingPunct="1">
              <a:spcAft>
                <a:spcPts val="0"/>
              </a:spcAft>
              <a:defRPr/>
            </a:pPr>
            <a:r>
              <a:rPr lang="cs-CZ" smtClean="0"/>
              <a:t>Děkuji za pozornost.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altLang="cs-CZ" sz="3600" dirty="0" smtClean="0"/>
              <a:t>Struktura hodiny</a:t>
            </a:r>
          </a:p>
        </p:txBody>
      </p:sp>
      <p:sp>
        <p:nvSpPr>
          <p:cNvPr id="6147" name="Rectangle 3"/>
          <p:cNvSpPr>
            <a:spLocks noGrp="1" noChangeArrowheads="1"/>
          </p:cNvSpPr>
          <p:nvPr>
            <p:ph idx="1"/>
          </p:nvPr>
        </p:nvSpPr>
        <p:spPr>
          <a:xfrm>
            <a:off x="1066800" y="1484313"/>
            <a:ext cx="7543800" cy="4611687"/>
          </a:xfrm>
        </p:spPr>
        <p:txBody>
          <a:bodyPr/>
          <a:lstStyle/>
          <a:p>
            <a:pPr eaLnBrk="1" hangingPunct="1">
              <a:spcBef>
                <a:spcPts val="600"/>
              </a:spcBef>
              <a:spcAft>
                <a:spcPts val="600"/>
              </a:spcAft>
              <a:defRPr/>
            </a:pPr>
            <a:endParaRPr lang="cs-CZ" sz="2400" dirty="0" smtClean="0"/>
          </a:p>
          <a:p>
            <a:pPr marL="457200" indent="-457200" eaLnBrk="1" hangingPunct="1">
              <a:spcBef>
                <a:spcPts val="600"/>
              </a:spcBef>
              <a:spcAft>
                <a:spcPts val="600"/>
              </a:spcAft>
              <a:buFont typeface="+mj-lt"/>
              <a:buAutoNum type="arabicPeriod"/>
              <a:defRPr/>
            </a:pPr>
            <a:r>
              <a:rPr lang="cs-CZ" sz="2500" dirty="0" smtClean="0"/>
              <a:t>Charakteristika odborného textu</a:t>
            </a:r>
          </a:p>
          <a:p>
            <a:pPr marL="457200" indent="-457200" eaLnBrk="1" hangingPunct="1">
              <a:spcBef>
                <a:spcPts val="600"/>
              </a:spcBef>
              <a:spcAft>
                <a:spcPts val="600"/>
              </a:spcAft>
              <a:buFont typeface="+mj-lt"/>
              <a:buAutoNum type="arabicPeriod"/>
              <a:defRPr/>
            </a:pPr>
            <a:endParaRPr lang="cs-CZ" sz="2500" dirty="0" smtClean="0"/>
          </a:p>
          <a:p>
            <a:pPr marL="457200" indent="-457200" eaLnBrk="1" hangingPunct="1">
              <a:spcBef>
                <a:spcPts val="600"/>
              </a:spcBef>
              <a:spcAft>
                <a:spcPts val="600"/>
              </a:spcAft>
              <a:buFont typeface="+mj-lt"/>
              <a:buAutoNum type="arabicPeriod"/>
              <a:defRPr/>
            </a:pPr>
            <a:endParaRPr lang="cs-CZ" sz="2500" dirty="0" smtClean="0"/>
          </a:p>
          <a:p>
            <a:pPr marL="457200" indent="-457200" eaLnBrk="1" hangingPunct="1">
              <a:spcBef>
                <a:spcPts val="600"/>
              </a:spcBef>
              <a:spcAft>
                <a:spcPts val="600"/>
              </a:spcAft>
              <a:buFont typeface="+mj-lt"/>
              <a:buAutoNum type="arabicPeriod"/>
              <a:defRPr/>
            </a:pPr>
            <a:endParaRPr lang="cs-CZ" sz="2500" dirty="0" smtClean="0"/>
          </a:p>
          <a:p>
            <a:pPr marL="457200" indent="-457200" eaLnBrk="1" hangingPunct="1">
              <a:spcBef>
                <a:spcPts val="600"/>
              </a:spcBef>
              <a:spcAft>
                <a:spcPts val="600"/>
              </a:spcAft>
              <a:buFont typeface="+mj-lt"/>
              <a:buAutoNum type="arabicPeriod"/>
              <a:defRPr/>
            </a:pPr>
            <a:r>
              <a:rPr lang="cs-CZ" sz="2500" dirty="0" smtClean="0"/>
              <a:t>Abstrakt</a:t>
            </a:r>
            <a:r>
              <a:rPr lang="cs-CZ" sz="2500" dirty="0"/>
              <a:t> </a:t>
            </a:r>
            <a:r>
              <a:rPr lang="cs-CZ" sz="2500" dirty="0" smtClean="0"/>
              <a:t>(další žánry v průběhu kurzu)</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Úkol:</a:t>
            </a:r>
            <a:r>
              <a:rPr lang="cs-CZ" dirty="0" smtClean="0"/>
              <a:t> Co jste napsali/přečetli během posledních dvou týdnů?</a:t>
            </a:r>
            <a:endParaRPr lang="cs-CZ" dirty="0"/>
          </a:p>
        </p:txBody>
      </p:sp>
      <p:sp>
        <p:nvSpPr>
          <p:cNvPr id="3" name="Zástupný symbol pro obsah 2"/>
          <p:cNvSpPr>
            <a:spLocks noGrp="1"/>
          </p:cNvSpPr>
          <p:nvPr>
            <p:ph idx="1"/>
          </p:nvPr>
        </p:nvSpPr>
        <p:spPr/>
        <p:txBody>
          <a:bodyPr/>
          <a:lstStyle/>
          <a:p>
            <a:pPr marL="457200" indent="-457200">
              <a:buAutoNum type="arabicPeriod"/>
            </a:pPr>
            <a:r>
              <a:rPr lang="cs-CZ" dirty="0" smtClean="0"/>
              <a:t>Napište každý na papír, při jaké příležitosti jste něco psali/četli v posledních dvou týdnech.</a:t>
            </a:r>
          </a:p>
          <a:p>
            <a:pPr marL="457200" indent="-457200">
              <a:buAutoNum type="arabicPeriod"/>
            </a:pPr>
            <a:endParaRPr lang="cs-CZ" dirty="0" smtClean="0"/>
          </a:p>
          <a:p>
            <a:pPr marL="457200" indent="-457200">
              <a:buAutoNum type="arabicPeriod"/>
            </a:pPr>
            <a:r>
              <a:rPr lang="cs-CZ" dirty="0" smtClean="0"/>
              <a:t>Ve skupině dvou studentů seřaďte různé texty do skupin dle jejich podobností (typ, účel, délka…).</a:t>
            </a:r>
          </a:p>
          <a:p>
            <a:pPr marL="457200" indent="-457200">
              <a:buAutoNum type="arabicPeriod"/>
            </a:pPr>
            <a:endParaRPr lang="cs-CZ" dirty="0" smtClean="0"/>
          </a:p>
          <a:p>
            <a:pPr marL="457200" indent="-457200">
              <a:buAutoNum type="arabicPeriod"/>
            </a:pPr>
            <a:r>
              <a:rPr lang="cs-CZ" dirty="0" smtClean="0"/>
              <a:t>Jaký je účel různých typů textů? Jaké je publikum?</a:t>
            </a:r>
          </a:p>
          <a:p>
            <a:pPr marL="457200" indent="-457200">
              <a:buAutoNum type="arabicPeriod"/>
            </a:pPr>
            <a:endParaRPr lang="cs-CZ" dirty="0"/>
          </a:p>
          <a:p>
            <a:pPr marL="457200" indent="-457200">
              <a:buAutoNum type="arabicPeriod"/>
            </a:pPr>
            <a:r>
              <a:rPr lang="cs-CZ" dirty="0" smtClean="0"/>
              <a:t>Jak se liší akademické texty (které jste psali/četli) od ostatních? </a:t>
            </a:r>
          </a:p>
          <a:p>
            <a:pPr marL="457200" indent="-457200">
              <a:buAutoNum type="arabicPeriod"/>
            </a:pPr>
            <a:endParaRPr lang="cs-CZ" dirty="0"/>
          </a:p>
          <a:p>
            <a:pPr marL="457200" indent="-457200">
              <a:buAutoNum type="arabicPeriod"/>
            </a:pPr>
            <a:endParaRPr lang="cs-CZ" dirty="0" smtClean="0"/>
          </a:p>
          <a:p>
            <a:pPr marL="457200" indent="-457200">
              <a:buAutoNum type="arabicPeriod"/>
            </a:pPr>
            <a:endParaRPr lang="cs-CZ" dirty="0"/>
          </a:p>
          <a:p>
            <a:pPr marL="457200" indent="-457200">
              <a:buAutoNum type="arabicPeriod"/>
            </a:pPr>
            <a:endParaRPr lang="cs-CZ" dirty="0"/>
          </a:p>
        </p:txBody>
      </p:sp>
    </p:spTree>
    <p:extLst>
      <p:ext uri="{BB962C8B-B14F-4D97-AF65-F5344CB8AC3E}">
        <p14:creationId xmlns:p14="http://schemas.microsoft.com/office/powerpoint/2010/main" val="2490908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614962" y="1844824"/>
            <a:ext cx="7886700" cy="4351338"/>
          </a:xfrm>
        </p:spPr>
        <p:txBody>
          <a:bodyPr/>
          <a:lstStyle/>
          <a:p>
            <a:pPr marL="0" indent="0">
              <a:buNone/>
            </a:pPr>
            <a:endParaRPr lang="cs-CZ" dirty="0" smtClean="0">
              <a:solidFill>
                <a:srgbClr val="FF0000"/>
              </a:solidFill>
            </a:endParaRPr>
          </a:p>
          <a:p>
            <a:pPr marL="0" indent="0">
              <a:buNone/>
            </a:pPr>
            <a:endParaRPr lang="cs-CZ" dirty="0">
              <a:solidFill>
                <a:srgbClr val="FF0000"/>
              </a:solidFill>
            </a:endParaRPr>
          </a:p>
          <a:p>
            <a:pPr marL="0" indent="0">
              <a:buNone/>
            </a:pPr>
            <a:r>
              <a:rPr lang="cs-CZ" dirty="0" smtClean="0">
                <a:solidFill>
                  <a:srgbClr val="FF0000"/>
                </a:solidFill>
              </a:rPr>
              <a:t>Úkol: </a:t>
            </a:r>
            <a:r>
              <a:rPr lang="cs-CZ" dirty="0" smtClean="0"/>
              <a:t>Přečtěte si texty, které se věnují novým politickým stranám. Přemýšlejte/napište si, čím jsou typické a v čem a jak se liší? Jaká je jejich úloha? O jaký žánr/typ média se jedná?</a:t>
            </a:r>
          </a:p>
          <a:p>
            <a:pPr marL="0" indent="0">
              <a:buNone/>
            </a:pPr>
            <a:endParaRPr lang="cs-CZ" dirty="0"/>
          </a:p>
          <a:p>
            <a:pPr marL="0" indent="0">
              <a:buNone/>
            </a:pPr>
            <a:r>
              <a:rPr lang="cs-CZ" dirty="0" smtClean="0"/>
              <a:t>Pracujte ve skupinách po 2 nebo 3 lidech.</a:t>
            </a:r>
          </a:p>
        </p:txBody>
      </p:sp>
    </p:spTree>
    <p:extLst>
      <p:ext uri="{BB962C8B-B14F-4D97-AF65-F5344CB8AC3E}">
        <p14:creationId xmlns:p14="http://schemas.microsoft.com/office/powerpoint/2010/main" val="20006278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Specifika odborného textu</a:t>
            </a:r>
            <a:endParaRPr lang="cs-CZ" b="1" dirty="0"/>
          </a:p>
        </p:txBody>
      </p:sp>
      <p:sp>
        <p:nvSpPr>
          <p:cNvPr id="3" name="Zástupný symbol pro obsah 2"/>
          <p:cNvSpPr>
            <a:spLocks noGrp="1"/>
          </p:cNvSpPr>
          <p:nvPr>
            <p:ph idx="1"/>
          </p:nvPr>
        </p:nvSpPr>
        <p:spPr/>
        <p:txBody>
          <a:bodyPr>
            <a:normAutofit/>
          </a:bodyPr>
          <a:lstStyle/>
          <a:p>
            <a:r>
              <a:rPr lang="cs-CZ" sz="3000" dirty="0" smtClean="0"/>
              <a:t>Cíl a typ sdělení</a:t>
            </a:r>
          </a:p>
          <a:p>
            <a:r>
              <a:rPr lang="cs-CZ" sz="3000" dirty="0" smtClean="0"/>
              <a:t>Čtenář </a:t>
            </a:r>
          </a:p>
          <a:p>
            <a:r>
              <a:rPr lang="cs-CZ" sz="3000" dirty="0" smtClean="0"/>
              <a:t>Struktura</a:t>
            </a:r>
          </a:p>
          <a:p>
            <a:r>
              <a:rPr lang="cs-CZ" sz="3000" dirty="0" smtClean="0"/>
              <a:t>Jazyk</a:t>
            </a:r>
          </a:p>
          <a:p>
            <a:r>
              <a:rPr lang="cs-CZ" sz="3000" dirty="0" smtClean="0"/>
              <a:t>Podpora sdělovaných informací</a:t>
            </a:r>
            <a:endParaRPr lang="cs-CZ" sz="3000" dirty="0"/>
          </a:p>
          <a:p>
            <a:r>
              <a:rPr lang="cs-CZ" sz="3000" dirty="0" smtClean="0"/>
              <a:t>Práce s literaturou</a:t>
            </a:r>
            <a:endParaRPr lang="cs-CZ" sz="3000" dirty="0"/>
          </a:p>
        </p:txBody>
      </p:sp>
    </p:spTree>
    <p:extLst>
      <p:ext uri="{BB962C8B-B14F-4D97-AF65-F5344CB8AC3E}">
        <p14:creationId xmlns:p14="http://schemas.microsoft.com/office/powerpoint/2010/main" val="41681936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Nadpis 1"/>
          <p:cNvSpPr>
            <a:spLocks noGrp="1"/>
          </p:cNvSpPr>
          <p:nvPr>
            <p:ph type="title"/>
          </p:nvPr>
        </p:nvSpPr>
        <p:spPr>
          <a:xfrm>
            <a:off x="468313" y="404813"/>
            <a:ext cx="8229600" cy="1143000"/>
          </a:xfrm>
        </p:spPr>
        <p:txBody>
          <a:bodyPr/>
          <a:lstStyle/>
          <a:p>
            <a:pPr eaLnBrk="1" hangingPunct="1"/>
            <a:r>
              <a:rPr lang="cs-CZ" altLang="cs-CZ" sz="3600" dirty="0" smtClean="0"/>
              <a:t>Cíl a typ sdělení odborného textu	</a:t>
            </a:r>
          </a:p>
        </p:txBody>
      </p:sp>
      <p:sp>
        <p:nvSpPr>
          <p:cNvPr id="7171" name="Zástupný symbol pro obsah 2"/>
          <p:cNvSpPr>
            <a:spLocks noGrp="1"/>
          </p:cNvSpPr>
          <p:nvPr>
            <p:ph idx="1"/>
          </p:nvPr>
        </p:nvSpPr>
        <p:spPr>
          <a:xfrm>
            <a:off x="468313" y="1557338"/>
            <a:ext cx="8229600" cy="4389437"/>
          </a:xfrm>
        </p:spPr>
        <p:txBody>
          <a:bodyPr/>
          <a:lstStyle/>
          <a:p>
            <a:pPr algn="just" eaLnBrk="1" hangingPunct="1"/>
            <a:r>
              <a:rPr lang="cs-CZ" altLang="cs-CZ" sz="2500" dirty="0" smtClean="0"/>
              <a:t>Informovat o výsledcích vlastní vědecké činnosti (výzkum který není publikován, neexistuje)</a:t>
            </a:r>
          </a:p>
          <a:p>
            <a:pPr algn="just" eaLnBrk="1" hangingPunct="1"/>
            <a:r>
              <a:rPr lang="cs-CZ" altLang="cs-CZ" sz="2500" dirty="0" smtClean="0"/>
              <a:t>Sdělit své závěry formou srozumitelně podané informace</a:t>
            </a:r>
          </a:p>
          <a:p>
            <a:pPr algn="just" eaLnBrk="1" hangingPunct="1"/>
            <a:r>
              <a:rPr lang="cs-CZ" altLang="cs-CZ" sz="2500" dirty="0" smtClean="0"/>
              <a:t>Odpovědět na danou výzkumnou otázku</a:t>
            </a:r>
          </a:p>
          <a:p>
            <a:pPr algn="just" eaLnBrk="1" hangingPunct="1"/>
            <a:r>
              <a:rPr lang="cs-CZ" altLang="cs-CZ" sz="2500" dirty="0" smtClean="0"/>
              <a:t>Shrnutí dosavadních znalostí o daném tématu</a:t>
            </a:r>
          </a:p>
          <a:p>
            <a:pPr algn="just" eaLnBrk="1" hangingPunct="1"/>
            <a:r>
              <a:rPr lang="cs-CZ" altLang="cs-CZ" sz="2500" dirty="0" smtClean="0"/>
              <a:t>Vyvolat/pokračovat v diskusi nad daným tématem</a:t>
            </a:r>
          </a:p>
          <a:p>
            <a:pPr algn="just" eaLnBrk="1" hangingPunct="1"/>
            <a:r>
              <a:rPr lang="cs-CZ" altLang="cs-CZ" sz="2500" dirty="0" smtClean="0"/>
              <a:t>Přispět k rozvoji vědění</a:t>
            </a:r>
          </a:p>
          <a:p>
            <a:pPr algn="just" eaLnBrk="1" hangingPunct="1"/>
            <a:r>
              <a:rPr lang="cs-CZ" altLang="cs-CZ" sz="2500" dirty="0" smtClean="0"/>
              <a:t>Přispět k řešení společensky významného problému</a:t>
            </a:r>
          </a:p>
          <a:p>
            <a:pPr algn="just" eaLnBrk="1" hangingPunct="1"/>
            <a:r>
              <a:rPr lang="cs-CZ" altLang="cs-CZ" sz="2500" dirty="0" smtClean="0"/>
              <a:t>Toto učinit za pomocí </a:t>
            </a:r>
            <a:r>
              <a:rPr lang="cs-CZ" altLang="cs-CZ" sz="2500" i="1" dirty="0" smtClean="0"/>
              <a:t>vědecké metody</a:t>
            </a:r>
            <a:endParaRPr lang="cs-CZ" altLang="cs-CZ" sz="25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50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10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171">
                                            <p:txEl>
                                              <p:pRg st="2" end="2"/>
                                            </p:txEl>
                                          </p:spTgt>
                                        </p:tgtEl>
                                        <p:attrNameLst>
                                          <p:attrName>style.visibility</p:attrName>
                                        </p:attrNameLst>
                                      </p:cBhvr>
                                      <p:to>
                                        <p:strVal val="visible"/>
                                      </p:to>
                                    </p:set>
                                    <p:anim calcmode="lin" valueType="num">
                                      <p:cBhvr additive="base">
                                        <p:cTn id="19" dur="10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71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171">
                                            <p:txEl>
                                              <p:pRg st="3" end="3"/>
                                            </p:txEl>
                                          </p:spTgt>
                                        </p:tgtEl>
                                        <p:attrNameLst>
                                          <p:attrName>style.visibility</p:attrName>
                                        </p:attrNameLst>
                                      </p:cBhvr>
                                      <p:to>
                                        <p:strVal val="visible"/>
                                      </p:to>
                                    </p:set>
                                    <p:anim calcmode="lin" valueType="num">
                                      <p:cBhvr additive="base">
                                        <p:cTn id="25" dur="1000" fill="hold"/>
                                        <p:tgtEl>
                                          <p:spTgt spid="7171">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71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171">
                                            <p:txEl>
                                              <p:pRg st="4" end="4"/>
                                            </p:txEl>
                                          </p:spTgt>
                                        </p:tgtEl>
                                        <p:attrNameLst>
                                          <p:attrName>style.visibility</p:attrName>
                                        </p:attrNameLst>
                                      </p:cBhvr>
                                      <p:to>
                                        <p:strVal val="visible"/>
                                      </p:to>
                                    </p:set>
                                    <p:anim calcmode="lin" valueType="num">
                                      <p:cBhvr additive="base">
                                        <p:cTn id="31" dur="1000" fill="hold"/>
                                        <p:tgtEl>
                                          <p:spTgt spid="7171">
                                            <p:txEl>
                                              <p:pRg st="4" end="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717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171">
                                            <p:txEl>
                                              <p:pRg st="5" end="5"/>
                                            </p:txEl>
                                          </p:spTgt>
                                        </p:tgtEl>
                                        <p:attrNameLst>
                                          <p:attrName>style.visibility</p:attrName>
                                        </p:attrNameLst>
                                      </p:cBhvr>
                                      <p:to>
                                        <p:strVal val="visible"/>
                                      </p:to>
                                    </p:set>
                                    <p:anim calcmode="lin" valueType="num">
                                      <p:cBhvr additive="base">
                                        <p:cTn id="37" dur="1000" fill="hold"/>
                                        <p:tgtEl>
                                          <p:spTgt spid="7171">
                                            <p:txEl>
                                              <p:pRg st="5" end="5"/>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717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7171">
                                            <p:txEl>
                                              <p:pRg st="6" end="6"/>
                                            </p:txEl>
                                          </p:spTgt>
                                        </p:tgtEl>
                                        <p:attrNameLst>
                                          <p:attrName>style.visibility</p:attrName>
                                        </p:attrNameLst>
                                      </p:cBhvr>
                                      <p:to>
                                        <p:strVal val="visible"/>
                                      </p:to>
                                    </p:set>
                                    <p:anim calcmode="lin" valueType="num">
                                      <p:cBhvr additive="base">
                                        <p:cTn id="43" dur="1000" fill="hold"/>
                                        <p:tgtEl>
                                          <p:spTgt spid="7171">
                                            <p:txEl>
                                              <p:pRg st="6" end="6"/>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717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7171">
                                            <p:txEl>
                                              <p:pRg st="7" end="7"/>
                                            </p:txEl>
                                          </p:spTgt>
                                        </p:tgtEl>
                                        <p:attrNameLst>
                                          <p:attrName>style.visibility</p:attrName>
                                        </p:attrNameLst>
                                      </p:cBhvr>
                                      <p:to>
                                        <p:strVal val="visible"/>
                                      </p:to>
                                    </p:set>
                                    <p:anim calcmode="lin" valueType="num">
                                      <p:cBhvr additive="base">
                                        <p:cTn id="49" dur="1000" fill="hold"/>
                                        <p:tgtEl>
                                          <p:spTgt spid="7171">
                                            <p:txEl>
                                              <p:pRg st="7" end="7"/>
                                            </p:txEl>
                                          </p:spTgt>
                                        </p:tgtEl>
                                        <p:attrNameLst>
                                          <p:attrName>ppt_x</p:attrName>
                                        </p:attrNameLst>
                                      </p:cBhvr>
                                      <p:tavLst>
                                        <p:tav tm="0">
                                          <p:val>
                                            <p:strVal val="#ppt_x"/>
                                          </p:val>
                                        </p:tav>
                                        <p:tav tm="100000">
                                          <p:val>
                                            <p:strVal val="#ppt_x"/>
                                          </p:val>
                                        </p:tav>
                                      </p:tavLst>
                                    </p:anim>
                                    <p:anim calcmode="lin" valueType="num">
                                      <p:cBhvr additive="base">
                                        <p:cTn id="50" dur="1000" fill="hold"/>
                                        <p:tgtEl>
                                          <p:spTgt spid="717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Čtenář odborného textu</a:t>
            </a:r>
            <a:endParaRPr lang="cs-CZ" dirty="0"/>
          </a:p>
        </p:txBody>
      </p:sp>
      <p:sp>
        <p:nvSpPr>
          <p:cNvPr id="3" name="Zástupný symbol pro obsah 2"/>
          <p:cNvSpPr>
            <a:spLocks noGrp="1"/>
          </p:cNvSpPr>
          <p:nvPr>
            <p:ph idx="1"/>
          </p:nvPr>
        </p:nvSpPr>
        <p:spPr/>
        <p:txBody>
          <a:bodyPr/>
          <a:lstStyle/>
          <a:p>
            <a:r>
              <a:rPr lang="cs-CZ" sz="2600" dirty="0" smtClean="0"/>
              <a:t>Kdo je čtenářem odborného textu?</a:t>
            </a:r>
          </a:p>
          <a:p>
            <a:endParaRPr lang="cs-CZ" sz="2600" dirty="0" smtClean="0"/>
          </a:p>
          <a:p>
            <a:r>
              <a:rPr lang="cs-CZ" sz="2600" dirty="0" smtClean="0"/>
              <a:t>Žánry odborného textu (popularizující kniha </a:t>
            </a:r>
            <a:r>
              <a:rPr lang="cs-CZ" sz="2600" dirty="0" err="1" smtClean="0"/>
              <a:t>vs</a:t>
            </a:r>
            <a:r>
              <a:rPr lang="cs-CZ" sz="2600" dirty="0" smtClean="0"/>
              <a:t> článek v odborném časopise)</a:t>
            </a:r>
          </a:p>
          <a:p>
            <a:endParaRPr lang="cs-CZ" sz="2600" dirty="0" smtClean="0"/>
          </a:p>
          <a:p>
            <a:r>
              <a:rPr lang="cs-CZ" sz="2600" dirty="0" smtClean="0"/>
              <a:t>Zpravidla předpokládané </a:t>
            </a:r>
            <a:r>
              <a:rPr lang="cs-CZ" sz="2600" dirty="0" err="1" smtClean="0"/>
              <a:t>předporozumění</a:t>
            </a:r>
            <a:r>
              <a:rPr lang="cs-CZ" sz="2600" dirty="0" smtClean="0"/>
              <a:t> na straně čtenáře</a:t>
            </a:r>
          </a:p>
          <a:p>
            <a:endParaRPr lang="cs-CZ" sz="2600" dirty="0" smtClean="0"/>
          </a:p>
          <a:p>
            <a:r>
              <a:rPr lang="cs-CZ" sz="2600" dirty="0" smtClean="0"/>
              <a:t>Cíle čtenáře – jazyk odborného textu</a:t>
            </a:r>
          </a:p>
          <a:p>
            <a:endParaRPr lang="cs-CZ" dirty="0"/>
          </a:p>
        </p:txBody>
      </p:sp>
    </p:spTree>
    <p:extLst>
      <p:ext uri="{BB962C8B-B14F-4D97-AF65-F5344CB8AC3E}">
        <p14:creationId xmlns:p14="http://schemas.microsoft.com/office/powerpoint/2010/main" val="2212219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Struktura</a:t>
            </a:r>
            <a:endParaRPr lang="cs-CZ" dirty="0"/>
          </a:p>
        </p:txBody>
      </p:sp>
      <p:sp>
        <p:nvSpPr>
          <p:cNvPr id="3" name="Zástupný symbol pro obsah 2"/>
          <p:cNvSpPr>
            <a:spLocks noGrp="1"/>
          </p:cNvSpPr>
          <p:nvPr>
            <p:ph idx="1"/>
          </p:nvPr>
        </p:nvSpPr>
        <p:spPr/>
        <p:txBody>
          <a:bodyPr/>
          <a:lstStyle/>
          <a:p>
            <a:r>
              <a:rPr lang="cs-CZ" dirty="0" smtClean="0"/>
              <a:t>Většinou pevně daná, logicky navazující (IMRD)</a:t>
            </a:r>
          </a:p>
          <a:p>
            <a:r>
              <a:rPr lang="cs-CZ" dirty="0" smtClean="0"/>
              <a:t>Více další semináře</a:t>
            </a:r>
            <a:endParaRPr lang="cs-CZ" dirty="0"/>
          </a:p>
        </p:txBody>
      </p:sp>
    </p:spTree>
    <p:extLst>
      <p:ext uri="{BB962C8B-B14F-4D97-AF65-F5344CB8AC3E}">
        <p14:creationId xmlns:p14="http://schemas.microsoft.com/office/powerpoint/2010/main" val="2299659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468313" y="404813"/>
            <a:ext cx="8229600" cy="1143000"/>
          </a:xfrm>
        </p:spPr>
        <p:txBody>
          <a:bodyPr/>
          <a:lstStyle/>
          <a:p>
            <a:r>
              <a:rPr lang="cs-CZ" altLang="cs-CZ" dirty="0" smtClean="0"/>
              <a:t>Jazyk odborného textu/stylistika</a:t>
            </a:r>
          </a:p>
        </p:txBody>
      </p:sp>
      <p:sp>
        <p:nvSpPr>
          <p:cNvPr id="3" name="Zástupný symbol pro obsah 2"/>
          <p:cNvSpPr>
            <a:spLocks noGrp="1"/>
          </p:cNvSpPr>
          <p:nvPr>
            <p:ph idx="1"/>
          </p:nvPr>
        </p:nvSpPr>
        <p:spPr>
          <a:xfrm>
            <a:off x="457200" y="1557338"/>
            <a:ext cx="8229600" cy="5111750"/>
          </a:xfrm>
        </p:spPr>
        <p:txBody>
          <a:bodyPr/>
          <a:lstStyle/>
          <a:p>
            <a:r>
              <a:rPr lang="cs-CZ" altLang="cs-CZ" sz="2500" dirty="0" smtClean="0"/>
              <a:t>Strohost/úspornost – „nechť každé slovo mluví“, pozor na plevelná slova (</a:t>
            </a:r>
            <a:r>
              <a:rPr lang="cs-CZ" altLang="cs-CZ" sz="2500" i="1" dirty="0" smtClean="0"/>
              <a:t>vlastně, prostě, takže, fakticky apod.</a:t>
            </a:r>
            <a:r>
              <a:rPr lang="cs-CZ" altLang="cs-CZ" sz="2500" dirty="0" smtClean="0"/>
              <a:t>)</a:t>
            </a:r>
          </a:p>
          <a:p>
            <a:r>
              <a:rPr lang="cs-CZ" altLang="cs-CZ" sz="2500" dirty="0" smtClean="0"/>
              <a:t>Srozumitelnost </a:t>
            </a:r>
          </a:p>
          <a:p>
            <a:r>
              <a:rPr lang="cs-CZ" altLang="cs-CZ" sz="2500" dirty="0" smtClean="0"/>
              <a:t>Přesné užívání (nejen) odborných termínů – </a:t>
            </a:r>
            <a:r>
              <a:rPr lang="cs-CZ" altLang="cs-CZ" sz="2500" dirty="0" smtClean="0">
                <a:solidFill>
                  <a:srgbClr val="FF0000"/>
                </a:solidFill>
              </a:rPr>
              <a:t>ale </a:t>
            </a:r>
            <a:r>
              <a:rPr lang="cs-CZ" altLang="cs-CZ" sz="2500" i="1" dirty="0" smtClean="0">
                <a:solidFill>
                  <a:srgbClr val="FF0000"/>
                </a:solidFill>
              </a:rPr>
              <a:t>cizí slovo</a:t>
            </a:r>
            <a:r>
              <a:rPr lang="cs-CZ" altLang="cs-CZ" sz="2500" dirty="0" smtClean="0">
                <a:solidFill>
                  <a:srgbClr val="FF0000"/>
                </a:solidFill>
              </a:rPr>
              <a:t> nedělá text odborným</a:t>
            </a:r>
          </a:p>
          <a:p>
            <a:r>
              <a:rPr lang="cs-CZ" altLang="cs-CZ" sz="2500" dirty="0" smtClean="0"/>
              <a:t>Objektivnost – pozorovatelná (měřitelná) fakta, ověřitelné údaje, </a:t>
            </a:r>
            <a:r>
              <a:rPr lang="cs-CZ" altLang="cs-CZ" sz="2500" b="1" dirty="0" smtClean="0"/>
              <a:t>nikoli dojmy</a:t>
            </a:r>
          </a:p>
          <a:p>
            <a:r>
              <a:rPr lang="cs-CZ" altLang="cs-CZ" sz="2500" dirty="0" smtClean="0"/>
              <a:t>Neosobní styl – absence emocí – racionální argumentace (používání </a:t>
            </a:r>
            <a:r>
              <a:rPr lang="cs-CZ" altLang="cs-CZ" sz="2500" i="1" dirty="0" err="1" smtClean="0"/>
              <a:t>ich</a:t>
            </a:r>
            <a:r>
              <a:rPr lang="cs-CZ" altLang="cs-CZ" sz="2500" i="1" dirty="0" smtClean="0"/>
              <a:t> formy</a:t>
            </a:r>
            <a:r>
              <a:rPr lang="cs-CZ" altLang="cs-CZ" sz="2500" dirty="0" smtClean="0"/>
              <a:t>?)</a:t>
            </a:r>
          </a:p>
          <a:p>
            <a:r>
              <a:rPr lang="cs-CZ" altLang="cs-CZ" sz="2500" dirty="0" smtClean="0"/>
              <a:t>Formálnost  - neutrální, úsporný a také </a:t>
            </a:r>
            <a:r>
              <a:rPr lang="cs-CZ" altLang="cs-CZ" sz="2500" dirty="0" smtClean="0">
                <a:solidFill>
                  <a:srgbClr val="FF3300"/>
                </a:solidFill>
              </a:rPr>
              <a:t>spisovný</a:t>
            </a:r>
            <a:r>
              <a:rPr lang="cs-CZ" altLang="cs-CZ" sz="2500" dirty="0" smtClean="0"/>
              <a:t> jazyk</a:t>
            </a:r>
          </a:p>
          <a:p>
            <a:pPr lvl="1"/>
            <a:r>
              <a:rPr lang="cs-CZ" altLang="cs-CZ" sz="2300" dirty="0" smtClean="0"/>
              <a:t>Tip: </a:t>
            </a:r>
            <a:r>
              <a:rPr lang="cs-CZ" altLang="cs-CZ" sz="2300" i="1" dirty="0" smtClean="0"/>
              <a:t>Vyhýbejte se dlouhým souvětím, pište kratší věty.</a:t>
            </a:r>
          </a:p>
        </p:txBody>
      </p:sp>
    </p:spTree>
    <p:extLst>
      <p:ext uri="{BB962C8B-B14F-4D97-AF65-F5344CB8AC3E}">
        <p14:creationId xmlns:p14="http://schemas.microsoft.com/office/powerpoint/2010/main" val="15568558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1" end="1"/>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3" end="3"/>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5" end="5"/>
                                            </p:txEl>
                                          </p:spTgt>
                                        </p:tgtEl>
                                        <p:attrNameLst>
                                          <p:attrName>ppt_h</p:attrName>
                                        </p:attrNameLst>
                                      </p:cBhvr>
                                      <p:tavLst>
                                        <p:tav tm="0">
                                          <p:val>
                                            <p:fltVal val="0"/>
                                          </p:val>
                                        </p:tav>
                                        <p:tav tm="100000">
                                          <p:val>
                                            <p:strVal val="#ppt_h"/>
                                          </p:val>
                                        </p:tav>
                                      </p:tavLst>
                                    </p:anim>
                                  </p:childTnLst>
                                </p:cTn>
                              </p:par>
                              <p:par>
                                <p:cTn id="29" presetID="23" presetClass="entr" presetSubtype="16"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2450</TotalTime>
  <Words>847</Words>
  <Application>Microsoft Office PowerPoint</Application>
  <PresentationFormat>Předvádění na obrazovce (4:3)</PresentationFormat>
  <Paragraphs>126</Paragraphs>
  <Slides>19</Slides>
  <Notes>5</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19</vt:i4>
      </vt:variant>
    </vt:vector>
  </HeadingPairs>
  <TitlesOfParts>
    <vt:vector size="27" baseType="lpstr">
      <vt:lpstr>Arial</vt:lpstr>
      <vt:lpstr>Calibri</vt:lpstr>
      <vt:lpstr>Calibri Light</vt:lpstr>
      <vt:lpstr>Tahoma</vt:lpstr>
      <vt:lpstr>Tw Cen MT</vt:lpstr>
      <vt:lpstr>Wingdings</vt:lpstr>
      <vt:lpstr>Wingdings 2</vt:lpstr>
      <vt:lpstr>Motiv Office</vt:lpstr>
      <vt:lpstr>POLb1100 Úvod do problematiky psaní odborného textu</vt:lpstr>
      <vt:lpstr>Struktura hodiny</vt:lpstr>
      <vt:lpstr>Úkol: Co jste napsali/přečetli během posledních dvou týdnů?</vt:lpstr>
      <vt:lpstr>Prezentace aplikace PowerPoint</vt:lpstr>
      <vt:lpstr>Specifika odborného textu</vt:lpstr>
      <vt:lpstr>Cíl a typ sdělení odborného textu </vt:lpstr>
      <vt:lpstr>Čtenář odborného textu</vt:lpstr>
      <vt:lpstr>Struktura</vt:lpstr>
      <vt:lpstr>Jazyk odborného textu/stylistika</vt:lpstr>
      <vt:lpstr>Jazyk odborného textu/stylistika</vt:lpstr>
      <vt:lpstr>Úkol</vt:lpstr>
      <vt:lpstr>Úkol</vt:lpstr>
      <vt:lpstr>Podpora sdělovaných informací</vt:lpstr>
      <vt:lpstr>Práce s literaturou a zdroji</vt:lpstr>
      <vt:lpstr>Abstrakt</vt:lpstr>
      <vt:lpstr>Abstrakt</vt:lpstr>
      <vt:lpstr>Abstrakty – příklad (Linek 2011)</vt:lpstr>
      <vt:lpstr>Závěr</vt:lpstr>
      <vt:lpstr>Děkuji za pozornost.</vt:lpstr>
    </vt:vector>
  </TitlesOfParts>
  <Company>USS UO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problematiky psaní odborného textu</dc:title>
  <dc:creator>USSHLA</dc:creator>
  <cp:lastModifiedBy>Vlastimil Havlík</cp:lastModifiedBy>
  <cp:revision>212</cp:revision>
  <dcterms:created xsi:type="dcterms:W3CDTF">2007-09-24T09:46:47Z</dcterms:created>
  <dcterms:modified xsi:type="dcterms:W3CDTF">2019-10-01T07:55:21Z</dcterms:modified>
</cp:coreProperties>
</file>