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4"/>
  </p:notesMasterIdLst>
  <p:sldIdLst>
    <p:sldId id="256" r:id="rId2"/>
    <p:sldId id="257" r:id="rId3"/>
    <p:sldId id="258" r:id="rId4"/>
    <p:sldId id="259" r:id="rId5"/>
    <p:sldId id="261" r:id="rId6"/>
    <p:sldId id="263" r:id="rId7"/>
    <p:sldId id="262" r:id="rId8"/>
    <p:sldId id="260" r:id="rId9"/>
    <p:sldId id="264" r:id="rId10"/>
    <p:sldId id="265" r:id="rId11"/>
    <p:sldId id="266" r:id="rId12"/>
    <p:sldId id="267" r:id="rId13"/>
    <p:sldId id="268" r:id="rId14"/>
    <p:sldId id="297" r:id="rId15"/>
    <p:sldId id="269" r:id="rId16"/>
    <p:sldId id="295" r:id="rId17"/>
    <p:sldId id="270" r:id="rId18"/>
    <p:sldId id="293" r:id="rId19"/>
    <p:sldId id="294"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92" r:id="rId39"/>
    <p:sldId id="289" r:id="rId40"/>
    <p:sldId id="290" r:id="rId41"/>
    <p:sldId id="296" r:id="rId42"/>
    <p:sldId id="291" r:id="rId4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8"/>
    <p:restoredTop sz="94652"/>
  </p:normalViewPr>
  <p:slideViewPr>
    <p:cSldViewPr snapToGrid="0" snapToObjects="1">
      <p:cViewPr varScale="1">
        <p:scale>
          <a:sx n="59" d="100"/>
          <a:sy n="59" d="100"/>
        </p:scale>
        <p:origin x="396"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DF3653-8E70-C542-B232-9D86E781B51D}" type="datetimeFigureOut">
              <a:rPr lang="cs-CZ" smtClean="0"/>
              <a:t>10.11.2020</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633705-E481-5349-963B-6020F25CF0DF}" type="slidenum">
              <a:rPr lang="cs-CZ" smtClean="0"/>
              <a:t>‹#›</a:t>
            </a:fld>
            <a:endParaRPr lang="cs-CZ"/>
          </a:p>
        </p:txBody>
      </p:sp>
    </p:spTree>
    <p:extLst>
      <p:ext uri="{BB962C8B-B14F-4D97-AF65-F5344CB8AC3E}">
        <p14:creationId xmlns:p14="http://schemas.microsoft.com/office/powerpoint/2010/main" val="586428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EC9E9440-85F3-8948-93D5-A27EDCBA16C8}" type="datetimeFigureOut">
              <a:rPr lang="en-US" smtClean="0"/>
              <a:t>11/10/2020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DD22E6-4F26-6A4C-A072-77CFBF91D882}" type="slidenum">
              <a:rPr lang="en-US" smtClean="0"/>
              <a:t>‹#›</a:t>
            </a:fld>
            <a:endParaRPr lang="en-US" dirty="0"/>
          </a:p>
        </p:txBody>
      </p:sp>
    </p:spTree>
    <p:extLst>
      <p:ext uri="{BB962C8B-B14F-4D97-AF65-F5344CB8AC3E}">
        <p14:creationId xmlns:p14="http://schemas.microsoft.com/office/powerpoint/2010/main" val="2338700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EC9E9440-85F3-8948-93D5-A27EDCBA16C8}" type="datetimeFigureOut">
              <a:rPr lang="en-US" smtClean="0"/>
              <a:t>11/10/2020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DD22E6-4F26-6A4C-A072-77CFBF91D882}" type="slidenum">
              <a:rPr lang="en-US" smtClean="0"/>
              <a:t>‹#›</a:t>
            </a:fld>
            <a:endParaRPr lang="en-US" dirty="0"/>
          </a:p>
        </p:txBody>
      </p:sp>
    </p:spTree>
    <p:extLst>
      <p:ext uri="{BB962C8B-B14F-4D97-AF65-F5344CB8AC3E}">
        <p14:creationId xmlns:p14="http://schemas.microsoft.com/office/powerpoint/2010/main" val="3438619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EC9E9440-85F3-8948-93D5-A27EDCBA16C8}" type="datetimeFigureOut">
              <a:rPr lang="en-US" smtClean="0"/>
              <a:t>11/10/2020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DD22E6-4F26-6A4C-A072-77CFBF91D882}" type="slidenum">
              <a:rPr lang="en-US" smtClean="0"/>
              <a:t>‹#›</a:t>
            </a:fld>
            <a:endParaRPr lang="en-US" dirty="0"/>
          </a:p>
        </p:txBody>
      </p:sp>
    </p:spTree>
    <p:extLst>
      <p:ext uri="{BB962C8B-B14F-4D97-AF65-F5344CB8AC3E}">
        <p14:creationId xmlns:p14="http://schemas.microsoft.com/office/powerpoint/2010/main" val="4243328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EC9E9440-85F3-8948-93D5-A27EDCBA16C8}" type="datetimeFigureOut">
              <a:rPr lang="en-US" smtClean="0"/>
              <a:t>11/10/2020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DD22E6-4F26-6A4C-A072-77CFBF91D882}" type="slidenum">
              <a:rPr lang="en-US" smtClean="0"/>
              <a:t>‹#›</a:t>
            </a:fld>
            <a:endParaRPr lang="en-US" dirty="0"/>
          </a:p>
        </p:txBody>
      </p:sp>
    </p:spTree>
    <p:extLst>
      <p:ext uri="{BB962C8B-B14F-4D97-AF65-F5344CB8AC3E}">
        <p14:creationId xmlns:p14="http://schemas.microsoft.com/office/powerpoint/2010/main" val="3990727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EC9E9440-85F3-8948-93D5-A27EDCBA16C8}" type="datetimeFigureOut">
              <a:rPr lang="en-US" smtClean="0"/>
              <a:t>11/10/2020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EDD22E6-4F26-6A4C-A072-77CFBF91D882}" type="slidenum">
              <a:rPr lang="en-US" smtClean="0"/>
              <a:t>‹#›</a:t>
            </a:fld>
            <a:endParaRPr lang="en-US" dirty="0"/>
          </a:p>
        </p:txBody>
      </p:sp>
    </p:spTree>
    <p:extLst>
      <p:ext uri="{BB962C8B-B14F-4D97-AF65-F5344CB8AC3E}">
        <p14:creationId xmlns:p14="http://schemas.microsoft.com/office/powerpoint/2010/main" val="77409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EC9E9440-85F3-8948-93D5-A27EDCBA16C8}" type="datetimeFigureOut">
              <a:rPr lang="en-US" smtClean="0"/>
              <a:t>11/10/2020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EDD22E6-4F26-6A4C-A072-77CFBF91D882}" type="slidenum">
              <a:rPr lang="en-US" smtClean="0"/>
              <a:t>‹#›</a:t>
            </a:fld>
            <a:endParaRPr lang="en-US" dirty="0"/>
          </a:p>
        </p:txBody>
      </p:sp>
    </p:spTree>
    <p:extLst>
      <p:ext uri="{BB962C8B-B14F-4D97-AF65-F5344CB8AC3E}">
        <p14:creationId xmlns:p14="http://schemas.microsoft.com/office/powerpoint/2010/main" val="1456092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EC9E9440-85F3-8948-93D5-A27EDCBA16C8}" type="datetimeFigureOut">
              <a:rPr lang="en-US" smtClean="0"/>
              <a:t>11/10/2020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EDD22E6-4F26-6A4C-A072-77CFBF91D882}" type="slidenum">
              <a:rPr lang="en-US" smtClean="0"/>
              <a:t>‹#›</a:t>
            </a:fld>
            <a:endParaRPr lang="en-US" dirty="0"/>
          </a:p>
        </p:txBody>
      </p:sp>
    </p:spTree>
    <p:extLst>
      <p:ext uri="{BB962C8B-B14F-4D97-AF65-F5344CB8AC3E}">
        <p14:creationId xmlns:p14="http://schemas.microsoft.com/office/powerpoint/2010/main" val="220702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EC9E9440-85F3-8948-93D5-A27EDCBA16C8}" type="datetimeFigureOut">
              <a:rPr lang="en-US" smtClean="0"/>
              <a:t>11/10/2020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EDD22E6-4F26-6A4C-A072-77CFBF91D882}" type="slidenum">
              <a:rPr lang="en-US" smtClean="0"/>
              <a:t>‹#›</a:t>
            </a:fld>
            <a:endParaRPr lang="en-US" dirty="0"/>
          </a:p>
        </p:txBody>
      </p:sp>
    </p:spTree>
    <p:extLst>
      <p:ext uri="{BB962C8B-B14F-4D97-AF65-F5344CB8AC3E}">
        <p14:creationId xmlns:p14="http://schemas.microsoft.com/office/powerpoint/2010/main" val="236554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9E9440-85F3-8948-93D5-A27EDCBA16C8}" type="datetimeFigureOut">
              <a:rPr lang="en-US" smtClean="0"/>
              <a:t>11/10/2020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EDD22E6-4F26-6A4C-A072-77CFBF91D882}" type="slidenum">
              <a:rPr lang="en-US" smtClean="0"/>
              <a:t>‹#›</a:t>
            </a:fld>
            <a:endParaRPr lang="en-US" dirty="0"/>
          </a:p>
        </p:txBody>
      </p:sp>
    </p:spTree>
    <p:extLst>
      <p:ext uri="{BB962C8B-B14F-4D97-AF65-F5344CB8AC3E}">
        <p14:creationId xmlns:p14="http://schemas.microsoft.com/office/powerpoint/2010/main" val="195100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EC9E9440-85F3-8948-93D5-A27EDCBA16C8}" type="datetimeFigureOut">
              <a:rPr lang="en-US" smtClean="0"/>
              <a:t>11/10/2020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EDD22E6-4F26-6A4C-A072-77CFBF91D882}" type="slidenum">
              <a:rPr lang="en-US" smtClean="0"/>
              <a:t>‹#›</a:t>
            </a:fld>
            <a:endParaRPr lang="en-US" dirty="0"/>
          </a:p>
        </p:txBody>
      </p:sp>
    </p:spTree>
    <p:extLst>
      <p:ext uri="{BB962C8B-B14F-4D97-AF65-F5344CB8AC3E}">
        <p14:creationId xmlns:p14="http://schemas.microsoft.com/office/powerpoint/2010/main" val="4230828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EC9E9440-85F3-8948-93D5-A27EDCBA16C8}" type="datetimeFigureOut">
              <a:rPr lang="en-US" smtClean="0"/>
              <a:t>11/10/2020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EDD22E6-4F26-6A4C-A072-77CFBF91D882}" type="slidenum">
              <a:rPr lang="en-US" smtClean="0"/>
              <a:t>‹#›</a:t>
            </a:fld>
            <a:endParaRPr lang="en-US" dirty="0"/>
          </a:p>
        </p:txBody>
      </p:sp>
    </p:spTree>
    <p:extLst>
      <p:ext uri="{BB962C8B-B14F-4D97-AF65-F5344CB8AC3E}">
        <p14:creationId xmlns:p14="http://schemas.microsoft.com/office/powerpoint/2010/main" val="29547100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9E9440-85F3-8948-93D5-A27EDCBA16C8}" type="datetimeFigureOut">
              <a:rPr lang="en-US" smtClean="0"/>
              <a:t>11/10/2020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DD22E6-4F26-6A4C-A072-77CFBF91D882}" type="slidenum">
              <a:rPr lang="en-US" smtClean="0"/>
              <a:t>‹#›</a:t>
            </a:fld>
            <a:endParaRPr lang="en-US" dirty="0"/>
          </a:p>
        </p:txBody>
      </p:sp>
    </p:spTree>
    <p:extLst>
      <p:ext uri="{BB962C8B-B14F-4D97-AF65-F5344CB8AC3E}">
        <p14:creationId xmlns:p14="http://schemas.microsoft.com/office/powerpoint/2010/main" val="15203558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www.youtube.com/watch?v=1HcMWlnTtFQ"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cs-CZ" dirty="0">
                <a:latin typeface="Helvetica" charset="0"/>
                <a:ea typeface="Helvetica" charset="0"/>
                <a:cs typeface="Helvetica" charset="0"/>
              </a:rPr>
              <a:t>Autoritářství &amp; poslušnost vůči autoritě</a:t>
            </a:r>
          </a:p>
        </p:txBody>
      </p:sp>
      <p:sp>
        <p:nvSpPr>
          <p:cNvPr id="3" name="Subtitle 2"/>
          <p:cNvSpPr>
            <a:spLocks noGrp="1"/>
          </p:cNvSpPr>
          <p:nvPr>
            <p:ph type="subTitle" idx="1"/>
          </p:nvPr>
        </p:nvSpPr>
        <p:spPr/>
        <p:txBody>
          <a:bodyPr/>
          <a:lstStyle/>
          <a:p>
            <a:r>
              <a:rPr lang="cs-CZ" dirty="0">
                <a:latin typeface="Helvetica" charset="0"/>
                <a:ea typeface="Helvetica" charset="0"/>
                <a:cs typeface="Helvetica" charset="0"/>
              </a:rPr>
              <a:t>POLb1107 </a:t>
            </a:r>
          </a:p>
          <a:p>
            <a:r>
              <a:rPr lang="cs-CZ" dirty="0">
                <a:latin typeface="Helvetica" charset="0"/>
                <a:ea typeface="Helvetica" charset="0"/>
                <a:cs typeface="Helvetica" charset="0"/>
              </a:rPr>
              <a:t>10. 11</a:t>
            </a:r>
            <a:r>
              <a:rPr lang="en-US" dirty="0">
                <a:latin typeface="Helvetica" charset="0"/>
                <a:ea typeface="Helvetica" charset="0"/>
                <a:cs typeface="Helvetica" charset="0"/>
              </a:rPr>
              <a:t>. </a:t>
            </a:r>
            <a:r>
              <a:rPr lang="cs-CZ" dirty="0">
                <a:latin typeface="Helvetica" charset="0"/>
                <a:ea typeface="Helvetica" charset="0"/>
                <a:cs typeface="Helvetica" charset="0"/>
              </a:rPr>
              <a:t>2020</a:t>
            </a:r>
            <a:endParaRPr lang="en-US" dirty="0">
              <a:latin typeface="Helvetica" charset="0"/>
              <a:ea typeface="Helvetica" charset="0"/>
              <a:cs typeface="Helvetica" charset="0"/>
            </a:endParaRPr>
          </a:p>
        </p:txBody>
      </p:sp>
    </p:spTree>
    <p:extLst>
      <p:ext uri="{BB962C8B-B14F-4D97-AF65-F5344CB8AC3E}">
        <p14:creationId xmlns:p14="http://schemas.microsoft.com/office/powerpoint/2010/main" val="1836439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latin typeface="Helvetica" charset="0"/>
                <a:ea typeface="Helvetica" charset="0"/>
                <a:cs typeface="Helvetica" charset="0"/>
              </a:rPr>
              <a:t>Pravicové autoritářství RWA</a:t>
            </a:r>
          </a:p>
        </p:txBody>
      </p:sp>
      <p:sp>
        <p:nvSpPr>
          <p:cNvPr id="3" name="Content Placeholder 2"/>
          <p:cNvSpPr>
            <a:spLocks noGrp="1"/>
          </p:cNvSpPr>
          <p:nvPr>
            <p:ph idx="1"/>
          </p:nvPr>
        </p:nvSpPr>
        <p:spPr>
          <a:xfrm>
            <a:off x="457200" y="1600200"/>
            <a:ext cx="8229600" cy="5076022"/>
          </a:xfrm>
        </p:spPr>
        <p:txBody>
          <a:bodyPr>
            <a:normAutofit/>
          </a:bodyPr>
          <a:lstStyle/>
          <a:p>
            <a:r>
              <a:rPr lang="cs-CZ" b="1" dirty="0">
                <a:latin typeface="Helvetica" charset="0"/>
                <a:ea typeface="Helvetica" charset="0"/>
                <a:cs typeface="Helvetica" charset="0"/>
              </a:rPr>
              <a:t>Autoritářská submise</a:t>
            </a:r>
          </a:p>
          <a:p>
            <a:r>
              <a:rPr lang="cs-CZ" b="1" dirty="0">
                <a:latin typeface="Helvetica" charset="0"/>
                <a:ea typeface="Helvetica" charset="0"/>
                <a:cs typeface="Helvetica" charset="0"/>
              </a:rPr>
              <a:t>Autoritářská agrese</a:t>
            </a:r>
          </a:p>
          <a:p>
            <a:r>
              <a:rPr lang="cs-CZ" b="1" dirty="0">
                <a:latin typeface="Helvetica" charset="0"/>
                <a:ea typeface="Helvetica" charset="0"/>
                <a:cs typeface="Helvetica" charset="0"/>
              </a:rPr>
              <a:t>Konvencionalismus</a:t>
            </a:r>
          </a:p>
          <a:p>
            <a:endParaRPr lang="cs-CZ" dirty="0">
              <a:latin typeface="Helvetica" charset="0"/>
              <a:ea typeface="Helvetica" charset="0"/>
              <a:cs typeface="Helvetica" charset="0"/>
            </a:endParaRPr>
          </a:p>
          <a:p>
            <a:r>
              <a:rPr lang="cs-CZ" dirty="0">
                <a:latin typeface="Helvetica" charset="0"/>
                <a:ea typeface="Helvetica" charset="0"/>
                <a:cs typeface="Helvetica" charset="0"/>
              </a:rPr>
              <a:t>Měření pomocí </a:t>
            </a:r>
            <a:r>
              <a:rPr lang="cs-CZ" dirty="0" err="1">
                <a:latin typeface="Helvetica" charset="0"/>
                <a:ea typeface="Helvetica" charset="0"/>
                <a:cs typeface="Helvetica" charset="0"/>
              </a:rPr>
              <a:t>Likertovy</a:t>
            </a:r>
            <a:r>
              <a:rPr lang="cs-CZ" dirty="0">
                <a:latin typeface="Helvetica" charset="0"/>
                <a:ea typeface="Helvetica" charset="0"/>
                <a:cs typeface="Helvetica" charset="0"/>
              </a:rPr>
              <a:t> škály </a:t>
            </a:r>
          </a:p>
          <a:p>
            <a:pPr lvl="1"/>
            <a:r>
              <a:rPr lang="cs-CZ" dirty="0">
                <a:latin typeface="Helvetica" charset="0"/>
                <a:ea typeface="Helvetica" charset="0"/>
                <a:cs typeface="Helvetica" charset="0"/>
              </a:rPr>
              <a:t>30 položek v obou směrech</a:t>
            </a:r>
          </a:p>
          <a:p>
            <a:pPr lvl="1"/>
            <a:r>
              <a:rPr lang="cs-CZ" dirty="0">
                <a:latin typeface="Helvetica" charset="0"/>
                <a:ea typeface="Helvetica" charset="0"/>
                <a:cs typeface="Helvetica" charset="0"/>
              </a:rPr>
              <a:t>Snaha o vysokou míru konsistence měření (podle něj to F-škála nedělá)</a:t>
            </a:r>
          </a:p>
          <a:p>
            <a:pPr lvl="1"/>
            <a:r>
              <a:rPr lang="cs-CZ" dirty="0">
                <a:latin typeface="Helvetica" charset="0"/>
                <a:ea typeface="Helvetica" charset="0"/>
                <a:cs typeface="Helvetica" charset="0"/>
              </a:rPr>
              <a:t>https://openpsychometrics.org/tests/RWAS/</a:t>
            </a:r>
          </a:p>
          <a:p>
            <a:pPr lvl="1"/>
            <a:endParaRPr lang="cs-CZ" dirty="0">
              <a:latin typeface="Helvetica" charset="0"/>
              <a:ea typeface="Helvetica" charset="0"/>
              <a:cs typeface="Helvetica" charset="0"/>
            </a:endParaRPr>
          </a:p>
        </p:txBody>
      </p:sp>
    </p:spTree>
    <p:extLst>
      <p:ext uri="{BB962C8B-B14F-4D97-AF65-F5344CB8AC3E}">
        <p14:creationId xmlns:p14="http://schemas.microsoft.com/office/powerpoint/2010/main" val="38486175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a:latin typeface="Helvetica" charset="0"/>
                <a:ea typeface="Helvetica" charset="0"/>
                <a:cs typeface="Helvetica" charset="0"/>
              </a:rPr>
              <a:t>RWA</a:t>
            </a:r>
          </a:p>
        </p:txBody>
      </p:sp>
      <p:sp>
        <p:nvSpPr>
          <p:cNvPr id="3" name="Content Placeholder 2"/>
          <p:cNvSpPr>
            <a:spLocks noGrp="1"/>
          </p:cNvSpPr>
          <p:nvPr>
            <p:ph idx="1"/>
          </p:nvPr>
        </p:nvSpPr>
        <p:spPr/>
        <p:txBody>
          <a:bodyPr/>
          <a:lstStyle/>
          <a:p>
            <a:endParaRPr lang="cs-CZ" dirty="0">
              <a:latin typeface="Helvetica" panose="020B0604020202020204" pitchFamily="34" charset="0"/>
              <a:cs typeface="Helvetica" panose="020B0604020202020204" pitchFamily="34" charset="0"/>
            </a:endParaRPr>
          </a:p>
          <a:p>
            <a:r>
              <a:rPr lang="cs-CZ" dirty="0">
                <a:latin typeface="Helvetica" panose="020B0604020202020204" pitchFamily="34" charset="0"/>
                <a:cs typeface="Helvetica" panose="020B0604020202020204" pitchFamily="34" charset="0"/>
              </a:rPr>
              <a:t>Zdroj: geny i socializace</a:t>
            </a:r>
          </a:p>
          <a:p>
            <a:r>
              <a:rPr lang="cs-CZ" dirty="0">
                <a:latin typeface="Helvetica" panose="020B0604020202020204" pitchFamily="34" charset="0"/>
                <a:cs typeface="Helvetica" panose="020B0604020202020204" pitchFamily="34" charset="0"/>
              </a:rPr>
              <a:t>Je to psychologický rys, nikoliv politický – funguje bez ohledu na politický kontext</a:t>
            </a:r>
          </a:p>
          <a:p>
            <a:endParaRPr lang="cs-CZ" dirty="0"/>
          </a:p>
          <a:p>
            <a:endParaRPr lang="cs-CZ" dirty="0"/>
          </a:p>
        </p:txBody>
      </p:sp>
    </p:spTree>
    <p:extLst>
      <p:ext uri="{BB962C8B-B14F-4D97-AF65-F5344CB8AC3E}">
        <p14:creationId xmlns:p14="http://schemas.microsoft.com/office/powerpoint/2010/main" val="3095563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Helvetica" charset="0"/>
                <a:ea typeface="Helvetica" charset="0"/>
                <a:cs typeface="Helvetica" charset="0"/>
              </a:rPr>
              <a:t>RWA</a:t>
            </a:r>
          </a:p>
        </p:txBody>
      </p:sp>
      <p:sp>
        <p:nvSpPr>
          <p:cNvPr id="3" name="Content Placeholder 2"/>
          <p:cNvSpPr>
            <a:spLocks noGrp="1"/>
          </p:cNvSpPr>
          <p:nvPr>
            <p:ph idx="1"/>
          </p:nvPr>
        </p:nvSpPr>
        <p:spPr>
          <a:xfrm>
            <a:off x="457200" y="1237289"/>
            <a:ext cx="8229600" cy="5620711"/>
          </a:xfrm>
        </p:spPr>
        <p:txBody>
          <a:bodyPr>
            <a:normAutofit fontScale="85000" lnSpcReduction="20000"/>
          </a:bodyPr>
          <a:lstStyle/>
          <a:p>
            <a:r>
              <a:rPr lang="cs-CZ" dirty="0">
                <a:latin typeface="Helvetica" charset="0"/>
                <a:ea typeface="Helvetica" charset="0"/>
                <a:cs typeface="Helvetica" charset="0"/>
              </a:rPr>
              <a:t>Autoritáři:</a:t>
            </a:r>
          </a:p>
          <a:p>
            <a:pPr lvl="1"/>
            <a:r>
              <a:rPr lang="cs-CZ" dirty="0">
                <a:latin typeface="Helvetica" charset="0"/>
                <a:ea typeface="Helvetica" charset="0"/>
                <a:cs typeface="Helvetica" charset="0"/>
              </a:rPr>
              <a:t>Podporují nezákonné akty vlády</a:t>
            </a:r>
          </a:p>
          <a:p>
            <a:pPr lvl="1"/>
            <a:r>
              <a:rPr lang="cs-CZ" dirty="0">
                <a:latin typeface="Helvetica" charset="0"/>
                <a:ea typeface="Helvetica" charset="0"/>
                <a:cs typeface="Helvetica" charset="0"/>
              </a:rPr>
              <a:t>Méně podporují práva a svobody</a:t>
            </a:r>
          </a:p>
          <a:p>
            <a:pPr lvl="1"/>
            <a:r>
              <a:rPr lang="cs-CZ" dirty="0">
                <a:latin typeface="Helvetica" charset="0"/>
                <a:ea typeface="Helvetica" charset="0"/>
                <a:cs typeface="Helvetica" charset="0"/>
              </a:rPr>
              <a:t>Méně citliví k porušování práv ze strany autority</a:t>
            </a:r>
          </a:p>
          <a:p>
            <a:pPr lvl="1"/>
            <a:r>
              <a:rPr lang="cs-CZ" dirty="0">
                <a:latin typeface="Helvetica" charset="0"/>
                <a:ea typeface="Helvetica" charset="0"/>
                <a:cs typeface="Helvetica" charset="0"/>
              </a:rPr>
              <a:t>Měkčí tresty pro autority</a:t>
            </a:r>
          </a:p>
          <a:p>
            <a:pPr lvl="1"/>
            <a:r>
              <a:rPr lang="cs-CZ" dirty="0">
                <a:latin typeface="Helvetica" charset="0"/>
                <a:ea typeface="Helvetica" charset="0"/>
                <a:cs typeface="Helvetica" charset="0"/>
              </a:rPr>
              <a:t>Tvrdší tresty pro devianty/lidi porušující zákon</a:t>
            </a:r>
          </a:p>
          <a:p>
            <a:pPr lvl="1"/>
            <a:r>
              <a:rPr lang="cs-CZ" dirty="0">
                <a:latin typeface="Helvetica" charset="0"/>
                <a:ea typeface="Helvetica" charset="0"/>
                <a:cs typeface="Helvetica" charset="0"/>
              </a:rPr>
              <a:t>Více etnocentričtí</a:t>
            </a:r>
          </a:p>
          <a:p>
            <a:pPr lvl="1"/>
            <a:r>
              <a:rPr lang="cs-CZ" dirty="0">
                <a:latin typeface="Helvetica" charset="0"/>
                <a:ea typeface="Helvetica" charset="0"/>
                <a:cs typeface="Helvetica" charset="0"/>
              </a:rPr>
              <a:t>Nepřátelští k homosexuálům</a:t>
            </a:r>
          </a:p>
          <a:p>
            <a:pPr lvl="1"/>
            <a:r>
              <a:rPr lang="cs-CZ" dirty="0">
                <a:latin typeface="Helvetica" charset="0"/>
                <a:ea typeface="Helvetica" charset="0"/>
                <a:cs typeface="Helvetica" charset="0"/>
              </a:rPr>
              <a:t>Spíše přijímají tradiční náboženské postoje</a:t>
            </a:r>
          </a:p>
          <a:p>
            <a:pPr lvl="1"/>
            <a:r>
              <a:rPr lang="cs-CZ" dirty="0">
                <a:latin typeface="Helvetica" charset="0"/>
                <a:ea typeface="Helvetica" charset="0"/>
                <a:cs typeface="Helvetica" charset="0"/>
              </a:rPr>
              <a:t>Spíše jako fundamentalisté</a:t>
            </a:r>
          </a:p>
          <a:p>
            <a:pPr lvl="1"/>
            <a:r>
              <a:rPr lang="cs-CZ" dirty="0">
                <a:latin typeface="Helvetica" charset="0"/>
                <a:ea typeface="Helvetica" charset="0"/>
                <a:cs typeface="Helvetica" charset="0"/>
              </a:rPr>
              <a:t>Tradiční gender role</a:t>
            </a:r>
          </a:p>
          <a:p>
            <a:pPr lvl="1"/>
            <a:r>
              <a:rPr lang="cs-CZ" dirty="0">
                <a:latin typeface="Helvetica" charset="0"/>
                <a:ea typeface="Helvetica" charset="0"/>
                <a:cs typeface="Helvetica" charset="0"/>
              </a:rPr>
              <a:t>Konformní k sociálním normám</a:t>
            </a:r>
          </a:p>
          <a:p>
            <a:pPr lvl="1"/>
            <a:r>
              <a:rPr lang="cs-CZ" dirty="0">
                <a:latin typeface="Helvetica" charset="0"/>
                <a:ea typeface="Helvetica" charset="0"/>
                <a:cs typeface="Helvetica" charset="0"/>
              </a:rPr>
              <a:t>Tendence k sociálnímu konzervatismu</a:t>
            </a:r>
          </a:p>
          <a:p>
            <a:pPr lvl="1"/>
            <a:r>
              <a:rPr lang="cs-CZ" dirty="0">
                <a:latin typeface="Helvetica" charset="0"/>
                <a:ea typeface="Helvetica" charset="0"/>
                <a:cs typeface="Helvetica" charset="0"/>
              </a:rPr>
              <a:t>Blíže k politické pravici</a:t>
            </a:r>
          </a:p>
          <a:p>
            <a:pPr lvl="1"/>
            <a:endParaRPr lang="cs-CZ" dirty="0">
              <a:latin typeface="Helvetica" charset="0"/>
              <a:ea typeface="Helvetica" charset="0"/>
              <a:cs typeface="Helvetica" charset="0"/>
            </a:endParaRPr>
          </a:p>
        </p:txBody>
      </p:sp>
    </p:spTree>
    <p:extLst>
      <p:ext uri="{BB962C8B-B14F-4D97-AF65-F5344CB8AC3E}">
        <p14:creationId xmlns:p14="http://schemas.microsoft.com/office/powerpoint/2010/main" val="25069738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Helvetica" charset="0"/>
                <a:ea typeface="Helvetica" charset="0"/>
                <a:cs typeface="Helvetica" charset="0"/>
              </a:rPr>
              <a:t>RWA</a:t>
            </a:r>
          </a:p>
        </p:txBody>
      </p:sp>
      <p:sp>
        <p:nvSpPr>
          <p:cNvPr id="3" name="Content Placeholder 2"/>
          <p:cNvSpPr>
            <a:spLocks noGrp="1"/>
          </p:cNvSpPr>
          <p:nvPr>
            <p:ph idx="1"/>
          </p:nvPr>
        </p:nvSpPr>
        <p:spPr>
          <a:xfrm>
            <a:off x="457199" y="1600200"/>
            <a:ext cx="8429625" cy="4657725"/>
          </a:xfrm>
        </p:spPr>
        <p:txBody>
          <a:bodyPr/>
          <a:lstStyle/>
          <a:p>
            <a:r>
              <a:rPr lang="cs-CZ" dirty="0">
                <a:latin typeface="Helvetica" charset="0"/>
                <a:ea typeface="Helvetica" charset="0"/>
                <a:cs typeface="Helvetica" charset="0"/>
              </a:rPr>
              <a:t>Nekritické myšlení</a:t>
            </a:r>
          </a:p>
          <a:p>
            <a:r>
              <a:rPr lang="cs-CZ" dirty="0">
                <a:latin typeface="Helvetica" charset="0"/>
                <a:ea typeface="Helvetica" charset="0"/>
                <a:cs typeface="Helvetica" charset="0"/>
              </a:rPr>
              <a:t>Přijímají protichůdná fakta</a:t>
            </a:r>
          </a:p>
          <a:p>
            <a:r>
              <a:rPr lang="cs-CZ" dirty="0">
                <a:latin typeface="Helvetica" charset="0"/>
                <a:ea typeface="Helvetica" charset="0"/>
                <a:cs typeface="Helvetica" charset="0"/>
              </a:rPr>
              <a:t>Svět jako nebezpečné místo</a:t>
            </a:r>
          </a:p>
          <a:p>
            <a:r>
              <a:rPr lang="cs-CZ" dirty="0">
                <a:latin typeface="Helvetica" charset="0"/>
                <a:ea typeface="Helvetica" charset="0"/>
                <a:cs typeface="Helvetica" charset="0"/>
              </a:rPr>
              <a:t>Spíše zpochybňují argumenty nesouhlasící s jejich postoji, nezpochybňují to, čemu věřit chtějí</a:t>
            </a:r>
          </a:p>
        </p:txBody>
      </p:sp>
    </p:spTree>
    <p:extLst>
      <p:ext uri="{BB962C8B-B14F-4D97-AF65-F5344CB8AC3E}">
        <p14:creationId xmlns:p14="http://schemas.microsoft.com/office/powerpoint/2010/main" val="36893370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7AA61C-78A9-4CB2-B9C3-D218A4AF949C}"/>
              </a:ext>
            </a:extLst>
          </p:cNvPr>
          <p:cNvSpPr>
            <a:spLocks noGrp="1"/>
          </p:cNvSpPr>
          <p:nvPr>
            <p:ph type="title"/>
          </p:nvPr>
        </p:nvSpPr>
        <p:spPr>
          <a:xfrm>
            <a:off x="457200" y="111352"/>
            <a:ext cx="8229600" cy="541791"/>
          </a:xfrm>
        </p:spPr>
        <p:txBody>
          <a:bodyPr>
            <a:normAutofit fontScale="90000"/>
          </a:bodyPr>
          <a:lstStyle/>
          <a:p>
            <a:r>
              <a:rPr lang="cs-CZ" dirty="0"/>
              <a:t>LWA (</a:t>
            </a:r>
            <a:r>
              <a:rPr lang="cs-CZ" dirty="0" err="1"/>
              <a:t>Conway</a:t>
            </a:r>
            <a:r>
              <a:rPr lang="cs-CZ" dirty="0"/>
              <a:t> et al. 2017)</a:t>
            </a:r>
          </a:p>
        </p:txBody>
      </p:sp>
      <p:sp>
        <p:nvSpPr>
          <p:cNvPr id="3" name="Zástupný obsah 2">
            <a:extLst>
              <a:ext uri="{FF2B5EF4-FFF2-40B4-BE49-F238E27FC236}">
                <a16:creationId xmlns:a16="http://schemas.microsoft.com/office/drawing/2014/main" id="{E979E0F7-4969-4E97-8FFC-5598A309AE0C}"/>
              </a:ext>
            </a:extLst>
          </p:cNvPr>
          <p:cNvSpPr>
            <a:spLocks noGrp="1"/>
          </p:cNvSpPr>
          <p:nvPr>
            <p:ph idx="1"/>
          </p:nvPr>
        </p:nvSpPr>
        <p:spPr>
          <a:xfrm>
            <a:off x="250371" y="936171"/>
            <a:ext cx="8784772" cy="5921829"/>
          </a:xfrm>
        </p:spPr>
        <p:txBody>
          <a:bodyPr>
            <a:noAutofit/>
          </a:bodyPr>
          <a:lstStyle/>
          <a:p>
            <a:r>
              <a:rPr lang="en-US" sz="950" dirty="0"/>
              <a:t>Left‐Wing Authoritarianism (LWA) Scale</a:t>
            </a:r>
          </a:p>
          <a:p>
            <a:r>
              <a:rPr lang="en-US" sz="950" dirty="0"/>
              <a:t>For the following questions, please answer on a 1–7 scale, where 1 = “I disagree completely,” 4 = “neutral/undecided,” and 7 = “I completely agree.”</a:t>
            </a:r>
          </a:p>
          <a:p>
            <a:r>
              <a:rPr lang="en-US" sz="950" dirty="0"/>
              <a:t>_______1. Our country desperately needs a mighty and liberal leader who will do what has to be done to destroy the radical traditional ways of doing things that are ruining us.</a:t>
            </a:r>
          </a:p>
          <a:p>
            <a:r>
              <a:rPr lang="en-US" sz="950" dirty="0"/>
              <a:t>_______2. Christian fundamentalists are just as healthy and moral as anybody else.</a:t>
            </a:r>
          </a:p>
          <a:p>
            <a:r>
              <a:rPr lang="en-US" sz="950" dirty="0"/>
              <a:t>_______3. It's always better to trust the judgment of the proper authorities in science with respect to issues like global warming and evolution than to listen to the noisy rabble‐rousers in our society who are trying to create doubts in people's minds.</a:t>
            </a:r>
          </a:p>
          <a:p>
            <a:r>
              <a:rPr lang="en-US" sz="950" dirty="0"/>
              <a:t>_______4. Christian Fundamentalists and others who have rebelled against the established sciences are no doubt every bit as good and virtuous as those who agree with the best scientific minds.</a:t>
            </a:r>
          </a:p>
          <a:p>
            <a:r>
              <a:rPr lang="en-US" sz="950" dirty="0"/>
              <a:t>_______5. The only way our country can get through the crisis ahead is to get rid of our “traditional” values, put some tough leaders in power who oppose those values, and silence the troublemakers spreading bad (and so‐called “traditional”) ideas.</a:t>
            </a:r>
          </a:p>
          <a:p>
            <a:r>
              <a:rPr lang="en-US" sz="950" dirty="0"/>
              <a:t>_______6. There is absolutely nothing wrong with Christian Fundamentalist camps designed to create a new generation of Fundamentalists.</a:t>
            </a:r>
          </a:p>
          <a:p>
            <a:r>
              <a:rPr lang="en-US" sz="950" dirty="0"/>
              <a:t>_______7. Our country needs traditional thinkers who will have the courage to defy modern progressive movements, even if this upsets many people.</a:t>
            </a:r>
          </a:p>
          <a:p>
            <a:r>
              <a:rPr lang="en-US" sz="950" dirty="0"/>
              <a:t>_______8. Our country will be destroyed someday if we do not smash the traditional beliefs eating away at our national fiber and growing progressive beliefs.</a:t>
            </a:r>
          </a:p>
          <a:p>
            <a:r>
              <a:rPr lang="en-US" sz="950" dirty="0"/>
              <a:t>_______9. With respect to environmental issues, everyone should have their own personality, even if it makes them different from everyone else.</a:t>
            </a:r>
          </a:p>
          <a:p>
            <a:r>
              <a:rPr lang="en-US" sz="950" dirty="0"/>
              <a:t>_______10. Progressive ways and liberal values show the best way of life.</a:t>
            </a:r>
          </a:p>
          <a:p>
            <a:r>
              <a:rPr lang="en-US" sz="950" dirty="0"/>
              <a:t>_______11. You have to admire those who challenged the law and the majority's view by</a:t>
            </a:r>
          </a:p>
          <a:p>
            <a:r>
              <a:rPr lang="en-US" sz="950" dirty="0"/>
              <a:t>protesting against abortion rights or in favor of reinstating school prayer.</a:t>
            </a:r>
          </a:p>
          <a:p>
            <a:r>
              <a:rPr lang="en-US" sz="950" dirty="0"/>
              <a:t>_______12. What our country really needs is a strong, determined leader who will crush the evil of pushy Christian religious people, and take us forward to our true path.</a:t>
            </a:r>
          </a:p>
          <a:p>
            <a:r>
              <a:rPr lang="en-US" sz="950" dirty="0"/>
              <a:t>_______13. Some of the best people in our country are those who are challenging our government, supporting religion, and ignoring the “normal way” things are supposed to be done.</a:t>
            </a:r>
          </a:p>
          <a:p>
            <a:r>
              <a:rPr lang="en-US" sz="950" dirty="0"/>
              <a:t>_______14. We should strongly punish those who try to uphold what they claim are “God's laws” about abortion, pornography, and marriage, when they break the actual laws of the country in order to do so.</a:t>
            </a:r>
          </a:p>
          <a:p>
            <a:r>
              <a:rPr lang="en-US" sz="950" dirty="0"/>
              <a:t>_______15. There are many radical, immoral Christian people in our country today, who are trying to ruin it for their religious purposes, whom the authorities should put out of action.</a:t>
            </a:r>
          </a:p>
          <a:p>
            <a:r>
              <a:rPr lang="en-US" sz="950" dirty="0"/>
              <a:t>_______16. A Christian's place should be wherever he or she wants to be. The days when</a:t>
            </a:r>
          </a:p>
          <a:p>
            <a:r>
              <a:rPr lang="en-US" sz="950" dirty="0"/>
              <a:t>Christians are submissive to the conventions of this country belong strictly in the past.</a:t>
            </a:r>
          </a:p>
          <a:p>
            <a:r>
              <a:rPr lang="en-US" sz="950" dirty="0"/>
              <a:t>_______17. Our country will be great if we honor the ways of progressive thinking, do what the best liberal authorities tell us to do, and get rid of the religious and conservative “rotten apples” who are ruining everything.</a:t>
            </a:r>
          </a:p>
          <a:p>
            <a:r>
              <a:rPr lang="en-US" sz="950" dirty="0"/>
              <a:t>_______18. With respect to environmental issues, there is no “ONE right way” to live life; everybody has to create their own way.</a:t>
            </a:r>
          </a:p>
          <a:p>
            <a:r>
              <a:rPr lang="en-US" sz="950" dirty="0"/>
              <a:t>_______19. Christian Fundamentalists should be praised for being brave enough to defy the</a:t>
            </a:r>
          </a:p>
          <a:p>
            <a:r>
              <a:rPr lang="en-US" sz="950" dirty="0"/>
              <a:t>current societal and legal norms.</a:t>
            </a:r>
          </a:p>
          <a:p>
            <a:r>
              <a:rPr lang="en-US" sz="950" dirty="0"/>
              <a:t>_______20. This country would work a lot better if certain groups of Christian troublemakers would just shut up and accept their group's proper place in society.</a:t>
            </a:r>
            <a:endParaRPr lang="cs-CZ" sz="950" dirty="0"/>
          </a:p>
        </p:txBody>
      </p:sp>
    </p:spTree>
    <p:extLst>
      <p:ext uri="{BB962C8B-B14F-4D97-AF65-F5344CB8AC3E}">
        <p14:creationId xmlns:p14="http://schemas.microsoft.com/office/powerpoint/2010/main" val="16448895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atin typeface="Helvetica" charset="0"/>
                <a:ea typeface="Helvetica" charset="0"/>
                <a:cs typeface="Helvetica" charset="0"/>
              </a:rPr>
              <a:t>Stenner 2005</a:t>
            </a:r>
            <a:endParaRPr lang="en-US" dirty="0">
              <a:latin typeface="Helvetica" charset="0"/>
              <a:ea typeface="Helvetica" charset="0"/>
              <a:cs typeface="Helvetica" charset="0"/>
            </a:endParaRPr>
          </a:p>
        </p:txBody>
      </p:sp>
      <p:sp>
        <p:nvSpPr>
          <p:cNvPr id="3" name="Content Placeholder 2"/>
          <p:cNvSpPr>
            <a:spLocks noGrp="1"/>
          </p:cNvSpPr>
          <p:nvPr>
            <p:ph idx="1"/>
          </p:nvPr>
        </p:nvSpPr>
        <p:spPr>
          <a:xfrm>
            <a:off x="457200" y="1269850"/>
            <a:ext cx="5218043" cy="5313512"/>
          </a:xfrm>
        </p:spPr>
        <p:txBody>
          <a:bodyPr>
            <a:normAutofit fontScale="77500" lnSpcReduction="20000"/>
          </a:bodyPr>
          <a:lstStyle/>
          <a:p>
            <a:r>
              <a:rPr lang="cs-CZ" b="1" dirty="0">
                <a:latin typeface="Helvetica" charset="0"/>
                <a:ea typeface="Helvetica" charset="0"/>
                <a:cs typeface="Helvetica" charset="0"/>
              </a:rPr>
              <a:t>Autoritářská dynamika</a:t>
            </a:r>
          </a:p>
          <a:p>
            <a:r>
              <a:rPr lang="cs-CZ" dirty="0">
                <a:latin typeface="Helvetica" charset="0"/>
                <a:ea typeface="Helvetica" charset="0"/>
                <a:cs typeface="Helvetica" charset="0"/>
              </a:rPr>
              <a:t>Autoritářství v </a:t>
            </a:r>
            <a:r>
              <a:rPr lang="cs-CZ" u="sng" dirty="0">
                <a:latin typeface="Helvetica" charset="0"/>
                <a:ea typeface="Helvetica" charset="0"/>
                <a:cs typeface="Helvetica" charset="0"/>
              </a:rPr>
              <a:t>kontextu prostředí</a:t>
            </a:r>
          </a:p>
          <a:p>
            <a:r>
              <a:rPr lang="cs-CZ" dirty="0">
                <a:latin typeface="Helvetica" charset="0"/>
                <a:ea typeface="Helvetica" charset="0"/>
                <a:cs typeface="Helvetica" charset="0"/>
              </a:rPr>
              <a:t>Existují katalyzátory autoritářství</a:t>
            </a:r>
          </a:p>
          <a:p>
            <a:pPr lvl="1"/>
            <a:r>
              <a:rPr lang="cs-CZ" dirty="0">
                <a:latin typeface="Helvetica" charset="0"/>
                <a:ea typeface="Helvetica" charset="0"/>
                <a:cs typeface="Helvetica" charset="0"/>
              </a:rPr>
              <a:t>Normativní hrozby (ohrožení identity naší skupiny, ohrožení pocitu jednoty)</a:t>
            </a:r>
          </a:p>
          <a:p>
            <a:pPr marL="457200" lvl="1" indent="0">
              <a:buNone/>
            </a:pPr>
            <a:endParaRPr lang="cs-CZ" dirty="0">
              <a:latin typeface="Helvetica" charset="0"/>
              <a:ea typeface="Helvetica" charset="0"/>
              <a:cs typeface="Helvetica" charset="0"/>
            </a:endParaRPr>
          </a:p>
          <a:p>
            <a:r>
              <a:rPr lang="cs-CZ" dirty="0">
                <a:latin typeface="Helvetica" charset="0"/>
                <a:ea typeface="Helvetica" charset="0"/>
                <a:cs typeface="Helvetica" charset="0"/>
              </a:rPr>
              <a:t>V období normativních hrozeb více autoritářské postoje k rasové diverzitě, politickému nesouhlasu a morální deviaci</a:t>
            </a:r>
          </a:p>
          <a:p>
            <a:r>
              <a:rPr lang="cs-CZ" dirty="0">
                <a:latin typeface="Helvetica" charset="0"/>
                <a:ea typeface="Helvetica" charset="0"/>
                <a:cs typeface="Helvetica" charset="0"/>
              </a:rPr>
              <a:t>Jiná konceptualizace než </a:t>
            </a:r>
            <a:r>
              <a:rPr lang="cs-CZ" dirty="0" err="1">
                <a:latin typeface="Helvetica" charset="0"/>
                <a:ea typeface="Helvetica" charset="0"/>
                <a:cs typeface="Helvetica" charset="0"/>
              </a:rPr>
              <a:t>Altemeyer</a:t>
            </a:r>
            <a:r>
              <a:rPr lang="cs-CZ" dirty="0">
                <a:latin typeface="Helvetica" charset="0"/>
                <a:ea typeface="Helvetica" charset="0"/>
                <a:cs typeface="Helvetica" charset="0"/>
              </a:rPr>
              <a:t> (jak se mají vychovávat děti?)</a:t>
            </a:r>
          </a:p>
          <a:p>
            <a:pPr lvl="1"/>
            <a:endParaRPr lang="cs-CZ" dirty="0">
              <a:latin typeface="Helvetica" charset="0"/>
              <a:ea typeface="Helvetica" charset="0"/>
              <a:cs typeface="Helvetica" charset="0"/>
            </a:endParaRPr>
          </a:p>
        </p:txBody>
      </p:sp>
      <p:pic>
        <p:nvPicPr>
          <p:cNvPr id="5" name="Obrázek 4">
            <a:extLst>
              <a:ext uri="{FF2B5EF4-FFF2-40B4-BE49-F238E27FC236}">
                <a16:creationId xmlns:a16="http://schemas.microsoft.com/office/drawing/2014/main" id="{CADFEC02-AFCF-4A59-95F1-9C25621B57B5}"/>
              </a:ext>
            </a:extLst>
          </p:cNvPr>
          <p:cNvPicPr>
            <a:picLocks noChangeAspect="1"/>
          </p:cNvPicPr>
          <p:nvPr/>
        </p:nvPicPr>
        <p:blipFill>
          <a:blip r:embed="rId2"/>
          <a:stretch>
            <a:fillRect/>
          </a:stretch>
        </p:blipFill>
        <p:spPr>
          <a:xfrm>
            <a:off x="5753989" y="1193352"/>
            <a:ext cx="3549038" cy="4868862"/>
          </a:xfrm>
          <a:prstGeom prst="rect">
            <a:avLst/>
          </a:prstGeom>
        </p:spPr>
      </p:pic>
    </p:spTree>
    <p:extLst>
      <p:ext uri="{BB962C8B-B14F-4D97-AF65-F5344CB8AC3E}">
        <p14:creationId xmlns:p14="http://schemas.microsoft.com/office/powerpoint/2010/main" val="35023850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latin typeface="Helvetica" charset="0"/>
                <a:ea typeface="Helvetica" charset="0"/>
                <a:cs typeface="Helvetica" charset="0"/>
              </a:rPr>
              <a:t>Hetherington</a:t>
            </a:r>
            <a:r>
              <a:rPr lang="cs-CZ" dirty="0">
                <a:latin typeface="Helvetica" charset="0"/>
                <a:ea typeface="Helvetica" charset="0"/>
                <a:cs typeface="Helvetica" charset="0"/>
              </a:rPr>
              <a:t> a </a:t>
            </a:r>
            <a:r>
              <a:rPr lang="cs-CZ" dirty="0" err="1">
                <a:latin typeface="Helvetica" charset="0"/>
                <a:ea typeface="Helvetica" charset="0"/>
                <a:cs typeface="Helvetica" charset="0"/>
              </a:rPr>
              <a:t>Weiler</a:t>
            </a:r>
            <a:r>
              <a:rPr lang="cs-CZ" dirty="0">
                <a:latin typeface="Helvetica" charset="0"/>
                <a:ea typeface="Helvetica" charset="0"/>
                <a:cs typeface="Helvetica" charset="0"/>
              </a:rPr>
              <a:t> 2009</a:t>
            </a:r>
          </a:p>
        </p:txBody>
      </p:sp>
      <p:sp>
        <p:nvSpPr>
          <p:cNvPr id="3" name="Zástupný symbol pro obsah 2"/>
          <p:cNvSpPr>
            <a:spLocks noGrp="1"/>
          </p:cNvSpPr>
          <p:nvPr>
            <p:ph idx="1"/>
          </p:nvPr>
        </p:nvSpPr>
        <p:spPr/>
        <p:txBody>
          <a:bodyPr>
            <a:normAutofit fontScale="92500" lnSpcReduction="20000"/>
          </a:bodyPr>
          <a:lstStyle/>
          <a:p>
            <a:r>
              <a:rPr lang="cs-CZ" dirty="0">
                <a:latin typeface="Helvetica" charset="0"/>
                <a:ea typeface="Helvetica" charset="0"/>
                <a:cs typeface="Helvetica" charset="0"/>
              </a:rPr>
              <a:t>Opačná logika</a:t>
            </a:r>
          </a:p>
          <a:p>
            <a:r>
              <a:rPr lang="cs-CZ" dirty="0">
                <a:latin typeface="Helvetica" charset="0"/>
                <a:ea typeface="Helvetica" charset="0"/>
                <a:cs typeface="Helvetica" charset="0"/>
              </a:rPr>
              <a:t>Míra autoritářství se liší</a:t>
            </a:r>
          </a:p>
          <a:p>
            <a:r>
              <a:rPr lang="cs-CZ" dirty="0">
                <a:latin typeface="Helvetica" charset="0"/>
                <a:ea typeface="Helvetica" charset="0"/>
                <a:cs typeface="Helvetica" charset="0"/>
              </a:rPr>
              <a:t>V období hrozeb se rozdíl snižuje</a:t>
            </a:r>
          </a:p>
          <a:p>
            <a:r>
              <a:rPr lang="cs-CZ" dirty="0">
                <a:latin typeface="Helvetica" charset="0"/>
                <a:ea typeface="Helvetica" charset="0"/>
                <a:cs typeface="Helvetica" charset="0"/>
              </a:rPr>
              <a:t>U lidí s nízkou úrovní autoritářství se projevy AP zvyšují</a:t>
            </a:r>
          </a:p>
          <a:p>
            <a:r>
              <a:rPr lang="cs-CZ" dirty="0">
                <a:latin typeface="Helvetica" charset="0"/>
                <a:ea typeface="Helvetica" charset="0"/>
                <a:cs typeface="Helvetica" charset="0"/>
              </a:rPr>
              <a:t>Reakce na hrozby, u lidí s vysokou úrovní AP jsou citliví na hrozby neustále</a:t>
            </a:r>
          </a:p>
          <a:p>
            <a:r>
              <a:rPr lang="cs-CZ" dirty="0">
                <a:latin typeface="Helvetica" charset="0"/>
                <a:ea typeface="Helvetica" charset="0"/>
                <a:cs typeface="Helvetica" charset="0"/>
              </a:rPr>
              <a:t>Zvýšená hrozba v nějaké oblasti znamená větší poptávku po řešeních, která nastolí pořádek</a:t>
            </a:r>
          </a:p>
          <a:p>
            <a:pPr marL="0" indent="0">
              <a:buNone/>
            </a:pPr>
            <a:endParaRPr lang="cs-CZ" dirty="0">
              <a:latin typeface="Helvetica" charset="0"/>
              <a:ea typeface="Helvetica" charset="0"/>
              <a:cs typeface="Helvetica" charset="0"/>
            </a:endParaRPr>
          </a:p>
        </p:txBody>
      </p:sp>
    </p:spTree>
    <p:extLst>
      <p:ext uri="{BB962C8B-B14F-4D97-AF65-F5344CB8AC3E}">
        <p14:creationId xmlns:p14="http://schemas.microsoft.com/office/powerpoint/2010/main" val="20357260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Helvetica" charset="0"/>
                <a:ea typeface="Helvetica" charset="0"/>
                <a:cs typeface="Helvetica" charset="0"/>
              </a:rPr>
              <a:t>Perrin 2005</a:t>
            </a:r>
          </a:p>
        </p:txBody>
      </p:sp>
      <p:sp>
        <p:nvSpPr>
          <p:cNvPr id="3" name="Content Placeholder 2"/>
          <p:cNvSpPr>
            <a:spLocks noGrp="1"/>
          </p:cNvSpPr>
          <p:nvPr>
            <p:ph idx="1"/>
          </p:nvPr>
        </p:nvSpPr>
        <p:spPr/>
        <p:txBody>
          <a:bodyPr/>
          <a:lstStyle/>
          <a:p>
            <a:r>
              <a:rPr lang="cs-CZ" dirty="0">
                <a:latin typeface="Helvetica" charset="0"/>
                <a:ea typeface="Helvetica" charset="0"/>
                <a:cs typeface="Helvetica" charset="0"/>
              </a:rPr>
              <a:t>Analýza dopisů do redakcí novin v USA po 9/11 </a:t>
            </a:r>
          </a:p>
          <a:p>
            <a:r>
              <a:rPr lang="cs-CZ" dirty="0">
                <a:latin typeface="Helvetica" charset="0"/>
                <a:ea typeface="Helvetica" charset="0"/>
                <a:cs typeface="Helvetica" charset="0"/>
              </a:rPr>
              <a:t>Vzestup autoritářství ale i </a:t>
            </a:r>
            <a:r>
              <a:rPr lang="cs-CZ" dirty="0" err="1">
                <a:latin typeface="Helvetica" charset="0"/>
                <a:ea typeface="Helvetica" charset="0"/>
                <a:cs typeface="Helvetica" charset="0"/>
              </a:rPr>
              <a:t>antiautoritářství</a:t>
            </a:r>
            <a:endParaRPr lang="cs-CZ" dirty="0">
              <a:latin typeface="Helvetica" charset="0"/>
              <a:ea typeface="Helvetica" charset="0"/>
              <a:cs typeface="Helvetica" charset="0"/>
            </a:endParaRPr>
          </a:p>
          <a:p>
            <a:r>
              <a:rPr lang="cs-CZ" dirty="0">
                <a:latin typeface="Helvetica" charset="0"/>
                <a:ea typeface="Helvetica" charset="0"/>
                <a:cs typeface="Helvetica" charset="0"/>
              </a:rPr>
              <a:t>Autoritářství a </a:t>
            </a:r>
            <a:r>
              <a:rPr lang="cs-CZ" dirty="0" err="1">
                <a:latin typeface="Helvetica" charset="0"/>
                <a:ea typeface="Helvetica" charset="0"/>
                <a:cs typeface="Helvetica" charset="0"/>
              </a:rPr>
              <a:t>antiautoritářství</a:t>
            </a:r>
            <a:r>
              <a:rPr lang="cs-CZ" dirty="0">
                <a:latin typeface="Helvetica" charset="0"/>
                <a:ea typeface="Helvetica" charset="0"/>
                <a:cs typeface="Helvetica" charset="0"/>
              </a:rPr>
              <a:t> jsou součástí politické kultury, projevují </a:t>
            </a:r>
            <a:r>
              <a:rPr lang="en-US" dirty="0">
                <a:latin typeface="Helvetica" charset="0"/>
                <a:ea typeface="Helvetica" charset="0"/>
                <a:cs typeface="Helvetica" charset="0"/>
              </a:rPr>
              <a:t>se </a:t>
            </a:r>
            <a:r>
              <a:rPr lang="en-US" dirty="0" err="1">
                <a:latin typeface="Helvetica" charset="0"/>
                <a:ea typeface="Helvetica" charset="0"/>
                <a:cs typeface="Helvetica" charset="0"/>
              </a:rPr>
              <a:t>společně</a:t>
            </a:r>
            <a:endParaRPr lang="en-US" dirty="0">
              <a:latin typeface="Helvetica" charset="0"/>
              <a:ea typeface="Helvetica" charset="0"/>
              <a:cs typeface="Helvetica" charset="0"/>
            </a:endParaRPr>
          </a:p>
        </p:txBody>
      </p:sp>
    </p:spTree>
    <p:extLst>
      <p:ext uri="{BB962C8B-B14F-4D97-AF65-F5344CB8AC3E}">
        <p14:creationId xmlns:p14="http://schemas.microsoft.com/office/powerpoint/2010/main" val="5499276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latin typeface="Helvetica" charset="0"/>
                <a:ea typeface="Helvetica" charset="0"/>
                <a:cs typeface="Helvetica" charset="0"/>
              </a:rPr>
              <a:t>Oesterreich</a:t>
            </a:r>
            <a:endParaRPr lang="cs-CZ" dirty="0">
              <a:latin typeface="Helvetica" charset="0"/>
              <a:ea typeface="Helvetica" charset="0"/>
              <a:cs typeface="Helvetica" charset="0"/>
            </a:endParaRPr>
          </a:p>
        </p:txBody>
      </p:sp>
      <p:sp>
        <p:nvSpPr>
          <p:cNvPr id="3" name="Zástupný symbol pro obsah 2"/>
          <p:cNvSpPr>
            <a:spLocks noGrp="1"/>
          </p:cNvSpPr>
          <p:nvPr>
            <p:ph idx="1"/>
          </p:nvPr>
        </p:nvSpPr>
        <p:spPr>
          <a:xfrm>
            <a:off x="457200" y="1600200"/>
            <a:ext cx="8229600" cy="4729163"/>
          </a:xfrm>
        </p:spPr>
        <p:txBody>
          <a:bodyPr>
            <a:normAutofit lnSpcReduction="10000"/>
          </a:bodyPr>
          <a:lstStyle/>
          <a:p>
            <a:r>
              <a:rPr lang="cs-CZ" dirty="0">
                <a:latin typeface="Helvetica" charset="0"/>
                <a:ea typeface="Helvetica" charset="0"/>
                <a:cs typeface="Helvetica" charset="0"/>
              </a:rPr>
              <a:t>Autoritářství vychází ze socializace v dětství a schopností vyrovnávat se s hrozbami </a:t>
            </a:r>
          </a:p>
          <a:p>
            <a:r>
              <a:rPr lang="cs-CZ" dirty="0">
                <a:latin typeface="Helvetica" charset="0"/>
                <a:ea typeface="Helvetica" charset="0"/>
                <a:cs typeface="Helvetica" charset="0"/>
              </a:rPr>
              <a:t>Jde o zvyk uchýlit se k autoritě v kritických  situacích.</a:t>
            </a:r>
          </a:p>
          <a:p>
            <a:r>
              <a:rPr lang="cs-CZ" dirty="0">
                <a:latin typeface="Helvetica" charset="0"/>
                <a:ea typeface="Helvetica" charset="0"/>
                <a:cs typeface="Helvetica" charset="0"/>
              </a:rPr>
              <a:t>Jde o osobnostní rys, nikoliv postojovou charakteristiku</a:t>
            </a:r>
          </a:p>
          <a:p>
            <a:r>
              <a:rPr lang="cs-CZ" dirty="0">
                <a:latin typeface="Helvetica" charset="0"/>
                <a:ea typeface="Helvetica" charset="0"/>
                <a:cs typeface="Helvetica" charset="0"/>
              </a:rPr>
              <a:t>Kritika </a:t>
            </a:r>
            <a:r>
              <a:rPr lang="cs-CZ" dirty="0" err="1">
                <a:latin typeface="Helvetica" charset="0"/>
                <a:ea typeface="Helvetica" charset="0"/>
                <a:cs typeface="Helvetica" charset="0"/>
              </a:rPr>
              <a:t>Adorna</a:t>
            </a:r>
            <a:r>
              <a:rPr lang="cs-CZ" dirty="0">
                <a:latin typeface="Helvetica" charset="0"/>
                <a:ea typeface="Helvetica" charset="0"/>
                <a:cs typeface="Helvetica" charset="0"/>
              </a:rPr>
              <a:t> i </a:t>
            </a:r>
            <a:r>
              <a:rPr lang="cs-CZ" dirty="0" err="1">
                <a:latin typeface="Helvetica" charset="0"/>
                <a:ea typeface="Helvetica" charset="0"/>
                <a:cs typeface="Helvetica" charset="0"/>
              </a:rPr>
              <a:t>Altemeyera</a:t>
            </a:r>
            <a:endParaRPr lang="cs-CZ" dirty="0">
              <a:latin typeface="Helvetica" charset="0"/>
              <a:ea typeface="Helvetica" charset="0"/>
              <a:cs typeface="Helvetica" charset="0"/>
            </a:endParaRPr>
          </a:p>
          <a:p>
            <a:r>
              <a:rPr lang="cs-CZ" dirty="0">
                <a:latin typeface="Helvetica" charset="0"/>
                <a:ea typeface="Helvetica" charset="0"/>
                <a:cs typeface="Helvetica" charset="0"/>
              </a:rPr>
              <a:t>Vlastní škála</a:t>
            </a:r>
          </a:p>
        </p:txBody>
      </p:sp>
    </p:spTree>
    <p:extLst>
      <p:ext uri="{BB962C8B-B14F-4D97-AF65-F5344CB8AC3E}">
        <p14:creationId xmlns:p14="http://schemas.microsoft.com/office/powerpoint/2010/main" val="42713684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38539"/>
            <a:ext cx="8229600" cy="6755363"/>
          </a:xfrm>
        </p:spPr>
        <p:txBody>
          <a:bodyPr>
            <a:normAutofit fontScale="40000" lnSpcReduction="20000"/>
          </a:bodyPr>
          <a:lstStyle/>
          <a:p>
            <a:r>
              <a:rPr lang="cs-CZ" b="1" dirty="0">
                <a:latin typeface="Helvetica" charset="0"/>
                <a:ea typeface="Helvetica" charset="0"/>
                <a:cs typeface="Helvetica" charset="0"/>
              </a:rPr>
              <a:t>Vždy dělám věci stejně</a:t>
            </a:r>
            <a:r>
              <a:rPr lang="cs-CZ" dirty="0">
                <a:latin typeface="Helvetica" charset="0"/>
                <a:ea typeface="Helvetica" charset="0"/>
                <a:cs typeface="Helvetica" charset="0"/>
              </a:rPr>
              <a:t>. X Rád zkouším nové věci.</a:t>
            </a:r>
          </a:p>
          <a:p>
            <a:r>
              <a:rPr lang="cs-CZ" b="1" dirty="0">
                <a:latin typeface="Helvetica" charset="0"/>
                <a:ea typeface="Helvetica" charset="0"/>
                <a:cs typeface="Helvetica" charset="0"/>
              </a:rPr>
              <a:t>Když se někomu něco stane, mám sklon si říkat: “Dobře mu/jí tak</a:t>
            </a:r>
            <a:r>
              <a:rPr lang="cs-CZ" dirty="0">
                <a:latin typeface="Helvetica" charset="0"/>
                <a:ea typeface="Helvetica" charset="0"/>
                <a:cs typeface="Helvetica" charset="0"/>
              </a:rPr>
              <a:t>!” X Soucítím s lidmi, kterým se něco stane.</a:t>
            </a:r>
          </a:p>
          <a:p>
            <a:r>
              <a:rPr lang="cs-CZ" dirty="0">
                <a:latin typeface="Helvetica" charset="0"/>
                <a:ea typeface="Helvetica" charset="0"/>
                <a:cs typeface="Helvetica" charset="0"/>
              </a:rPr>
              <a:t>Rád/a potkávám nové lidi. X </a:t>
            </a:r>
            <a:r>
              <a:rPr lang="cs-CZ" b="1" dirty="0">
                <a:latin typeface="Helvetica" charset="0"/>
                <a:ea typeface="Helvetica" charset="0"/>
                <a:cs typeface="Helvetica" charset="0"/>
              </a:rPr>
              <a:t>Nerada potkávám nové lidi</a:t>
            </a:r>
            <a:r>
              <a:rPr lang="cs-CZ" dirty="0">
                <a:latin typeface="Helvetica" charset="0"/>
                <a:ea typeface="Helvetica" charset="0"/>
                <a:cs typeface="Helvetica" charset="0"/>
              </a:rPr>
              <a:t>.</a:t>
            </a:r>
          </a:p>
          <a:p>
            <a:r>
              <a:rPr lang="cs-CZ" b="1" dirty="0">
                <a:latin typeface="Helvetica" charset="0"/>
                <a:ea typeface="Helvetica" charset="0"/>
                <a:cs typeface="Helvetica" charset="0"/>
              </a:rPr>
              <a:t>V nových a neznámých situacích si nepřipadám dobře. X Mám rád/a nové a neznámé situace.</a:t>
            </a:r>
            <a:endParaRPr lang="cs-CZ" dirty="0">
              <a:latin typeface="Helvetica" charset="0"/>
              <a:ea typeface="Helvetica" charset="0"/>
              <a:cs typeface="Helvetica" charset="0"/>
            </a:endParaRPr>
          </a:p>
          <a:p>
            <a:r>
              <a:rPr lang="cs-CZ" b="1" dirty="0">
                <a:latin typeface="Helvetica" charset="0"/>
                <a:ea typeface="Helvetica" charset="0"/>
                <a:cs typeface="Helvetica" charset="0"/>
              </a:rPr>
              <a:t>Mám sklon se přiklánět k silnější straně</a:t>
            </a:r>
            <a:r>
              <a:rPr lang="cs-CZ" dirty="0">
                <a:latin typeface="Helvetica" charset="0"/>
                <a:ea typeface="Helvetica" charset="0"/>
                <a:cs typeface="Helvetica" charset="0"/>
              </a:rPr>
              <a:t>. X Často jsem na straně slabších. </a:t>
            </a:r>
          </a:p>
          <a:p>
            <a:r>
              <a:rPr lang="cs-CZ" dirty="0">
                <a:latin typeface="Helvetica" charset="0"/>
                <a:ea typeface="Helvetica" charset="0"/>
                <a:cs typeface="Helvetica" charset="0"/>
              </a:rPr>
              <a:t>Mám rád změnu. X </a:t>
            </a:r>
            <a:r>
              <a:rPr lang="cs-CZ" b="1" dirty="0">
                <a:latin typeface="Helvetica" charset="0"/>
                <a:ea typeface="Helvetica" charset="0"/>
                <a:cs typeface="Helvetica" charset="0"/>
              </a:rPr>
              <a:t>Nemám rád změnu.</a:t>
            </a:r>
            <a:r>
              <a:rPr lang="cs-CZ" dirty="0">
                <a:latin typeface="Helvetica" charset="0"/>
                <a:ea typeface="Helvetica" charset="0"/>
                <a:cs typeface="Helvetica" charset="0"/>
              </a:rPr>
              <a:t> </a:t>
            </a:r>
          </a:p>
          <a:p>
            <a:r>
              <a:rPr lang="cs-CZ" b="1" dirty="0">
                <a:latin typeface="Helvetica" charset="0"/>
                <a:ea typeface="Helvetica" charset="0"/>
                <a:cs typeface="Helvetica" charset="0"/>
              </a:rPr>
              <a:t>V konfliktech ustupuji, ale vyhledávám odplatu</a:t>
            </a:r>
            <a:r>
              <a:rPr lang="cs-CZ" dirty="0">
                <a:latin typeface="Helvetica" charset="0"/>
                <a:ea typeface="Helvetica" charset="0"/>
                <a:cs typeface="Helvetica" charset="0"/>
              </a:rPr>
              <a:t>. X Konflikty řeším přímo. </a:t>
            </a:r>
          </a:p>
          <a:p>
            <a:r>
              <a:rPr lang="cs-CZ" b="1" dirty="0">
                <a:latin typeface="Helvetica" charset="0"/>
                <a:ea typeface="Helvetica" charset="0"/>
                <a:cs typeface="Helvetica" charset="0"/>
              </a:rPr>
              <a:t>Obdivuji dominantní lidi</a:t>
            </a:r>
            <a:r>
              <a:rPr lang="cs-CZ" dirty="0">
                <a:latin typeface="Helvetica" charset="0"/>
                <a:ea typeface="Helvetica" charset="0"/>
                <a:cs typeface="Helvetica" charset="0"/>
              </a:rPr>
              <a:t>. X Lidmi, kteří se snaží ostatním dominovat, opovrhuji. </a:t>
            </a:r>
          </a:p>
          <a:p>
            <a:r>
              <a:rPr lang="cs-CZ" b="1" dirty="0">
                <a:latin typeface="Helvetica" charset="0"/>
                <a:ea typeface="Helvetica" charset="0"/>
                <a:cs typeface="Helvetica" charset="0"/>
              </a:rPr>
              <a:t>Lidi, kteří nejsou na mé straně, jsou proti mně</a:t>
            </a:r>
            <a:r>
              <a:rPr lang="cs-CZ" dirty="0">
                <a:latin typeface="Helvetica" charset="0"/>
                <a:ea typeface="Helvetica" charset="0"/>
                <a:cs typeface="Helvetica" charset="0"/>
              </a:rPr>
              <a:t>. X Umím přijmout lidi, kteří nejsou na mé straně. </a:t>
            </a:r>
          </a:p>
          <a:p>
            <a:r>
              <a:rPr lang="cs-CZ" b="1" dirty="0">
                <a:latin typeface="Helvetica" charset="0"/>
                <a:ea typeface="Helvetica" charset="0"/>
                <a:cs typeface="Helvetica" charset="0"/>
              </a:rPr>
              <a:t>Snažím se vyhýbat kontaktu s lidmi, kteří jsou odlišní</a:t>
            </a:r>
            <a:r>
              <a:rPr lang="cs-CZ" dirty="0">
                <a:latin typeface="Helvetica" charset="0"/>
                <a:ea typeface="Helvetica" charset="0"/>
                <a:cs typeface="Helvetica" charset="0"/>
              </a:rPr>
              <a:t>. X Mám rád/a kontakt s lidmi, i s těmi odlišnými. </a:t>
            </a:r>
          </a:p>
          <a:p>
            <a:r>
              <a:rPr lang="cs-CZ" b="1" dirty="0">
                <a:latin typeface="Helvetica" charset="0"/>
                <a:ea typeface="Helvetica" charset="0"/>
                <a:cs typeface="Helvetica" charset="0"/>
              </a:rPr>
              <a:t>Mám rád/a skupiny, ve kterých je vše zorganizováno</a:t>
            </a:r>
            <a:r>
              <a:rPr lang="cs-CZ" dirty="0">
                <a:latin typeface="Helvetica" charset="0"/>
                <a:ea typeface="Helvetica" charset="0"/>
                <a:cs typeface="Helvetica" charset="0"/>
              </a:rPr>
              <a:t>. X Mám rád/a skupiny, ve kterých si členové vše organizují sami. </a:t>
            </a:r>
          </a:p>
          <a:p>
            <a:r>
              <a:rPr lang="cs-CZ" b="1" dirty="0">
                <a:latin typeface="Helvetica" charset="0"/>
                <a:ea typeface="Helvetica" charset="0"/>
                <a:cs typeface="Helvetica" charset="0"/>
              </a:rPr>
              <a:t>Když na mně lidé závisí, ráda/a jim to dávám najevo</a:t>
            </a:r>
            <a:r>
              <a:rPr lang="cs-CZ" dirty="0">
                <a:latin typeface="Helvetica" charset="0"/>
                <a:ea typeface="Helvetica" charset="0"/>
                <a:cs typeface="Helvetica" charset="0"/>
              </a:rPr>
              <a:t>. X Když na mě lidé závisí, nedávám najevo. </a:t>
            </a:r>
          </a:p>
          <a:p>
            <a:r>
              <a:rPr lang="cs-CZ" dirty="0">
                <a:latin typeface="Helvetica" charset="0"/>
                <a:ea typeface="Helvetica" charset="0"/>
                <a:cs typeface="Helvetica" charset="0"/>
              </a:rPr>
              <a:t>Rád/a se přidávám k lidem, které neznám.  X </a:t>
            </a:r>
            <a:r>
              <a:rPr lang="cs-CZ" b="1" dirty="0">
                <a:latin typeface="Helvetica" charset="0"/>
                <a:ea typeface="Helvetica" charset="0"/>
                <a:cs typeface="Helvetica" charset="0"/>
              </a:rPr>
              <a:t>Mezi lidmi, které neznám, se cítím nepříjemně</a:t>
            </a:r>
            <a:r>
              <a:rPr lang="cs-CZ" dirty="0">
                <a:latin typeface="Helvetica" charset="0"/>
                <a:ea typeface="Helvetica" charset="0"/>
                <a:cs typeface="Helvetica" charset="0"/>
              </a:rPr>
              <a:t>. </a:t>
            </a:r>
          </a:p>
          <a:p>
            <a:r>
              <a:rPr lang="cs-CZ" dirty="0">
                <a:latin typeface="Helvetica" charset="0"/>
                <a:ea typeface="Helvetica" charset="0"/>
                <a:cs typeface="Helvetica" charset="0"/>
              </a:rPr>
              <a:t>Obdivuji lidi, kteří se dokáží vzdát. X </a:t>
            </a:r>
            <a:r>
              <a:rPr lang="cs-CZ" b="1" dirty="0">
                <a:latin typeface="Helvetica" charset="0"/>
                <a:ea typeface="Helvetica" charset="0"/>
                <a:cs typeface="Helvetica" charset="0"/>
              </a:rPr>
              <a:t>Myslím, že lidé, kteří se vzdají, jsou slaboši</a:t>
            </a:r>
            <a:r>
              <a:rPr lang="cs-CZ" dirty="0">
                <a:latin typeface="Helvetica" charset="0"/>
                <a:ea typeface="Helvetica" charset="0"/>
                <a:cs typeface="Helvetica" charset="0"/>
              </a:rPr>
              <a:t>. </a:t>
            </a:r>
          </a:p>
          <a:p>
            <a:r>
              <a:rPr lang="cs-CZ" b="1" dirty="0">
                <a:latin typeface="Helvetica" charset="0"/>
                <a:ea typeface="Helvetica" charset="0"/>
                <a:cs typeface="Helvetica" charset="0"/>
              </a:rPr>
              <a:t>Chci mít poklidný živo</a:t>
            </a:r>
            <a:r>
              <a:rPr lang="cs-CZ" dirty="0">
                <a:latin typeface="Helvetica" charset="0"/>
                <a:ea typeface="Helvetica" charset="0"/>
                <a:cs typeface="Helvetica" charset="0"/>
              </a:rPr>
              <a:t>t. X Chci mít zajímavý život. </a:t>
            </a:r>
          </a:p>
          <a:p>
            <a:r>
              <a:rPr lang="cs-CZ" dirty="0">
                <a:latin typeface="Helvetica" charset="0"/>
                <a:ea typeface="Helvetica" charset="0"/>
                <a:cs typeface="Helvetica" charset="0"/>
              </a:rPr>
              <a:t>Mám rád spontánní lidi, I když jsou někdy nepředvídatelní. X </a:t>
            </a:r>
            <a:r>
              <a:rPr lang="cs-CZ" b="1" dirty="0">
                <a:latin typeface="Helvetica" charset="0"/>
                <a:ea typeface="Helvetica" charset="0"/>
                <a:cs typeface="Helvetica" charset="0"/>
              </a:rPr>
              <a:t>Mám radši lidi, jejichž chování lze vždycky předvídat</a:t>
            </a:r>
            <a:r>
              <a:rPr lang="cs-CZ" dirty="0">
                <a:latin typeface="Helvetica" charset="0"/>
                <a:ea typeface="Helvetica" charset="0"/>
                <a:cs typeface="Helvetica" charset="0"/>
              </a:rPr>
              <a:t>. </a:t>
            </a:r>
          </a:p>
          <a:p>
            <a:r>
              <a:rPr lang="cs-CZ" dirty="0">
                <a:latin typeface="Helvetica" charset="0"/>
                <a:ea typeface="Helvetica" charset="0"/>
                <a:cs typeface="Helvetica" charset="0"/>
              </a:rPr>
              <a:t>Mám problém plnit příkazy, o kterých nejsem stoprocentně přesvědčen/a.  X </a:t>
            </a:r>
            <a:r>
              <a:rPr lang="cs-CZ" b="1" dirty="0">
                <a:latin typeface="Helvetica" charset="0"/>
                <a:ea typeface="Helvetica" charset="0"/>
                <a:cs typeface="Helvetica" charset="0"/>
              </a:rPr>
              <a:t>Nemám problém s plněním příkazů, ani těch, o jejichž užitečnosti nejsem přesvědčen/a</a:t>
            </a:r>
            <a:r>
              <a:rPr lang="cs-CZ" dirty="0">
                <a:latin typeface="Helvetica" charset="0"/>
                <a:ea typeface="Helvetica" charset="0"/>
                <a:cs typeface="Helvetica" charset="0"/>
              </a:rPr>
              <a:t>. </a:t>
            </a:r>
          </a:p>
          <a:p>
            <a:r>
              <a:rPr lang="cs-CZ" dirty="0">
                <a:latin typeface="Helvetica" charset="0"/>
                <a:ea typeface="Helvetica" charset="0"/>
                <a:cs typeface="Helvetica" charset="0"/>
              </a:rPr>
              <a:t>Cítím lítost vůči lidem, kteří mají velké problémy. X </a:t>
            </a:r>
            <a:r>
              <a:rPr lang="cs-CZ" b="1" dirty="0">
                <a:latin typeface="Helvetica" charset="0"/>
                <a:ea typeface="Helvetica" charset="0"/>
                <a:cs typeface="Helvetica" charset="0"/>
              </a:rPr>
              <a:t>Necítím lítost vůči lidem, kteří jsou ve velkých problémech</a:t>
            </a:r>
            <a:r>
              <a:rPr lang="cs-CZ" dirty="0">
                <a:latin typeface="Helvetica" charset="0"/>
                <a:ea typeface="Helvetica" charset="0"/>
                <a:cs typeface="Helvetica" charset="0"/>
              </a:rPr>
              <a:t>. </a:t>
            </a:r>
          </a:p>
          <a:p>
            <a:r>
              <a:rPr lang="cs-CZ" dirty="0">
                <a:latin typeface="Helvetica" charset="0"/>
                <a:ea typeface="Helvetica" charset="0"/>
                <a:cs typeface="Helvetica" charset="0"/>
              </a:rPr>
              <a:t>Vždy se snažím naučit něco nového. X </a:t>
            </a:r>
            <a:r>
              <a:rPr lang="cs-CZ" b="1" dirty="0">
                <a:latin typeface="Helvetica" charset="0"/>
                <a:ea typeface="Helvetica" charset="0"/>
                <a:cs typeface="Helvetica" charset="0"/>
              </a:rPr>
              <a:t>Stačí mi to, co už znám</a:t>
            </a:r>
            <a:r>
              <a:rPr lang="cs-CZ" dirty="0">
                <a:latin typeface="Helvetica" charset="0"/>
                <a:ea typeface="Helvetica" charset="0"/>
                <a:cs typeface="Helvetica" charset="0"/>
              </a:rPr>
              <a:t>. </a:t>
            </a:r>
          </a:p>
          <a:p>
            <a:r>
              <a:rPr lang="cs-CZ" b="1" dirty="0">
                <a:latin typeface="Helvetica" charset="0"/>
                <a:ea typeface="Helvetica" charset="0"/>
                <a:cs typeface="Helvetica" charset="0"/>
              </a:rPr>
              <a:t>Rozčilují mě lidé, kteří zpochybňují věci, které jsou dobře zavedené</a:t>
            </a:r>
            <a:r>
              <a:rPr lang="cs-CZ" dirty="0">
                <a:latin typeface="Helvetica" charset="0"/>
                <a:ea typeface="Helvetica" charset="0"/>
                <a:cs typeface="Helvetica" charset="0"/>
              </a:rPr>
              <a:t>. X Obdivuji lidi, kteří zpochybňují věci, jež jsou dobře zavedené. </a:t>
            </a:r>
          </a:p>
          <a:p>
            <a:r>
              <a:rPr lang="cs-CZ" b="1" dirty="0">
                <a:latin typeface="Helvetica" charset="0"/>
                <a:ea typeface="Helvetica" charset="0"/>
                <a:cs typeface="Helvetica" charset="0"/>
              </a:rPr>
              <a:t>Plním příkazy nadřízených, i když o nich nejsem přesvědčen/a.</a:t>
            </a:r>
            <a:r>
              <a:rPr lang="cs-CZ" dirty="0">
                <a:latin typeface="Helvetica" charset="0"/>
                <a:ea typeface="Helvetica" charset="0"/>
                <a:cs typeface="Helvetica" charset="0"/>
              </a:rPr>
              <a:t> X Snažím se vyhnout příkazům, o kterých nejsem přesvědčen/a. </a:t>
            </a:r>
          </a:p>
          <a:p>
            <a:r>
              <a:rPr lang="cs-CZ" dirty="0">
                <a:latin typeface="Helvetica" charset="0"/>
                <a:ea typeface="Helvetica" charset="0"/>
                <a:cs typeface="Helvetica" charset="0"/>
              </a:rPr>
              <a:t>Rád/a jsem konfrontován/a s novými myšlenkami. X </a:t>
            </a:r>
            <a:r>
              <a:rPr lang="cs-CZ" b="1" dirty="0">
                <a:latin typeface="Helvetica" charset="0"/>
                <a:ea typeface="Helvetica" charset="0"/>
                <a:cs typeface="Helvetica" charset="0"/>
              </a:rPr>
              <a:t>Nejsem rád/a konfrontován/a s novými myšlenkami.</a:t>
            </a:r>
            <a:endParaRPr lang="cs-CZ" dirty="0">
              <a:latin typeface="Helvetica" charset="0"/>
              <a:ea typeface="Helvetica" charset="0"/>
              <a:cs typeface="Helvetica" charset="0"/>
            </a:endParaRPr>
          </a:p>
          <a:p>
            <a:r>
              <a:rPr lang="cs-CZ" b="1" dirty="0">
                <a:latin typeface="Helvetica" charset="0"/>
                <a:ea typeface="Helvetica" charset="0"/>
                <a:cs typeface="Helvetica" charset="0"/>
              </a:rPr>
              <a:t>O těch pro mě nezákladnějších otázkách nediskutuji.  </a:t>
            </a:r>
            <a:r>
              <a:rPr lang="cs-CZ" dirty="0">
                <a:latin typeface="Helvetica" charset="0"/>
                <a:ea typeface="Helvetica" charset="0"/>
                <a:cs typeface="Helvetica" charset="0"/>
              </a:rPr>
              <a:t>X Myslím, že se můžu naučit něco nového i když jsou v sázce pro mě nejzákladnější otázky. </a:t>
            </a:r>
          </a:p>
          <a:p>
            <a:pPr marL="0" indent="0">
              <a:buNone/>
            </a:pPr>
            <a:endParaRPr lang="cs-CZ" dirty="0">
              <a:latin typeface="Helvetica" charset="0"/>
              <a:ea typeface="Helvetica" charset="0"/>
              <a:cs typeface="Helvetica" charset="0"/>
            </a:endParaRPr>
          </a:p>
        </p:txBody>
      </p:sp>
    </p:spTree>
    <p:extLst>
      <p:ext uri="{BB962C8B-B14F-4D97-AF65-F5344CB8AC3E}">
        <p14:creationId xmlns:p14="http://schemas.microsoft.com/office/powerpoint/2010/main" val="3389312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latin typeface="Helvetica" charset="0"/>
                <a:ea typeface="Helvetica" charset="0"/>
                <a:cs typeface="Helvetica" charset="0"/>
              </a:rPr>
              <a:t>Role osobnosti</a:t>
            </a:r>
          </a:p>
        </p:txBody>
      </p:sp>
      <p:sp>
        <p:nvSpPr>
          <p:cNvPr id="3" name="Content Placeholder 2"/>
          <p:cNvSpPr>
            <a:spLocks noGrp="1"/>
          </p:cNvSpPr>
          <p:nvPr>
            <p:ph idx="1"/>
          </p:nvPr>
        </p:nvSpPr>
        <p:spPr/>
        <p:txBody>
          <a:bodyPr/>
          <a:lstStyle/>
          <a:p>
            <a:r>
              <a:rPr lang="cs-CZ" dirty="0">
                <a:latin typeface="Helvetica" charset="0"/>
                <a:ea typeface="Helvetica" charset="0"/>
                <a:cs typeface="Helvetica" charset="0"/>
              </a:rPr>
              <a:t>Dominantní téma po WWII</a:t>
            </a:r>
          </a:p>
          <a:p>
            <a:r>
              <a:rPr lang="cs-CZ" dirty="0">
                <a:latin typeface="Helvetica" charset="0"/>
                <a:ea typeface="Helvetica" charset="0"/>
                <a:cs typeface="Helvetica" charset="0"/>
              </a:rPr>
              <a:t>Otázky ohledně kořenů autoritářství</a:t>
            </a:r>
          </a:p>
          <a:p>
            <a:r>
              <a:rPr lang="cs-CZ" dirty="0">
                <a:latin typeface="Helvetica" charset="0"/>
                <a:ea typeface="Helvetica" charset="0"/>
                <a:cs typeface="Helvetica" charset="0"/>
              </a:rPr>
              <a:t>Existují predispozice k fašismu?</a:t>
            </a:r>
          </a:p>
          <a:p>
            <a:endParaRPr lang="cs-CZ" dirty="0">
              <a:latin typeface="Helvetica" charset="0"/>
              <a:ea typeface="Helvetica" charset="0"/>
              <a:cs typeface="Helvetica" charset="0"/>
            </a:endParaRPr>
          </a:p>
          <a:p>
            <a:endParaRPr lang="cs-CZ" dirty="0">
              <a:latin typeface="Helvetica" charset="0"/>
              <a:ea typeface="Helvetica" charset="0"/>
              <a:cs typeface="Helvetica" charset="0"/>
            </a:endParaRPr>
          </a:p>
        </p:txBody>
      </p:sp>
    </p:spTree>
    <p:extLst>
      <p:ext uri="{BB962C8B-B14F-4D97-AF65-F5344CB8AC3E}">
        <p14:creationId xmlns:p14="http://schemas.microsoft.com/office/powerpoint/2010/main" val="35542756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latin typeface="Helvetica" charset="0"/>
                <a:ea typeface="Helvetica" charset="0"/>
                <a:cs typeface="Helvetica" charset="0"/>
              </a:rPr>
              <a:t>Sociálně dominantní orientace </a:t>
            </a:r>
            <a:r>
              <a:rPr lang="en-US" dirty="0">
                <a:latin typeface="Helvetica" charset="0"/>
                <a:ea typeface="Helvetica" charset="0"/>
                <a:cs typeface="Helvetica" charset="0"/>
              </a:rPr>
              <a:t>SDO</a:t>
            </a:r>
          </a:p>
        </p:txBody>
      </p:sp>
      <p:sp>
        <p:nvSpPr>
          <p:cNvPr id="3" name="Content Placeholder 2"/>
          <p:cNvSpPr>
            <a:spLocks noGrp="1"/>
          </p:cNvSpPr>
          <p:nvPr>
            <p:ph idx="1"/>
          </p:nvPr>
        </p:nvSpPr>
        <p:spPr>
          <a:xfrm>
            <a:off x="457200" y="1600200"/>
            <a:ext cx="8229600" cy="5042088"/>
          </a:xfrm>
        </p:spPr>
        <p:txBody>
          <a:bodyPr>
            <a:normAutofit/>
          </a:bodyPr>
          <a:lstStyle/>
          <a:p>
            <a:r>
              <a:rPr lang="cs-CZ" dirty="0" err="1">
                <a:latin typeface="Helvetica" charset="0"/>
                <a:ea typeface="Helvetica" charset="0"/>
                <a:cs typeface="Helvetica" charset="0"/>
              </a:rPr>
              <a:t>Pratto</a:t>
            </a:r>
            <a:r>
              <a:rPr lang="cs-CZ" dirty="0">
                <a:latin typeface="Helvetica" charset="0"/>
                <a:ea typeface="Helvetica" charset="0"/>
                <a:cs typeface="Helvetica" charset="0"/>
              </a:rPr>
              <a:t>, </a:t>
            </a:r>
            <a:r>
              <a:rPr lang="cs-CZ" dirty="0" err="1">
                <a:latin typeface="Helvetica" charset="0"/>
                <a:ea typeface="Helvetica" charset="0"/>
                <a:cs typeface="Helvetica" charset="0"/>
              </a:rPr>
              <a:t>Sidanius</a:t>
            </a:r>
            <a:r>
              <a:rPr lang="cs-CZ" dirty="0">
                <a:latin typeface="Helvetica" charset="0"/>
                <a:ea typeface="Helvetica" charset="0"/>
                <a:cs typeface="Helvetica" charset="0"/>
              </a:rPr>
              <a:t>, </a:t>
            </a:r>
            <a:r>
              <a:rPr lang="cs-CZ" dirty="0" err="1">
                <a:latin typeface="Helvetica" charset="0"/>
                <a:ea typeface="Helvetica" charset="0"/>
                <a:cs typeface="Helvetica" charset="0"/>
              </a:rPr>
              <a:t>Stallworth</a:t>
            </a:r>
            <a:r>
              <a:rPr lang="cs-CZ" dirty="0">
                <a:latin typeface="Helvetica" charset="0"/>
                <a:ea typeface="Helvetica" charset="0"/>
                <a:cs typeface="Helvetica" charset="0"/>
              </a:rPr>
              <a:t>, &amp; </a:t>
            </a:r>
            <a:r>
              <a:rPr lang="cs-CZ" dirty="0" err="1">
                <a:latin typeface="Helvetica" charset="0"/>
                <a:ea typeface="Helvetica" charset="0"/>
                <a:cs typeface="Helvetica" charset="0"/>
              </a:rPr>
              <a:t>Malle</a:t>
            </a:r>
            <a:r>
              <a:rPr lang="cs-CZ" dirty="0">
                <a:latin typeface="Helvetica" charset="0"/>
                <a:ea typeface="Helvetica" charset="0"/>
                <a:cs typeface="Helvetica" charset="0"/>
              </a:rPr>
              <a:t> 1994</a:t>
            </a:r>
          </a:p>
          <a:p>
            <a:r>
              <a:rPr lang="cs-CZ" dirty="0">
                <a:latin typeface="Helvetica" charset="0"/>
                <a:ea typeface="Helvetica" charset="0"/>
                <a:cs typeface="Helvetica" charset="0"/>
              </a:rPr>
              <a:t>Chtějí pochopit opresi vůči skupinám</a:t>
            </a:r>
          </a:p>
          <a:p>
            <a:r>
              <a:rPr lang="cs-CZ" dirty="0">
                <a:latin typeface="Helvetica" charset="0"/>
                <a:ea typeface="Helvetica" charset="0"/>
                <a:cs typeface="Helvetica" charset="0"/>
              </a:rPr>
              <a:t>Minimalizace skupinových konfliktů vytvořením konsensu o dominantních ideologiích, které udržují nerovnost. </a:t>
            </a:r>
          </a:p>
          <a:p>
            <a:r>
              <a:rPr lang="cs-CZ" dirty="0">
                <a:latin typeface="Helvetica" charset="0"/>
                <a:ea typeface="Helvetica" charset="0"/>
                <a:cs typeface="Helvetica" charset="0"/>
              </a:rPr>
              <a:t>Mýty legitimizující hierarchii</a:t>
            </a:r>
          </a:p>
          <a:p>
            <a:r>
              <a:rPr lang="cs-CZ" dirty="0">
                <a:latin typeface="Helvetica" charset="0"/>
                <a:ea typeface="Helvetica" charset="0"/>
                <a:cs typeface="Helvetica" charset="0"/>
              </a:rPr>
              <a:t>Stabilizace a normalizace oprese skupin</a:t>
            </a:r>
          </a:p>
          <a:p>
            <a:r>
              <a:rPr lang="cs-CZ" dirty="0">
                <a:latin typeface="Helvetica" charset="0"/>
                <a:ea typeface="Helvetica" charset="0"/>
                <a:cs typeface="Helvetica" charset="0"/>
              </a:rPr>
              <a:t>Některé mýty naopak egalitářské – co vede k jejich odmítání?</a:t>
            </a:r>
          </a:p>
          <a:p>
            <a:endParaRPr lang="cs-CZ" dirty="0">
              <a:latin typeface="Helvetica" charset="0"/>
              <a:ea typeface="Helvetica" charset="0"/>
              <a:cs typeface="Helvetica" charset="0"/>
            </a:endParaRPr>
          </a:p>
        </p:txBody>
      </p:sp>
    </p:spTree>
    <p:extLst>
      <p:ext uri="{BB962C8B-B14F-4D97-AF65-F5344CB8AC3E}">
        <p14:creationId xmlns:p14="http://schemas.microsoft.com/office/powerpoint/2010/main" val="8903803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Helvetica" charset="0"/>
                <a:ea typeface="Helvetica" charset="0"/>
                <a:cs typeface="Helvetica" charset="0"/>
              </a:rPr>
              <a:t>SDO</a:t>
            </a:r>
          </a:p>
        </p:txBody>
      </p:sp>
      <p:sp>
        <p:nvSpPr>
          <p:cNvPr id="3" name="Content Placeholder 2"/>
          <p:cNvSpPr>
            <a:spLocks noGrp="1"/>
          </p:cNvSpPr>
          <p:nvPr>
            <p:ph idx="1"/>
          </p:nvPr>
        </p:nvSpPr>
        <p:spPr/>
        <p:txBody>
          <a:bodyPr>
            <a:normAutofit lnSpcReduction="10000"/>
          </a:bodyPr>
          <a:lstStyle/>
          <a:p>
            <a:r>
              <a:rPr lang="cs-CZ" b="1" dirty="0">
                <a:latin typeface="Helvetica" charset="0"/>
                <a:ea typeface="Helvetica" charset="0"/>
                <a:cs typeface="Helvetica" charset="0"/>
              </a:rPr>
              <a:t>do jaké míry člověk chce, aby jeho skupina dominovala ostatním</a:t>
            </a:r>
          </a:p>
          <a:p>
            <a:r>
              <a:rPr lang="cs-CZ" dirty="0">
                <a:latin typeface="Helvetica" charset="0"/>
                <a:ea typeface="Helvetica" charset="0"/>
                <a:cs typeface="Helvetica" charset="0"/>
              </a:rPr>
              <a:t>Postojová orientace, 14 položek na škále</a:t>
            </a:r>
          </a:p>
          <a:p>
            <a:r>
              <a:rPr lang="cs-CZ" dirty="0">
                <a:latin typeface="Helvetica" charset="0"/>
                <a:ea typeface="Helvetica" charset="0"/>
                <a:cs typeface="Helvetica" charset="0"/>
              </a:rPr>
              <a:t>Jak chceme organizovat vztahy ve společnosti?</a:t>
            </a:r>
          </a:p>
          <a:p>
            <a:r>
              <a:rPr lang="cs-CZ" dirty="0">
                <a:latin typeface="Helvetica" charset="0"/>
                <a:ea typeface="Helvetica" charset="0"/>
                <a:cs typeface="Helvetica" charset="0"/>
              </a:rPr>
              <a:t>Lidé s vysokým skórem SDO jsou pro hierarchickou organizaci</a:t>
            </a:r>
          </a:p>
          <a:p>
            <a:r>
              <a:rPr lang="cs-CZ" dirty="0">
                <a:latin typeface="Helvetica" charset="0"/>
                <a:ea typeface="Helvetica" charset="0"/>
                <a:cs typeface="Helvetica" charset="0"/>
              </a:rPr>
              <a:t>Určuje ochotu brát na sebe určité role (hierarchické)</a:t>
            </a:r>
          </a:p>
          <a:p>
            <a:endParaRPr lang="en-US" dirty="0">
              <a:latin typeface="Helvetica" charset="0"/>
              <a:ea typeface="Helvetica" charset="0"/>
              <a:cs typeface="Helvetica" charset="0"/>
            </a:endParaRPr>
          </a:p>
        </p:txBody>
      </p:sp>
    </p:spTree>
    <p:extLst>
      <p:ext uri="{BB962C8B-B14F-4D97-AF65-F5344CB8AC3E}">
        <p14:creationId xmlns:p14="http://schemas.microsoft.com/office/powerpoint/2010/main" val="5017639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latin typeface="Helvetica" charset="0"/>
                <a:ea typeface="Helvetica" charset="0"/>
                <a:cs typeface="Helvetica" charset="0"/>
              </a:rPr>
              <a:t>Sociální dominance</a:t>
            </a:r>
          </a:p>
        </p:txBody>
      </p:sp>
      <p:sp>
        <p:nvSpPr>
          <p:cNvPr id="3" name="Content Placeholder 2"/>
          <p:cNvSpPr>
            <a:spLocks noGrp="1"/>
          </p:cNvSpPr>
          <p:nvPr>
            <p:ph idx="1"/>
          </p:nvPr>
        </p:nvSpPr>
        <p:spPr/>
        <p:txBody>
          <a:bodyPr>
            <a:normAutofit lnSpcReduction="10000"/>
          </a:bodyPr>
          <a:lstStyle/>
          <a:p>
            <a:r>
              <a:rPr lang="cs-CZ" dirty="0">
                <a:latin typeface="Helvetica" charset="0"/>
                <a:ea typeface="Helvetica" charset="0"/>
                <a:cs typeface="Helvetica" charset="0"/>
              </a:rPr>
              <a:t>Vyšší u mužů</a:t>
            </a:r>
          </a:p>
          <a:p>
            <a:r>
              <a:rPr lang="cs-CZ" dirty="0">
                <a:latin typeface="Helvetica" charset="0"/>
                <a:ea typeface="Helvetica" charset="0"/>
                <a:cs typeface="Helvetica" charset="0"/>
              </a:rPr>
              <a:t>Tendence k sociálnímu konzervatismu</a:t>
            </a:r>
          </a:p>
          <a:p>
            <a:r>
              <a:rPr lang="cs-CZ" dirty="0">
                <a:latin typeface="Helvetica" charset="0"/>
                <a:ea typeface="Helvetica" charset="0"/>
                <a:cs typeface="Helvetica" charset="0"/>
              </a:rPr>
              <a:t>Patriotismus</a:t>
            </a:r>
          </a:p>
          <a:p>
            <a:r>
              <a:rPr lang="cs-CZ" dirty="0">
                <a:latin typeface="Helvetica" charset="0"/>
                <a:ea typeface="Helvetica" charset="0"/>
                <a:cs typeface="Helvetica" charset="0"/>
              </a:rPr>
              <a:t>Kulturní elitářství</a:t>
            </a:r>
          </a:p>
          <a:p>
            <a:r>
              <a:rPr lang="cs-CZ" dirty="0">
                <a:latin typeface="Helvetica" charset="0"/>
                <a:ea typeface="Helvetica" charset="0"/>
                <a:cs typeface="Helvetica" charset="0"/>
              </a:rPr>
              <a:t>Etnické </a:t>
            </a:r>
            <a:r>
              <a:rPr lang="cs-CZ" dirty="0" err="1">
                <a:latin typeface="Helvetica" charset="0"/>
                <a:ea typeface="Helvetica" charset="0"/>
                <a:cs typeface="Helvetica" charset="0"/>
              </a:rPr>
              <a:t>přesudky</a:t>
            </a:r>
            <a:endParaRPr lang="cs-CZ" dirty="0">
              <a:latin typeface="Helvetica" charset="0"/>
              <a:ea typeface="Helvetica" charset="0"/>
              <a:cs typeface="Helvetica" charset="0"/>
            </a:endParaRPr>
          </a:p>
          <a:p>
            <a:r>
              <a:rPr lang="cs-CZ" dirty="0">
                <a:latin typeface="Helvetica" charset="0"/>
                <a:ea typeface="Helvetica" charset="0"/>
                <a:cs typeface="Helvetica" charset="0"/>
              </a:rPr>
              <a:t>Sexismus</a:t>
            </a:r>
          </a:p>
          <a:p>
            <a:r>
              <a:rPr lang="cs-CZ" dirty="0">
                <a:latin typeface="Helvetica" charset="0"/>
                <a:ea typeface="Helvetica" charset="0"/>
                <a:cs typeface="Helvetica" charset="0"/>
              </a:rPr>
              <a:t>Politicko-ekonomický konzervatismus</a:t>
            </a:r>
          </a:p>
          <a:p>
            <a:r>
              <a:rPr lang="cs-CZ" dirty="0">
                <a:latin typeface="Helvetica" charset="0"/>
                <a:ea typeface="Helvetica" charset="0"/>
                <a:cs typeface="Helvetica" charset="0"/>
              </a:rPr>
              <a:t>Podpora armády </a:t>
            </a:r>
          </a:p>
        </p:txBody>
      </p:sp>
    </p:spTree>
    <p:extLst>
      <p:ext uri="{BB962C8B-B14F-4D97-AF65-F5344CB8AC3E}">
        <p14:creationId xmlns:p14="http://schemas.microsoft.com/office/powerpoint/2010/main" val="2252464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latin typeface="Helvetica" charset="0"/>
                <a:ea typeface="Helvetica" charset="0"/>
                <a:cs typeface="Helvetica" charset="0"/>
              </a:rPr>
              <a:t>Duální</a:t>
            </a:r>
            <a:r>
              <a:rPr lang="en-US" dirty="0">
                <a:latin typeface="Helvetica" charset="0"/>
                <a:ea typeface="Helvetica" charset="0"/>
                <a:cs typeface="Helvetica" charset="0"/>
              </a:rPr>
              <a:t> model</a:t>
            </a:r>
          </a:p>
        </p:txBody>
      </p:sp>
      <p:sp>
        <p:nvSpPr>
          <p:cNvPr id="3" name="Content Placeholder 2"/>
          <p:cNvSpPr>
            <a:spLocks noGrp="1"/>
          </p:cNvSpPr>
          <p:nvPr>
            <p:ph idx="1"/>
          </p:nvPr>
        </p:nvSpPr>
        <p:spPr>
          <a:xfrm>
            <a:off x="457200" y="1600200"/>
            <a:ext cx="8229600" cy="5025808"/>
          </a:xfrm>
        </p:spPr>
        <p:txBody>
          <a:bodyPr>
            <a:normAutofit fontScale="92500" lnSpcReduction="10000"/>
          </a:bodyPr>
          <a:lstStyle/>
          <a:p>
            <a:r>
              <a:rPr lang="cs-CZ" dirty="0">
                <a:latin typeface="Helvetica" charset="0"/>
                <a:ea typeface="Helvetica" charset="0"/>
                <a:cs typeface="Helvetica" charset="0"/>
              </a:rPr>
              <a:t>J. </a:t>
            </a:r>
            <a:r>
              <a:rPr lang="cs-CZ" dirty="0" err="1">
                <a:latin typeface="Helvetica" charset="0"/>
                <a:ea typeface="Helvetica" charset="0"/>
                <a:cs typeface="Helvetica" charset="0"/>
              </a:rPr>
              <a:t>Duckitt</a:t>
            </a:r>
            <a:endParaRPr lang="cs-CZ" dirty="0">
              <a:latin typeface="Helvetica" charset="0"/>
              <a:ea typeface="Helvetica" charset="0"/>
              <a:cs typeface="Helvetica" charset="0"/>
            </a:endParaRPr>
          </a:p>
          <a:p>
            <a:r>
              <a:rPr lang="cs-CZ" dirty="0">
                <a:latin typeface="Helvetica" charset="0"/>
                <a:ea typeface="Helvetica" charset="0"/>
                <a:cs typeface="Helvetica" charset="0"/>
              </a:rPr>
              <a:t>RWA i SDO jsou podobné ale ne stejné, vyjadřují různé motivace k předsudkům</a:t>
            </a:r>
          </a:p>
          <a:p>
            <a:r>
              <a:rPr lang="cs-CZ" dirty="0">
                <a:latin typeface="Helvetica" charset="0"/>
                <a:ea typeface="Helvetica" charset="0"/>
                <a:cs typeface="Helvetica" charset="0"/>
              </a:rPr>
              <a:t>RWA: požadavek větší společenské bezpečnosti, determinován tendencí ke konformitě a názorem, že svět je nebezpečné místo</a:t>
            </a:r>
          </a:p>
          <a:p>
            <a:r>
              <a:rPr lang="cs-CZ" dirty="0">
                <a:latin typeface="Helvetica" charset="0"/>
                <a:ea typeface="Helvetica" charset="0"/>
                <a:cs typeface="Helvetica" charset="0"/>
              </a:rPr>
              <a:t>SDO: spíše soutěživý prvek, vede k tendenci o sociální dominanci nad ostatními skupinami. Negativní spíše k podřízeným skupinám</a:t>
            </a:r>
          </a:p>
        </p:txBody>
      </p:sp>
    </p:spTree>
    <p:extLst>
      <p:ext uri="{BB962C8B-B14F-4D97-AF65-F5344CB8AC3E}">
        <p14:creationId xmlns:p14="http://schemas.microsoft.com/office/powerpoint/2010/main" val="25856387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latin typeface="Helvetica" charset="0"/>
                <a:ea typeface="Helvetica" charset="0"/>
                <a:cs typeface="Helvetica" charset="0"/>
              </a:rPr>
              <a:t>Postoje k imigraci</a:t>
            </a:r>
          </a:p>
        </p:txBody>
      </p:sp>
      <p:sp>
        <p:nvSpPr>
          <p:cNvPr id="3" name="Content Placeholder 2"/>
          <p:cNvSpPr>
            <a:spLocks noGrp="1"/>
          </p:cNvSpPr>
          <p:nvPr>
            <p:ph idx="1"/>
          </p:nvPr>
        </p:nvSpPr>
        <p:spPr>
          <a:xfrm>
            <a:off x="457200" y="1417638"/>
            <a:ext cx="8229600" cy="5061849"/>
          </a:xfrm>
        </p:spPr>
        <p:txBody>
          <a:bodyPr>
            <a:normAutofit fontScale="92500"/>
          </a:bodyPr>
          <a:lstStyle/>
          <a:p>
            <a:r>
              <a:rPr lang="cs-CZ" dirty="0">
                <a:latin typeface="Helvetica" charset="0"/>
                <a:ea typeface="Helvetica" charset="0"/>
                <a:cs typeface="Helvetica" charset="0"/>
              </a:rPr>
              <a:t>Různé typy motivace k předsudkům vůči imigrantům</a:t>
            </a:r>
          </a:p>
          <a:p>
            <a:r>
              <a:rPr lang="cs-CZ" dirty="0">
                <a:latin typeface="Helvetica" charset="0"/>
                <a:ea typeface="Helvetica" charset="0"/>
                <a:cs typeface="Helvetica" charset="0"/>
              </a:rPr>
              <a:t>Různé typy předsudků</a:t>
            </a:r>
          </a:p>
          <a:p>
            <a:pPr lvl="1"/>
            <a:r>
              <a:rPr lang="cs-CZ" dirty="0">
                <a:latin typeface="Helvetica" charset="0"/>
                <a:ea typeface="Helvetica" charset="0"/>
                <a:cs typeface="Helvetica" charset="0"/>
              </a:rPr>
              <a:t>RWA: souvisí s kriminalitou</a:t>
            </a:r>
          </a:p>
          <a:p>
            <a:pPr lvl="1"/>
            <a:r>
              <a:rPr lang="cs-CZ" dirty="0">
                <a:latin typeface="Helvetica" charset="0"/>
                <a:ea typeface="Helvetica" charset="0"/>
                <a:cs typeface="Helvetica" charset="0"/>
              </a:rPr>
              <a:t>SDO: souvisí s ekonomickými tématy (</a:t>
            </a:r>
            <a:r>
              <a:rPr lang="cs-CZ" dirty="0" err="1">
                <a:latin typeface="Helvetica" charset="0"/>
                <a:ea typeface="Helvetica" charset="0"/>
                <a:cs typeface="Helvetica" charset="0"/>
              </a:rPr>
              <a:t>Cohrs</a:t>
            </a:r>
            <a:r>
              <a:rPr lang="cs-CZ" dirty="0">
                <a:latin typeface="Helvetica" charset="0"/>
                <a:ea typeface="Helvetica" charset="0"/>
                <a:cs typeface="Helvetica" charset="0"/>
              </a:rPr>
              <a:t> a </a:t>
            </a:r>
            <a:r>
              <a:rPr lang="cs-CZ" dirty="0" err="1">
                <a:latin typeface="Helvetica" charset="0"/>
                <a:ea typeface="Helvetica" charset="0"/>
                <a:cs typeface="Helvetica" charset="0"/>
              </a:rPr>
              <a:t>Stelz</a:t>
            </a:r>
            <a:r>
              <a:rPr lang="cs-CZ" dirty="0">
                <a:latin typeface="Helvetica" charset="0"/>
                <a:ea typeface="Helvetica" charset="0"/>
                <a:cs typeface="Helvetica" charset="0"/>
              </a:rPr>
              <a:t> 2010)</a:t>
            </a:r>
          </a:p>
          <a:p>
            <a:r>
              <a:rPr lang="cs-CZ" dirty="0">
                <a:latin typeface="Helvetica" charset="0"/>
                <a:ea typeface="Helvetica" charset="0"/>
                <a:cs typeface="Helvetica" charset="0"/>
              </a:rPr>
              <a:t>RWA: negativní postoje k imigrantům kvůli strach z nedostatečné asimilace, odporu převzít společenské normy</a:t>
            </a:r>
          </a:p>
          <a:p>
            <a:r>
              <a:rPr lang="cs-CZ" dirty="0">
                <a:latin typeface="Helvetica" charset="0"/>
                <a:ea typeface="Helvetica" charset="0"/>
                <a:cs typeface="Helvetica" charset="0"/>
              </a:rPr>
              <a:t>SDO: strach, že se asimilují a smažou rozdíly</a:t>
            </a:r>
          </a:p>
        </p:txBody>
      </p:sp>
    </p:spTree>
    <p:extLst>
      <p:ext uri="{BB962C8B-B14F-4D97-AF65-F5344CB8AC3E}">
        <p14:creationId xmlns:p14="http://schemas.microsoft.com/office/powerpoint/2010/main" val="25393607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Helvetica" charset="0"/>
                <a:ea typeface="Helvetica" charset="0"/>
                <a:cs typeface="Helvetica" charset="0"/>
              </a:rPr>
              <a:t>POSLUŠNOST AUTORITĚ</a:t>
            </a:r>
          </a:p>
        </p:txBody>
      </p:sp>
      <p:sp>
        <p:nvSpPr>
          <p:cNvPr id="3" name="Content Placeholder 2"/>
          <p:cNvSpPr>
            <a:spLocks noGrp="1"/>
          </p:cNvSpPr>
          <p:nvPr>
            <p:ph idx="1"/>
          </p:nvPr>
        </p:nvSpPr>
        <p:spPr/>
        <p:txBody>
          <a:bodyPr/>
          <a:lstStyle/>
          <a:p>
            <a:r>
              <a:rPr lang="cs-CZ" dirty="0" err="1">
                <a:latin typeface="Helvetica" charset="0"/>
                <a:ea typeface="Helvetica" charset="0"/>
                <a:cs typeface="Helvetica" charset="0"/>
              </a:rPr>
              <a:t>Stanley</a:t>
            </a:r>
            <a:r>
              <a:rPr lang="cs-CZ" dirty="0">
                <a:latin typeface="Helvetica" charset="0"/>
                <a:ea typeface="Helvetica" charset="0"/>
                <a:cs typeface="Helvetica" charset="0"/>
              </a:rPr>
              <a:t> </a:t>
            </a:r>
            <a:r>
              <a:rPr lang="cs-CZ" dirty="0" err="1">
                <a:latin typeface="Helvetica" charset="0"/>
                <a:ea typeface="Helvetica" charset="0"/>
                <a:cs typeface="Helvetica" charset="0"/>
              </a:rPr>
              <a:t>Milgram</a:t>
            </a:r>
            <a:endParaRPr lang="cs-CZ" dirty="0">
              <a:latin typeface="Helvetica" charset="0"/>
              <a:ea typeface="Helvetica" charset="0"/>
              <a:cs typeface="Helvetica" charset="0"/>
            </a:endParaRPr>
          </a:p>
          <a:p>
            <a:r>
              <a:rPr lang="cs-CZ" dirty="0">
                <a:latin typeface="Helvetica" charset="0"/>
                <a:ea typeface="Helvetica" charset="0"/>
                <a:cs typeface="Helvetica" charset="0"/>
              </a:rPr>
              <a:t>Sociální psycholog, téma poslušnosti</a:t>
            </a:r>
          </a:p>
          <a:p>
            <a:r>
              <a:rPr lang="cs-CZ" dirty="0">
                <a:latin typeface="Helvetica" charset="0"/>
                <a:ea typeface="Helvetica" charset="0"/>
                <a:cs typeface="Helvetica" charset="0"/>
              </a:rPr>
              <a:t>Vychází z poznatků o konformitě </a:t>
            </a:r>
            <a:r>
              <a:rPr lang="cs-CZ" dirty="0" err="1">
                <a:latin typeface="Helvetica" charset="0"/>
                <a:ea typeface="Helvetica" charset="0"/>
                <a:cs typeface="Helvetica" charset="0"/>
              </a:rPr>
              <a:t>Salomona</a:t>
            </a:r>
            <a:r>
              <a:rPr lang="cs-CZ" dirty="0">
                <a:latin typeface="Helvetica" charset="0"/>
                <a:ea typeface="Helvetica" charset="0"/>
                <a:cs typeface="Helvetica" charset="0"/>
              </a:rPr>
              <a:t> </a:t>
            </a:r>
            <a:r>
              <a:rPr lang="cs-CZ" dirty="0" err="1">
                <a:latin typeface="Helvetica" charset="0"/>
                <a:ea typeface="Helvetica" charset="0"/>
                <a:cs typeface="Helvetica" charset="0"/>
              </a:rPr>
              <a:t>Asche</a:t>
            </a:r>
            <a:r>
              <a:rPr lang="cs-CZ" dirty="0">
                <a:latin typeface="Helvetica" charset="0"/>
                <a:ea typeface="Helvetica" charset="0"/>
                <a:cs typeface="Helvetica" charset="0"/>
              </a:rPr>
              <a:t> </a:t>
            </a:r>
          </a:p>
        </p:txBody>
      </p:sp>
      <p:pic>
        <p:nvPicPr>
          <p:cNvPr id="4" name="Obráze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06175" y="3540967"/>
            <a:ext cx="4267841" cy="2767758"/>
          </a:xfrm>
          <a:prstGeom prst="rect">
            <a:avLst/>
          </a:prstGeom>
        </p:spPr>
      </p:pic>
    </p:spTree>
    <p:extLst>
      <p:ext uri="{BB962C8B-B14F-4D97-AF65-F5344CB8AC3E}">
        <p14:creationId xmlns:p14="http://schemas.microsoft.com/office/powerpoint/2010/main" val="3510369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Helvetica" charset="0"/>
                <a:ea typeface="Helvetica" charset="0"/>
                <a:cs typeface="Helvetica" charset="0"/>
              </a:rPr>
              <a:t>Milgram</a:t>
            </a:r>
          </a:p>
        </p:txBody>
      </p:sp>
      <p:sp>
        <p:nvSpPr>
          <p:cNvPr id="3" name="Content Placeholder 2"/>
          <p:cNvSpPr>
            <a:spLocks noGrp="1"/>
          </p:cNvSpPr>
          <p:nvPr>
            <p:ph idx="1"/>
          </p:nvPr>
        </p:nvSpPr>
        <p:spPr/>
        <p:txBody>
          <a:bodyPr/>
          <a:lstStyle/>
          <a:p>
            <a:r>
              <a:rPr lang="cs-CZ" dirty="0">
                <a:latin typeface="Helvetica" charset="0"/>
                <a:ea typeface="Helvetica" charset="0"/>
                <a:cs typeface="Helvetica" charset="0"/>
              </a:rPr>
              <a:t>Jak funguje konformita?</a:t>
            </a:r>
          </a:p>
          <a:p>
            <a:r>
              <a:rPr lang="cs-CZ" dirty="0">
                <a:latin typeface="Helvetica" charset="0"/>
                <a:ea typeface="Helvetica" charset="0"/>
                <a:cs typeface="Helvetica" charset="0"/>
              </a:rPr>
              <a:t>Chtěl vědět, jak daleko jsou lidé schopní zajít, když jim autorita říká, ab udělali něco proti vlastním predispozicím</a:t>
            </a:r>
          </a:p>
          <a:p>
            <a:r>
              <a:rPr lang="cs-CZ" dirty="0">
                <a:latin typeface="Helvetica" charset="0"/>
                <a:ea typeface="Helvetica" charset="0"/>
                <a:cs typeface="Helvetica" charset="0"/>
              </a:rPr>
              <a:t>Umisťuje subjekty do situace, ve které se jejich predispozice oslabují</a:t>
            </a:r>
          </a:p>
          <a:p>
            <a:endParaRPr lang="cs-CZ" dirty="0">
              <a:latin typeface="Helvetica" charset="0"/>
              <a:ea typeface="Helvetica" charset="0"/>
              <a:cs typeface="Helvetica" charset="0"/>
            </a:endParaRPr>
          </a:p>
        </p:txBody>
      </p:sp>
    </p:spTree>
    <p:extLst>
      <p:ext uri="{BB962C8B-B14F-4D97-AF65-F5344CB8AC3E}">
        <p14:creationId xmlns:p14="http://schemas.microsoft.com/office/powerpoint/2010/main" val="14903465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Helvetica" charset="0"/>
                <a:ea typeface="Helvetica" charset="0"/>
                <a:cs typeface="Helvetica" charset="0"/>
              </a:rPr>
              <a:t>Milgramův</a:t>
            </a:r>
            <a:r>
              <a:rPr lang="en-US" dirty="0">
                <a:latin typeface="Helvetica" charset="0"/>
                <a:ea typeface="Helvetica" charset="0"/>
                <a:cs typeface="Helvetica" charset="0"/>
              </a:rPr>
              <a:t> experiment</a:t>
            </a:r>
          </a:p>
        </p:txBody>
      </p:sp>
      <p:pic>
        <p:nvPicPr>
          <p:cNvPr id="4" name="Image 1" descr="Jul03&amp;01.jpg"/>
          <p:cNvPicPr>
            <a:picLocks noGrp="1" noChangeAspect="1"/>
          </p:cNvPicPr>
          <p:nvPr>
            <p:ph idx="1"/>
          </p:nvPr>
        </p:nvPicPr>
        <p:blipFill>
          <a:blip r:embed="rId2">
            <a:extLst>
              <a:ext uri="{28A0092B-C50C-407E-A947-70E740481C1C}">
                <a14:useLocalDpi xmlns:a14="http://schemas.microsoft.com/office/drawing/2010/main" val="0"/>
              </a:ext>
            </a:extLst>
          </a:blip>
          <a:srcRect t="16891" b="16891"/>
          <a:stretch>
            <a:fillRect/>
          </a:stretch>
        </p:blipFill>
        <p:spPr bwMode="auto">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230232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Helvetica" charset="0"/>
                <a:ea typeface="Helvetica" charset="0"/>
                <a:cs typeface="Helvetica" charset="0"/>
              </a:rPr>
              <a:t>Milgramův</a:t>
            </a:r>
            <a:r>
              <a:rPr lang="en-US" dirty="0">
                <a:latin typeface="Helvetica" charset="0"/>
                <a:ea typeface="Helvetica" charset="0"/>
                <a:cs typeface="Helvetica" charset="0"/>
              </a:rPr>
              <a:t> experiment</a:t>
            </a:r>
          </a:p>
        </p:txBody>
      </p:sp>
      <p:sp>
        <p:nvSpPr>
          <p:cNvPr id="3" name="Content Placeholder 2"/>
          <p:cNvSpPr>
            <a:spLocks noGrp="1"/>
          </p:cNvSpPr>
          <p:nvPr>
            <p:ph idx="1"/>
          </p:nvPr>
        </p:nvSpPr>
        <p:spPr/>
        <p:txBody>
          <a:bodyPr/>
          <a:lstStyle/>
          <a:p>
            <a:r>
              <a:rPr lang="cs-CZ" dirty="0">
                <a:latin typeface="Helvetica" charset="0"/>
                <a:ea typeface="Helvetica" charset="0"/>
                <a:cs typeface="Helvetica" charset="0"/>
              </a:rPr>
              <a:t>Predikce psychiatrů a psychologů</a:t>
            </a:r>
          </a:p>
          <a:p>
            <a:pPr lvl="1"/>
            <a:r>
              <a:rPr lang="cs-CZ" dirty="0">
                <a:latin typeface="Helvetica" charset="0"/>
                <a:ea typeface="Helvetica" charset="0"/>
                <a:cs typeface="Helvetica" charset="0"/>
              </a:rPr>
              <a:t>0,125 % participantů bude ochotných dát maximální šok</a:t>
            </a:r>
          </a:p>
          <a:p>
            <a:pPr lvl="1"/>
            <a:r>
              <a:rPr lang="cs-CZ" dirty="0">
                <a:latin typeface="Helvetica" charset="0"/>
                <a:ea typeface="Helvetica" charset="0"/>
                <a:cs typeface="Helvetica" charset="0"/>
              </a:rPr>
              <a:t>Průměrný maximální šok 125 V</a:t>
            </a:r>
          </a:p>
        </p:txBody>
      </p:sp>
    </p:spTree>
    <p:extLst>
      <p:ext uri="{BB962C8B-B14F-4D97-AF65-F5344CB8AC3E}">
        <p14:creationId xmlns:p14="http://schemas.microsoft.com/office/powerpoint/2010/main" val="23488234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Helvetica" charset="0"/>
                <a:ea typeface="Helvetica" charset="0"/>
                <a:cs typeface="Helvetica" charset="0"/>
              </a:rPr>
              <a:t>Milgramův</a:t>
            </a:r>
            <a:r>
              <a:rPr lang="en-US" dirty="0">
                <a:latin typeface="Helvetica" charset="0"/>
                <a:ea typeface="Helvetica" charset="0"/>
                <a:cs typeface="Helvetica" charset="0"/>
              </a:rPr>
              <a:t> experiment</a:t>
            </a:r>
          </a:p>
        </p:txBody>
      </p:sp>
      <p:sp>
        <p:nvSpPr>
          <p:cNvPr id="3" name="Content Placeholder 2"/>
          <p:cNvSpPr>
            <a:spLocks noGrp="1"/>
          </p:cNvSpPr>
          <p:nvPr>
            <p:ph idx="1"/>
          </p:nvPr>
        </p:nvSpPr>
        <p:spPr/>
        <p:txBody>
          <a:bodyPr/>
          <a:lstStyle/>
          <a:p>
            <a:r>
              <a:rPr lang="cs-CZ" dirty="0">
                <a:latin typeface="Helvetica" charset="0"/>
                <a:ea typeface="Helvetica" charset="0"/>
                <a:cs typeface="Helvetica" charset="0"/>
              </a:rPr>
              <a:t>Ve skutečnosti: </a:t>
            </a:r>
          </a:p>
          <a:p>
            <a:pPr lvl="1"/>
            <a:r>
              <a:rPr lang="cs-CZ" dirty="0">
                <a:latin typeface="Helvetica" charset="0"/>
                <a:ea typeface="Helvetica" charset="0"/>
                <a:cs typeface="Helvetica" charset="0"/>
              </a:rPr>
              <a:t>63 % participantů jdou až do maxima (450V)</a:t>
            </a:r>
          </a:p>
          <a:p>
            <a:pPr lvl="1"/>
            <a:r>
              <a:rPr lang="cs-CZ" dirty="0">
                <a:latin typeface="Helvetica" charset="0"/>
                <a:ea typeface="Helvetica" charset="0"/>
                <a:cs typeface="Helvetica" charset="0"/>
              </a:rPr>
              <a:t>Průměrný maximální šok: 375 V</a:t>
            </a:r>
          </a:p>
          <a:p>
            <a:endParaRPr lang="en-US" dirty="0">
              <a:latin typeface="Helvetica" charset="0"/>
              <a:ea typeface="Helvetica" charset="0"/>
              <a:cs typeface="Helvetica" charset="0"/>
            </a:endParaRPr>
          </a:p>
        </p:txBody>
      </p:sp>
    </p:spTree>
    <p:extLst>
      <p:ext uri="{BB962C8B-B14F-4D97-AF65-F5344CB8AC3E}">
        <p14:creationId xmlns:p14="http://schemas.microsoft.com/office/powerpoint/2010/main" val="2347223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latin typeface="Helvetica" panose="020B0604020202020204" pitchFamily="34" charset="0"/>
                <a:cs typeface="Helvetica" panose="020B0604020202020204" pitchFamily="34" charset="0"/>
              </a:rPr>
              <a:t>Osobnost</a:t>
            </a:r>
          </a:p>
        </p:txBody>
      </p:sp>
      <p:sp>
        <p:nvSpPr>
          <p:cNvPr id="3" name="Content Placeholder 2"/>
          <p:cNvSpPr>
            <a:spLocks noGrp="1"/>
          </p:cNvSpPr>
          <p:nvPr>
            <p:ph idx="1"/>
          </p:nvPr>
        </p:nvSpPr>
        <p:spPr/>
        <p:txBody>
          <a:bodyPr/>
          <a:lstStyle/>
          <a:p>
            <a:r>
              <a:rPr lang="cs-CZ" altLang="zh-CN" dirty="0">
                <a:latin typeface="Helvetica" panose="020B0604020202020204" pitchFamily="34" charset="0"/>
                <a:cs typeface="Helvetica" panose="020B0604020202020204" pitchFamily="34" charset="0"/>
              </a:rPr>
              <a:t>Predispozice determinující postoje, hodnoty, chování atd..</a:t>
            </a:r>
          </a:p>
          <a:p>
            <a:r>
              <a:rPr lang="cs-CZ" altLang="zh-CN" dirty="0">
                <a:latin typeface="Helvetica" panose="020B0604020202020204" pitchFamily="34" charset="0"/>
                <a:cs typeface="Helvetica" panose="020B0604020202020204" pitchFamily="34" charset="0"/>
              </a:rPr>
              <a:t>Pravidelnosti v tom, jak lidé reagují na nejrůznější stimuly</a:t>
            </a:r>
          </a:p>
          <a:p>
            <a:r>
              <a:rPr lang="cs-CZ" altLang="zh-CN" dirty="0">
                <a:latin typeface="Helvetica" panose="020B0604020202020204" pitchFamily="34" charset="0"/>
                <a:cs typeface="Helvetica" panose="020B0604020202020204" pitchFamily="34" charset="0"/>
              </a:rPr>
              <a:t>Unikátní pro každého jedince</a:t>
            </a:r>
          </a:p>
          <a:p>
            <a:r>
              <a:rPr lang="cs-CZ" altLang="zh-CN" dirty="0">
                <a:latin typeface="Helvetica" panose="020B0604020202020204" pitchFamily="34" charset="0"/>
                <a:cs typeface="Helvetica" panose="020B0604020202020204" pitchFamily="34" charset="0"/>
              </a:rPr>
              <a:t>Stabilní v čase</a:t>
            </a:r>
          </a:p>
          <a:p>
            <a:r>
              <a:rPr lang="cs-CZ" altLang="zh-CN" dirty="0">
                <a:latin typeface="Helvetica" panose="020B0604020202020204" pitchFamily="34" charset="0"/>
                <a:cs typeface="Helvetica" panose="020B0604020202020204" pitchFamily="34" charset="0"/>
              </a:rPr>
              <a:t>Ovlivňuje chování i postoje</a:t>
            </a:r>
          </a:p>
          <a:p>
            <a:endParaRPr lang="cs-CZ" altLang="zh-CN"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198578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Helvetica" charset="0"/>
                <a:ea typeface="Helvetica" charset="0"/>
                <a:cs typeface="Helvetica" charset="0"/>
              </a:rPr>
              <a:t>Experiment #11</a:t>
            </a:r>
          </a:p>
        </p:txBody>
      </p:sp>
      <p:sp>
        <p:nvSpPr>
          <p:cNvPr id="3" name="Content Placeholder 2"/>
          <p:cNvSpPr>
            <a:spLocks noGrp="1"/>
          </p:cNvSpPr>
          <p:nvPr>
            <p:ph idx="1"/>
          </p:nvPr>
        </p:nvSpPr>
        <p:spPr/>
        <p:txBody>
          <a:bodyPr/>
          <a:lstStyle/>
          <a:p>
            <a:r>
              <a:rPr lang="cs-CZ" dirty="0">
                <a:latin typeface="Helvetica" charset="0"/>
                <a:ea typeface="Helvetica" charset="0"/>
                <a:cs typeface="Helvetica" charset="0"/>
              </a:rPr>
              <a:t>Možnost zvolit šok:</a:t>
            </a:r>
          </a:p>
          <a:p>
            <a:pPr lvl="1"/>
            <a:r>
              <a:rPr lang="cs-CZ" dirty="0">
                <a:latin typeface="Helvetica" charset="0"/>
                <a:ea typeface="Helvetica" charset="0"/>
                <a:cs typeface="Helvetica" charset="0"/>
              </a:rPr>
              <a:t>Průměrný maximální šok = 75 V</a:t>
            </a:r>
          </a:p>
          <a:p>
            <a:pPr lvl="1"/>
            <a:r>
              <a:rPr lang="cs-CZ" dirty="0">
                <a:latin typeface="Helvetica" charset="0"/>
                <a:ea typeface="Helvetica" charset="0"/>
                <a:cs typeface="Helvetica" charset="0"/>
              </a:rPr>
              <a:t>1/40 subjektů zvolil 450 V (3%)</a:t>
            </a:r>
          </a:p>
        </p:txBody>
      </p:sp>
    </p:spTree>
    <p:extLst>
      <p:ext uri="{BB962C8B-B14F-4D97-AF65-F5344CB8AC3E}">
        <p14:creationId xmlns:p14="http://schemas.microsoft.com/office/powerpoint/2010/main" val="33831956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Experiment #8</a:t>
            </a:r>
          </a:p>
        </p:txBody>
      </p:sp>
      <p:sp>
        <p:nvSpPr>
          <p:cNvPr id="3" name="Content Placeholder 2"/>
          <p:cNvSpPr>
            <a:spLocks noGrp="1"/>
          </p:cNvSpPr>
          <p:nvPr>
            <p:ph idx="1"/>
          </p:nvPr>
        </p:nvSpPr>
        <p:spPr/>
        <p:txBody>
          <a:bodyPr/>
          <a:lstStyle/>
          <a:p>
            <a:r>
              <a:rPr lang="cs-CZ" dirty="0">
                <a:latin typeface="Helvetica" panose="020B0604020202020204" pitchFamily="34" charset="0"/>
                <a:cs typeface="Helvetica" panose="020B0604020202020204" pitchFamily="34" charset="0"/>
              </a:rPr>
              <a:t>Ženy:</a:t>
            </a:r>
          </a:p>
          <a:p>
            <a:r>
              <a:rPr lang="cs-CZ" dirty="0">
                <a:latin typeface="Helvetica" panose="020B0604020202020204" pitchFamily="34" charset="0"/>
                <a:cs typeface="Helvetica" panose="020B0604020202020204" pitchFamily="34" charset="0"/>
              </a:rPr>
              <a:t>65 % vydrželo až do maxima 450 V</a:t>
            </a:r>
          </a:p>
          <a:p>
            <a:r>
              <a:rPr lang="cs-CZ" dirty="0">
                <a:latin typeface="Helvetica" panose="020B0604020202020204" pitchFamily="34" charset="0"/>
                <a:cs typeface="Helvetica" panose="020B0604020202020204" pitchFamily="34" charset="0"/>
              </a:rPr>
              <a:t>Průměrný maximální šok = 375 V</a:t>
            </a:r>
          </a:p>
        </p:txBody>
      </p:sp>
    </p:spTree>
    <p:extLst>
      <p:ext uri="{BB962C8B-B14F-4D97-AF65-F5344CB8AC3E}">
        <p14:creationId xmlns:p14="http://schemas.microsoft.com/office/powerpoint/2010/main" val="28479096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Helvetica" charset="0"/>
                <a:ea typeface="Helvetica" charset="0"/>
                <a:cs typeface="Helvetica" charset="0"/>
              </a:rPr>
              <a:t>Experiment #3</a:t>
            </a:r>
          </a:p>
        </p:txBody>
      </p:sp>
      <p:sp>
        <p:nvSpPr>
          <p:cNvPr id="3" name="Content Placeholder 2"/>
          <p:cNvSpPr>
            <a:spLocks noGrp="1"/>
          </p:cNvSpPr>
          <p:nvPr>
            <p:ph idx="1"/>
          </p:nvPr>
        </p:nvSpPr>
        <p:spPr/>
        <p:txBody>
          <a:bodyPr/>
          <a:lstStyle/>
          <a:p>
            <a:r>
              <a:rPr lang="cs-CZ" dirty="0">
                <a:latin typeface="Helvetica" charset="0"/>
                <a:ea typeface="Helvetica" charset="0"/>
                <a:cs typeface="Helvetica" charset="0"/>
              </a:rPr>
              <a:t>Oběť ve stejné místnosti:</a:t>
            </a:r>
          </a:p>
          <a:p>
            <a:pPr lvl="1"/>
            <a:r>
              <a:rPr lang="cs-CZ" dirty="0">
                <a:latin typeface="Helvetica" charset="0"/>
                <a:ea typeface="Helvetica" charset="0"/>
                <a:cs typeface="Helvetica" charset="0"/>
              </a:rPr>
              <a:t>16/40 (40 % ) vydrželo až do maxima 450 V</a:t>
            </a:r>
          </a:p>
          <a:p>
            <a:pPr lvl="1"/>
            <a:r>
              <a:rPr lang="cs-CZ" dirty="0">
                <a:latin typeface="Helvetica" charset="0"/>
                <a:ea typeface="Helvetica" charset="0"/>
                <a:cs typeface="Helvetica" charset="0"/>
              </a:rPr>
              <a:t>Průměrný maximální šok = 315 V</a:t>
            </a:r>
          </a:p>
        </p:txBody>
      </p:sp>
    </p:spTree>
    <p:extLst>
      <p:ext uri="{BB962C8B-B14F-4D97-AF65-F5344CB8AC3E}">
        <p14:creationId xmlns:p14="http://schemas.microsoft.com/office/powerpoint/2010/main" val="15160430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Helvetica" charset="0"/>
                <a:ea typeface="Helvetica" charset="0"/>
                <a:cs typeface="Helvetica" charset="0"/>
              </a:rPr>
              <a:t>Experiment #4</a:t>
            </a:r>
          </a:p>
        </p:txBody>
      </p:sp>
      <p:sp>
        <p:nvSpPr>
          <p:cNvPr id="3" name="Content Placeholder 2"/>
          <p:cNvSpPr>
            <a:spLocks noGrp="1"/>
          </p:cNvSpPr>
          <p:nvPr>
            <p:ph idx="1"/>
          </p:nvPr>
        </p:nvSpPr>
        <p:spPr/>
        <p:txBody>
          <a:bodyPr/>
          <a:lstStyle/>
          <a:p>
            <a:r>
              <a:rPr lang="cs-CZ" dirty="0">
                <a:latin typeface="Helvetica" charset="0"/>
                <a:ea typeface="Helvetica" charset="0"/>
                <a:cs typeface="Helvetica" charset="0"/>
              </a:rPr>
              <a:t>Kontakt s obětí</a:t>
            </a:r>
          </a:p>
          <a:p>
            <a:pPr lvl="1"/>
            <a:r>
              <a:rPr lang="cs-CZ" dirty="0">
                <a:latin typeface="Helvetica" charset="0"/>
                <a:ea typeface="Helvetica" charset="0"/>
                <a:cs typeface="Helvetica" charset="0"/>
              </a:rPr>
              <a:t>12/40 (30 %) vydrželi až do maxima 450 V</a:t>
            </a:r>
          </a:p>
          <a:p>
            <a:pPr lvl="1"/>
            <a:r>
              <a:rPr lang="cs-CZ" dirty="0">
                <a:latin typeface="Helvetica" charset="0"/>
                <a:ea typeface="Helvetica" charset="0"/>
                <a:cs typeface="Helvetica" charset="0"/>
              </a:rPr>
              <a:t>Průměrný maximální šok = 270 V</a:t>
            </a:r>
          </a:p>
        </p:txBody>
      </p:sp>
    </p:spTree>
    <p:extLst>
      <p:ext uri="{BB962C8B-B14F-4D97-AF65-F5344CB8AC3E}">
        <p14:creationId xmlns:p14="http://schemas.microsoft.com/office/powerpoint/2010/main" val="5671752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Helvetica" charset="0"/>
                <a:ea typeface="Helvetica" charset="0"/>
                <a:cs typeface="Helvetica" charset="0"/>
              </a:rPr>
              <a:t>Experiment #13</a:t>
            </a:r>
          </a:p>
        </p:txBody>
      </p:sp>
      <p:sp>
        <p:nvSpPr>
          <p:cNvPr id="3" name="Content Placeholder 2"/>
          <p:cNvSpPr>
            <a:spLocks noGrp="1"/>
          </p:cNvSpPr>
          <p:nvPr>
            <p:ph idx="1"/>
          </p:nvPr>
        </p:nvSpPr>
        <p:spPr/>
        <p:txBody>
          <a:bodyPr/>
          <a:lstStyle/>
          <a:p>
            <a:endParaRPr lang="en-US" dirty="0"/>
          </a:p>
        </p:txBody>
      </p:sp>
      <p:pic>
        <p:nvPicPr>
          <p:cNvPr id="4" name="Image 1" descr="Jul03&amp;06.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63008" y="1281520"/>
            <a:ext cx="5990752" cy="50992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99237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Helvetica" charset="0"/>
                <a:ea typeface="Helvetica" charset="0"/>
                <a:cs typeface="Helvetica" charset="0"/>
              </a:rPr>
              <a:t>Experiment #13</a:t>
            </a:r>
          </a:p>
        </p:txBody>
      </p:sp>
      <p:sp>
        <p:nvSpPr>
          <p:cNvPr id="3" name="Content Placeholder 2"/>
          <p:cNvSpPr>
            <a:spLocks noGrp="1"/>
          </p:cNvSpPr>
          <p:nvPr>
            <p:ph idx="1"/>
          </p:nvPr>
        </p:nvSpPr>
        <p:spPr/>
        <p:txBody>
          <a:bodyPr/>
          <a:lstStyle/>
          <a:p>
            <a:r>
              <a:rPr lang="cs-CZ" dirty="0">
                <a:latin typeface="Helvetica" charset="0"/>
                <a:ea typeface="Helvetica" charset="0"/>
                <a:cs typeface="Helvetica" charset="0"/>
              </a:rPr>
              <a:t>Místo experimentátora obyčejný člověk</a:t>
            </a:r>
          </a:p>
          <a:p>
            <a:r>
              <a:rPr lang="cs-CZ" dirty="0">
                <a:latin typeface="Helvetica" charset="0"/>
                <a:ea typeface="Helvetica" charset="0"/>
                <a:cs typeface="Helvetica" charset="0"/>
              </a:rPr>
              <a:t>4/40 (20 %) vydrželi do maxima 45 V</a:t>
            </a:r>
          </a:p>
          <a:p>
            <a:r>
              <a:rPr lang="cs-CZ" dirty="0">
                <a:latin typeface="Helvetica" charset="0"/>
                <a:ea typeface="Helvetica" charset="0"/>
                <a:cs typeface="Helvetica" charset="0"/>
              </a:rPr>
              <a:t>Průměrný nejvyšší šok = 240</a:t>
            </a:r>
          </a:p>
        </p:txBody>
      </p:sp>
    </p:spTree>
    <p:extLst>
      <p:ext uri="{BB962C8B-B14F-4D97-AF65-F5344CB8AC3E}">
        <p14:creationId xmlns:p14="http://schemas.microsoft.com/office/powerpoint/2010/main" val="304092781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Helvetica" charset="0"/>
                <a:ea typeface="Helvetica" charset="0"/>
                <a:cs typeface="Helvetica" charset="0"/>
              </a:rPr>
              <a:t>Experiment #14</a:t>
            </a:r>
          </a:p>
        </p:txBody>
      </p:sp>
      <p:pic>
        <p:nvPicPr>
          <p:cNvPr id="4" name="Image 1" descr="Jul03&amp;07.jpg"/>
          <p:cNvPicPr>
            <a:picLocks noGrp="1" noChangeAspect="1"/>
          </p:cNvPicPr>
          <p:nvPr>
            <p:ph idx="1"/>
          </p:nvPr>
        </p:nvPicPr>
        <p:blipFill>
          <a:blip r:embed="rId2">
            <a:extLst>
              <a:ext uri="{28A0092B-C50C-407E-A947-70E740481C1C}">
                <a14:useLocalDpi xmlns:a14="http://schemas.microsoft.com/office/drawing/2010/main" val="0"/>
              </a:ext>
            </a:extLst>
          </a:blip>
          <a:srcRect t="17462" b="17462"/>
          <a:stretch>
            <a:fillRect/>
          </a:stretch>
        </p:blipFill>
        <p:spPr bwMode="auto">
          <a:xfrm>
            <a:off x="895558" y="1790813"/>
            <a:ext cx="7172551" cy="394462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141269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Helvetica" charset="0"/>
                <a:ea typeface="Helvetica" charset="0"/>
                <a:cs typeface="Helvetica" charset="0"/>
              </a:rPr>
              <a:t>Experiment #14</a:t>
            </a:r>
          </a:p>
        </p:txBody>
      </p:sp>
      <p:sp>
        <p:nvSpPr>
          <p:cNvPr id="3" name="Content Placeholder 2"/>
          <p:cNvSpPr>
            <a:spLocks noGrp="1"/>
          </p:cNvSpPr>
          <p:nvPr>
            <p:ph idx="1"/>
          </p:nvPr>
        </p:nvSpPr>
        <p:spPr/>
        <p:txBody>
          <a:bodyPr/>
          <a:lstStyle/>
          <a:p>
            <a:r>
              <a:rPr lang="cs-CZ" dirty="0">
                <a:latin typeface="Helvetica" panose="020B0604020202020204" pitchFamily="34" charset="0"/>
                <a:cs typeface="Helvetica" panose="020B0604020202020204" pitchFamily="34" charset="0"/>
              </a:rPr>
              <a:t>Experimentátor v roli </a:t>
            </a:r>
            <a:r>
              <a:rPr lang="cs-CZ" dirty="0" err="1">
                <a:latin typeface="Helvetica" panose="020B0604020202020204" pitchFamily="34" charset="0"/>
                <a:cs typeface="Helvetica" panose="020B0604020202020204" pitchFamily="34" charset="0"/>
              </a:rPr>
              <a:t>Learnera</a:t>
            </a:r>
            <a:r>
              <a:rPr lang="cs-CZ" dirty="0">
                <a:latin typeface="Helvetica" panose="020B0604020202020204" pitchFamily="34" charset="0"/>
                <a:cs typeface="Helvetica" panose="020B0604020202020204" pitchFamily="34" charset="0"/>
              </a:rPr>
              <a:t>, výměna rolí</a:t>
            </a:r>
          </a:p>
          <a:p>
            <a:r>
              <a:rPr lang="cs-CZ" dirty="0">
                <a:latin typeface="Helvetica" panose="020B0604020202020204" pitchFamily="34" charset="0"/>
                <a:cs typeface="Helvetica" panose="020B0604020202020204" pitchFamily="34" charset="0"/>
              </a:rPr>
              <a:t>0/40 ochotno dát 450 V</a:t>
            </a:r>
          </a:p>
          <a:p>
            <a:r>
              <a:rPr lang="cs-CZ" dirty="0">
                <a:latin typeface="Helvetica" panose="020B0604020202020204" pitchFamily="34" charset="0"/>
                <a:cs typeface="Helvetica" panose="020B0604020202020204" pitchFamily="34" charset="0"/>
              </a:rPr>
              <a:t>Průměrný nejvyšší šok = 150 V</a:t>
            </a:r>
          </a:p>
        </p:txBody>
      </p:sp>
    </p:spTree>
    <p:extLst>
      <p:ext uri="{BB962C8B-B14F-4D97-AF65-F5344CB8AC3E}">
        <p14:creationId xmlns:p14="http://schemas.microsoft.com/office/powerpoint/2010/main" val="17183715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8925"/>
            <a:ext cx="8229600" cy="1143000"/>
          </a:xfrm>
        </p:spPr>
        <p:txBody>
          <a:bodyPr/>
          <a:lstStyle/>
          <a:p>
            <a:r>
              <a:rPr lang="en-US" dirty="0" err="1">
                <a:latin typeface="Helvetica" charset="0"/>
                <a:ea typeface="Helvetica" charset="0"/>
                <a:cs typeface="Helvetica" charset="0"/>
              </a:rPr>
              <a:t>Milgram</a:t>
            </a:r>
            <a:endParaRPr lang="en-US" dirty="0">
              <a:latin typeface="Helvetica" charset="0"/>
              <a:ea typeface="Helvetica" charset="0"/>
              <a:cs typeface="Helvetica" charset="0"/>
            </a:endParaRPr>
          </a:p>
        </p:txBody>
      </p:sp>
      <p:sp>
        <p:nvSpPr>
          <p:cNvPr id="3" name="Content Placeholder 2"/>
          <p:cNvSpPr>
            <a:spLocks noGrp="1"/>
          </p:cNvSpPr>
          <p:nvPr>
            <p:ph idx="1"/>
          </p:nvPr>
        </p:nvSpPr>
        <p:spPr/>
        <p:txBody>
          <a:bodyPr/>
          <a:lstStyle/>
          <a:p>
            <a:r>
              <a:rPr lang="cs-CZ" dirty="0">
                <a:latin typeface="Helvetica" charset="0"/>
                <a:ea typeface="Helvetica" charset="0"/>
                <a:cs typeface="Helvetica" charset="0"/>
              </a:rPr>
              <a:t>Člověk je schopen se podřídit autoritě, i když je to proti jeho nejlepšímu úsudku</a:t>
            </a:r>
          </a:p>
          <a:p>
            <a:r>
              <a:rPr lang="cs-CZ" dirty="0">
                <a:latin typeface="Helvetica" charset="0"/>
                <a:ea typeface="Helvetica" charset="0"/>
                <a:cs typeface="Helvetica" charset="0"/>
              </a:rPr>
              <a:t>Není to rys osobnosti</a:t>
            </a:r>
          </a:p>
          <a:p>
            <a:r>
              <a:rPr lang="cs-CZ" dirty="0">
                <a:latin typeface="Helvetica" charset="0"/>
                <a:ea typeface="Helvetica" charset="0"/>
                <a:cs typeface="Helvetica" charset="0"/>
              </a:rPr>
              <a:t>Je to dáno situací, ve které se člověk ocitne</a:t>
            </a:r>
          </a:p>
          <a:p>
            <a:r>
              <a:rPr lang="cs-CZ" dirty="0" err="1">
                <a:latin typeface="Helvetica" charset="0"/>
                <a:ea typeface="Helvetica" charset="0"/>
                <a:cs typeface="Helvetica" charset="0"/>
              </a:rPr>
              <a:t>Adorno</a:t>
            </a:r>
            <a:r>
              <a:rPr lang="cs-CZ" dirty="0">
                <a:latin typeface="Helvetica" charset="0"/>
                <a:ea typeface="Helvetica" charset="0"/>
                <a:cs typeface="Helvetica" charset="0"/>
              </a:rPr>
              <a:t> a ostatní se mýlí</a:t>
            </a:r>
          </a:p>
          <a:p>
            <a:r>
              <a:rPr lang="cs-CZ" b="1" dirty="0">
                <a:latin typeface="Helvetica" charset="0"/>
                <a:ea typeface="Helvetica" charset="0"/>
                <a:cs typeface="Helvetica" charset="0"/>
              </a:rPr>
              <a:t>Člověk poslouchající autoritu necítí odpovědnost za své činy</a:t>
            </a:r>
          </a:p>
          <a:p>
            <a:endParaRPr lang="en-US" dirty="0">
              <a:latin typeface="Helvetica" charset="0"/>
              <a:ea typeface="Helvetica" charset="0"/>
              <a:cs typeface="Helvetica" charset="0"/>
            </a:endParaRPr>
          </a:p>
        </p:txBody>
      </p:sp>
    </p:spTree>
    <p:extLst>
      <p:ext uri="{BB962C8B-B14F-4D97-AF65-F5344CB8AC3E}">
        <p14:creationId xmlns:p14="http://schemas.microsoft.com/office/powerpoint/2010/main" val="39613192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Helvetica" charset="0"/>
                <a:ea typeface="Helvetica" charset="0"/>
                <a:cs typeface="Helvetica" charset="0"/>
              </a:rPr>
              <a:t>Milgram</a:t>
            </a:r>
            <a:endParaRPr lang="en-US" dirty="0">
              <a:latin typeface="Helvetica" charset="0"/>
              <a:ea typeface="Helvetica" charset="0"/>
              <a:cs typeface="Helvetica" charset="0"/>
            </a:endParaRPr>
          </a:p>
        </p:txBody>
      </p:sp>
      <p:sp>
        <p:nvSpPr>
          <p:cNvPr id="3" name="Content Placeholder 2"/>
          <p:cNvSpPr>
            <a:spLocks noGrp="1"/>
          </p:cNvSpPr>
          <p:nvPr>
            <p:ph idx="1"/>
          </p:nvPr>
        </p:nvSpPr>
        <p:spPr/>
        <p:txBody>
          <a:bodyPr>
            <a:normAutofit fontScale="92500" lnSpcReduction="20000"/>
          </a:bodyPr>
          <a:lstStyle/>
          <a:p>
            <a:r>
              <a:rPr lang="cs-CZ" dirty="0">
                <a:latin typeface="Helvetica" charset="0"/>
                <a:ea typeface="Helvetica" charset="0"/>
                <a:cs typeface="Helvetica" charset="0"/>
              </a:rPr>
              <a:t>Jaká je role prostředí?</a:t>
            </a:r>
          </a:p>
          <a:p>
            <a:r>
              <a:rPr lang="cs-CZ" dirty="0">
                <a:latin typeface="Helvetica" charset="0"/>
                <a:ea typeface="Helvetica" charset="0"/>
                <a:cs typeface="Helvetica" charset="0"/>
              </a:rPr>
              <a:t>Co tedy vede lidi k poslušnosti?</a:t>
            </a:r>
          </a:p>
          <a:p>
            <a:r>
              <a:rPr lang="cs-CZ" dirty="0">
                <a:latin typeface="Helvetica" charset="0"/>
                <a:ea typeface="Helvetica" charset="0"/>
                <a:cs typeface="Helvetica" charset="0"/>
              </a:rPr>
              <a:t>Co je atributem autority?</a:t>
            </a:r>
          </a:p>
          <a:p>
            <a:r>
              <a:rPr lang="cs-CZ" dirty="0">
                <a:latin typeface="Helvetica" charset="0"/>
                <a:ea typeface="Helvetica" charset="0"/>
                <a:cs typeface="Helvetica" charset="0"/>
              </a:rPr>
              <a:t>Subjekty byly ujištěny, že to není nebezpečné. V genocidě je to naopak. </a:t>
            </a:r>
          </a:p>
          <a:p>
            <a:r>
              <a:rPr lang="cs-CZ" dirty="0">
                <a:latin typeface="Helvetica" charset="0"/>
                <a:ea typeface="Helvetica" charset="0"/>
                <a:cs typeface="Helvetica" charset="0"/>
              </a:rPr>
              <a:t>O čem vypovídá těch 35 %, kteří neuposlechli</a:t>
            </a:r>
          </a:p>
          <a:p>
            <a:pPr lvl="1"/>
            <a:r>
              <a:rPr lang="cs-CZ" dirty="0">
                <a:latin typeface="Helvetica" charset="0"/>
                <a:ea typeface="Helvetica" charset="0"/>
                <a:cs typeface="Helvetica" charset="0"/>
              </a:rPr>
              <a:t>Tomu se nevěnuje</a:t>
            </a:r>
          </a:p>
          <a:p>
            <a:pPr lvl="1"/>
            <a:r>
              <a:rPr lang="cs-CZ" dirty="0">
                <a:latin typeface="Helvetica" charset="0"/>
                <a:ea typeface="Helvetica" charset="0"/>
                <a:cs typeface="Helvetica" charset="0"/>
              </a:rPr>
              <a:t>Evidentně jejich predispozice jsou silnější než situace</a:t>
            </a:r>
          </a:p>
          <a:p>
            <a:pPr marL="457200" lvl="1" indent="0">
              <a:buNone/>
            </a:pPr>
            <a:endParaRPr lang="cs-CZ" dirty="0">
              <a:latin typeface="Helvetica" charset="0"/>
              <a:ea typeface="Helvetica" charset="0"/>
              <a:cs typeface="Helvetica" charset="0"/>
            </a:endParaRPr>
          </a:p>
        </p:txBody>
      </p:sp>
    </p:spTree>
    <p:extLst>
      <p:ext uri="{BB962C8B-B14F-4D97-AF65-F5344CB8AC3E}">
        <p14:creationId xmlns:p14="http://schemas.microsoft.com/office/powerpoint/2010/main" val="393735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latin typeface="Helvetica" charset="0"/>
                <a:ea typeface="Helvetica" charset="0"/>
                <a:cs typeface="Helvetica" charset="0"/>
              </a:rPr>
              <a:t>Autoritářská osobnost</a:t>
            </a:r>
          </a:p>
        </p:txBody>
      </p:sp>
      <p:sp>
        <p:nvSpPr>
          <p:cNvPr id="3" name="Content Placeholder 2"/>
          <p:cNvSpPr>
            <a:spLocks noGrp="1"/>
          </p:cNvSpPr>
          <p:nvPr>
            <p:ph idx="1"/>
          </p:nvPr>
        </p:nvSpPr>
        <p:spPr/>
        <p:txBody>
          <a:bodyPr/>
          <a:lstStyle/>
          <a:p>
            <a:r>
              <a:rPr lang="cs-CZ" dirty="0" err="1">
                <a:latin typeface="Helvetica" charset="0"/>
                <a:ea typeface="Helvetica" charset="0"/>
                <a:cs typeface="Helvetica" charset="0"/>
              </a:rPr>
              <a:t>Adorno</a:t>
            </a:r>
            <a:r>
              <a:rPr lang="cs-CZ" dirty="0">
                <a:latin typeface="Helvetica" charset="0"/>
                <a:ea typeface="Helvetica" charset="0"/>
                <a:cs typeface="Helvetica" charset="0"/>
              </a:rPr>
              <a:t>, </a:t>
            </a:r>
            <a:r>
              <a:rPr lang="cs-CZ" dirty="0" err="1">
                <a:latin typeface="Helvetica" charset="0"/>
                <a:ea typeface="Helvetica" charset="0"/>
                <a:cs typeface="Helvetica" charset="0"/>
              </a:rPr>
              <a:t>Frenkel-Brunswick</a:t>
            </a:r>
            <a:r>
              <a:rPr lang="cs-CZ" dirty="0">
                <a:latin typeface="Helvetica" charset="0"/>
                <a:ea typeface="Helvetica" charset="0"/>
                <a:cs typeface="Helvetica" charset="0"/>
              </a:rPr>
              <a:t>, </a:t>
            </a:r>
            <a:r>
              <a:rPr lang="cs-CZ" dirty="0" err="1">
                <a:latin typeface="Helvetica" charset="0"/>
                <a:ea typeface="Helvetica" charset="0"/>
                <a:cs typeface="Helvetica" charset="0"/>
              </a:rPr>
              <a:t>Levinson</a:t>
            </a:r>
            <a:r>
              <a:rPr lang="cs-CZ" dirty="0">
                <a:latin typeface="Helvetica" charset="0"/>
                <a:ea typeface="Helvetica" charset="0"/>
                <a:cs typeface="Helvetica" charset="0"/>
              </a:rPr>
              <a:t>, &amp; </a:t>
            </a:r>
            <a:r>
              <a:rPr lang="cs-CZ" dirty="0" err="1">
                <a:latin typeface="Helvetica" charset="0"/>
                <a:ea typeface="Helvetica" charset="0"/>
                <a:cs typeface="Helvetica" charset="0"/>
              </a:rPr>
              <a:t>Stanford</a:t>
            </a:r>
            <a:r>
              <a:rPr lang="cs-CZ" dirty="0">
                <a:latin typeface="Helvetica" charset="0"/>
                <a:ea typeface="Helvetica" charset="0"/>
                <a:cs typeface="Helvetica" charset="0"/>
              </a:rPr>
              <a:t> 1950 (</a:t>
            </a:r>
            <a:r>
              <a:rPr lang="cs-CZ" dirty="0" err="1">
                <a:latin typeface="Helvetica" charset="0"/>
                <a:ea typeface="Helvetica" charset="0"/>
                <a:cs typeface="Helvetica" charset="0"/>
              </a:rPr>
              <a:t>Berkley</a:t>
            </a:r>
            <a:r>
              <a:rPr lang="cs-CZ" dirty="0">
                <a:latin typeface="Helvetica" charset="0"/>
                <a:ea typeface="Helvetica" charset="0"/>
                <a:cs typeface="Helvetica" charset="0"/>
              </a:rPr>
              <a:t>)</a:t>
            </a:r>
          </a:p>
          <a:p>
            <a:r>
              <a:rPr lang="cs-CZ" i="1" dirty="0" err="1">
                <a:latin typeface="Helvetica" charset="0"/>
                <a:ea typeface="Helvetica" charset="0"/>
                <a:cs typeface="Helvetica" charset="0"/>
              </a:rPr>
              <a:t>The</a:t>
            </a:r>
            <a:r>
              <a:rPr lang="cs-CZ" i="1" dirty="0">
                <a:latin typeface="Helvetica" charset="0"/>
                <a:ea typeface="Helvetica" charset="0"/>
                <a:cs typeface="Helvetica" charset="0"/>
              </a:rPr>
              <a:t> </a:t>
            </a:r>
            <a:r>
              <a:rPr lang="cs-CZ" i="1" dirty="0" err="1">
                <a:latin typeface="Helvetica" charset="0"/>
                <a:ea typeface="Helvetica" charset="0"/>
                <a:cs typeface="Helvetica" charset="0"/>
              </a:rPr>
              <a:t>Authoritarian</a:t>
            </a:r>
            <a:r>
              <a:rPr lang="cs-CZ" i="1" dirty="0">
                <a:latin typeface="Helvetica" charset="0"/>
                <a:ea typeface="Helvetica" charset="0"/>
                <a:cs typeface="Helvetica" charset="0"/>
              </a:rPr>
              <a:t> Personality</a:t>
            </a:r>
          </a:p>
          <a:p>
            <a:r>
              <a:rPr lang="cs-CZ" dirty="0">
                <a:latin typeface="Helvetica" charset="0"/>
                <a:ea typeface="Helvetica" charset="0"/>
                <a:cs typeface="Helvetica" charset="0"/>
              </a:rPr>
              <a:t>Psychoanalytický přístup</a:t>
            </a:r>
          </a:p>
          <a:p>
            <a:r>
              <a:rPr lang="cs-CZ" dirty="0">
                <a:latin typeface="Helvetica" charset="0"/>
                <a:ea typeface="Helvetica" charset="0"/>
                <a:cs typeface="Helvetica" charset="0"/>
              </a:rPr>
              <a:t>Existuje forma osobnosti, která je autoritářská</a:t>
            </a:r>
          </a:p>
          <a:p>
            <a:r>
              <a:rPr lang="cs-CZ" dirty="0">
                <a:latin typeface="Helvetica" charset="0"/>
                <a:ea typeface="Helvetica" charset="0"/>
                <a:cs typeface="Helvetica" charset="0"/>
              </a:rPr>
              <a:t>Jsou v USA lidé s fašistickými dispozicemi?</a:t>
            </a:r>
          </a:p>
          <a:p>
            <a:endParaRPr lang="cs-CZ" dirty="0">
              <a:latin typeface="Helvetica" charset="0"/>
              <a:ea typeface="Helvetica" charset="0"/>
              <a:cs typeface="Helvetica" charset="0"/>
            </a:endParaRPr>
          </a:p>
        </p:txBody>
      </p:sp>
    </p:spTree>
    <p:extLst>
      <p:ext uri="{BB962C8B-B14F-4D97-AF65-F5344CB8AC3E}">
        <p14:creationId xmlns:p14="http://schemas.microsoft.com/office/powerpoint/2010/main" val="351532354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Helvetica" charset="0"/>
                <a:ea typeface="Helvetica" charset="0"/>
                <a:cs typeface="Helvetica" charset="0"/>
              </a:rPr>
              <a:t>Replikace</a:t>
            </a:r>
            <a:endParaRPr lang="en-US" dirty="0">
              <a:latin typeface="Helvetica" charset="0"/>
              <a:ea typeface="Helvetica" charset="0"/>
              <a:cs typeface="Helvetica" charset="0"/>
            </a:endParaRPr>
          </a:p>
        </p:txBody>
      </p:sp>
      <p:sp>
        <p:nvSpPr>
          <p:cNvPr id="3" name="Content Placeholder 2"/>
          <p:cNvSpPr>
            <a:spLocks noGrp="1"/>
          </p:cNvSpPr>
          <p:nvPr>
            <p:ph idx="1"/>
          </p:nvPr>
        </p:nvSpPr>
        <p:spPr/>
        <p:txBody>
          <a:bodyPr/>
          <a:lstStyle/>
          <a:p>
            <a:r>
              <a:rPr lang="cs-CZ" dirty="0">
                <a:latin typeface="Helvetica" charset="0"/>
                <a:ea typeface="Helvetica" charset="0"/>
                <a:cs typeface="Helvetica" charset="0"/>
              </a:rPr>
              <a:t>9 replikací 1960s-1970s</a:t>
            </a:r>
          </a:p>
          <a:p>
            <a:r>
              <a:rPr lang="cs-CZ" dirty="0">
                <a:latin typeface="Helvetica" charset="0"/>
                <a:ea typeface="Helvetica" charset="0"/>
                <a:cs typeface="Helvetica" charset="0"/>
              </a:rPr>
              <a:t>Průměrná poslušnost = 61 % </a:t>
            </a:r>
          </a:p>
          <a:p>
            <a:r>
              <a:rPr lang="cs-CZ" dirty="0">
                <a:latin typeface="Helvetica" charset="0"/>
                <a:ea typeface="Helvetica" charset="0"/>
                <a:cs typeface="Helvetica" charset="0"/>
              </a:rPr>
              <a:t>2</a:t>
            </a:r>
          </a:p>
          <a:p>
            <a:r>
              <a:rPr lang="cs-CZ" dirty="0">
                <a:latin typeface="Helvetica" charset="0"/>
                <a:ea typeface="Helvetica" charset="0"/>
                <a:cs typeface="Helvetica" charset="0"/>
              </a:rPr>
              <a:t>007 televizní </a:t>
            </a:r>
            <a:r>
              <a:rPr lang="cs-CZ" dirty="0" err="1">
                <a:latin typeface="Helvetica" charset="0"/>
                <a:ea typeface="Helvetica" charset="0"/>
                <a:cs typeface="Helvetica" charset="0"/>
              </a:rPr>
              <a:t>semi</a:t>
            </a:r>
            <a:r>
              <a:rPr lang="cs-CZ" dirty="0">
                <a:latin typeface="Helvetica" charset="0"/>
                <a:ea typeface="Helvetica" charset="0"/>
                <a:cs typeface="Helvetica" charset="0"/>
              </a:rPr>
              <a:t>-replikace, stejné výsledky jako </a:t>
            </a:r>
            <a:r>
              <a:rPr lang="cs-CZ" dirty="0" err="1">
                <a:latin typeface="Helvetica" charset="0"/>
                <a:ea typeface="Helvetica" charset="0"/>
                <a:cs typeface="Helvetica" charset="0"/>
              </a:rPr>
              <a:t>Milgram</a:t>
            </a:r>
            <a:endParaRPr lang="cs-CZ" dirty="0">
              <a:latin typeface="Helvetica" charset="0"/>
              <a:ea typeface="Helvetica" charset="0"/>
              <a:cs typeface="Helvetica" charset="0"/>
            </a:endParaRPr>
          </a:p>
          <a:p>
            <a:r>
              <a:rPr lang="cs-CZ" dirty="0">
                <a:latin typeface="Helvetica" charset="0"/>
                <a:ea typeface="Helvetica" charset="0"/>
                <a:cs typeface="Helvetica" charset="0"/>
              </a:rPr>
              <a:t>Německo 1970: poslušnost = 85 %, jsou Němci více poslušní?</a:t>
            </a:r>
          </a:p>
        </p:txBody>
      </p:sp>
    </p:spTree>
    <p:extLst>
      <p:ext uri="{BB962C8B-B14F-4D97-AF65-F5344CB8AC3E}">
        <p14:creationId xmlns:p14="http://schemas.microsoft.com/office/powerpoint/2010/main" val="25379135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1600200"/>
          </a:xfrm>
        </p:spPr>
        <p:txBody>
          <a:bodyPr>
            <a:normAutofit/>
          </a:bodyPr>
          <a:lstStyle/>
          <a:p>
            <a:r>
              <a:rPr lang="cs-CZ" sz="2000" dirty="0" err="1">
                <a:latin typeface="Helvetica" charset="0"/>
                <a:ea typeface="Helvetica" charset="0"/>
                <a:cs typeface="Helvetica" charset="0"/>
              </a:rPr>
              <a:t>Caspar</a:t>
            </a:r>
            <a:r>
              <a:rPr lang="cs-CZ" sz="2000" dirty="0">
                <a:latin typeface="Helvetica" charset="0"/>
                <a:ea typeface="Helvetica" charset="0"/>
                <a:cs typeface="Helvetica" charset="0"/>
              </a:rPr>
              <a:t> EA, </a:t>
            </a:r>
            <a:r>
              <a:rPr lang="cs-CZ" sz="2000" dirty="0" err="1">
                <a:latin typeface="Helvetica" charset="0"/>
                <a:ea typeface="Helvetica" charset="0"/>
                <a:cs typeface="Helvetica" charset="0"/>
              </a:rPr>
              <a:t>Cleeremans</a:t>
            </a:r>
            <a:r>
              <a:rPr lang="cs-CZ" sz="2000" dirty="0">
                <a:latin typeface="Helvetica" charset="0"/>
                <a:ea typeface="Helvetica" charset="0"/>
                <a:cs typeface="Helvetica" charset="0"/>
              </a:rPr>
              <a:t> CA, </a:t>
            </a:r>
            <a:r>
              <a:rPr lang="cs-CZ" sz="2000" dirty="0" err="1">
                <a:latin typeface="Helvetica" charset="0"/>
                <a:ea typeface="Helvetica" charset="0"/>
                <a:cs typeface="Helvetica" charset="0"/>
              </a:rPr>
              <a:t>Haggard</a:t>
            </a:r>
            <a:r>
              <a:rPr lang="cs-CZ" sz="2000" dirty="0">
                <a:latin typeface="Helvetica" charset="0"/>
                <a:ea typeface="Helvetica" charset="0"/>
                <a:cs typeface="Helvetica" charset="0"/>
              </a:rPr>
              <a:t> P. </a:t>
            </a:r>
            <a:r>
              <a:rPr lang="cs-CZ" sz="2000" dirty="0" err="1">
                <a:latin typeface="Helvetica" charset="0"/>
                <a:ea typeface="Helvetica" charset="0"/>
                <a:cs typeface="Helvetica" charset="0"/>
              </a:rPr>
              <a:t>Coercion</a:t>
            </a:r>
            <a:r>
              <a:rPr lang="cs-CZ" sz="2000" dirty="0">
                <a:latin typeface="Helvetica" charset="0"/>
                <a:ea typeface="Helvetica" charset="0"/>
                <a:cs typeface="Helvetica" charset="0"/>
              </a:rPr>
              <a:t> </a:t>
            </a:r>
            <a:r>
              <a:rPr lang="cs-CZ" sz="2000" dirty="0" err="1">
                <a:latin typeface="Helvetica" charset="0"/>
                <a:ea typeface="Helvetica" charset="0"/>
                <a:cs typeface="Helvetica" charset="0"/>
              </a:rPr>
              <a:t>Changes</a:t>
            </a:r>
            <a:r>
              <a:rPr lang="cs-CZ" sz="2000" dirty="0">
                <a:latin typeface="Helvetica" charset="0"/>
                <a:ea typeface="Helvetica" charset="0"/>
                <a:cs typeface="Helvetica" charset="0"/>
              </a:rPr>
              <a:t> </a:t>
            </a:r>
            <a:r>
              <a:rPr lang="cs-CZ" sz="2000" dirty="0" err="1">
                <a:latin typeface="Helvetica" charset="0"/>
                <a:ea typeface="Helvetica" charset="0"/>
                <a:cs typeface="Helvetica" charset="0"/>
              </a:rPr>
              <a:t>the</a:t>
            </a:r>
            <a:r>
              <a:rPr lang="cs-CZ" sz="2000" dirty="0">
                <a:latin typeface="Helvetica" charset="0"/>
                <a:ea typeface="Helvetica" charset="0"/>
                <a:cs typeface="Helvetica" charset="0"/>
              </a:rPr>
              <a:t> </a:t>
            </a:r>
            <a:r>
              <a:rPr lang="cs-CZ" sz="2000" dirty="0" err="1">
                <a:latin typeface="Helvetica" charset="0"/>
                <a:ea typeface="Helvetica" charset="0"/>
                <a:cs typeface="Helvetica" charset="0"/>
              </a:rPr>
              <a:t>Sense</a:t>
            </a:r>
            <a:r>
              <a:rPr lang="cs-CZ" sz="2000" dirty="0">
                <a:latin typeface="Helvetica" charset="0"/>
                <a:ea typeface="Helvetica" charset="0"/>
                <a:cs typeface="Helvetica" charset="0"/>
              </a:rPr>
              <a:t> </a:t>
            </a:r>
            <a:r>
              <a:rPr lang="cs-CZ" sz="2000" dirty="0" err="1">
                <a:latin typeface="Helvetica" charset="0"/>
                <a:ea typeface="Helvetica" charset="0"/>
                <a:cs typeface="Helvetica" charset="0"/>
              </a:rPr>
              <a:t>of</a:t>
            </a:r>
            <a:r>
              <a:rPr lang="cs-CZ" sz="2000" dirty="0">
                <a:latin typeface="Helvetica" charset="0"/>
                <a:ea typeface="Helvetica" charset="0"/>
                <a:cs typeface="Helvetica" charset="0"/>
              </a:rPr>
              <a:t> </a:t>
            </a:r>
            <a:r>
              <a:rPr lang="cs-CZ" sz="2000" dirty="0" err="1">
                <a:latin typeface="Helvetica" charset="0"/>
                <a:ea typeface="Helvetica" charset="0"/>
                <a:cs typeface="Helvetica" charset="0"/>
              </a:rPr>
              <a:t>Agency</a:t>
            </a:r>
            <a:r>
              <a:rPr lang="cs-CZ" sz="2000" dirty="0">
                <a:latin typeface="Helvetica" charset="0"/>
                <a:ea typeface="Helvetica" charset="0"/>
                <a:cs typeface="Helvetica" charset="0"/>
              </a:rPr>
              <a:t> in </a:t>
            </a:r>
            <a:r>
              <a:rPr lang="cs-CZ" sz="2000" dirty="0" err="1">
                <a:latin typeface="Helvetica" charset="0"/>
                <a:ea typeface="Helvetica" charset="0"/>
                <a:cs typeface="Helvetica" charset="0"/>
              </a:rPr>
              <a:t>the</a:t>
            </a:r>
            <a:r>
              <a:rPr lang="cs-CZ" sz="2000" dirty="0">
                <a:latin typeface="Helvetica" charset="0"/>
                <a:ea typeface="Helvetica" charset="0"/>
                <a:cs typeface="Helvetica" charset="0"/>
              </a:rPr>
              <a:t> </a:t>
            </a:r>
            <a:r>
              <a:rPr lang="cs-CZ" sz="2000" dirty="0" err="1">
                <a:latin typeface="Helvetica" charset="0"/>
                <a:ea typeface="Helvetica" charset="0"/>
                <a:cs typeface="Helvetica" charset="0"/>
              </a:rPr>
              <a:t>Human</a:t>
            </a:r>
            <a:r>
              <a:rPr lang="cs-CZ" sz="2000" dirty="0">
                <a:latin typeface="Helvetica" charset="0"/>
                <a:ea typeface="Helvetica" charset="0"/>
                <a:cs typeface="Helvetica" charset="0"/>
              </a:rPr>
              <a:t> Brain. </a:t>
            </a:r>
            <a:r>
              <a:rPr lang="cs-CZ" sz="2000" i="1" dirty="0" err="1">
                <a:latin typeface="Helvetica" charset="0"/>
                <a:ea typeface="Helvetica" charset="0"/>
                <a:cs typeface="Helvetica" charset="0"/>
              </a:rPr>
              <a:t>Current</a:t>
            </a:r>
            <a:r>
              <a:rPr lang="cs-CZ" sz="2000" i="1" dirty="0">
                <a:latin typeface="Helvetica" charset="0"/>
                <a:ea typeface="Helvetica" charset="0"/>
                <a:cs typeface="Helvetica" charset="0"/>
              </a:rPr>
              <a:t> Biology. </a:t>
            </a:r>
            <a:r>
              <a:rPr lang="cs-CZ" sz="2000" dirty="0">
                <a:latin typeface="Helvetica" charset="0"/>
                <a:ea typeface="Helvetica" charset="0"/>
                <a:cs typeface="Helvetica" charset="0"/>
              </a:rPr>
              <a:t>2016.</a:t>
            </a:r>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95869" y="1600200"/>
            <a:ext cx="4752261" cy="4525963"/>
          </a:xfrm>
        </p:spPr>
      </p:pic>
    </p:spTree>
    <p:extLst>
      <p:ext uri="{BB962C8B-B14F-4D97-AF65-F5344CB8AC3E}">
        <p14:creationId xmlns:p14="http://schemas.microsoft.com/office/powerpoint/2010/main" val="168114647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u="sng" dirty="0">
                <a:hlinkClick r:id="rId2"/>
              </a:rPr>
              <a:t>https://www.youtube.com/watch?v=1HcMWlnTtFQ</a:t>
            </a:r>
            <a:endParaRPr lang="en-US" dirty="0"/>
          </a:p>
          <a:p>
            <a:endParaRPr lang="en-US" dirty="0"/>
          </a:p>
        </p:txBody>
      </p:sp>
    </p:spTree>
    <p:extLst>
      <p:ext uri="{BB962C8B-B14F-4D97-AF65-F5344CB8AC3E}">
        <p14:creationId xmlns:p14="http://schemas.microsoft.com/office/powerpoint/2010/main" val="181404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latin typeface="Helvetica" charset="0"/>
                <a:ea typeface="Helvetica" charset="0"/>
                <a:cs typeface="Helvetica" charset="0"/>
              </a:rPr>
              <a:t>Autoritářská osobnost</a:t>
            </a:r>
          </a:p>
        </p:txBody>
      </p:sp>
      <p:sp>
        <p:nvSpPr>
          <p:cNvPr id="3" name="Content Placeholder 2"/>
          <p:cNvSpPr>
            <a:spLocks noGrp="1"/>
          </p:cNvSpPr>
          <p:nvPr>
            <p:ph idx="1"/>
          </p:nvPr>
        </p:nvSpPr>
        <p:spPr/>
        <p:txBody>
          <a:bodyPr/>
          <a:lstStyle/>
          <a:p>
            <a:r>
              <a:rPr lang="cs-CZ" dirty="0">
                <a:latin typeface="Helvetica" charset="0"/>
                <a:ea typeface="Helvetica" charset="0"/>
                <a:cs typeface="Helvetica" charset="0"/>
              </a:rPr>
              <a:t>Autoritářství vychází z konfliktů v dětství</a:t>
            </a:r>
          </a:p>
          <a:p>
            <a:r>
              <a:rPr lang="cs-CZ" dirty="0">
                <a:latin typeface="Helvetica" charset="0"/>
                <a:ea typeface="Helvetica" charset="0"/>
                <a:cs typeface="Helvetica" charset="0"/>
              </a:rPr>
              <a:t>Přísná výchova vede k potlačování pudů</a:t>
            </a:r>
          </a:p>
          <a:p>
            <a:r>
              <a:rPr lang="cs-CZ" dirty="0">
                <a:latin typeface="Helvetica" charset="0"/>
                <a:ea typeface="Helvetica" charset="0"/>
                <a:cs typeface="Helvetica" charset="0"/>
              </a:rPr>
              <a:t>V důsledků trestů se děti těmto pudům vyhýbají</a:t>
            </a:r>
          </a:p>
          <a:p>
            <a:r>
              <a:rPr lang="cs-CZ" dirty="0">
                <a:latin typeface="Helvetica" charset="0"/>
                <a:ea typeface="Helvetica" charset="0"/>
                <a:cs typeface="Helvetica" charset="0"/>
              </a:rPr>
              <a:t>Závislost na autoritě</a:t>
            </a:r>
          </a:p>
        </p:txBody>
      </p:sp>
    </p:spTree>
    <p:extLst>
      <p:ext uri="{BB962C8B-B14F-4D97-AF65-F5344CB8AC3E}">
        <p14:creationId xmlns:p14="http://schemas.microsoft.com/office/powerpoint/2010/main" val="20526721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latin typeface="Helvetica" charset="0"/>
                <a:ea typeface="Helvetica" charset="0"/>
                <a:cs typeface="Helvetica" charset="0"/>
              </a:rPr>
              <a:t>Autoritářská osobnost</a:t>
            </a:r>
          </a:p>
        </p:txBody>
      </p:sp>
      <p:sp>
        <p:nvSpPr>
          <p:cNvPr id="3" name="Content Placeholder 2"/>
          <p:cNvSpPr>
            <a:spLocks noGrp="1"/>
          </p:cNvSpPr>
          <p:nvPr>
            <p:ph idx="1"/>
          </p:nvPr>
        </p:nvSpPr>
        <p:spPr/>
        <p:txBody>
          <a:bodyPr/>
          <a:lstStyle/>
          <a:p>
            <a:r>
              <a:rPr lang="cs-CZ" dirty="0">
                <a:latin typeface="Helvetica" charset="0"/>
                <a:ea typeface="Helvetica" charset="0"/>
                <a:cs typeface="Helvetica" charset="0"/>
              </a:rPr>
              <a:t>Studie v Kalifornii</a:t>
            </a:r>
          </a:p>
          <a:p>
            <a:r>
              <a:rPr lang="cs-CZ" dirty="0">
                <a:latin typeface="Helvetica" charset="0"/>
                <a:ea typeface="Helvetica" charset="0"/>
                <a:cs typeface="Helvetica" charset="0"/>
              </a:rPr>
              <a:t>Kvantitativní i kvalitativní data</a:t>
            </a:r>
          </a:p>
          <a:p>
            <a:r>
              <a:rPr lang="cs-CZ" dirty="0">
                <a:latin typeface="Helvetica" charset="0"/>
                <a:ea typeface="Helvetica" charset="0"/>
                <a:cs typeface="Helvetica" charset="0"/>
              </a:rPr>
              <a:t>Rozhovory a klinické testy</a:t>
            </a:r>
          </a:p>
          <a:p>
            <a:r>
              <a:rPr lang="cs-CZ" dirty="0">
                <a:latin typeface="Helvetica" charset="0"/>
                <a:ea typeface="Helvetica" charset="0"/>
                <a:cs typeface="Helvetica" charset="0"/>
              </a:rPr>
              <a:t>Konstrukce několika škál</a:t>
            </a:r>
          </a:p>
          <a:p>
            <a:r>
              <a:rPr lang="cs-CZ" dirty="0">
                <a:latin typeface="Helvetica" charset="0"/>
                <a:ea typeface="Helvetica" charset="0"/>
                <a:cs typeface="Helvetica" charset="0"/>
              </a:rPr>
              <a:t>sklon k fašismu měří tzv. F-škála</a:t>
            </a:r>
          </a:p>
          <a:p>
            <a:pPr lvl="1"/>
            <a:r>
              <a:rPr lang="cs-CZ" dirty="0">
                <a:latin typeface="Helvetica" charset="0"/>
                <a:ea typeface="Helvetica" charset="0"/>
                <a:cs typeface="Helvetica" charset="0"/>
              </a:rPr>
              <a:t>Měření předsudků a sklonů k fašistickým myšlenkám</a:t>
            </a:r>
          </a:p>
        </p:txBody>
      </p:sp>
    </p:spTree>
    <p:extLst>
      <p:ext uri="{BB962C8B-B14F-4D97-AF65-F5344CB8AC3E}">
        <p14:creationId xmlns:p14="http://schemas.microsoft.com/office/powerpoint/2010/main" val="33777903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Autoritářská osobnost (</a:t>
            </a:r>
            <a:r>
              <a:rPr lang="cs-CZ" dirty="0" err="1"/>
              <a:t>Adorno</a:t>
            </a:r>
            <a:r>
              <a:rPr lang="cs-CZ" dirty="0"/>
              <a:t>)</a:t>
            </a:r>
          </a:p>
        </p:txBody>
      </p:sp>
      <p:sp>
        <p:nvSpPr>
          <p:cNvPr id="3" name="Content Placeholder 2"/>
          <p:cNvSpPr>
            <a:spLocks noGrp="1"/>
          </p:cNvSpPr>
          <p:nvPr>
            <p:ph idx="1"/>
          </p:nvPr>
        </p:nvSpPr>
        <p:spPr>
          <a:xfrm>
            <a:off x="457200" y="1600200"/>
            <a:ext cx="8229600" cy="4895567"/>
          </a:xfrm>
        </p:spPr>
        <p:txBody>
          <a:bodyPr>
            <a:normAutofit fontScale="92500" lnSpcReduction="10000"/>
          </a:bodyPr>
          <a:lstStyle/>
          <a:p>
            <a:r>
              <a:rPr lang="cs-CZ" dirty="0">
                <a:latin typeface="Helvetica" charset="0"/>
                <a:ea typeface="Helvetica" charset="0"/>
                <a:cs typeface="Helvetica" charset="0"/>
              </a:rPr>
              <a:t>Konvencionalismus</a:t>
            </a:r>
          </a:p>
          <a:p>
            <a:r>
              <a:rPr lang="cs-CZ" dirty="0">
                <a:latin typeface="Helvetica" charset="0"/>
                <a:ea typeface="Helvetica" charset="0"/>
                <a:cs typeface="Helvetica" charset="0"/>
              </a:rPr>
              <a:t>Autoritářská submise</a:t>
            </a:r>
          </a:p>
          <a:p>
            <a:r>
              <a:rPr lang="cs-CZ" dirty="0">
                <a:latin typeface="Helvetica" charset="0"/>
                <a:ea typeface="Helvetica" charset="0"/>
                <a:cs typeface="Helvetica" charset="0"/>
              </a:rPr>
              <a:t>Autoritářská agrese</a:t>
            </a:r>
          </a:p>
          <a:p>
            <a:r>
              <a:rPr lang="cs-CZ" dirty="0">
                <a:latin typeface="Helvetica" charset="0"/>
                <a:ea typeface="Helvetica" charset="0"/>
                <a:cs typeface="Helvetica" charset="0"/>
              </a:rPr>
              <a:t>Ani-</a:t>
            </a:r>
            <a:r>
              <a:rPr lang="cs-CZ" dirty="0" err="1">
                <a:latin typeface="Helvetica" charset="0"/>
                <a:ea typeface="Helvetica" charset="0"/>
                <a:cs typeface="Helvetica" charset="0"/>
              </a:rPr>
              <a:t>intracepce</a:t>
            </a:r>
            <a:endParaRPr lang="cs-CZ" dirty="0">
              <a:latin typeface="Helvetica" charset="0"/>
              <a:ea typeface="Helvetica" charset="0"/>
              <a:cs typeface="Helvetica" charset="0"/>
            </a:endParaRPr>
          </a:p>
          <a:p>
            <a:r>
              <a:rPr lang="cs-CZ" dirty="0">
                <a:latin typeface="Helvetica" charset="0"/>
                <a:ea typeface="Helvetica" charset="0"/>
                <a:cs typeface="Helvetica" charset="0"/>
              </a:rPr>
              <a:t>Pověrčivost</a:t>
            </a:r>
          </a:p>
          <a:p>
            <a:r>
              <a:rPr lang="cs-CZ" dirty="0">
                <a:latin typeface="Helvetica" charset="0"/>
                <a:ea typeface="Helvetica" charset="0"/>
                <a:cs typeface="Helvetica" charset="0"/>
              </a:rPr>
              <a:t>Drsnost a síla</a:t>
            </a:r>
          </a:p>
          <a:p>
            <a:r>
              <a:rPr lang="cs-CZ" dirty="0">
                <a:latin typeface="Helvetica" charset="0"/>
                <a:ea typeface="Helvetica" charset="0"/>
                <a:cs typeface="Helvetica" charset="0"/>
              </a:rPr>
              <a:t>Destruktivita a cynismus</a:t>
            </a:r>
          </a:p>
          <a:p>
            <a:r>
              <a:rPr lang="cs-CZ" dirty="0" err="1">
                <a:latin typeface="Helvetica" charset="0"/>
                <a:ea typeface="Helvetica" charset="0"/>
                <a:cs typeface="Helvetica" charset="0"/>
              </a:rPr>
              <a:t>Projektivita</a:t>
            </a:r>
            <a:endParaRPr lang="cs-CZ" dirty="0">
              <a:latin typeface="Helvetica" charset="0"/>
              <a:ea typeface="Helvetica" charset="0"/>
              <a:cs typeface="Helvetica" charset="0"/>
            </a:endParaRPr>
          </a:p>
          <a:p>
            <a:r>
              <a:rPr lang="cs-CZ" dirty="0">
                <a:latin typeface="Helvetica" charset="0"/>
                <a:ea typeface="Helvetica" charset="0"/>
                <a:cs typeface="Helvetica" charset="0"/>
              </a:rPr>
              <a:t>Sexualita</a:t>
            </a:r>
          </a:p>
        </p:txBody>
      </p:sp>
    </p:spTree>
    <p:extLst>
      <p:ext uri="{BB962C8B-B14F-4D97-AF65-F5344CB8AC3E}">
        <p14:creationId xmlns:p14="http://schemas.microsoft.com/office/powerpoint/2010/main" val="15669038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Helvetica" charset="0"/>
                <a:ea typeface="Helvetica" charset="0"/>
                <a:cs typeface="Helvetica" charset="0"/>
              </a:rPr>
              <a:t>Kritika</a:t>
            </a:r>
            <a:endParaRPr lang="en-US" dirty="0">
              <a:latin typeface="Helvetica" charset="0"/>
              <a:ea typeface="Helvetica" charset="0"/>
              <a:cs typeface="Helvetica" charset="0"/>
            </a:endParaRPr>
          </a:p>
        </p:txBody>
      </p:sp>
      <p:sp>
        <p:nvSpPr>
          <p:cNvPr id="3" name="Content Placeholder 2"/>
          <p:cNvSpPr>
            <a:spLocks noGrp="1"/>
          </p:cNvSpPr>
          <p:nvPr>
            <p:ph idx="1"/>
          </p:nvPr>
        </p:nvSpPr>
        <p:spPr/>
        <p:txBody>
          <a:bodyPr/>
          <a:lstStyle/>
          <a:p>
            <a:r>
              <a:rPr lang="cs-CZ" dirty="0">
                <a:latin typeface="Helvetica" charset="0"/>
                <a:ea typeface="Helvetica" charset="0"/>
                <a:cs typeface="Helvetica" charset="0"/>
              </a:rPr>
              <a:t>Co levicoví autoritáři?</a:t>
            </a:r>
          </a:p>
          <a:p>
            <a:r>
              <a:rPr lang="cs-CZ" dirty="0">
                <a:latin typeface="Helvetica" charset="0"/>
                <a:ea typeface="Helvetica" charset="0"/>
                <a:cs typeface="Helvetica" charset="0"/>
              </a:rPr>
              <a:t>Chybná konstrukce škály</a:t>
            </a:r>
          </a:p>
          <a:p>
            <a:r>
              <a:rPr lang="cs-CZ" dirty="0">
                <a:latin typeface="Helvetica" charset="0"/>
                <a:ea typeface="Helvetica" charset="0"/>
                <a:cs typeface="Helvetica" charset="0"/>
              </a:rPr>
              <a:t>Omezený vzorek</a:t>
            </a:r>
          </a:p>
          <a:p>
            <a:r>
              <a:rPr lang="cs-CZ" dirty="0">
                <a:latin typeface="Helvetica" charset="0"/>
                <a:ea typeface="Helvetica" charset="0"/>
                <a:cs typeface="Helvetica" charset="0"/>
              </a:rPr>
              <a:t>Nekontrolují možné intervenující proměnné</a:t>
            </a:r>
          </a:p>
          <a:p>
            <a:r>
              <a:rPr lang="cs-CZ" dirty="0">
                <a:latin typeface="Helvetica" charset="0"/>
                <a:ea typeface="Helvetica" charset="0"/>
                <a:cs typeface="Helvetica" charset="0"/>
              </a:rPr>
              <a:t>Martin 2001 – celý koncept je chybný, co lidé, kteří jsou uprostřed?</a:t>
            </a:r>
          </a:p>
          <a:p>
            <a:r>
              <a:rPr lang="cs-CZ" dirty="0">
                <a:latin typeface="Helvetica" charset="0"/>
                <a:ea typeface="Helvetica" charset="0"/>
                <a:cs typeface="Helvetica" charset="0"/>
              </a:rPr>
              <a:t>Problematická je psychoanalýza</a:t>
            </a:r>
          </a:p>
        </p:txBody>
      </p:sp>
    </p:spTree>
    <p:extLst>
      <p:ext uri="{BB962C8B-B14F-4D97-AF65-F5344CB8AC3E}">
        <p14:creationId xmlns:p14="http://schemas.microsoft.com/office/powerpoint/2010/main" val="27647825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Helvetica" charset="0"/>
                <a:ea typeface="Helvetica" charset="0"/>
                <a:cs typeface="Helvetica" charset="0"/>
              </a:rPr>
              <a:t>Pravicové</a:t>
            </a:r>
            <a:r>
              <a:rPr lang="en-US" dirty="0">
                <a:latin typeface="Helvetica" charset="0"/>
                <a:ea typeface="Helvetica" charset="0"/>
                <a:cs typeface="Helvetica" charset="0"/>
              </a:rPr>
              <a:t> </a:t>
            </a:r>
            <a:r>
              <a:rPr lang="en-US" dirty="0" err="1">
                <a:latin typeface="Helvetica" charset="0"/>
                <a:ea typeface="Helvetica" charset="0"/>
                <a:cs typeface="Helvetica" charset="0"/>
              </a:rPr>
              <a:t>autoritářství</a:t>
            </a:r>
            <a:endParaRPr lang="en-US" dirty="0">
              <a:latin typeface="Helvetica" charset="0"/>
              <a:ea typeface="Helvetica" charset="0"/>
              <a:cs typeface="Helvetica" charset="0"/>
            </a:endParaRPr>
          </a:p>
        </p:txBody>
      </p:sp>
      <p:sp>
        <p:nvSpPr>
          <p:cNvPr id="3" name="Content Placeholder 2"/>
          <p:cNvSpPr>
            <a:spLocks noGrp="1"/>
          </p:cNvSpPr>
          <p:nvPr>
            <p:ph idx="1"/>
          </p:nvPr>
        </p:nvSpPr>
        <p:spPr/>
        <p:txBody>
          <a:bodyPr/>
          <a:lstStyle/>
          <a:p>
            <a:r>
              <a:rPr lang="cs-CZ" dirty="0">
                <a:latin typeface="Helvetica" charset="0"/>
                <a:ea typeface="Helvetica" charset="0"/>
                <a:cs typeface="Helvetica" charset="0"/>
              </a:rPr>
              <a:t>Bob </a:t>
            </a:r>
            <a:r>
              <a:rPr lang="cs-CZ" dirty="0" err="1">
                <a:latin typeface="Helvetica" charset="0"/>
                <a:ea typeface="Helvetica" charset="0"/>
                <a:cs typeface="Helvetica" charset="0"/>
              </a:rPr>
              <a:t>Altemeyer</a:t>
            </a:r>
            <a:r>
              <a:rPr lang="cs-CZ" dirty="0">
                <a:latin typeface="Helvetica" charset="0"/>
                <a:ea typeface="Helvetica" charset="0"/>
                <a:cs typeface="Helvetica" charset="0"/>
              </a:rPr>
              <a:t> (1981, 1988, 1996)</a:t>
            </a:r>
          </a:p>
          <a:p>
            <a:r>
              <a:rPr lang="cs-CZ" i="1" dirty="0" err="1">
                <a:latin typeface="Helvetica" charset="0"/>
                <a:ea typeface="Helvetica" charset="0"/>
                <a:cs typeface="Helvetica" charset="0"/>
              </a:rPr>
              <a:t>Right-Wing</a:t>
            </a:r>
            <a:r>
              <a:rPr lang="cs-CZ" i="1" dirty="0">
                <a:latin typeface="Helvetica" charset="0"/>
                <a:ea typeface="Helvetica" charset="0"/>
                <a:cs typeface="Helvetica" charset="0"/>
              </a:rPr>
              <a:t> </a:t>
            </a:r>
            <a:r>
              <a:rPr lang="cs-CZ" i="1" dirty="0" err="1">
                <a:latin typeface="Helvetica" charset="0"/>
                <a:ea typeface="Helvetica" charset="0"/>
                <a:cs typeface="Helvetica" charset="0"/>
              </a:rPr>
              <a:t>Authoritatianism</a:t>
            </a:r>
            <a:r>
              <a:rPr lang="cs-CZ" i="1" dirty="0">
                <a:latin typeface="Helvetica" charset="0"/>
                <a:ea typeface="Helvetica" charset="0"/>
                <a:cs typeface="Helvetica" charset="0"/>
              </a:rPr>
              <a:t> RWA</a:t>
            </a:r>
          </a:p>
          <a:p>
            <a:r>
              <a:rPr lang="cs-CZ" dirty="0">
                <a:latin typeface="Helvetica" charset="0"/>
                <a:ea typeface="Helvetica" charset="0"/>
                <a:cs typeface="Helvetica" charset="0"/>
              </a:rPr>
              <a:t>Analýza postojů</a:t>
            </a:r>
          </a:p>
          <a:p>
            <a:r>
              <a:rPr lang="cs-CZ" dirty="0">
                <a:latin typeface="Helvetica" charset="0"/>
                <a:ea typeface="Helvetica" charset="0"/>
                <a:cs typeface="Helvetica" charset="0"/>
              </a:rPr>
              <a:t>Překonává psychoanalýzu</a:t>
            </a:r>
          </a:p>
          <a:p>
            <a:r>
              <a:rPr lang="cs-CZ" dirty="0">
                <a:latin typeface="Helvetica" charset="0"/>
                <a:ea typeface="Helvetica" charset="0"/>
                <a:cs typeface="Helvetica" charset="0"/>
              </a:rPr>
              <a:t>Snaha vyhnout se chybám Autoritářské osobnosti</a:t>
            </a:r>
          </a:p>
        </p:txBody>
      </p:sp>
    </p:spTree>
    <p:extLst>
      <p:ext uri="{BB962C8B-B14F-4D97-AF65-F5344CB8AC3E}">
        <p14:creationId xmlns:p14="http://schemas.microsoft.com/office/powerpoint/2010/main" val="15352816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2310</Words>
  <Application>Microsoft Office PowerPoint</Application>
  <PresentationFormat>Předvádění na obrazovce (4:3)</PresentationFormat>
  <Paragraphs>260</Paragraphs>
  <Slides>42</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42</vt:i4>
      </vt:variant>
    </vt:vector>
  </HeadingPairs>
  <TitlesOfParts>
    <vt:vector size="46" baseType="lpstr">
      <vt:lpstr>Arial</vt:lpstr>
      <vt:lpstr>Calibri</vt:lpstr>
      <vt:lpstr>Helvetica</vt:lpstr>
      <vt:lpstr>Office Theme</vt:lpstr>
      <vt:lpstr>Autoritářství &amp; poslušnost vůči autoritě</vt:lpstr>
      <vt:lpstr>Role osobnosti</vt:lpstr>
      <vt:lpstr>Osobnost</vt:lpstr>
      <vt:lpstr>Autoritářská osobnost</vt:lpstr>
      <vt:lpstr>Autoritářská osobnost</vt:lpstr>
      <vt:lpstr>Autoritářská osobnost</vt:lpstr>
      <vt:lpstr>Autoritářská osobnost (Adorno)</vt:lpstr>
      <vt:lpstr>Kritika</vt:lpstr>
      <vt:lpstr>Pravicové autoritářství</vt:lpstr>
      <vt:lpstr>Pravicové autoritářství RWA</vt:lpstr>
      <vt:lpstr>RWA</vt:lpstr>
      <vt:lpstr>RWA</vt:lpstr>
      <vt:lpstr>RWA</vt:lpstr>
      <vt:lpstr>LWA (Conway et al. 2017)</vt:lpstr>
      <vt:lpstr>Stenner 2005</vt:lpstr>
      <vt:lpstr>Hetherington a Weiler 2009</vt:lpstr>
      <vt:lpstr>Perrin 2005</vt:lpstr>
      <vt:lpstr>Oesterreich</vt:lpstr>
      <vt:lpstr>Prezentace aplikace PowerPoint</vt:lpstr>
      <vt:lpstr>Sociálně dominantní orientace SDO</vt:lpstr>
      <vt:lpstr>SDO</vt:lpstr>
      <vt:lpstr>Sociální dominance</vt:lpstr>
      <vt:lpstr>Duální model</vt:lpstr>
      <vt:lpstr>Postoje k imigraci</vt:lpstr>
      <vt:lpstr>POSLUŠNOST AUTORITĚ</vt:lpstr>
      <vt:lpstr>Milgram</vt:lpstr>
      <vt:lpstr>Milgramův experiment</vt:lpstr>
      <vt:lpstr>Milgramův experiment</vt:lpstr>
      <vt:lpstr>Milgramův experiment</vt:lpstr>
      <vt:lpstr>Experiment #11</vt:lpstr>
      <vt:lpstr>Experiment #8</vt:lpstr>
      <vt:lpstr>Experiment #3</vt:lpstr>
      <vt:lpstr>Experiment #4</vt:lpstr>
      <vt:lpstr>Experiment #13</vt:lpstr>
      <vt:lpstr>Experiment #13</vt:lpstr>
      <vt:lpstr>Experiment #14</vt:lpstr>
      <vt:lpstr>Experiment #14</vt:lpstr>
      <vt:lpstr>Milgram</vt:lpstr>
      <vt:lpstr>Milgram</vt:lpstr>
      <vt:lpstr>Replikace</vt:lpstr>
      <vt:lpstr>Caspar EA, Cleeremans CA, Haggard P. Coercion Changes the Sense of Agency in the Human Brain. Current Biology. 2016.</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Autoritářství &amp; poslušnost vůči autoritě</dc:title>
  <dc:creator>Lenka Hrbková</dc:creator>
  <cp:lastModifiedBy>Lenka Hrbková</cp:lastModifiedBy>
  <cp:revision>28</cp:revision>
  <dcterms:created xsi:type="dcterms:W3CDTF">2016-04-03T16:15:53Z</dcterms:created>
  <dcterms:modified xsi:type="dcterms:W3CDTF">2020-11-11T19:34:49Z</dcterms:modified>
</cp:coreProperties>
</file>