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92" r:id="rId13"/>
    <p:sldId id="297" r:id="rId14"/>
    <p:sldId id="293" r:id="rId15"/>
    <p:sldId id="269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8"/>
    <p:restoredTop sz="94652"/>
  </p:normalViewPr>
  <p:slideViewPr>
    <p:cSldViewPr snapToGrid="0">
      <p:cViewPr>
        <p:scale>
          <a:sx n="57" d="100"/>
          <a:sy n="57" d="100"/>
        </p:scale>
        <p:origin x="33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9388429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Text názvu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 názvu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 názvu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 názvu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 názvu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cs-CZ" dirty="0">
                <a:latin typeface="+mn-lt"/>
              </a:rPr>
              <a:t>Biologické přístupy k politice</a:t>
            </a:r>
            <a:endParaRPr dirty="0">
              <a:latin typeface="+mn-lt"/>
            </a:endParaRPr>
          </a:p>
        </p:txBody>
      </p:sp>
      <p:sp>
        <p:nvSpPr>
          <p:cNvPr id="113" name="Shape 113"/>
          <p:cNvSpPr>
            <a:spLocks noGrp="1"/>
          </p:cNvSpPr>
          <p:nvPr>
            <p:ph type="subTitle" sz="quarter" idx="1"/>
          </p:nvPr>
        </p:nvSpPr>
        <p:spPr>
          <a:xfrm>
            <a:off x="1524000" y="3602037"/>
            <a:ext cx="9144000" cy="1655762"/>
          </a:xfrm>
          <a:prstGeom prst="rect">
            <a:avLst/>
          </a:prstGeom>
        </p:spPr>
        <p:txBody>
          <a:bodyPr/>
          <a:lstStyle/>
          <a:p>
            <a:r>
              <a:rPr dirty="0">
                <a:latin typeface="+mn-lt"/>
              </a:rPr>
              <a:t>POL</a:t>
            </a:r>
            <a:r>
              <a:rPr lang="cs-CZ" dirty="0">
                <a:latin typeface="+mn-lt"/>
              </a:rPr>
              <a:t>n1107 </a:t>
            </a:r>
            <a:r>
              <a:rPr dirty="0">
                <a:latin typeface="+mn-lt"/>
              </a:rPr>
              <a:t> </a:t>
            </a:r>
            <a:r>
              <a:rPr lang="cs-CZ" dirty="0">
                <a:latin typeface="+mn-lt"/>
              </a:rPr>
              <a:t>15. 12. 2020</a:t>
            </a:r>
            <a:endParaRPr dirty="0">
              <a:latin typeface="+mn-lt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rPr dirty="0" err="1">
                <a:latin typeface="+mn-lt"/>
              </a:rPr>
              <a:t>Evoluce</a:t>
            </a:r>
            <a:endParaRPr dirty="0">
              <a:latin typeface="+mn-lt"/>
            </a:endParaRPr>
          </a:p>
        </p:txBody>
      </p:sp>
      <p:sp>
        <p:nvSpPr>
          <p:cNvPr id="143" name="Shape 14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latin typeface="+mn-lt"/>
              </a:rPr>
              <a:t>Nezajišťuje přežití silnějšího</a:t>
            </a:r>
          </a:p>
          <a:p>
            <a:r>
              <a:rPr lang="cs-CZ" dirty="0">
                <a:latin typeface="+mn-lt"/>
              </a:rPr>
              <a:t>Ale adaptabilní vývoj druhu během generací</a:t>
            </a:r>
          </a:p>
          <a:p>
            <a:r>
              <a:rPr lang="cs-CZ" dirty="0">
                <a:latin typeface="+mn-lt"/>
              </a:rPr>
              <a:t>Geneticky se přenáší celá řada rysů (nejen ty nejvýhodnější)</a:t>
            </a:r>
          </a:p>
          <a:p>
            <a:r>
              <a:rPr lang="cs-CZ" dirty="0">
                <a:latin typeface="+mn-lt"/>
              </a:rPr>
              <a:t>Široké genetické spektrum</a:t>
            </a:r>
          </a:p>
          <a:p>
            <a:r>
              <a:rPr lang="cs-CZ" dirty="0">
                <a:latin typeface="+mn-lt"/>
              </a:rPr>
              <a:t>Migrace</a:t>
            </a:r>
          </a:p>
          <a:p>
            <a:r>
              <a:rPr lang="cs-CZ" dirty="0">
                <a:latin typeface="+mn-lt"/>
              </a:rPr>
              <a:t>Člověk není nesmrtelný, gen může být nesmrtelný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rPr dirty="0">
                <a:latin typeface="+mn-lt"/>
              </a:rPr>
              <a:t>Role </a:t>
            </a:r>
            <a:r>
              <a:rPr dirty="0" err="1">
                <a:latin typeface="+mn-lt"/>
              </a:rPr>
              <a:t>prostředí</a:t>
            </a:r>
            <a:endParaRPr dirty="0">
              <a:latin typeface="+mn-lt"/>
            </a:endParaRPr>
          </a:p>
        </p:txBody>
      </p:sp>
      <p:sp>
        <p:nvSpPr>
          <p:cNvPr id="146" name="Shape 146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latin typeface="+mn-lt"/>
              </a:rPr>
              <a:t>K pochopení evolučního vývoje je nutné</a:t>
            </a:r>
          </a:p>
          <a:p>
            <a:r>
              <a:rPr lang="cs-CZ" dirty="0">
                <a:latin typeface="+mn-lt"/>
              </a:rPr>
              <a:t>Organismus se přizpůsobuje vnějším podmínkám</a:t>
            </a:r>
          </a:p>
          <a:p>
            <a:r>
              <a:rPr lang="cs-CZ" dirty="0">
                <a:latin typeface="+mn-lt"/>
              </a:rPr>
              <a:t>Genetická výbava vzniká v interakci s prostředím</a:t>
            </a:r>
          </a:p>
          <a:p>
            <a:r>
              <a:rPr lang="cs-CZ" dirty="0">
                <a:latin typeface="+mn-lt"/>
              </a:rPr>
              <a:t>Individuální rozdíly</a:t>
            </a:r>
          </a:p>
          <a:p>
            <a:r>
              <a:rPr lang="cs-CZ" dirty="0">
                <a:latin typeface="+mn-lt"/>
              </a:rPr>
              <a:t>Jeden spouštěč může vyvolat různé typy reakce</a:t>
            </a:r>
          </a:p>
          <a:p>
            <a:r>
              <a:rPr lang="cs-CZ" dirty="0">
                <a:latin typeface="+mn-lt"/>
              </a:rPr>
              <a:t>Ani geny ani prostředí samy o sobě nestačí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44FCE5-44CE-47CC-9C55-F1935B776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Dědičnost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E30509F-BFEC-45F4-B8E1-3CEC07C069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Vysvětluje individuální rozdíly mezi lidmi</a:t>
            </a:r>
          </a:p>
          <a:p>
            <a:r>
              <a:rPr lang="cs-CZ" dirty="0">
                <a:latin typeface="+mn-lt"/>
              </a:rPr>
              <a:t>Variace v některém typu genu = odlišnosti v chování </a:t>
            </a:r>
          </a:p>
          <a:p>
            <a:r>
              <a:rPr lang="cs-CZ" dirty="0">
                <a:latin typeface="+mn-lt"/>
              </a:rPr>
              <a:t>Genetické mutace</a:t>
            </a:r>
          </a:p>
          <a:p>
            <a:r>
              <a:rPr lang="cs-CZ" dirty="0"/>
              <a:t>Př. Méně aktivní MAOA alela vede k větší agresivitě (</a:t>
            </a:r>
            <a:r>
              <a:rPr lang="cs-CZ" dirty="0" err="1"/>
              <a:t>McDermott</a:t>
            </a:r>
            <a:r>
              <a:rPr lang="cs-CZ" dirty="0"/>
              <a:t> et al. 2009)</a:t>
            </a:r>
          </a:p>
          <a:p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1309835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C89AA8-0D8D-4A24-B88E-4EE7C4C02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CFC4191-BA92-4FAA-9EE9-8A18B9C81E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350" y="1085850"/>
            <a:ext cx="1040130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642157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2690C1-0758-429A-8426-FB1907C75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Evoluční politologie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4A746A8-416E-4DE5-B30E-23C8EAB1EB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Všechno chování = výsledek interakce mozku a prostředí</a:t>
            </a:r>
          </a:p>
          <a:p>
            <a:r>
              <a:rPr lang="cs-CZ" dirty="0">
                <a:latin typeface="+mn-lt"/>
              </a:rPr>
              <a:t>Fenotyp jednotlivých mozků = výsledek interakce genu a prostředí během fenotypického vývoje</a:t>
            </a:r>
          </a:p>
          <a:p>
            <a:r>
              <a:rPr lang="cs-CZ" dirty="0">
                <a:latin typeface="+mn-lt"/>
              </a:rPr>
              <a:t>Mozek je souborem druhově specifických a funkcionálně specializovaných systémů (přírodní výběr)</a:t>
            </a:r>
          </a:p>
          <a:p>
            <a:r>
              <a:rPr lang="cs-CZ" dirty="0">
                <a:latin typeface="+mn-lt"/>
              </a:rPr>
              <a:t>Variance v genetickém designu jednotlivců</a:t>
            </a:r>
          </a:p>
        </p:txBody>
      </p:sp>
    </p:spTree>
    <p:extLst>
      <p:ext uri="{BB962C8B-B14F-4D97-AF65-F5344CB8AC3E}">
        <p14:creationId xmlns:p14="http://schemas.microsoft.com/office/powerpoint/2010/main" val="1436712727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rPr lang="cy-GB" dirty="0">
                <a:latin typeface="+mn-lt"/>
              </a:rPr>
              <a:t>Individuální rozdíly</a:t>
            </a:r>
          </a:p>
        </p:txBody>
      </p:sp>
      <p:sp>
        <p:nvSpPr>
          <p:cNvPr id="152" name="Shape 15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latin typeface="+mn-lt"/>
              </a:rPr>
              <a:t>Univerzální teorie evoluce nevysvětluje, proč jsou lidé odlišní</a:t>
            </a:r>
          </a:p>
          <a:p>
            <a:r>
              <a:rPr lang="cs-CZ" dirty="0">
                <a:latin typeface="+mn-lt"/>
              </a:rPr>
              <a:t>Rozdíly jsou výsledkem malých modifikací v genotypu</a:t>
            </a:r>
          </a:p>
          <a:p>
            <a:r>
              <a:rPr lang="cs-CZ" dirty="0">
                <a:latin typeface="+mn-lt"/>
              </a:rPr>
              <a:t>Nekonečné množství individuálních rozdílů</a:t>
            </a:r>
          </a:p>
          <a:p>
            <a:r>
              <a:rPr lang="cs-CZ" dirty="0">
                <a:latin typeface="+mn-lt"/>
              </a:rPr>
              <a:t>Od 90. let evoluční psychologie</a:t>
            </a:r>
          </a:p>
          <a:p>
            <a:r>
              <a:rPr lang="cs-CZ" dirty="0">
                <a:latin typeface="+mn-lt"/>
              </a:rPr>
              <a:t>Lidské preference vychází ze schopností našich předků adaptivně řešit problémy</a:t>
            </a:r>
          </a:p>
          <a:p>
            <a:r>
              <a:rPr lang="cs-CZ" dirty="0">
                <a:latin typeface="+mn-lt"/>
              </a:rPr>
              <a:t>Naše kognitivní architektura vychází z interakcí v minulosti</a:t>
            </a:r>
          </a:p>
          <a:p>
            <a:r>
              <a:rPr lang="cs-CZ" dirty="0">
                <a:latin typeface="+mn-lt"/>
              </a:rPr>
              <a:t>Celá řada genetických rysů a chování – využíváme nevědomě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defTabSz="877823">
              <a:defRPr sz="4224"/>
            </a:lvl1pPr>
          </a:lstStyle>
          <a:p>
            <a:r>
              <a:rPr dirty="0" err="1">
                <a:latin typeface="+mn-lt"/>
              </a:rPr>
              <a:t>Nová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vlna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výzkumu</a:t>
            </a:r>
            <a:r>
              <a:rPr dirty="0">
                <a:latin typeface="+mn-lt"/>
              </a:rPr>
              <a:t> – </a:t>
            </a:r>
            <a:r>
              <a:rPr dirty="0" err="1">
                <a:latin typeface="+mn-lt"/>
              </a:rPr>
              <a:t>behaviorální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genetika</a:t>
            </a:r>
            <a:endParaRPr dirty="0">
              <a:latin typeface="+mn-lt"/>
            </a:endParaRPr>
          </a:p>
        </p:txBody>
      </p:sp>
      <p:sp>
        <p:nvSpPr>
          <p:cNvPr id="164" name="Shape 164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latin typeface="+mn-lt"/>
              </a:rPr>
              <a:t>Empirické výzkumy</a:t>
            </a:r>
          </a:p>
          <a:p>
            <a:r>
              <a:rPr lang="cs-CZ" dirty="0">
                <a:latin typeface="+mn-lt"/>
              </a:rPr>
              <a:t>Snaha přinést důkazy o genetickém základu individuálních rozdílů mezi lidmi</a:t>
            </a:r>
          </a:p>
          <a:p>
            <a:r>
              <a:rPr lang="cs-CZ" dirty="0">
                <a:latin typeface="+mn-lt"/>
              </a:rPr>
              <a:t>Cíl: do jaké míry je klíčová genetika a do jaké prostředí?</a:t>
            </a:r>
          </a:p>
          <a:p>
            <a:r>
              <a:rPr lang="cs-CZ" dirty="0" err="1">
                <a:latin typeface="+mn-lt"/>
              </a:rPr>
              <a:t>Twin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studies</a:t>
            </a:r>
            <a:r>
              <a:rPr lang="cs-CZ" dirty="0">
                <a:latin typeface="+mn-lt"/>
              </a:rPr>
              <a:t> a výzkum genomu</a:t>
            </a:r>
          </a:p>
          <a:p>
            <a:r>
              <a:rPr lang="cs-CZ" dirty="0">
                <a:latin typeface="+mn-lt"/>
              </a:rPr>
              <a:t>Fyzické rysy, psychologické rysy, reakce atd. vychází z interakce prostředí a genů</a:t>
            </a:r>
          </a:p>
          <a:p>
            <a:r>
              <a:rPr lang="cs-CZ" dirty="0">
                <a:latin typeface="+mn-lt"/>
              </a:rPr>
              <a:t>Některé projevy mohou být vedlejšími efekty</a:t>
            </a:r>
          </a:p>
          <a:p>
            <a:r>
              <a:rPr lang="cs-CZ" dirty="0">
                <a:latin typeface="+mn-lt"/>
              </a:rPr>
              <a:t>Některé politické projevy naopak adaptivní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rPr dirty="0" err="1">
                <a:latin typeface="+mn-lt"/>
              </a:rPr>
              <a:t>Behaviorální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genetika</a:t>
            </a:r>
            <a:endParaRPr dirty="0">
              <a:latin typeface="+mn-lt"/>
            </a:endParaRPr>
          </a:p>
        </p:txBody>
      </p:sp>
      <p:sp>
        <p:nvSpPr>
          <p:cNvPr id="167" name="Shape 167"/>
          <p:cNvSpPr>
            <a:spLocks noGrp="1"/>
          </p:cNvSpPr>
          <p:nvPr>
            <p:ph type="body" idx="1"/>
          </p:nvPr>
        </p:nvSpPr>
        <p:spPr>
          <a:xfrm>
            <a:off x="838200" y="1524000"/>
            <a:ext cx="10515600" cy="500292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4027" indent="-224027" defTabSz="896111">
              <a:spcBef>
                <a:spcPts val="900"/>
              </a:spcBef>
              <a:defRPr sz="2744"/>
            </a:pPr>
            <a:r>
              <a:rPr lang="cs-CZ" dirty="0">
                <a:latin typeface="+mn-lt"/>
              </a:rPr>
              <a:t>První studie: sociální postoje jsou geneticky přenosné</a:t>
            </a:r>
          </a:p>
          <a:p>
            <a:pPr marL="224027" indent="-224027" defTabSz="896111">
              <a:spcBef>
                <a:spcPts val="900"/>
              </a:spcBef>
              <a:defRPr sz="2744"/>
            </a:pPr>
            <a:r>
              <a:rPr lang="cs-CZ" dirty="0">
                <a:latin typeface="+mn-lt"/>
              </a:rPr>
              <a:t>Navazující výzkumy se soustředí na politické postoje a chování</a:t>
            </a:r>
          </a:p>
          <a:p>
            <a:pPr marL="224027" indent="-224027" defTabSz="896111">
              <a:spcBef>
                <a:spcPts val="900"/>
              </a:spcBef>
              <a:defRPr sz="2744"/>
            </a:pPr>
            <a:r>
              <a:rPr lang="cs-CZ" dirty="0" err="1">
                <a:latin typeface="+mn-lt"/>
              </a:rPr>
              <a:t>Hatemi</a:t>
            </a:r>
            <a:r>
              <a:rPr lang="cs-CZ" dirty="0">
                <a:latin typeface="+mn-lt"/>
              </a:rPr>
              <a:t> et al 2007: výzkum selekce partnerů a význam pro genetickou transmisi politických preferencí. Výběrové páření – hledání vhodného partnera pro reprodukci, partneři jsou si v mnoha rysech podobní, politické preference nejsilnější indikátor partnerské podoby. </a:t>
            </a:r>
          </a:p>
          <a:p>
            <a:pPr marL="224027" indent="-224027" defTabSz="896111">
              <a:spcBef>
                <a:spcPts val="900"/>
              </a:spcBef>
              <a:defRPr sz="2744"/>
            </a:pPr>
            <a:r>
              <a:rPr lang="cs-CZ" dirty="0" err="1">
                <a:latin typeface="+mn-lt"/>
              </a:rPr>
              <a:t>Hatemi</a:t>
            </a:r>
            <a:r>
              <a:rPr lang="cs-CZ" dirty="0">
                <a:latin typeface="+mn-lt"/>
              </a:rPr>
              <a:t>: výzkum molekulárních vzorků – genetické </a:t>
            </a:r>
            <a:r>
              <a:rPr lang="cs-CZ" dirty="0" err="1">
                <a:latin typeface="+mn-lt"/>
              </a:rPr>
              <a:t>markery</a:t>
            </a:r>
            <a:r>
              <a:rPr lang="cs-CZ" dirty="0">
                <a:latin typeface="+mn-lt"/>
              </a:rPr>
              <a:t> uložené v chromozomech, které souvisí s politickými preferencemi souvisí s čichovými receptory a feromony.</a:t>
            </a:r>
          </a:p>
          <a:p>
            <a:pPr marL="224027" indent="-224027" defTabSz="896111">
              <a:spcBef>
                <a:spcPts val="900"/>
              </a:spcBef>
              <a:defRPr sz="2744"/>
            </a:pPr>
            <a:r>
              <a:rPr lang="cs-CZ" dirty="0">
                <a:latin typeface="+mn-lt"/>
              </a:rPr>
              <a:t>Nelze dělat kauzální závěry!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rPr dirty="0" err="1">
                <a:latin typeface="+mn-lt"/>
              </a:rPr>
              <a:t>Behaviorální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genetika</a:t>
            </a:r>
            <a:r>
              <a:rPr dirty="0">
                <a:latin typeface="+mn-lt"/>
              </a:rPr>
              <a:t> </a:t>
            </a:r>
          </a:p>
        </p:txBody>
      </p:sp>
      <p:sp>
        <p:nvSpPr>
          <p:cNvPr id="170" name="Shape 170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latin typeface="+mn-lt"/>
              </a:rPr>
              <a:t>Geny: místo v DNA, které udává instrukce k RNA a proteinům, ty jsou tvořeny aminokyselinami. Každý protein = chemická řada, interaguje s ostatními složkami v těle</a:t>
            </a:r>
          </a:p>
          <a:p>
            <a:r>
              <a:rPr lang="cs-CZ" dirty="0">
                <a:latin typeface="+mn-lt"/>
              </a:rPr>
              <a:t>Některé reagují přímo</a:t>
            </a:r>
          </a:p>
          <a:p>
            <a:r>
              <a:rPr lang="cs-CZ" dirty="0">
                <a:latin typeface="+mn-lt"/>
              </a:rPr>
              <a:t>Některé nepřímo – enzymy urychlující reakce v těle</a:t>
            </a:r>
          </a:p>
          <a:p>
            <a:r>
              <a:rPr lang="cs-CZ" dirty="0">
                <a:latin typeface="+mn-lt"/>
              </a:rPr>
              <a:t>Pokud pro některý enzym chybí genový kód – reakce jsou méně efektivní </a:t>
            </a:r>
          </a:p>
          <a:p>
            <a:r>
              <a:rPr lang="cs-CZ" dirty="0">
                <a:latin typeface="+mn-lt"/>
              </a:rPr>
              <a:t>Např. Tph2 a serotonin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rPr dirty="0" err="1">
                <a:latin typeface="+mn-lt"/>
              </a:rPr>
              <a:t>Behaviorální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genetika</a:t>
            </a:r>
            <a:r>
              <a:rPr dirty="0">
                <a:latin typeface="+mn-lt"/>
              </a:rPr>
              <a:t> </a:t>
            </a:r>
          </a:p>
        </p:txBody>
      </p:sp>
      <p:sp>
        <p:nvSpPr>
          <p:cNvPr id="173" name="Shape 17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latin typeface="+mn-lt"/>
              </a:rPr>
              <a:t>Vztah mezi konkrétní alelou a projevy není většinou přímý </a:t>
            </a:r>
          </a:p>
          <a:p>
            <a:r>
              <a:rPr lang="cs-CZ" dirty="0">
                <a:latin typeface="+mn-lt"/>
              </a:rPr>
              <a:t>Je potřeba konkrétní situace</a:t>
            </a:r>
          </a:p>
          <a:p>
            <a:r>
              <a:rPr lang="cs-CZ" b="1" dirty="0">
                <a:latin typeface="+mn-lt"/>
              </a:rPr>
              <a:t>Interakce genu a podmínek</a:t>
            </a:r>
            <a:r>
              <a:rPr lang="cs-CZ" dirty="0">
                <a:latin typeface="+mn-lt"/>
              </a:rPr>
              <a:t>:</a:t>
            </a:r>
          </a:p>
          <a:p>
            <a:r>
              <a:rPr lang="cs-CZ" dirty="0">
                <a:latin typeface="+mn-lt"/>
              </a:rPr>
              <a:t>Gen na 17. chromozomu člověka 5-HTT, krátká alela a sklon k depresivnímu chování? Pouze za určitých okolností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rPr dirty="0" err="1">
                <a:latin typeface="+mn-lt"/>
              </a:rPr>
              <a:t>Nové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přístupy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ke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studiu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politiky</a:t>
            </a:r>
            <a:endParaRPr dirty="0">
              <a:latin typeface="+mn-lt"/>
            </a:endParaRPr>
          </a:p>
        </p:txBody>
      </p:sp>
      <p:sp>
        <p:nvSpPr>
          <p:cNvPr id="116" name="Shape 116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latin typeface="+mn-lt"/>
              </a:rPr>
              <a:t>Technologické inovace</a:t>
            </a:r>
          </a:p>
          <a:p>
            <a:r>
              <a:rPr lang="cs-CZ" dirty="0">
                <a:latin typeface="+mn-lt"/>
              </a:rPr>
              <a:t>Nové možnosti výzkumu</a:t>
            </a:r>
          </a:p>
          <a:p>
            <a:r>
              <a:rPr lang="cs-CZ" dirty="0">
                <a:latin typeface="+mn-lt"/>
              </a:rPr>
              <a:t>Nové otázky, nové odpovědi na staré otázky?</a:t>
            </a:r>
          </a:p>
          <a:p>
            <a:r>
              <a:rPr lang="cs-CZ" dirty="0">
                <a:latin typeface="+mn-lt"/>
              </a:rPr>
              <a:t>Vliv sociálního a institucionálního prostředí na politické chování</a:t>
            </a:r>
          </a:p>
          <a:p>
            <a:r>
              <a:rPr lang="cs-CZ" dirty="0">
                <a:latin typeface="+mn-lt"/>
              </a:rPr>
              <a:t>Výzkum biologických dispozic a genetiky a individuálních rozdílů mezi lidmi</a:t>
            </a:r>
          </a:p>
          <a:p>
            <a:r>
              <a:rPr lang="cs-CZ" dirty="0">
                <a:latin typeface="+mn-lt"/>
              </a:rPr>
              <a:t>Snaha o propojení přístupů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rPr dirty="0" err="1">
                <a:latin typeface="+mn-lt"/>
              </a:rPr>
              <a:t>Studium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dvojčat</a:t>
            </a:r>
            <a:endParaRPr dirty="0">
              <a:latin typeface="+mn-lt"/>
            </a:endParaRPr>
          </a:p>
        </p:txBody>
      </p:sp>
      <p:sp>
        <p:nvSpPr>
          <p:cNvPr id="176" name="Shape 176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81000"/>
              </a:lnSpc>
            </a:pPr>
            <a:r>
              <a:rPr lang="cs-CZ" dirty="0">
                <a:latin typeface="+mn-lt"/>
              </a:rPr>
              <a:t>Hlavní metoda</a:t>
            </a:r>
          </a:p>
          <a:p>
            <a:pPr>
              <a:lnSpc>
                <a:spcPct val="81000"/>
              </a:lnSpc>
            </a:pPr>
            <a:r>
              <a:rPr lang="cs-CZ" dirty="0">
                <a:latin typeface="+mn-lt"/>
              </a:rPr>
              <a:t>Rozdíly mezi jednovaječnými (MZ) a dvouvaječnými (DZ) dvojčaty</a:t>
            </a:r>
          </a:p>
          <a:p>
            <a:pPr>
              <a:lnSpc>
                <a:spcPct val="81000"/>
              </a:lnSpc>
            </a:pPr>
            <a:r>
              <a:rPr lang="cs-CZ" dirty="0">
                <a:latin typeface="+mn-lt"/>
              </a:rPr>
              <a:t>Předpoklad konstantního prostředí</a:t>
            </a:r>
          </a:p>
          <a:p>
            <a:pPr>
              <a:lnSpc>
                <a:spcPct val="81000"/>
              </a:lnSpc>
            </a:pPr>
            <a:r>
              <a:rPr lang="cs-CZ" dirty="0">
                <a:latin typeface="+mn-lt"/>
              </a:rPr>
              <a:t>Je to pravda?</a:t>
            </a:r>
          </a:p>
          <a:p>
            <a:pPr>
              <a:lnSpc>
                <a:spcPct val="81000"/>
              </a:lnSpc>
            </a:pPr>
            <a:r>
              <a:rPr lang="cs-CZ" dirty="0">
                <a:latin typeface="+mn-lt"/>
              </a:rPr>
              <a:t>Není přece jenom více sdílené prostředí u MZ? Jsou si blíže?</a:t>
            </a:r>
          </a:p>
          <a:p>
            <a:pPr>
              <a:lnSpc>
                <a:spcPct val="81000"/>
              </a:lnSpc>
            </a:pPr>
            <a:r>
              <a:rPr lang="cs-CZ" dirty="0">
                <a:latin typeface="+mn-lt"/>
              </a:rPr>
              <a:t>Martin et al. 1986 to nepotvrdili</a:t>
            </a:r>
          </a:p>
          <a:p>
            <a:pPr>
              <a:lnSpc>
                <a:spcPct val="81000"/>
              </a:lnSpc>
            </a:pPr>
            <a:r>
              <a:rPr lang="cs-CZ" dirty="0">
                <a:latin typeface="+mn-lt"/>
              </a:rPr>
              <a:t>Separovaná dvojčata (</a:t>
            </a:r>
            <a:r>
              <a:rPr lang="cs-CZ" dirty="0" err="1">
                <a:latin typeface="+mn-lt"/>
              </a:rPr>
              <a:t>Minnestota</a:t>
            </a:r>
            <a:r>
              <a:rPr lang="cs-CZ" dirty="0">
                <a:latin typeface="+mn-lt"/>
              </a:rPr>
              <a:t> Study </a:t>
            </a:r>
            <a:r>
              <a:rPr lang="cs-CZ" dirty="0" err="1">
                <a:latin typeface="+mn-lt"/>
              </a:rPr>
              <a:t>of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Twins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Reared-Apart</a:t>
            </a:r>
            <a:r>
              <a:rPr lang="cs-CZ" dirty="0">
                <a:latin typeface="+mn-lt"/>
              </a:rPr>
              <a:t>)</a:t>
            </a:r>
          </a:p>
          <a:p>
            <a:pPr>
              <a:lnSpc>
                <a:spcPct val="81000"/>
              </a:lnSpc>
            </a:pPr>
            <a:r>
              <a:rPr lang="cs-CZ" dirty="0">
                <a:latin typeface="+mn-lt"/>
              </a:rPr>
              <a:t>MZ separovaná vykazují dokonce větší podobnost než ta neseparovaná!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/>
          </p:cNvSpPr>
          <p:nvPr>
            <p:ph type="title"/>
          </p:nvPr>
        </p:nvSpPr>
        <p:spPr>
          <a:xfrm>
            <a:off x="838200" y="118532"/>
            <a:ext cx="10515600" cy="1049869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rPr dirty="0">
                <a:latin typeface="+mn-lt"/>
              </a:rPr>
              <a:t>Twin studies</a:t>
            </a:r>
          </a:p>
        </p:txBody>
      </p:sp>
      <p:sp>
        <p:nvSpPr>
          <p:cNvPr id="179" name="Shape 179"/>
          <p:cNvSpPr>
            <a:spLocks noGrp="1"/>
          </p:cNvSpPr>
          <p:nvPr>
            <p:ph type="body" idx="1"/>
          </p:nvPr>
        </p:nvSpPr>
        <p:spPr>
          <a:xfrm>
            <a:off x="838200" y="1168400"/>
            <a:ext cx="10515600" cy="5008563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latin typeface="+mn-lt"/>
              </a:rPr>
              <a:t>Role genetiky = MZ vykazují větší podobnost než DZ</a:t>
            </a:r>
          </a:p>
          <a:p>
            <a:r>
              <a:rPr lang="cs-CZ" dirty="0">
                <a:latin typeface="+mn-lt"/>
              </a:rPr>
              <a:t>Role socializace = není rozdíl, prostředí působí na všechny stejně</a:t>
            </a:r>
          </a:p>
          <a:p>
            <a:r>
              <a:rPr lang="cs-CZ" dirty="0">
                <a:latin typeface="+mn-lt"/>
              </a:rPr>
              <a:t>Dva faktory: H (heredity) a E (</a:t>
            </a:r>
            <a:r>
              <a:rPr lang="cs-CZ" dirty="0" err="1">
                <a:latin typeface="+mn-lt"/>
              </a:rPr>
              <a:t>Environment</a:t>
            </a:r>
            <a:r>
              <a:rPr lang="cs-CZ" dirty="0">
                <a:latin typeface="+mn-lt"/>
              </a:rPr>
              <a:t>)</a:t>
            </a:r>
          </a:p>
          <a:p>
            <a:r>
              <a:rPr lang="cs-CZ" dirty="0">
                <a:latin typeface="+mn-lt"/>
              </a:rPr>
              <a:t>Prostředí </a:t>
            </a:r>
          </a:p>
          <a:p>
            <a:pPr marL="685800" lvl="1" indent="-228600">
              <a:spcBef>
                <a:spcPts val="500"/>
              </a:spcBef>
              <a:defRPr sz="2400"/>
            </a:pPr>
            <a:r>
              <a:rPr lang="cs-CZ" dirty="0">
                <a:latin typeface="+mn-lt"/>
              </a:rPr>
              <a:t>Sdílené</a:t>
            </a:r>
          </a:p>
          <a:p>
            <a:pPr marL="685800" lvl="1" indent="-228600">
              <a:spcBef>
                <a:spcPts val="500"/>
              </a:spcBef>
              <a:defRPr sz="2400"/>
            </a:pPr>
            <a:r>
              <a:rPr lang="cs-CZ" dirty="0">
                <a:latin typeface="+mn-lt"/>
              </a:rPr>
              <a:t>Unikátní/nesdílené</a:t>
            </a:r>
          </a:p>
          <a:p>
            <a:r>
              <a:rPr lang="cs-CZ" dirty="0">
                <a:latin typeface="+mn-lt"/>
              </a:rPr>
              <a:t>Prostředí = vše co nejsou geny</a:t>
            </a:r>
          </a:p>
          <a:p>
            <a:r>
              <a:rPr lang="cs-CZ" dirty="0" err="1">
                <a:latin typeface="+mn-lt"/>
              </a:rPr>
              <a:t>Twin</a:t>
            </a:r>
            <a:r>
              <a:rPr lang="cs-CZ" dirty="0">
                <a:latin typeface="+mn-lt"/>
              </a:rPr>
              <a:t> study = „přírodní experiment“</a:t>
            </a:r>
          </a:p>
          <a:p>
            <a:r>
              <a:rPr lang="cs-CZ" dirty="0">
                <a:latin typeface="+mn-lt"/>
              </a:rPr>
              <a:t>U rodičů to nefunguje – jen 50 % sdílená genetická informace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rPr dirty="0">
                <a:latin typeface="+mn-lt"/>
              </a:rPr>
              <a:t>Twin studies</a:t>
            </a:r>
          </a:p>
        </p:txBody>
      </p:sp>
      <p:sp>
        <p:nvSpPr>
          <p:cNvPr id="182" name="Shape 18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latin typeface="+mn-lt"/>
              </a:rPr>
              <a:t>Velký podíl dědičnosti na sociální postoje</a:t>
            </a:r>
          </a:p>
          <a:p>
            <a:r>
              <a:rPr lang="cs-CZ" dirty="0">
                <a:latin typeface="+mn-lt"/>
              </a:rPr>
              <a:t>Silná kovariance u psychologického konzervatismu</a:t>
            </a:r>
          </a:p>
          <a:p>
            <a:r>
              <a:rPr lang="cs-CZ" dirty="0">
                <a:latin typeface="+mn-lt"/>
              </a:rPr>
              <a:t>Studie adoptovaných dětí = slabý vliv prostředí na chování, osobnosti a inteligenci</a:t>
            </a:r>
          </a:p>
          <a:p>
            <a:r>
              <a:rPr lang="cs-CZ" dirty="0">
                <a:latin typeface="+mn-lt"/>
              </a:rPr>
              <a:t>Osobnostní rysy až ze 70 %</a:t>
            </a:r>
          </a:p>
          <a:p>
            <a:r>
              <a:rPr lang="cs-CZ" dirty="0">
                <a:latin typeface="+mn-lt"/>
              </a:rPr>
              <a:t>Pol. orientace bude do značné míry dědičná</a:t>
            </a:r>
          </a:p>
          <a:p>
            <a:r>
              <a:rPr lang="cs-CZ" dirty="0">
                <a:latin typeface="+mn-lt"/>
              </a:rPr>
              <a:t>Stranická příslušnost a identifikace nikoliv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 algn="ctr"/>
            <a:r>
              <a:rPr dirty="0">
                <a:latin typeface="+mn-lt"/>
              </a:rPr>
              <a:t>Alford, Funk, </a:t>
            </a:r>
            <a:r>
              <a:rPr dirty="0" err="1">
                <a:latin typeface="+mn-lt"/>
              </a:rPr>
              <a:t>Hibbink</a:t>
            </a:r>
            <a:r>
              <a:rPr dirty="0">
                <a:latin typeface="+mn-lt"/>
              </a:rPr>
              <a:t> 2005</a:t>
            </a:r>
          </a:p>
        </p:txBody>
      </p:sp>
      <p:sp>
        <p:nvSpPr>
          <p:cNvPr id="185" name="Shape 185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latin typeface="+mn-lt"/>
              </a:rPr>
              <a:t>První genetická studie politických postojů</a:t>
            </a:r>
          </a:p>
          <a:p>
            <a:r>
              <a:rPr lang="cs-CZ" dirty="0">
                <a:latin typeface="+mn-lt"/>
              </a:rPr>
              <a:t>USA </a:t>
            </a:r>
            <a:r>
              <a:rPr lang="cs-CZ" dirty="0" err="1">
                <a:latin typeface="+mn-lt"/>
              </a:rPr>
              <a:t>twin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studies</a:t>
            </a:r>
            <a:r>
              <a:rPr lang="cs-CZ" dirty="0">
                <a:latin typeface="+mn-lt"/>
              </a:rPr>
              <a:t>, Austrálie</a:t>
            </a:r>
          </a:p>
          <a:p>
            <a:r>
              <a:rPr lang="cs-CZ" dirty="0">
                <a:latin typeface="+mn-lt"/>
              </a:rPr>
              <a:t>Hledají genetický základ politického konzervatismu (Wilson-</a:t>
            </a:r>
            <a:r>
              <a:rPr lang="cs-CZ" dirty="0" err="1">
                <a:latin typeface="+mn-lt"/>
              </a:rPr>
              <a:t>Patterson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inventory</a:t>
            </a:r>
            <a:r>
              <a:rPr lang="cs-CZ" dirty="0">
                <a:latin typeface="+mn-lt"/>
              </a:rPr>
              <a:t>)</a:t>
            </a:r>
          </a:p>
          <a:p>
            <a:r>
              <a:rPr lang="cs-CZ" dirty="0">
                <a:latin typeface="+mn-lt"/>
              </a:rPr>
              <a:t>Velký podíl dědičnosti </a:t>
            </a:r>
          </a:p>
          <a:p>
            <a:r>
              <a:rPr lang="cs-CZ" dirty="0">
                <a:latin typeface="+mn-lt"/>
              </a:rPr>
              <a:t>Genetický faktor je dvakrát silnější než prostředí </a:t>
            </a:r>
          </a:p>
          <a:p>
            <a:r>
              <a:rPr lang="cs-CZ" dirty="0">
                <a:latin typeface="+mn-lt"/>
              </a:rPr>
              <a:t>Stranická identifikace je mnohem více determinována prostředím (oběma typy) než genetikou 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Snímek obrazovky 2016-12-07 v 12.02.0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5662" y="0"/>
            <a:ext cx="8621194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rPr dirty="0" err="1">
                <a:latin typeface="+mn-lt"/>
              </a:rPr>
              <a:t>Hatemi</a:t>
            </a:r>
            <a:r>
              <a:rPr dirty="0">
                <a:latin typeface="+mn-lt"/>
              </a:rPr>
              <a:t> et al. 2007</a:t>
            </a:r>
          </a:p>
        </p:txBody>
      </p:sp>
      <p:sp>
        <p:nvSpPr>
          <p:cNvPr id="190" name="Shape 190"/>
          <p:cNvSpPr>
            <a:spLocks noGrp="1"/>
          </p:cNvSpPr>
          <p:nvPr>
            <p:ph type="body" idx="1"/>
          </p:nvPr>
        </p:nvSpPr>
        <p:spPr>
          <a:xfrm>
            <a:off x="838200" y="1825623"/>
            <a:ext cx="10515600" cy="462247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1000"/>
              </a:lnSpc>
            </a:pPr>
            <a:r>
              <a:rPr lang="cs-CZ" dirty="0" err="1">
                <a:latin typeface="+mn-lt"/>
              </a:rPr>
              <a:t>Genetics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of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Voting</a:t>
            </a:r>
            <a:r>
              <a:rPr lang="cs-CZ" dirty="0">
                <a:latin typeface="+mn-lt"/>
              </a:rPr>
              <a:t>: </a:t>
            </a:r>
            <a:r>
              <a:rPr lang="cs-CZ" dirty="0" err="1">
                <a:latin typeface="+mn-lt"/>
              </a:rPr>
              <a:t>Australian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Twin</a:t>
            </a:r>
            <a:r>
              <a:rPr lang="cs-CZ" dirty="0">
                <a:latin typeface="+mn-lt"/>
              </a:rPr>
              <a:t> Study</a:t>
            </a:r>
          </a:p>
          <a:p>
            <a:pPr>
              <a:lnSpc>
                <a:spcPct val="81000"/>
              </a:lnSpc>
            </a:pPr>
            <a:r>
              <a:rPr lang="cs-CZ" dirty="0">
                <a:latin typeface="+mn-lt"/>
              </a:rPr>
              <a:t>Dvojčata 1902-1972, 1988-90 </a:t>
            </a:r>
          </a:p>
          <a:p>
            <a:pPr>
              <a:lnSpc>
                <a:spcPct val="81000"/>
              </a:lnSpc>
            </a:pPr>
            <a:r>
              <a:rPr lang="cs-CZ" dirty="0">
                <a:latin typeface="+mn-lt"/>
              </a:rPr>
              <a:t>Volební preference, sociální a politické postoje, socioekonomické proměnné</a:t>
            </a:r>
          </a:p>
          <a:p>
            <a:pPr>
              <a:lnSpc>
                <a:spcPct val="81000"/>
              </a:lnSpc>
            </a:pPr>
            <a:r>
              <a:rPr lang="cs-CZ" dirty="0">
                <a:latin typeface="+mn-lt"/>
              </a:rPr>
              <a:t>Zjišťování MZ a DZ (krevní skupina jako kontrola)</a:t>
            </a:r>
          </a:p>
          <a:p>
            <a:pPr>
              <a:lnSpc>
                <a:spcPct val="81000"/>
              </a:lnSpc>
            </a:pPr>
            <a:r>
              <a:rPr lang="cs-CZ" dirty="0">
                <a:latin typeface="+mn-lt"/>
              </a:rPr>
              <a:t>Dědičnost </a:t>
            </a:r>
            <a:r>
              <a:rPr lang="cs-CZ" dirty="0" err="1">
                <a:latin typeface="+mn-lt"/>
              </a:rPr>
              <a:t>vote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choice</a:t>
            </a:r>
            <a:r>
              <a:rPr lang="cs-CZ" dirty="0">
                <a:latin typeface="+mn-lt"/>
              </a:rPr>
              <a:t> (0.44)</a:t>
            </a:r>
          </a:p>
          <a:p>
            <a:pPr>
              <a:lnSpc>
                <a:spcPct val="81000"/>
              </a:lnSpc>
            </a:pPr>
            <a:r>
              <a:rPr lang="cs-CZ" dirty="0">
                <a:latin typeface="+mn-lt"/>
              </a:rPr>
              <a:t>Role pohlaví: dědičnost jen u žen</a:t>
            </a:r>
          </a:p>
          <a:p>
            <a:pPr>
              <a:lnSpc>
                <a:spcPct val="81000"/>
              </a:lnSpc>
            </a:pPr>
            <a:r>
              <a:rPr lang="cs-CZ" dirty="0">
                <a:latin typeface="+mn-lt"/>
              </a:rPr>
              <a:t>U všech je vliv genetiky nepřímý (</a:t>
            </a:r>
            <a:r>
              <a:rPr lang="cs-CZ" b="1" dirty="0">
                <a:latin typeface="+mn-lt"/>
              </a:rPr>
              <a:t>skrze politické postoje</a:t>
            </a:r>
            <a:r>
              <a:rPr lang="cs-CZ" dirty="0">
                <a:latin typeface="+mn-lt"/>
              </a:rPr>
              <a:t>, ty jsou dědičné)</a:t>
            </a:r>
          </a:p>
          <a:p>
            <a:pPr>
              <a:lnSpc>
                <a:spcPct val="81000"/>
              </a:lnSpc>
            </a:pPr>
            <a:r>
              <a:rPr lang="cs-CZ" dirty="0">
                <a:latin typeface="+mn-lt"/>
              </a:rPr>
              <a:t>Sdílené prostředí efekt nemělo, jedinečné prostředí 20 % 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" name="Snímek obrazovky 2016-12-07 v 12.11.4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3120" y="415637"/>
            <a:ext cx="8128985" cy="583166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rPr dirty="0">
                <a:latin typeface="+mn-lt"/>
              </a:rPr>
              <a:t>Fowler, Baker, and Dawes 2008</a:t>
            </a:r>
          </a:p>
        </p:txBody>
      </p:sp>
      <p:sp>
        <p:nvSpPr>
          <p:cNvPr id="195" name="Shape 195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latin typeface="+mn-lt"/>
              </a:rPr>
              <a:t>Registr voličů v LA, registr dvojčat, spárovali data</a:t>
            </a:r>
          </a:p>
          <a:p>
            <a:r>
              <a:rPr lang="cs-CZ" dirty="0">
                <a:latin typeface="+mn-lt"/>
              </a:rPr>
              <a:t>Sledují volební účast</a:t>
            </a:r>
          </a:p>
          <a:p>
            <a:r>
              <a:rPr lang="cs-CZ" dirty="0">
                <a:latin typeface="+mn-lt"/>
              </a:rPr>
              <a:t>V 8 volbách (2000-2005)</a:t>
            </a:r>
          </a:p>
          <a:p>
            <a:r>
              <a:rPr lang="cs-CZ" dirty="0">
                <a:latin typeface="+mn-lt"/>
              </a:rPr>
              <a:t>Cca 400 párů dvojčat</a:t>
            </a:r>
          </a:p>
          <a:p>
            <a:r>
              <a:rPr lang="cs-CZ" dirty="0">
                <a:latin typeface="+mn-lt"/>
              </a:rPr>
              <a:t>MZ konzistentnější vzorec účasti</a:t>
            </a:r>
          </a:p>
          <a:p>
            <a:r>
              <a:rPr lang="cs-CZ" dirty="0">
                <a:latin typeface="+mn-lt"/>
              </a:rPr>
              <a:t>Dědičnost = 52 %</a:t>
            </a:r>
          </a:p>
          <a:p>
            <a:r>
              <a:rPr lang="cs-CZ" dirty="0" err="1">
                <a:latin typeface="+mn-lt"/>
              </a:rPr>
              <a:t>Shared</a:t>
            </a:r>
            <a:r>
              <a:rPr lang="cs-CZ" dirty="0">
                <a:latin typeface="+mn-lt"/>
              </a:rPr>
              <a:t> environment žádný efekt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t>Fowler, Baker, and Dawes 2008</a:t>
            </a:r>
          </a:p>
        </p:txBody>
      </p:sp>
      <p:sp>
        <p:nvSpPr>
          <p:cNvPr id="198" name="Shape 198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dirty="0">
                <a:latin typeface="+mn-lt"/>
              </a:rPr>
              <a:t>Studie 2</a:t>
            </a:r>
          </a:p>
          <a:p>
            <a:r>
              <a:rPr dirty="0">
                <a:latin typeface="+mn-lt"/>
              </a:rPr>
              <a:t>Národní vzorek, více geograficky reprezentativní</a:t>
            </a:r>
          </a:p>
          <a:p>
            <a:r>
              <a:rPr dirty="0">
                <a:latin typeface="+mn-lt"/>
              </a:rPr>
              <a:t>Měří jiné formy participace (členství v organizacích, kandidatura na různé funkce, přispívání stranám/kandidátům, kontaktování úřadů, účast na mítinku)</a:t>
            </a:r>
          </a:p>
          <a:p>
            <a:r>
              <a:rPr dirty="0">
                <a:latin typeface="+mn-lt"/>
              </a:rPr>
              <a:t>72 % rozptylu ve volební účasti vysvětluje genetika (!!)</a:t>
            </a:r>
          </a:p>
          <a:p>
            <a:r>
              <a:rPr dirty="0">
                <a:latin typeface="+mn-lt"/>
              </a:rPr>
              <a:t>60 %</a:t>
            </a:r>
            <a:r>
              <a:rPr lang="cs-CZ" dirty="0">
                <a:latin typeface="+mn-lt"/>
              </a:rPr>
              <a:t> rozptylu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participace</a:t>
            </a:r>
            <a:r>
              <a:rPr dirty="0">
                <a:latin typeface="+mn-lt"/>
              </a:rPr>
              <a:t> (!!)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rPr dirty="0" err="1">
                <a:latin typeface="+mn-lt"/>
              </a:rPr>
              <a:t>Výzkum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lidského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genomu</a:t>
            </a:r>
            <a:endParaRPr dirty="0">
              <a:latin typeface="+mn-lt"/>
            </a:endParaRPr>
          </a:p>
        </p:txBody>
      </p:sp>
      <p:sp>
        <p:nvSpPr>
          <p:cNvPr id="201" name="Shape 201"/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72757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cs-CZ" dirty="0">
                <a:latin typeface="+mn-lt"/>
              </a:rPr>
              <a:t>Četba lidského genomu</a:t>
            </a:r>
          </a:p>
          <a:p>
            <a:r>
              <a:rPr lang="cs-CZ" dirty="0">
                <a:latin typeface="+mn-lt"/>
              </a:rPr>
              <a:t>2003 poprvé rozluštěna kompletní genetická informace</a:t>
            </a:r>
          </a:p>
          <a:p>
            <a:r>
              <a:rPr lang="cs-CZ" dirty="0">
                <a:latin typeface="+mn-lt"/>
              </a:rPr>
              <a:t>Výzkum vlivu jednotlivých genů</a:t>
            </a:r>
          </a:p>
          <a:p>
            <a:r>
              <a:rPr lang="cs-CZ" dirty="0">
                <a:latin typeface="+mn-lt"/>
              </a:rPr>
              <a:t>Otázka už není: CO? Otázka zní: JAK?</a:t>
            </a:r>
          </a:p>
          <a:p>
            <a:r>
              <a:rPr lang="cs-CZ" dirty="0">
                <a:latin typeface="+mn-lt"/>
              </a:rPr>
              <a:t>Technicky vzato predisponují celou naši osobnost, takže ovlivňují vše </a:t>
            </a:r>
          </a:p>
          <a:p>
            <a:r>
              <a:rPr lang="cs-CZ" dirty="0">
                <a:latin typeface="+mn-lt"/>
              </a:rPr>
              <a:t>Stále v centru pozornosti: interakce s prostředím a situační faktory</a:t>
            </a:r>
          </a:p>
          <a:p>
            <a:r>
              <a:rPr lang="cs-CZ" dirty="0">
                <a:latin typeface="+mn-lt"/>
              </a:rPr>
              <a:t>Velmi nový obor</a:t>
            </a:r>
          </a:p>
          <a:p>
            <a:r>
              <a:rPr lang="cs-CZ" dirty="0">
                <a:latin typeface="+mn-lt"/>
              </a:rPr>
              <a:t>Spíše okrajový, </a:t>
            </a:r>
            <a:r>
              <a:rPr lang="cs-CZ" dirty="0" err="1">
                <a:latin typeface="+mn-lt"/>
              </a:rPr>
              <a:t>mainstream</a:t>
            </a:r>
            <a:r>
              <a:rPr lang="cs-CZ" dirty="0">
                <a:latin typeface="+mn-lt"/>
              </a:rPr>
              <a:t> to zatím moc nepodporuje (PROČ?)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rPr lang="cs-CZ" dirty="0">
                <a:latin typeface="+mn-lt"/>
              </a:rPr>
              <a:t>Je člověk politická bytost?</a:t>
            </a:r>
          </a:p>
        </p:txBody>
      </p:sp>
      <p:sp>
        <p:nvSpPr>
          <p:cNvPr id="119" name="Shape 119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latin typeface="+mn-lt"/>
              </a:rPr>
              <a:t>Tradiční přístupy: socializace, rodina, racionální volba</a:t>
            </a:r>
          </a:p>
          <a:p>
            <a:r>
              <a:rPr lang="cs-CZ" dirty="0">
                <a:latin typeface="+mn-lt"/>
              </a:rPr>
              <a:t>Limitované modely</a:t>
            </a:r>
          </a:p>
          <a:p>
            <a:r>
              <a:rPr lang="cs-CZ" dirty="0">
                <a:latin typeface="+mn-lt"/>
              </a:rPr>
              <a:t>Genetické a biologické faktory mimo</a:t>
            </a:r>
          </a:p>
          <a:p>
            <a:r>
              <a:rPr lang="cs-CZ" dirty="0">
                <a:latin typeface="+mn-lt"/>
              </a:rPr>
              <a:t>Behaviorální genetika od 1980s</a:t>
            </a:r>
          </a:p>
          <a:p>
            <a:r>
              <a:rPr lang="cs-CZ" dirty="0">
                <a:latin typeface="+mn-lt"/>
              </a:rPr>
              <a:t>V politologii až po roce 2005</a:t>
            </a:r>
          </a:p>
          <a:p>
            <a:r>
              <a:rPr lang="cs-CZ" dirty="0">
                <a:latin typeface="+mn-lt"/>
              </a:rPr>
              <a:t>První </a:t>
            </a:r>
            <a:r>
              <a:rPr lang="cs-CZ" dirty="0" err="1">
                <a:latin typeface="+mn-lt"/>
              </a:rPr>
              <a:t>twin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studies</a:t>
            </a:r>
            <a:r>
              <a:rPr lang="cs-CZ" dirty="0">
                <a:latin typeface="+mn-lt"/>
              </a:rPr>
              <a:t>: dědičnost soc. postojů</a:t>
            </a:r>
          </a:p>
          <a:p>
            <a:r>
              <a:rPr lang="cs-CZ" dirty="0">
                <a:latin typeface="+mn-lt"/>
              </a:rPr>
              <a:t>Od r. 2005 i studie volebního chování</a:t>
            </a:r>
          </a:p>
          <a:p>
            <a:r>
              <a:rPr lang="cs-CZ" dirty="0">
                <a:latin typeface="+mn-lt"/>
              </a:rPr>
              <a:t>Ekonomické chování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rPr dirty="0">
                <a:latin typeface="+mn-lt"/>
              </a:rPr>
              <a:t>DNA</a:t>
            </a:r>
          </a:p>
        </p:txBody>
      </p:sp>
      <p:sp>
        <p:nvSpPr>
          <p:cNvPr id="204" name="Shape 204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latin typeface="+mn-lt"/>
              </a:rPr>
              <a:t>Cca 25 tisíc genů </a:t>
            </a:r>
          </a:p>
          <a:p>
            <a:r>
              <a:rPr lang="cs-CZ" dirty="0">
                <a:latin typeface="+mn-lt"/>
              </a:rPr>
              <a:t>46 řetězců (chromozomů)</a:t>
            </a:r>
          </a:p>
          <a:p>
            <a:r>
              <a:rPr lang="cs-CZ" dirty="0">
                <a:latin typeface="+mn-lt"/>
              </a:rPr>
              <a:t>Většina rysů – více než jeden gen</a:t>
            </a:r>
          </a:p>
          <a:p>
            <a:r>
              <a:rPr lang="cs-CZ" dirty="0">
                <a:latin typeface="+mn-lt"/>
              </a:rPr>
              <a:t>Je nutná analýza mnoha genů, mají různé mutace, jejich kombinace atd.</a:t>
            </a:r>
          </a:p>
          <a:p>
            <a:r>
              <a:rPr lang="cs-CZ" dirty="0" err="1">
                <a:latin typeface="+mn-lt"/>
              </a:rPr>
              <a:t>Hatemi</a:t>
            </a:r>
            <a:r>
              <a:rPr lang="cs-CZ" dirty="0">
                <a:latin typeface="+mn-lt"/>
              </a:rPr>
              <a:t>: 18 genů identifikováno ve vztahu s politickou identifikací a politickým násilím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6" name="Table 206"/>
          <p:cNvGraphicFramePr/>
          <p:nvPr/>
        </p:nvGraphicFramePr>
        <p:xfrm>
          <a:off x="2048933" y="203202"/>
          <a:ext cx="6214535" cy="6654799"/>
        </p:xfrm>
        <a:graphic>
          <a:graphicData uri="http://schemas.openxmlformats.org/drawingml/2006/table">
            <a:tbl>
              <a:tblPr firstRow="1" firstCol="1" bandRow="1">
                <a:tableStyleId>{4C3C2611-4C71-4FC5-86AE-919BDF0F9419}</a:tableStyleId>
              </a:tblPr>
              <a:tblGrid>
                <a:gridCol w="10809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4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48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19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19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1054"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50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</a:rPr>
                        <a:t>Fenotyp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50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</a:rPr>
                        <a:t>Gen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50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</a:rPr>
                        <a:t>Popis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50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</a:rPr>
                        <a:t>Replikace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50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</a:rPr>
                        <a:t>Zdroj</a:t>
                      </a: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622">
                <a:tc rowSpan="14"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</a:rPr>
                        <a:t>Ideologická identifikace (liberalismus-konzervatismus)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NAA15/NARG-1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Kyselina glutamová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Neprovedena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[Hatemi, Gillespie, et al. 2011]</a:t>
                      </a: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6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GRIN1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Kyselina glutamová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Neprovedena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[Hatemi, Gillespie, et al. 2011]</a:t>
                      </a: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6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DBH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Dopamin b-hydroxyláza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Neprovedena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[Hatemi, Gillespie, et al. 2011]</a:t>
                      </a: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6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LCNL1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Lipocalin a/nebo čich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Neprovedena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[Hatemi, Gillespie, et al. 2011]</a:t>
                      </a: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6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OLFM1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Olfaktomedin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Neprovedena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[Hatemi, Gillespie, et al. 2011]</a:t>
                      </a: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6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LCN6,8-12,1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Lipocalin a/nebo čich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Neprovedena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[Hatemi, Gillespie, et al. 2011]</a:t>
                      </a: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6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OBP2A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Pach vázající protein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Neprovedena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[Hatemi, Gillespie, et al. 2011]</a:t>
                      </a: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6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KYNU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Kynurenin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Neprovedena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[Hatemi, Gillespie, et al. 2011]</a:t>
                      </a: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6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HTR1E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Serotonin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Neprovedena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[Hatemi, Gillespie, et al. 2011]</a:t>
                      </a: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6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MANEA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Manosidáza, endo-alfa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Neprovedena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[Hatemi, Gillespie, et al. 2011]</a:t>
                      </a: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980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GPR63, GPR6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G párové proteinové receptory 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Neprovedena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[Hatemi, Gillespie, et al. 2011]</a:t>
                      </a: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9980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OR2N1P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Čichový receptor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Replikace selhala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cit. dle [Hatemi, McDermott 2012a]</a:t>
                      </a: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9980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OR21J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Čichový receptor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Replikace selhala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cit. dle [Hatemi, McDermott 2012a]</a:t>
                      </a: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96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DRD4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Dopaminový receptor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Replikace selhala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[Settle et al. 2010]</a:t>
                      </a: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9622"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</a:rPr>
                        <a:t>Stranická identifikace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DRD2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Dopaminový receptor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Neprovedena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[Dawes, Fowler 2009]</a:t>
                      </a: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9622">
                <a:tc rowSpan="2"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</a:rPr>
                        <a:t>Volební účast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MAOA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Monoaminooxidáza A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Neprovedena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[Fowler et al. 2008]</a:t>
                      </a: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296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5-HTT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Serotonin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Neprovedena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[Fowler et al. 2008]</a:t>
                      </a: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29622"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</a:rPr>
                        <a:t>(Politické) násilí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MAOA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Monoaminooxidáza A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/>
                        <a:t>Replikace v rámci studie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indent="180339" algn="just">
                        <a:lnSpc>
                          <a:spcPct val="115000"/>
                        </a:lnSpc>
                        <a:defRPr sz="1800"/>
                      </a:pPr>
                      <a:r>
                        <a:rPr sz="700" dirty="0"/>
                        <a:t>[McDermott et al. 2012]</a:t>
                      </a: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8527101" y="203202"/>
            <a:ext cx="323193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Autor: Lukáš Hájek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1195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/>
          </a:lstStyle>
          <a:p>
            <a:endParaRPr dirty="0"/>
          </a:p>
        </p:txBody>
      </p:sp>
      <p:sp>
        <p:nvSpPr>
          <p:cNvPr id="209" name="Shape 209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8747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72000"/>
              </a:lnSpc>
              <a:defRPr sz="2100"/>
            </a:pPr>
            <a:r>
              <a:rPr lang="cs-CZ" dirty="0">
                <a:latin typeface="+mn-lt"/>
              </a:rPr>
              <a:t>Studie genomu</a:t>
            </a:r>
          </a:p>
          <a:p>
            <a:pPr>
              <a:lnSpc>
                <a:spcPct val="72000"/>
              </a:lnSpc>
              <a:defRPr sz="2100"/>
            </a:pPr>
            <a:r>
              <a:rPr lang="cs-CZ" dirty="0">
                <a:latin typeface="+mn-lt"/>
              </a:rPr>
              <a:t>Genetické zdroje konzervatismu</a:t>
            </a:r>
          </a:p>
          <a:p>
            <a:pPr>
              <a:lnSpc>
                <a:spcPct val="72000"/>
              </a:lnSpc>
              <a:defRPr sz="2100"/>
            </a:pPr>
            <a:r>
              <a:rPr lang="cs-CZ" dirty="0">
                <a:latin typeface="+mn-lt"/>
              </a:rPr>
              <a:t>Nelze projít celý genom, ale různé regiony chromozomů, kde se může nacházet gen relevantní pro zkoumaný fenotyp</a:t>
            </a:r>
          </a:p>
          <a:p>
            <a:pPr>
              <a:lnSpc>
                <a:spcPct val="72000"/>
              </a:lnSpc>
              <a:defRPr sz="2100"/>
            </a:pPr>
            <a:r>
              <a:rPr lang="cs-CZ" dirty="0">
                <a:latin typeface="+mn-lt"/>
              </a:rPr>
              <a:t>Řeší se lokace genu a typ alel</a:t>
            </a:r>
          </a:p>
          <a:p>
            <a:pPr>
              <a:lnSpc>
                <a:spcPct val="72000"/>
              </a:lnSpc>
              <a:defRPr sz="2100"/>
            </a:pPr>
            <a:r>
              <a:rPr lang="cs-CZ" dirty="0">
                <a:latin typeface="+mn-lt"/>
              </a:rPr>
              <a:t>Nejde o 1 gen ovlivňující daný fenotyp (konzervatismus)</a:t>
            </a:r>
          </a:p>
          <a:p>
            <a:pPr>
              <a:lnSpc>
                <a:spcPct val="72000"/>
              </a:lnSpc>
              <a:defRPr sz="2100"/>
            </a:pPr>
            <a:r>
              <a:rPr lang="cs-CZ" dirty="0">
                <a:latin typeface="+mn-lt"/>
              </a:rPr>
              <a:t>Identifikace biologických procesů, které s ním souvisí</a:t>
            </a:r>
          </a:p>
          <a:p>
            <a:pPr>
              <a:lnSpc>
                <a:spcPct val="72000"/>
              </a:lnSpc>
              <a:defRPr sz="2100"/>
            </a:pPr>
            <a:r>
              <a:rPr lang="cs-CZ" dirty="0">
                <a:latin typeface="+mn-lt"/>
              </a:rPr>
              <a:t>Identifikace kombinace různých genů</a:t>
            </a:r>
          </a:p>
          <a:p>
            <a:pPr>
              <a:lnSpc>
                <a:spcPct val="72000"/>
              </a:lnSpc>
              <a:defRPr sz="2100"/>
            </a:pPr>
            <a:r>
              <a:rPr lang="cs-CZ" dirty="0">
                <a:latin typeface="+mn-lt"/>
              </a:rPr>
              <a:t>Např. NMDA  = glutamátový receptor (Glutamát je neurotransmiter, souvisí s kognitivními funkcemi jako paměť a učení), souvisí s flexibilitou názorů (blízko </a:t>
            </a:r>
            <a:r>
              <a:rPr lang="cs-CZ" dirty="0" err="1">
                <a:latin typeface="+mn-lt"/>
              </a:rPr>
              <a:t>openness</a:t>
            </a:r>
            <a:r>
              <a:rPr lang="cs-CZ" dirty="0">
                <a:latin typeface="+mn-lt"/>
              </a:rPr>
              <a:t> to </a:t>
            </a:r>
            <a:r>
              <a:rPr lang="cs-CZ" dirty="0" err="1">
                <a:latin typeface="+mn-lt"/>
              </a:rPr>
              <a:t>experience</a:t>
            </a:r>
            <a:r>
              <a:rPr lang="cs-CZ" dirty="0">
                <a:latin typeface="+mn-lt"/>
              </a:rPr>
              <a:t>)</a:t>
            </a:r>
          </a:p>
          <a:p>
            <a:pPr>
              <a:lnSpc>
                <a:spcPct val="72000"/>
              </a:lnSpc>
              <a:defRPr sz="2100"/>
            </a:pPr>
            <a:r>
              <a:rPr lang="cs-CZ" dirty="0">
                <a:latin typeface="+mn-lt"/>
              </a:rPr>
              <a:t>Geny regulující emoce jsou slibné pro budoucí výzkum (HTR1b, HTR1E, NARG1, KYNU, NMDA)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" name="Snímek obrazovky 2016-12-07 v 11.44.5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7258" y="76200"/>
            <a:ext cx="8686801" cy="6705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rPr lang="cs-CZ" dirty="0">
                <a:latin typeface="+mn-lt"/>
              </a:rPr>
              <a:t>Evoluční teorie a politika</a:t>
            </a:r>
          </a:p>
        </p:txBody>
      </p:sp>
      <p:sp>
        <p:nvSpPr>
          <p:cNvPr id="122" name="Shape 12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latin typeface="+mn-lt"/>
              </a:rPr>
              <a:t>Evoluční vývoj lidského myšlení</a:t>
            </a:r>
          </a:p>
          <a:p>
            <a:r>
              <a:rPr lang="cs-CZ" dirty="0">
                <a:latin typeface="+mn-lt"/>
              </a:rPr>
              <a:t>Nastaveno k řešení základních sociálních problémů</a:t>
            </a:r>
          </a:p>
          <a:p>
            <a:r>
              <a:rPr lang="cs-CZ" dirty="0">
                <a:latin typeface="+mn-lt"/>
              </a:rPr>
              <a:t>Základní hádanky: např. Jak se vyvinulo kooperativní jednání?</a:t>
            </a:r>
          </a:p>
          <a:p>
            <a:r>
              <a:rPr lang="cs-CZ" dirty="0">
                <a:latin typeface="+mn-lt"/>
              </a:rPr>
              <a:t>Politické chování u šimpanzů, kapucínů, raných lidských společenství</a:t>
            </a:r>
          </a:p>
          <a:p>
            <a:r>
              <a:rPr lang="cs-CZ" dirty="0">
                <a:latin typeface="+mn-lt"/>
              </a:rPr>
              <a:t>Interakce v malém rozsahu</a:t>
            </a:r>
          </a:p>
          <a:p>
            <a:r>
              <a:rPr lang="cs-CZ" dirty="0">
                <a:latin typeface="+mn-lt"/>
              </a:rPr>
              <a:t>Masová politika?</a:t>
            </a:r>
          </a:p>
          <a:p>
            <a:r>
              <a:rPr lang="cs-CZ" dirty="0">
                <a:latin typeface="+mn-lt"/>
              </a:rPr>
              <a:t>Měl Aristoteles pravdu?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rPr lang="cs-CZ" dirty="0">
                <a:latin typeface="+mn-lt"/>
              </a:rPr>
              <a:t>Evoluční teorie</a:t>
            </a:r>
          </a:p>
        </p:txBody>
      </p:sp>
      <p:sp>
        <p:nvSpPr>
          <p:cNvPr id="125" name="Shape 125"/>
          <p:cNvSpPr>
            <a:spLocks noGrp="1"/>
          </p:cNvSpPr>
          <p:nvPr>
            <p:ph type="body" idx="1"/>
          </p:nvPr>
        </p:nvSpPr>
        <p:spPr>
          <a:xfrm>
            <a:off x="838200" y="1507067"/>
            <a:ext cx="10515600" cy="4669897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latin typeface="+mn-lt"/>
              </a:rPr>
              <a:t>Evoluce – </a:t>
            </a:r>
            <a:r>
              <a:rPr lang="cs-CZ" b="1" dirty="0">
                <a:latin typeface="+mn-lt"/>
              </a:rPr>
              <a:t>jednotná teorie lidského chování</a:t>
            </a:r>
          </a:p>
          <a:p>
            <a:r>
              <a:rPr lang="cs-CZ" dirty="0">
                <a:latin typeface="+mn-lt"/>
              </a:rPr>
              <a:t>Cíl evolučního procesu je zachování druhu, přežití potomstva</a:t>
            </a:r>
          </a:p>
          <a:p>
            <a:r>
              <a:rPr lang="cs-CZ" dirty="0">
                <a:latin typeface="+mn-lt"/>
              </a:rPr>
              <a:t>Zajištění takového nastavení, které dosáhne cíle</a:t>
            </a:r>
          </a:p>
          <a:p>
            <a:r>
              <a:rPr lang="cs-CZ" dirty="0">
                <a:latin typeface="+mn-lt"/>
              </a:rPr>
              <a:t>Tato základna se geneticky předává dále</a:t>
            </a:r>
          </a:p>
          <a:p>
            <a:r>
              <a:rPr lang="cs-CZ" dirty="0">
                <a:latin typeface="+mn-lt"/>
              </a:rPr>
              <a:t>Adaptace základního modelu</a:t>
            </a:r>
          </a:p>
          <a:p>
            <a:r>
              <a:rPr lang="cs-CZ" dirty="0">
                <a:latin typeface="+mn-lt"/>
              </a:rPr>
              <a:t>Adaptační proces</a:t>
            </a:r>
          </a:p>
          <a:p>
            <a:r>
              <a:rPr lang="cs-CZ" dirty="0">
                <a:latin typeface="+mn-lt"/>
              </a:rPr>
              <a:t>Evoluce, biologická změna v čase</a:t>
            </a:r>
          </a:p>
          <a:p>
            <a:r>
              <a:rPr lang="cs-CZ" dirty="0">
                <a:latin typeface="+mn-lt"/>
              </a:rPr>
              <a:t>Ale existují jednotlivé rozdíly mezi lidmi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rPr lang="cs-CZ" dirty="0">
                <a:latin typeface="+mn-lt"/>
              </a:rPr>
              <a:t>Evoluce a genetika</a:t>
            </a:r>
          </a:p>
        </p:txBody>
      </p:sp>
      <p:sp>
        <p:nvSpPr>
          <p:cNvPr id="128" name="Shape 128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latin typeface="+mn-lt"/>
              </a:rPr>
              <a:t>Individuální rozdíly zkoumá např. behaviorální genetika, výzkum lidského genomu, neurovědy atd.</a:t>
            </a:r>
          </a:p>
          <a:p>
            <a:r>
              <a:rPr lang="cs-CZ" dirty="0">
                <a:latin typeface="+mn-lt"/>
              </a:rPr>
              <a:t>Lidé mají společnou základní strukturu</a:t>
            </a:r>
          </a:p>
          <a:p>
            <a:r>
              <a:rPr lang="cs-CZ" dirty="0">
                <a:latin typeface="+mn-lt"/>
              </a:rPr>
              <a:t>Ale individuálně se liší</a:t>
            </a:r>
          </a:p>
          <a:p>
            <a:r>
              <a:rPr lang="cs-CZ" dirty="0">
                <a:latin typeface="+mn-lt"/>
              </a:rPr>
              <a:t>Zaměření na adaptivní chování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rPr lang="cs-CZ" dirty="0">
                <a:latin typeface="+mn-lt"/>
              </a:rPr>
              <a:t>Přírodní výběr</a:t>
            </a:r>
          </a:p>
        </p:txBody>
      </p:sp>
      <p:sp>
        <p:nvSpPr>
          <p:cNvPr id="131" name="Shape 131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latin typeface="+mn-lt"/>
              </a:rPr>
              <a:t>Hlavní princip evoluce</a:t>
            </a:r>
          </a:p>
          <a:p>
            <a:r>
              <a:rPr lang="cs-CZ" dirty="0">
                <a:latin typeface="+mn-lt"/>
              </a:rPr>
              <a:t>Dnes již mainstreamová teorie</a:t>
            </a:r>
          </a:p>
          <a:p>
            <a:r>
              <a:rPr lang="cs-CZ" dirty="0">
                <a:latin typeface="+mn-lt"/>
              </a:rPr>
              <a:t>Reprodukce jedinců na základě rysů, které zajišťují větší šanci na přežití</a:t>
            </a:r>
          </a:p>
          <a:p>
            <a:r>
              <a:rPr lang="cs-CZ" dirty="0">
                <a:latin typeface="+mn-lt"/>
              </a:rPr>
              <a:t>Vysvětluje vývoj v rámci jednoho druhu</a:t>
            </a:r>
          </a:p>
          <a:p>
            <a:r>
              <a:rPr lang="cs-CZ" dirty="0">
                <a:latin typeface="+mn-lt"/>
              </a:rPr>
              <a:t>Nikoliv přežití nejsilnějšího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rPr lang="cs-CZ" dirty="0">
                <a:latin typeface="+mn-lt"/>
              </a:rPr>
              <a:t>Evoluční teorie</a:t>
            </a:r>
          </a:p>
        </p:txBody>
      </p:sp>
      <p:sp>
        <p:nvSpPr>
          <p:cNvPr id="137" name="Shape 137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cs-CZ" dirty="0">
                <a:latin typeface="+mn-lt"/>
              </a:rPr>
              <a:t>Nějaký rys nebo chování se ukáže jako výhodná strategie</a:t>
            </a:r>
          </a:p>
          <a:p>
            <a:r>
              <a:rPr lang="cs-CZ" dirty="0">
                <a:latin typeface="+mn-lt"/>
              </a:rPr>
              <a:t>Dojde k jeho posílení v populaci</a:t>
            </a:r>
          </a:p>
          <a:p>
            <a:r>
              <a:rPr lang="cs-CZ" dirty="0">
                <a:latin typeface="+mn-lt"/>
              </a:rPr>
              <a:t>Předává se geneticky </a:t>
            </a:r>
          </a:p>
          <a:p>
            <a:r>
              <a:rPr lang="cs-CZ" dirty="0">
                <a:latin typeface="+mn-lt"/>
              </a:rPr>
              <a:t>Větší počet jedinců s tímto rysem</a:t>
            </a:r>
          </a:p>
          <a:p>
            <a:r>
              <a:rPr lang="cs-CZ" dirty="0">
                <a:latin typeface="+mn-lt"/>
              </a:rPr>
              <a:t>Poměr jedinců bez něj se zmenší během GENERACÍ</a:t>
            </a:r>
          </a:p>
          <a:p>
            <a:r>
              <a:rPr lang="cs-CZ" dirty="0">
                <a:latin typeface="+mn-lt"/>
              </a:rPr>
              <a:t>Jakýkoliv  rys může být reprodukční výhodou</a:t>
            </a:r>
          </a:p>
          <a:p>
            <a:r>
              <a:rPr lang="cs-CZ" dirty="0">
                <a:latin typeface="+mn-lt"/>
              </a:rPr>
              <a:t>Adaptivní strategie</a:t>
            </a:r>
          </a:p>
          <a:p>
            <a:r>
              <a:rPr lang="cs-CZ" dirty="0">
                <a:latin typeface="+mn-lt"/>
              </a:rPr>
              <a:t>Nevýhodné rysy jsou eliminovány (většinou)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rPr dirty="0" err="1">
                <a:latin typeface="+mn-lt"/>
              </a:rPr>
              <a:t>Evoluční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teorie</a:t>
            </a:r>
            <a:r>
              <a:rPr dirty="0">
                <a:latin typeface="+mn-lt"/>
              </a:rPr>
              <a:t> </a:t>
            </a:r>
          </a:p>
        </p:txBody>
      </p:sp>
      <p:sp>
        <p:nvSpPr>
          <p:cNvPr id="140" name="Shape 140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latin typeface="+mn-lt"/>
              </a:rPr>
              <a:t>Člověk je silně adaptivní druh</a:t>
            </a:r>
          </a:p>
          <a:p>
            <a:r>
              <a:rPr lang="cs-CZ" dirty="0">
                <a:latin typeface="+mn-lt"/>
              </a:rPr>
              <a:t>Uchovává si i nevýhodné a neadaptivní rysy</a:t>
            </a:r>
          </a:p>
          <a:p>
            <a:r>
              <a:rPr lang="cs-CZ" dirty="0">
                <a:latin typeface="+mn-lt"/>
              </a:rPr>
              <a:t>Dokáže se adaptovat na prostředí</a:t>
            </a:r>
          </a:p>
          <a:p>
            <a:r>
              <a:rPr lang="cs-CZ" dirty="0">
                <a:latin typeface="+mn-lt"/>
              </a:rPr>
              <a:t>Dokáže měnit prostředí</a:t>
            </a:r>
          </a:p>
          <a:p>
            <a:r>
              <a:rPr lang="cs-CZ" dirty="0">
                <a:latin typeface="+mn-lt"/>
              </a:rPr>
              <a:t>Adaptibilita = velká genetická různorodost uvnitř druhu</a:t>
            </a:r>
          </a:p>
          <a:p>
            <a:r>
              <a:rPr lang="cs-CZ" dirty="0">
                <a:latin typeface="+mn-lt"/>
              </a:rPr>
              <a:t>Jak kultura ovlivňuje lidskou genetiku?</a:t>
            </a:r>
          </a:p>
          <a:p>
            <a:r>
              <a:rPr lang="cs-CZ" dirty="0">
                <a:latin typeface="+mn-lt"/>
              </a:rPr>
              <a:t>Lidé svojí kulturou mění svůj evoluční design</a:t>
            </a:r>
          </a:p>
          <a:p>
            <a:r>
              <a:rPr lang="cs-CZ" dirty="0">
                <a:latin typeface="+mn-lt"/>
              </a:rPr>
              <a:t>Důležitá je interakce s prostředím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iv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iv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1669</Words>
  <Application>Microsoft Office PowerPoint</Application>
  <PresentationFormat>Širokoúhlá obrazovka</PresentationFormat>
  <Paragraphs>283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Helvetica</vt:lpstr>
      <vt:lpstr>Motiv Office</vt:lpstr>
      <vt:lpstr>Biologické přístupy k politice</vt:lpstr>
      <vt:lpstr>Nové přístupy ke studiu politiky</vt:lpstr>
      <vt:lpstr>Je člověk politická bytost?</vt:lpstr>
      <vt:lpstr>Evoluční teorie a politika</vt:lpstr>
      <vt:lpstr>Evoluční teorie</vt:lpstr>
      <vt:lpstr>Evoluce a genetika</vt:lpstr>
      <vt:lpstr>Přírodní výběr</vt:lpstr>
      <vt:lpstr>Evoluční teorie</vt:lpstr>
      <vt:lpstr>Evoluční teorie </vt:lpstr>
      <vt:lpstr>Evoluce</vt:lpstr>
      <vt:lpstr>Role prostředí</vt:lpstr>
      <vt:lpstr>Dědičnost</vt:lpstr>
      <vt:lpstr>Prezentace aplikace PowerPoint</vt:lpstr>
      <vt:lpstr>Evoluční politologie</vt:lpstr>
      <vt:lpstr>Individuální rozdíly</vt:lpstr>
      <vt:lpstr>Nová vlna výzkumu – behaviorální genetika</vt:lpstr>
      <vt:lpstr>Behaviorální genetika</vt:lpstr>
      <vt:lpstr>Behaviorální genetika </vt:lpstr>
      <vt:lpstr>Behaviorální genetika </vt:lpstr>
      <vt:lpstr>Studium dvojčat</vt:lpstr>
      <vt:lpstr>Twin studies</vt:lpstr>
      <vt:lpstr>Twin studies</vt:lpstr>
      <vt:lpstr>Alford, Funk, Hibbink 2005</vt:lpstr>
      <vt:lpstr>Prezentace aplikace PowerPoint</vt:lpstr>
      <vt:lpstr>Hatemi et al. 2007</vt:lpstr>
      <vt:lpstr>Prezentace aplikace PowerPoint</vt:lpstr>
      <vt:lpstr>Fowler, Baker, and Dawes 2008</vt:lpstr>
      <vt:lpstr>Fowler, Baker, and Dawes 2008</vt:lpstr>
      <vt:lpstr>Výzkum lidského genomu</vt:lpstr>
      <vt:lpstr>DNA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Evoluce, genetika</dc:title>
  <dc:creator>SIMU03</dc:creator>
  <cp:lastModifiedBy>Lenka Hrbková</cp:lastModifiedBy>
  <cp:revision>35</cp:revision>
  <dcterms:modified xsi:type="dcterms:W3CDTF">2020-12-15T16:33:14Z</dcterms:modified>
</cp:coreProperties>
</file>