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87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4676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–Josef Novák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„Sem napište citát.“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Sociální identita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24.11.2020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Sherifovy studie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Chlapecký tábor</a:t>
            </a:r>
          </a:p>
          <a:p>
            <a:r>
              <a:rPr lang="cs-CZ" dirty="0"/>
              <a:t>Uměle vytvořené skupiny</a:t>
            </a:r>
          </a:p>
          <a:p>
            <a:r>
              <a:rPr lang="cs-CZ" dirty="0"/>
              <a:t>Soutěž, společný cíl, sopečná identita</a:t>
            </a:r>
          </a:p>
          <a:p>
            <a:r>
              <a:rPr lang="cs-CZ" dirty="0"/>
              <a:t>Demonstroval, jak lze jednoduše indukovat nepřátelství mezi skupinami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51" name="Robbers-cave-Eagle-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971" y="538390"/>
            <a:ext cx="9130021" cy="8422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Sociální identita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Co je ale potřeba, aby se vztahy mezi lidmi takto vyhrotily?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Soutěž?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Motivace pro další výzkum: 60. léta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Sociální hnutí: rasa, třída, gender, etnicita, sexuální orientace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Sociální změna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Otázka identity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Tajfel a kol.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Největší přínos</a:t>
            </a:r>
          </a:p>
          <a:p>
            <a:r>
              <a:rPr lang="cs-CZ" dirty="0"/>
              <a:t>SIT</a:t>
            </a:r>
          </a:p>
          <a:p>
            <a:r>
              <a:rPr lang="cs-CZ" dirty="0"/>
              <a:t>Vztah mezi člověkem a sociální změnou</a:t>
            </a:r>
          </a:p>
          <a:p>
            <a:r>
              <a:rPr lang="cs-CZ" dirty="0"/>
              <a:t>Kolektivní akce jako prostředek, kterým “bezmocní” mohou usilovat o změnu svého statusu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Teorie sociální identity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Je soutěž nutná pro vyvolání nepřátelství mezi skupinami?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 err="1"/>
              <a:t>Bias</a:t>
            </a:r>
            <a:r>
              <a:rPr lang="cs-CZ" dirty="0"/>
              <a:t> proti nečlenským skupinám existuje i bez ní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Kritika toho, že základem kolektivní akce je objektivní členství ve skupině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Identita = vlastní </a:t>
            </a:r>
            <a:r>
              <a:rPr lang="cs-CZ" dirty="0" err="1"/>
              <a:t>sebechápání</a:t>
            </a:r>
            <a:r>
              <a:rPr lang="cs-CZ" dirty="0"/>
              <a:t> v sociálním světě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 err="1"/>
              <a:t>Emerson</a:t>
            </a:r>
            <a:r>
              <a:rPr lang="cs-CZ" dirty="0"/>
              <a:t> 1960: Národ je soubor lidí, kteří se cítí být národem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Teorie</a:t>
            </a:r>
            <a:r>
              <a:rPr dirty="0"/>
              <a:t> </a:t>
            </a:r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iden</a:t>
            </a:r>
            <a:r>
              <a:rPr lang="cs-CZ" dirty="0" err="1"/>
              <a:t>tit</a:t>
            </a:r>
            <a:r>
              <a:rPr dirty="0"/>
              <a:t>y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Minimal group studies: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endParaRPr/>
          </a:p>
          <a:p>
            <a:pPr marL="391159" indent="-391159" defTabSz="514095">
              <a:spcBef>
                <a:spcPts val="3600"/>
              </a:spcBef>
              <a:defRPr sz="3168"/>
            </a:pPr>
            <a:endParaRPr/>
          </a:p>
          <a:p>
            <a:pPr marL="391159" indent="-391159" defTabSz="514095">
              <a:spcBef>
                <a:spcPts val="3600"/>
              </a:spcBef>
              <a:defRPr sz="3168"/>
            </a:pPr>
            <a:endParaRPr/>
          </a:p>
          <a:p>
            <a:pPr marL="391159" indent="-391159" defTabSz="514095">
              <a:spcBef>
                <a:spcPts val="3600"/>
              </a:spcBef>
              <a:defRPr sz="3168"/>
            </a:pPr>
            <a:endParaRPr/>
          </a:p>
          <a:p>
            <a:pPr marL="391159" indent="-391159" defTabSz="514095">
              <a:spcBef>
                <a:spcPts val="3600"/>
              </a:spcBef>
              <a:defRPr sz="3168"/>
            </a:pPr>
            <a:endParaRPr/>
          </a:p>
        </p:txBody>
      </p:sp>
      <p:pic>
        <p:nvPicPr>
          <p:cNvPr id="164" name="8589244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84" y="3772958"/>
            <a:ext cx="7829569" cy="4070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Minimal group</a:t>
            </a:r>
            <a:r>
              <a:rPr lang="cs-CZ" dirty="0"/>
              <a:t> </a:t>
            </a:r>
            <a:r>
              <a:rPr lang="cs-CZ" dirty="0" err="1"/>
              <a:t>paradigm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vysoký stupeň in-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biasu</a:t>
            </a:r>
            <a:endParaRPr lang="cs-CZ" dirty="0"/>
          </a:p>
          <a:p>
            <a:r>
              <a:rPr lang="cs-CZ" dirty="0"/>
              <a:t>rozdělení lidí do skupin samo o sobě stačí k vygenerování antagonismu</a:t>
            </a:r>
          </a:p>
          <a:p>
            <a:r>
              <a:rPr lang="cs-CZ" dirty="0" err="1"/>
              <a:t>dekontextualizovaný</a:t>
            </a:r>
            <a:r>
              <a:rPr lang="cs-CZ" dirty="0"/>
              <a:t> pohled</a:t>
            </a:r>
          </a:p>
          <a:p>
            <a:r>
              <a:rPr lang="cs-CZ" dirty="0"/>
              <a:t>potřeba najít vysvětlení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identity theory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i="1" dirty="0" err="1"/>
              <a:t>Self</a:t>
            </a:r>
            <a:r>
              <a:rPr lang="cs-CZ" dirty="0"/>
              <a:t> definujeme pomocí skupin, do kterých patříme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Chování skupin je podmíněno sociální identitou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Člověk je individuum a zároveň sociální bytost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Sociální identity mají hodnotový a emotivní význam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Pojí se s pocitem sebevědomí, zvyšuje se, když se skupině daří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Identity jsou komparativní, snažíme se, aby ta naše byla lepší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Pozitivní skupinová distinkce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Identity Theory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Snaha o pozitivní distinkci skupiny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Co když náležíme do spíše negativně hodnocené skupiny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ženy (sexismus), rasové menšiny (rasismus), senioři (</a:t>
            </a:r>
            <a:r>
              <a:rPr lang="cs-CZ" dirty="0" err="1"/>
              <a:t>aegismus</a:t>
            </a:r>
            <a:r>
              <a:rPr lang="cs-CZ" dirty="0"/>
              <a:t>), dělníci (třídní nerovnost) atd.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Kdy lidé kolektivně jednají za cílem změnit sociální svět?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rPr lang="cs-CZ" dirty="0"/>
              <a:t>Identita  jako proměnná v procesu sociální změny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Tajfel a Turner 1979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Psychologie a Strategie skupin s nižším statusem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Důležitá je propustnost hranic skupiny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Propustné skupiny vedou ke snaze o sociální mobilitu, dostat se do skupiny s vyšším statusem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Nepropustné skupiny vedou k SOCIÁLNÍ KREATIVITĚ</a:t>
            </a:r>
          </a:p>
          <a:p>
            <a:pPr marL="720090" lvl="1" indent="-360045" defTabSz="473201">
              <a:spcBef>
                <a:spcPts val="3400"/>
              </a:spcBef>
              <a:defRPr sz="2916"/>
            </a:pPr>
            <a:r>
              <a:rPr lang="cs-CZ" dirty="0"/>
              <a:t>srovnání se skupinami s ještě nižším statusem</a:t>
            </a:r>
          </a:p>
          <a:p>
            <a:pPr marL="720090" lvl="1" indent="-360045" defTabSz="473201">
              <a:spcBef>
                <a:spcPts val="3400"/>
              </a:spcBef>
              <a:defRPr sz="2916"/>
            </a:pPr>
            <a:r>
              <a:rPr lang="cs-CZ" dirty="0"/>
              <a:t>hodnocení na jiné dimenzi</a:t>
            </a:r>
          </a:p>
          <a:p>
            <a:pPr marL="720090" lvl="1" indent="-360045" defTabSz="473201">
              <a:spcBef>
                <a:spcPts val="3400"/>
              </a:spcBef>
              <a:defRPr sz="2916"/>
            </a:pPr>
            <a:r>
              <a:rPr lang="cs-CZ" dirty="0"/>
              <a:t>redefinice významu sociálního členství jako takového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Proč identita?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4" name="_87108055_gettyimages-500116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97" y="2469062"/>
            <a:ext cx="11402308" cy="6409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Sociální kreativita nebo kolektivní akce?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Podmínky kolektivní akce:</a:t>
            </a:r>
          </a:p>
          <a:p>
            <a:pPr lvl="1"/>
            <a:r>
              <a:rPr lang="cs-CZ" dirty="0"/>
              <a:t>Pokud jsou </a:t>
            </a:r>
            <a:r>
              <a:rPr lang="cs-CZ" dirty="0" err="1"/>
              <a:t>meziskupinové</a:t>
            </a:r>
            <a:r>
              <a:rPr lang="cs-CZ" dirty="0"/>
              <a:t> vztahy nelegitimní či nestabilní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Teorie sebekategorizace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Má řešit nedostatky SIT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Vysvětluje, jak dochází k neustálému přesouvání mezi identitami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 err="1"/>
              <a:t>Self</a:t>
            </a:r>
            <a:r>
              <a:rPr lang="cs-CZ" dirty="0"/>
              <a:t> je VŽDY definováno sociálními vztahy (ve vztahu k druhým)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Na různých úrovních abstrakce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rPr lang="cs-CZ" dirty="0"/>
              <a:t>Kognitivní chápání identity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Sebekategorizace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Depersonalizace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Nevnímáme lidi skrze jejich charakteristiky, ale skrze skupinové charakteristiky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Vnímáme členy jedné skupiny podobně zaměnitelně)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Vnímáme jednotlivce pomocí charakteristiky přisuzovaným skupinám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I sebe chápeme pomocí skupinových stereotypů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Snažíme se jim přizpůsobit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Měníme chování podle charakteristik skupin, které jsou palčivé v různý moment (identita a s ní spojené chování je situační)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Sebekategorizace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reality </a:t>
            </a:r>
            <a:r>
              <a:rPr lang="cs-CZ" dirty="0" err="1"/>
              <a:t>testing</a:t>
            </a:r>
            <a:endParaRPr lang="cs-CZ" dirty="0"/>
          </a:p>
          <a:p>
            <a:pPr lvl="1"/>
            <a:r>
              <a:rPr lang="cs-CZ" dirty="0"/>
              <a:t>Pochopení sebe i světa se odvíjí od konsensu</a:t>
            </a:r>
          </a:p>
          <a:p>
            <a:pPr lvl="1"/>
            <a:r>
              <a:rPr lang="cs-CZ" dirty="0"/>
              <a:t>Podmíněno schválením ostatních, se kterými sdílíme pohled na svět</a:t>
            </a:r>
          </a:p>
          <a:p>
            <a:pPr lvl="1"/>
            <a:r>
              <a:rPr lang="cs-CZ" dirty="0"/>
              <a:t>Transformace názoru v sociální fakt vyžaduje konsensus skupiny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Sebekategorizace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1087966" y="2840566"/>
            <a:ext cx="11099801" cy="6286501"/>
          </a:xfrm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Palčivost kategorie a její prototyp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Palčivost: komparativní vhodnost a normativní vhodnost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 err="1"/>
              <a:t>Perceiver</a:t>
            </a:r>
            <a:r>
              <a:rPr lang="cs-CZ" dirty="0"/>
              <a:t> </a:t>
            </a:r>
            <a:r>
              <a:rPr lang="cs-CZ" dirty="0" err="1"/>
              <a:t>readiness</a:t>
            </a:r>
            <a:r>
              <a:rPr lang="cs-CZ" dirty="0"/>
              <a:t>, připravenost</a:t>
            </a:r>
          </a:p>
          <a:p>
            <a:pPr marL="684529" lvl="1" indent="-342264" defTabSz="449833">
              <a:spcBef>
                <a:spcPts val="3200"/>
              </a:spcBef>
              <a:defRPr sz="2772"/>
            </a:pPr>
            <a:r>
              <a:rPr lang="cs-CZ" dirty="0"/>
              <a:t>kategorie bude použita, pokud má člověk nějakou dispozici k tomu ji použít (např. minulá zkušenost, znalost, cíle, postoje atd.)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b="1" dirty="0"/>
              <a:t>Neexistuje stabilní, univerzální identita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 err="1"/>
              <a:t>Identitární</a:t>
            </a:r>
            <a:r>
              <a:rPr lang="cs-CZ" dirty="0"/>
              <a:t> kategorie variují v závislosti na kontextu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lang="cs-CZ" dirty="0"/>
              <a:t>Změní-li se “druhý”, změní se i naše “</a:t>
            </a:r>
            <a:r>
              <a:rPr lang="cs-CZ" dirty="0" err="1"/>
              <a:t>self</a:t>
            </a:r>
            <a:r>
              <a:rPr lang="cs-CZ" dirty="0"/>
              <a:t>”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Social Identity Approach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SIT a SCT lze aplikovat i na politické identity</a:t>
            </a:r>
          </a:p>
          <a:p>
            <a:r>
              <a:rPr lang="cs-CZ" dirty="0"/>
              <a:t>Například politické identity jako stranictví nebo ideologie, náboženské identity, etnické identity</a:t>
            </a:r>
          </a:p>
          <a:p>
            <a:r>
              <a:rPr lang="cs-CZ" dirty="0"/>
              <a:t>Př.: </a:t>
            </a:r>
            <a:r>
              <a:rPr lang="cs-CZ" dirty="0" err="1"/>
              <a:t>Leonie</a:t>
            </a:r>
            <a:r>
              <a:rPr lang="cs-CZ" dirty="0"/>
              <a:t> </a:t>
            </a:r>
            <a:r>
              <a:rPr lang="cs-CZ" dirty="0" err="1"/>
              <a:t>Huddy</a:t>
            </a:r>
            <a:r>
              <a:rPr lang="cs-CZ" dirty="0"/>
              <a:t> (1998) a feministická identita</a:t>
            </a:r>
          </a:p>
          <a:p>
            <a:pPr lvl="1"/>
            <a:r>
              <a:rPr lang="cs-CZ" dirty="0"/>
              <a:t>význam skupinové prototypu k přijetí ideologické identity</a:t>
            </a:r>
          </a:p>
          <a:p>
            <a:pPr lvl="1"/>
            <a:r>
              <a:rPr lang="cs-CZ" dirty="0"/>
              <a:t>Význam podobnosti s prototypem k přijetí identity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Huddy a Virtanen 1995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952499" y="893233"/>
            <a:ext cx="11099801" cy="628650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Pozitivní </a:t>
            </a:r>
            <a:r>
              <a:rPr lang="cs-CZ" dirty="0" err="1"/>
              <a:t>disktinkce</a:t>
            </a:r>
            <a:r>
              <a:rPr lang="cs-CZ" dirty="0"/>
              <a:t> v SIT</a:t>
            </a:r>
          </a:p>
          <a:p>
            <a:r>
              <a:rPr lang="cs-CZ" dirty="0"/>
              <a:t>Kubánci mají vyšší status než ostatní Latinoameričané v USA</a:t>
            </a:r>
          </a:p>
          <a:p>
            <a:r>
              <a:rPr lang="cs-CZ" dirty="0"/>
              <a:t>Kubánci mají také silnější sociální identitu distinktivní od ostatních Latinoameričanů</a:t>
            </a:r>
          </a:p>
        </p:txBody>
      </p:sp>
      <p:pic>
        <p:nvPicPr>
          <p:cNvPr id="198" name="Snímek obrazovky 2016-12-14 v 8.43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12" y="5907529"/>
            <a:ext cx="7673176" cy="3522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E8926D-D40B-4F3F-9745-5A2C25DF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88"/>
            <a:ext cx="11216640" cy="18580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Politické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stranictví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jako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identita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13D051-DA00-49D6-A35F-8E4FD9A1A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88" y="3586162"/>
            <a:ext cx="5743212" cy="56481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Americká výzkumná tradice (The </a:t>
            </a:r>
            <a:r>
              <a:rPr lang="cs-CZ" sz="1800" kern="12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American</a:t>
            </a: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800" kern="12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Voter</a:t>
            </a: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1960)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Pocit sounáležitosti, afektivní vazba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</a:t>
            </a:r>
            <a:r>
              <a:rPr lang="cs-CZ" sz="1800" kern="12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alignment</a:t>
            </a: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politických identit, posilování stranictví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Strana jako sportovní tým?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Emoce, hostilita vůči „druhé straně“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Afektivní polarizace 2012  </a:t>
            </a:r>
            <a:r>
              <a:rPr lang="cs-CZ" sz="1800" kern="12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IyengarLidé</a:t>
            </a: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 nevzdalují v postojích ale v afektivním hodnocení „své“ a té „druhé“ strany (</a:t>
            </a:r>
            <a:r>
              <a:rPr lang="cs-CZ" sz="1800" kern="12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Republikání</a:t>
            </a:r>
            <a:r>
              <a:rPr lang="cs-CZ" sz="1800" kern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nesnáší Demokraty a naopak)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osoba, dav&#10;&#10;Popis byl vytvořen automaticky">
            <a:extLst>
              <a:ext uri="{FF2B5EF4-FFF2-40B4-BE49-F238E27FC236}">
                <a16:creationId xmlns:a16="http://schemas.microsoft.com/office/drawing/2014/main" id="{7C8C9DB4-BDF2-4B86-81BE-576F4D80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0" r="12633" b="1"/>
          <a:stretch/>
        </p:blipFill>
        <p:spPr>
          <a:xfrm>
            <a:off x="5871800" y="1872492"/>
            <a:ext cx="6581652" cy="60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844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D876E-3E60-4DE5-942E-3C87B6DA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Afektivní polarizace – stranictví v USA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62E602-A7A8-439E-9340-D6B22370B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52" y="2603500"/>
            <a:ext cx="76676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64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751E3-C44E-4F51-B0B1-F505C691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Whitt</a:t>
            </a:r>
            <a:r>
              <a:rPr lang="cs-CZ" dirty="0"/>
              <a:t> et al.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1294EB-2768-45ED-8519-942A9A40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603500"/>
            <a:ext cx="10391775" cy="69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315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identita</a:t>
            </a:r>
            <a:endParaRPr dirty="0"/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Skupinové identity jsou základem politiky</a:t>
            </a:r>
          </a:p>
          <a:p>
            <a:r>
              <a:rPr lang="cs-CZ" dirty="0"/>
              <a:t>Stranická identita</a:t>
            </a:r>
          </a:p>
          <a:p>
            <a:r>
              <a:rPr lang="cs-CZ" dirty="0"/>
              <a:t>Ideologická identita</a:t>
            </a:r>
          </a:p>
          <a:p>
            <a:r>
              <a:rPr lang="cs-CZ" dirty="0"/>
              <a:t>Národní identita</a:t>
            </a:r>
          </a:p>
          <a:p>
            <a:r>
              <a:rPr lang="cs-CZ" dirty="0"/>
              <a:t>Etnická identita</a:t>
            </a:r>
          </a:p>
          <a:p>
            <a:r>
              <a:rPr lang="cs-CZ" dirty="0"/>
              <a:t>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6C344-12D0-4E52-A721-D9F0B210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31444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Druckman</a:t>
            </a:r>
            <a:r>
              <a:rPr lang="cs-CZ" dirty="0"/>
              <a:t> et al.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32397-7859-451A-A86C-7A44B1A5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05" y="2902743"/>
            <a:ext cx="9286590" cy="51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944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4A8CD1-861D-44E3-B07B-A5144730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9" r="7870" b="1"/>
          <a:stretch/>
        </p:blipFill>
        <p:spPr>
          <a:xfrm>
            <a:off x="20" y="1823"/>
            <a:ext cx="13004780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521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CDEB6-CEE5-40B8-9BFC-E73B1481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Může afektivní polarizace fungovat i jinak?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BD5F68-B25E-4C69-B3D9-A62713DB2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Př. Brexit</a:t>
            </a:r>
          </a:p>
          <a:p>
            <a:r>
              <a:rPr lang="cs-CZ" dirty="0" err="1"/>
              <a:t>Hobolt</a:t>
            </a:r>
            <a:r>
              <a:rPr lang="cs-CZ" dirty="0"/>
              <a:t> et al. 2020 (data 2017-2019)</a:t>
            </a:r>
          </a:p>
          <a:p>
            <a:r>
              <a:rPr lang="cs-CZ" dirty="0"/>
              <a:t>Brexit vytvořil samostatné skupinové identity</a:t>
            </a:r>
          </a:p>
          <a:p>
            <a:r>
              <a:rPr lang="cs-CZ" dirty="0" err="1"/>
              <a:t>Leavers</a:t>
            </a:r>
            <a:r>
              <a:rPr lang="cs-CZ" dirty="0"/>
              <a:t> vs. </a:t>
            </a:r>
            <a:r>
              <a:rPr lang="cs-CZ" dirty="0" err="1"/>
              <a:t>Remainers</a:t>
            </a:r>
            <a:endParaRPr lang="cs-CZ" dirty="0"/>
          </a:p>
          <a:p>
            <a:r>
              <a:rPr lang="cs-CZ" dirty="0"/>
              <a:t>Brexit identita silnější než stranická</a:t>
            </a:r>
          </a:p>
        </p:txBody>
      </p:sp>
    </p:spTree>
    <p:extLst>
      <p:ext uri="{BB962C8B-B14F-4D97-AF65-F5344CB8AC3E}">
        <p14:creationId xmlns:p14="http://schemas.microsoft.com/office/powerpoint/2010/main" val="161455497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9A447D-E003-4295-BD99-D811BBC3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87" y="2762250"/>
            <a:ext cx="85058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186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8A4BC86-C5A0-4886-988D-0DA2B4F4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11" y="675861"/>
            <a:ext cx="12005587" cy="85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875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962A7-DCBB-4C47-B829-AFB791F8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 SI předpokladem politického stranictví?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3B20A2-8357-4F8F-A538-E5CCEAC85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přistupujeme k politické identitě v Evropě? </a:t>
            </a:r>
          </a:p>
          <a:p>
            <a:r>
              <a:rPr lang="cs-CZ" dirty="0"/>
              <a:t>Je identifikace ses </a:t>
            </a:r>
            <a:r>
              <a:rPr lang="cs-CZ" dirty="0" err="1"/>
              <a:t>tranou</a:t>
            </a:r>
            <a:r>
              <a:rPr lang="cs-CZ" dirty="0"/>
              <a:t> identita?</a:t>
            </a:r>
          </a:p>
          <a:p>
            <a:r>
              <a:rPr lang="cs-CZ" dirty="0"/>
              <a:t>Nebo jde spíše o volební preferenci?</a:t>
            </a:r>
          </a:p>
          <a:p>
            <a:r>
              <a:rPr lang="cs-CZ" dirty="0"/>
              <a:t>Do volby strany vstupují jiné aspekty (hodnocení stran atd.)</a:t>
            </a:r>
          </a:p>
        </p:txBody>
      </p:sp>
    </p:spTree>
    <p:extLst>
      <p:ext uri="{BB962C8B-B14F-4D97-AF65-F5344CB8AC3E}">
        <p14:creationId xmlns:p14="http://schemas.microsoft.com/office/powerpoint/2010/main" val="95371362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5AC47-14C3-4BFE-8F75-B82803B6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Opercaionalizace</a:t>
            </a:r>
            <a:r>
              <a:rPr lang="cs-CZ" dirty="0"/>
              <a:t> (Linek 2009)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2846CD-7C61-4030-96CD-53A28DE9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78" y="3133724"/>
            <a:ext cx="7680244" cy="58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587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3CF25-3BCB-422F-8529-2AFB2C2C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Bankert</a:t>
            </a:r>
            <a:r>
              <a:rPr lang="cs-CZ" dirty="0"/>
              <a:t>, </a:t>
            </a:r>
            <a:r>
              <a:rPr lang="cs-CZ" dirty="0" err="1"/>
              <a:t>Huddy</a:t>
            </a:r>
            <a:r>
              <a:rPr lang="cs-CZ" dirty="0"/>
              <a:t>, </a:t>
            </a:r>
            <a:r>
              <a:rPr lang="cs-CZ" dirty="0" err="1"/>
              <a:t>Rosema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01CFCA-76CC-4BA5-B0E4-9885DC520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Instrumentální v. Expresivní stranictví</a:t>
            </a:r>
          </a:p>
          <a:p>
            <a:r>
              <a:rPr lang="cs-CZ" dirty="0"/>
              <a:t>Instrumentální</a:t>
            </a:r>
          </a:p>
          <a:p>
            <a:pPr lvl="1"/>
            <a:r>
              <a:rPr lang="cs-CZ" dirty="0"/>
              <a:t>Deliberativní, inkorporuje hodnocení stran, jejich pozice v politických tématech a jejich výkon</a:t>
            </a:r>
          </a:p>
          <a:p>
            <a:r>
              <a:rPr lang="cs-CZ" dirty="0"/>
              <a:t>Expresivní</a:t>
            </a:r>
          </a:p>
          <a:p>
            <a:pPr lvl="1"/>
            <a:r>
              <a:rPr lang="cs-CZ" dirty="0"/>
              <a:t>Je stabilní, navzdory změnám v leadershipu, pozicím v tématech atd., motivované uvažování, emoce atd. </a:t>
            </a:r>
          </a:p>
        </p:txBody>
      </p:sp>
    </p:spTree>
    <p:extLst>
      <p:ext uri="{BB962C8B-B14F-4D97-AF65-F5344CB8AC3E}">
        <p14:creationId xmlns:p14="http://schemas.microsoft.com/office/powerpoint/2010/main" val="156165990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B7B78E7-4E1F-49AB-8F8C-42F89BC6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83" y="556591"/>
            <a:ext cx="10827214" cy="88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0361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Závěr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Sociální identita jako koncept pro chápání politických procesů</a:t>
            </a:r>
          </a:p>
          <a:p>
            <a:r>
              <a:rPr lang="cs-CZ" dirty="0"/>
              <a:t>Využitelnost SIT a SCT v politické psychologii</a:t>
            </a:r>
          </a:p>
          <a:p>
            <a:r>
              <a:rPr lang="cs-CZ" dirty="0"/>
              <a:t>Situační přístup k politickému jednání</a:t>
            </a:r>
          </a:p>
          <a:p>
            <a:r>
              <a:rPr lang="cs-CZ" dirty="0"/>
              <a:t>Nejde o dispozici ale o kontextuální faktory</a:t>
            </a:r>
          </a:p>
          <a:p>
            <a:r>
              <a:rPr lang="cs-CZ" dirty="0"/>
              <a:t>Je tomu skutečně tak? Jsou politické identity tak flexibilní? Nejsou to trvalé entity?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Skupinové identity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Základem sociální koheze</a:t>
            </a:r>
          </a:p>
          <a:p>
            <a:r>
              <a:rPr lang="cs-CZ" dirty="0"/>
              <a:t>Sdílený pohled na svět</a:t>
            </a:r>
          </a:p>
          <a:p>
            <a:r>
              <a:rPr lang="cs-CZ" dirty="0"/>
              <a:t>Konformita normám</a:t>
            </a:r>
          </a:p>
          <a:p>
            <a:r>
              <a:rPr lang="cs-CZ" dirty="0"/>
              <a:t>Odpor vůči hrozbám</a:t>
            </a:r>
          </a:p>
          <a:p>
            <a:r>
              <a:rPr lang="cs-CZ" dirty="0"/>
              <a:t>Politická participace, </a:t>
            </a:r>
            <a:r>
              <a:rPr lang="cs-CZ" dirty="0" err="1"/>
              <a:t>engagement</a:t>
            </a:r>
            <a:endParaRPr lang="cs-CZ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Skupinové identity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833966" y="2609850"/>
            <a:ext cx="11099801" cy="628650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Identita se odvíjí od </a:t>
            </a:r>
            <a:r>
              <a:rPr lang="cs-CZ" b="1" dirty="0"/>
              <a:t>ČLENSTVÍ</a:t>
            </a:r>
          </a:p>
          <a:p>
            <a:r>
              <a:rPr lang="cs-CZ" dirty="0"/>
              <a:t>SKUPINOVÁ IDENTIFIKACE, subjektivní členství</a:t>
            </a:r>
          </a:p>
          <a:p>
            <a:r>
              <a:rPr lang="cs-CZ" dirty="0"/>
              <a:t>SOCIÁLNÍ IDENTITA je společnou formou skupinové identifikace, inkorporace členství do sebepojetí vlastního </a:t>
            </a:r>
            <a:r>
              <a:rPr lang="cs-CZ" dirty="0" err="1"/>
              <a:t>self</a:t>
            </a:r>
            <a:endParaRPr lang="cs-CZ" dirty="0"/>
          </a:p>
          <a:p>
            <a:r>
              <a:rPr lang="cs-CZ" dirty="0"/>
              <a:t>POLITICKÁ IDENTITA má politickou relevanci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Sociální</a:t>
            </a:r>
            <a:r>
              <a:rPr dirty="0"/>
              <a:t> </a:t>
            </a:r>
            <a:r>
              <a:rPr dirty="0" err="1"/>
              <a:t>iden</a:t>
            </a:r>
            <a:r>
              <a:rPr lang="cs-CZ" dirty="0"/>
              <a:t>ti</a:t>
            </a:r>
            <a:r>
              <a:rPr dirty="0"/>
              <a:t>ta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lang="cs-CZ" dirty="0"/>
              <a:t>Relační koncept</a:t>
            </a:r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lang="cs-CZ" dirty="0"/>
              <a:t>Definujícím kritériem je podobnost s ostatním</a:t>
            </a:r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lang="cs-CZ" dirty="0"/>
              <a:t>Odlišnost od ostatních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lang="cs-CZ" dirty="0"/>
              <a:t>Je sdílená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lang="cs-CZ" dirty="0"/>
              <a:t>Význam každé sociální identity je produktem kolektivní historie i současnosti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lang="cs-CZ" dirty="0"/>
              <a:t>Spojuje jednotlivce se sociálním světem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Teoretické přístupy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/>
              <a:t>Huddy</a:t>
            </a:r>
            <a:r>
              <a:rPr lang="cs-CZ" dirty="0"/>
              <a:t> 2013:</a:t>
            </a:r>
          </a:p>
          <a:p>
            <a:pPr lvl="1"/>
            <a:r>
              <a:rPr lang="cs-CZ" dirty="0"/>
              <a:t>Přístup realistického zájmu</a:t>
            </a:r>
          </a:p>
          <a:p>
            <a:pPr lvl="1"/>
            <a:r>
              <a:rPr lang="cs-CZ" dirty="0"/>
              <a:t>Sociálně konstruktivistický přístup</a:t>
            </a:r>
          </a:p>
          <a:p>
            <a:pPr lvl="1"/>
            <a:r>
              <a:rPr lang="cs-CZ" dirty="0"/>
              <a:t>Evoluční přístup</a:t>
            </a:r>
          </a:p>
          <a:p>
            <a:pPr lvl="1"/>
            <a:r>
              <a:rPr lang="cs-CZ" dirty="0"/>
              <a:t>Symbolický přístup</a:t>
            </a:r>
          </a:p>
          <a:p>
            <a:pPr lvl="1"/>
            <a:r>
              <a:rPr lang="cs-CZ" dirty="0" err="1"/>
              <a:t>Sebekatekorizační</a:t>
            </a:r>
            <a:r>
              <a:rPr lang="cs-CZ" dirty="0"/>
              <a:t> přístup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071033" y="444500"/>
            <a:ext cx="11099801" cy="2159000"/>
          </a:xfrm>
          <a:prstGeom prst="rect">
            <a:avLst/>
          </a:prstGeom>
        </p:spPr>
        <p:txBody>
          <a:bodyPr/>
          <a:lstStyle/>
          <a:p>
            <a:r>
              <a:t>Nejvýznamnější teorie 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endParaRPr lang="cs-CZ" dirty="0"/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b="1" dirty="0" err="1"/>
              <a:t>Social</a:t>
            </a:r>
            <a:r>
              <a:rPr lang="cs-CZ" b="1" dirty="0"/>
              <a:t> identity </a:t>
            </a:r>
            <a:r>
              <a:rPr lang="cs-CZ" b="1" dirty="0" err="1"/>
              <a:t>approach</a:t>
            </a:r>
            <a:r>
              <a:rPr lang="cs-CZ" dirty="0"/>
              <a:t>: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lang="cs-CZ" dirty="0"/>
              <a:t>Teorie sociální </a:t>
            </a:r>
            <a:r>
              <a:rPr lang="cs-CZ" dirty="0" err="1"/>
              <a:t>idenity</a:t>
            </a:r>
            <a:r>
              <a:rPr lang="cs-CZ" dirty="0"/>
              <a:t> / </a:t>
            </a:r>
            <a:r>
              <a:rPr lang="cs-CZ" dirty="0" err="1"/>
              <a:t>Social</a:t>
            </a:r>
            <a:r>
              <a:rPr lang="cs-CZ" dirty="0"/>
              <a:t> Identity </a:t>
            </a:r>
            <a:r>
              <a:rPr lang="cs-CZ" dirty="0" err="1"/>
              <a:t>Theory</a:t>
            </a:r>
            <a:endParaRPr lang="cs-CZ" dirty="0"/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lang="cs-CZ" dirty="0" err="1"/>
              <a:t>Sebekategorizační</a:t>
            </a:r>
            <a:r>
              <a:rPr lang="cs-CZ" dirty="0"/>
              <a:t> teorie / </a:t>
            </a:r>
            <a:r>
              <a:rPr lang="cs-CZ" dirty="0" err="1"/>
              <a:t>Self-Categorizing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Vychází ze stejné logiky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lang="cs-CZ" dirty="0"/>
              <a:t>Navazují na sebe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Zájem o sociální identitu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Výzkum procesů mezi skupinami</a:t>
            </a:r>
          </a:p>
          <a:p>
            <a:r>
              <a:rPr lang="cs-CZ" dirty="0"/>
              <a:t>Zkušenost WW II</a:t>
            </a:r>
          </a:p>
          <a:p>
            <a:r>
              <a:rPr lang="cs-CZ" dirty="0"/>
              <a:t>Psychologické procesy závisí na sociálním kontextu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Vlastní</PresentationFormat>
  <Paragraphs>175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Helvetica</vt:lpstr>
      <vt:lpstr>Helvetica Light</vt:lpstr>
      <vt:lpstr>Helvetica Neue</vt:lpstr>
      <vt:lpstr>White</vt:lpstr>
      <vt:lpstr>Sociální identita</vt:lpstr>
      <vt:lpstr>Proč identita?</vt:lpstr>
      <vt:lpstr>Sociální identita</vt:lpstr>
      <vt:lpstr>Skupinové identity</vt:lpstr>
      <vt:lpstr>Skupinové identity</vt:lpstr>
      <vt:lpstr>Sociální identita</vt:lpstr>
      <vt:lpstr>Teoretické přístupy</vt:lpstr>
      <vt:lpstr>Nejvýznamnější teorie </vt:lpstr>
      <vt:lpstr>Zájem o sociální identitu</vt:lpstr>
      <vt:lpstr>Sherifovy studie</vt:lpstr>
      <vt:lpstr>Prezentace aplikace PowerPoint</vt:lpstr>
      <vt:lpstr>Sociální identita</vt:lpstr>
      <vt:lpstr>Tajfel a kol.</vt:lpstr>
      <vt:lpstr>Teorie sociální identity</vt:lpstr>
      <vt:lpstr>Teorie sociální identity</vt:lpstr>
      <vt:lpstr>Minimal group paradigm</vt:lpstr>
      <vt:lpstr>Social identity theory</vt:lpstr>
      <vt:lpstr>Social Identity Theory</vt:lpstr>
      <vt:lpstr>Tajfel a Turner 1979</vt:lpstr>
      <vt:lpstr>Sociální kreativita nebo kolektivní akce?</vt:lpstr>
      <vt:lpstr>Teorie sebekategorizace</vt:lpstr>
      <vt:lpstr>Sebekategorizace</vt:lpstr>
      <vt:lpstr>Sebekategorizace</vt:lpstr>
      <vt:lpstr>Sebekategorizace</vt:lpstr>
      <vt:lpstr>Social Identity Approach</vt:lpstr>
      <vt:lpstr>Huddy a Virtanen 1995</vt:lpstr>
      <vt:lpstr>Politické stranictví jako identita?</vt:lpstr>
      <vt:lpstr>Afektivní polarizace – stranictví v USA</vt:lpstr>
      <vt:lpstr>Whitt et al. 2020</vt:lpstr>
      <vt:lpstr>Druckman et al. 2020</vt:lpstr>
      <vt:lpstr>Prezentace aplikace PowerPoint</vt:lpstr>
      <vt:lpstr>Může afektivní polarizace fungovat i jinak?</vt:lpstr>
      <vt:lpstr>Prezentace aplikace PowerPoint</vt:lpstr>
      <vt:lpstr>Prezentace aplikace PowerPoint</vt:lpstr>
      <vt:lpstr>Je SI předpokladem politického stranictví?</vt:lpstr>
      <vt:lpstr>Opercaionalizace (Linek 2009)</vt:lpstr>
      <vt:lpstr>Bankert, Huddy, Rosema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identita</dc:title>
  <dc:creator>Lenka Hrbková</dc:creator>
  <cp:lastModifiedBy>Lenka Hrbková</cp:lastModifiedBy>
  <cp:revision>8</cp:revision>
  <dcterms:created xsi:type="dcterms:W3CDTF">2020-11-24T11:33:31Z</dcterms:created>
  <dcterms:modified xsi:type="dcterms:W3CDTF">2020-11-24T18:54:38Z</dcterms:modified>
</cp:coreProperties>
</file>