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92" r:id="rId4"/>
    <p:sldId id="260" r:id="rId5"/>
    <p:sldId id="261" r:id="rId6"/>
    <p:sldId id="258" r:id="rId7"/>
    <p:sldId id="259" r:id="rId8"/>
    <p:sldId id="262" r:id="rId9"/>
    <p:sldId id="263" r:id="rId10"/>
    <p:sldId id="264" r:id="rId11"/>
    <p:sldId id="265" r:id="rId12"/>
    <p:sldId id="293" r:id="rId13"/>
    <p:sldId id="266" r:id="rId14"/>
    <p:sldId id="271" r:id="rId15"/>
    <p:sldId id="272" r:id="rId16"/>
    <p:sldId id="273" r:id="rId17"/>
    <p:sldId id="267" r:id="rId18"/>
    <p:sldId id="268" r:id="rId19"/>
    <p:sldId id="270" r:id="rId20"/>
    <p:sldId id="294" r:id="rId21"/>
    <p:sldId id="295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nka Hrbková" initials="LH" lastIdx="1" clrIdx="0">
    <p:extLst>
      <p:ext uri="{19B8F6BF-5375-455C-9EA6-DF929625EA0E}">
        <p15:presenceInfo xmlns:p15="http://schemas.microsoft.com/office/powerpoint/2012/main" userId="S-1-5-21-271893136-264475109-1824216404-358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2"/>
    <p:restoredTop sz="94652"/>
  </p:normalViewPr>
  <p:slideViewPr>
    <p:cSldViewPr snapToGrid="0" snapToObjects="1">
      <p:cViewPr varScale="1">
        <p:scale>
          <a:sx n="64" d="100"/>
          <a:sy n="64" d="100"/>
        </p:scale>
        <p:origin x="134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10D4-3EDD-5E4C-A4DB-01A83B6E42AC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2D9B-2179-614C-AC52-CDE56C09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494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10D4-3EDD-5E4C-A4DB-01A83B6E42AC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2D9B-2179-614C-AC52-CDE56C09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812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10D4-3EDD-5E4C-A4DB-01A83B6E42AC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2D9B-2179-614C-AC52-CDE56C09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843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10D4-3EDD-5E4C-A4DB-01A83B6E42AC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2D9B-2179-614C-AC52-CDE56C09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215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10D4-3EDD-5E4C-A4DB-01A83B6E42AC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2D9B-2179-614C-AC52-CDE56C09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66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10D4-3EDD-5E4C-A4DB-01A83B6E42AC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2D9B-2179-614C-AC52-CDE56C09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790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10D4-3EDD-5E4C-A4DB-01A83B6E42AC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2D9B-2179-614C-AC52-CDE56C09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583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10D4-3EDD-5E4C-A4DB-01A83B6E42AC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2D9B-2179-614C-AC52-CDE56C09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787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10D4-3EDD-5E4C-A4DB-01A83B6E42AC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2D9B-2179-614C-AC52-CDE56C09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626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10D4-3EDD-5E4C-A4DB-01A83B6E42AC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2D9B-2179-614C-AC52-CDE56C09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220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E10D4-3EDD-5E4C-A4DB-01A83B6E42AC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92D9B-2179-614C-AC52-CDE56C09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612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E10D4-3EDD-5E4C-A4DB-01A83B6E42AC}" type="datetimeFigureOut">
              <a:rPr lang="en-US" smtClean="0"/>
              <a:t>12/1/2020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92D9B-2179-614C-AC52-CDE56C093F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99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Postoje a ideologie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POLb1107</a:t>
            </a: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1.12.</a:t>
            </a: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 20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20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761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Jaká</a:t>
            </a: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 je </a:t>
            </a:r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struktura</a:t>
            </a: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ideologií</a:t>
            </a: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Schéma v naší paměti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Naučená struktura znalostí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Navzájem propojené postoje</a:t>
            </a:r>
          </a:p>
        </p:txBody>
      </p:sp>
    </p:spTree>
    <p:extLst>
      <p:ext uri="{BB962C8B-B14F-4D97-AF65-F5344CB8AC3E}">
        <p14:creationId xmlns:p14="http://schemas.microsoft.com/office/powerpoint/2010/main" val="4090107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Jednodimenzionální</a:t>
            </a: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Pravice – levice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Od francouzské revoluce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Dominuje politickému diskursu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V USA dimenze konzervatismus – liberalismus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Konflikt mezi stabilitou a změnou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Spory o roli hierarchie v společnosti, roli autority, míru nerovnosti</a:t>
            </a:r>
          </a:p>
        </p:txBody>
      </p:sp>
    </p:spTree>
    <p:extLst>
      <p:ext uri="{BB962C8B-B14F-4D97-AF65-F5344CB8AC3E}">
        <p14:creationId xmlns:p14="http://schemas.microsoft.com/office/powerpoint/2010/main" val="3850915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A36B69-0FB0-4C58-B0D7-2475D546D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panose="020B0604020202020204" pitchFamily="34" charset="0"/>
                <a:cs typeface="Helvetica" panose="020B0604020202020204" pitchFamily="34" charset="0"/>
              </a:rPr>
              <a:t>Jednodimenzionální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 model</a:t>
            </a:r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2041DBA-7CC6-4D7B-98AC-8CC615A38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Pravice: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Levice:</a:t>
            </a:r>
          </a:p>
        </p:txBody>
      </p:sp>
    </p:spTree>
    <p:extLst>
      <p:ext uri="{BB962C8B-B14F-4D97-AF65-F5344CB8AC3E}">
        <p14:creationId xmlns:p14="http://schemas.microsoft.com/office/powerpoint/2010/main" val="9785211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panose="020B0604020202020204" pitchFamily="34" charset="0"/>
                <a:cs typeface="Helvetica" panose="020B0604020202020204" pitchFamily="34" charset="0"/>
              </a:rPr>
              <a:t>Jednodimenzionální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Pravice: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Konzervativní, udržení systému, řád, individualismus, kapitalismus, nacionalismus, fašismus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Levice: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Pokrok, změna systému, rovnost, solidarita, protest, opozice, radikální, socialismus, komunismus</a:t>
            </a:r>
          </a:p>
        </p:txBody>
      </p:sp>
    </p:spTree>
    <p:extLst>
      <p:ext uri="{BB962C8B-B14F-4D97-AF65-F5344CB8AC3E}">
        <p14:creationId xmlns:p14="http://schemas.microsoft.com/office/powerpoint/2010/main" val="1596900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Do </a:t>
            </a:r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jaké</a:t>
            </a: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míry</a:t>
            </a: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jsou</a:t>
            </a: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lidé</a:t>
            </a: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ideologičtí</a:t>
            </a: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139769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Jost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2006: Lidé uvažují ideologicky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Obhájce jednodimenzionálního uspořádání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V posledních dvou desetiletích posilování ideologií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Pocit ohrožení a hrozby po 9/11 = psychologické prediktory konzervatismu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Dispoziční faktory, Big 5, otevřenost a svědomitost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Rozdíl liberalismus vs. konservatismus dle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Josta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platí, i když většina lidí neumí používat abstraktní pojmy dokonale</a:t>
            </a:r>
          </a:p>
        </p:txBody>
      </p:sp>
    </p:spTree>
    <p:extLst>
      <p:ext uri="{BB962C8B-B14F-4D97-AF65-F5344CB8AC3E}">
        <p14:creationId xmlns:p14="http://schemas.microsoft.com/office/powerpoint/2010/main" val="41519040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Arial"/>
                <a:cs typeface="Arial"/>
              </a:rPr>
              <a:t>Jost</a:t>
            </a:r>
            <a:r>
              <a:rPr lang="en-US" dirty="0">
                <a:latin typeface="Arial"/>
                <a:cs typeface="Arial"/>
              </a:rPr>
              <a:t> et al. 2003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09528"/>
          </a:xfrm>
        </p:spPr>
        <p:txBody>
          <a:bodyPr>
            <a:normAutofit fontScale="92500" lnSpcReduction="20000"/>
          </a:bodyPr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Základní aspekty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pravo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-levé dimenze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Klíčové </a:t>
            </a:r>
            <a:r>
              <a:rPr lang="cs-CZ" b="1" dirty="0">
                <a:latin typeface="Helvetica" charset="0"/>
                <a:ea typeface="Helvetica" charset="0"/>
                <a:cs typeface="Helvetica" charset="0"/>
              </a:rPr>
              <a:t>je vnímání hrozeb 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(vyplývá už z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Adornovy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práce)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Situační i dispoziční proměnné a managementem hrozeb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Strach ze smrti, stabilita systému, strach ze ztráty, intolerance k nejednoznačnosti, osobní potřeba řádu, struktury a uzavření – asociovány s konzervatismem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Otevřenost novým věcem, kognitivní komplexita, tolerance nejistoty, mírně i sebevědomí – asociovány s liberalismem</a:t>
            </a:r>
          </a:p>
        </p:txBody>
      </p:sp>
    </p:spTree>
    <p:extLst>
      <p:ext uri="{BB962C8B-B14F-4D97-AF65-F5344CB8AC3E}">
        <p14:creationId xmlns:p14="http://schemas.microsoft.com/office/powerpoint/2010/main" val="8489108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Jost</a:t>
            </a: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 et al.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Potřeba snižovat nejistotu a hrozbu na jedné straně a odmítání změny (kterou představuje zvyšování rovnosti) na druhé straně posiluje status quo, zachovává známý svět, odmítá riskantní, nejistá řešení.</a:t>
            </a:r>
          </a:p>
        </p:txBody>
      </p:sp>
    </p:spTree>
    <p:extLst>
      <p:ext uri="{BB962C8B-B14F-4D97-AF65-F5344CB8AC3E}">
        <p14:creationId xmlns:p14="http://schemas.microsoft.com/office/powerpoint/2010/main" val="33506773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Pravice</a:t>
            </a: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 – </a:t>
            </a:r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Levice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Běžně se s nimi operuje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Ale organizují lidé své postoje skutečně v rámci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pravo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-levé škály?</a:t>
            </a:r>
          </a:p>
        </p:txBody>
      </p:sp>
    </p:spTree>
    <p:extLst>
      <p:ext uri="{BB962C8B-B14F-4D97-AF65-F5344CB8AC3E}">
        <p14:creationId xmlns:p14="http://schemas.microsoft.com/office/powerpoint/2010/main" val="6804415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Converse 1964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1458"/>
            <a:ext cx="8229600" cy="5329430"/>
          </a:xfrm>
        </p:spPr>
        <p:txBody>
          <a:bodyPr>
            <a:normAutofit fontScale="85000" lnSpcReduction="10000"/>
          </a:bodyPr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Klíčový text o postojových systémech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Konfigurace názorů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Spojeny určitou formou omezení (funkční interdependencí)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Omezení = možnost predikce postoje na základě toho, jaké postoje má jedinec k jiným tématům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Většina lidí neumí nakládat s abstraktními koncepty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Většina lidí má postoje jen k omezenému setu témat, které se jich dotýkají 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Nejsou koherentní ani logické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Postojový systém limitován znalostmi</a:t>
            </a:r>
          </a:p>
        </p:txBody>
      </p:sp>
    </p:spTree>
    <p:extLst>
      <p:ext uri="{BB962C8B-B14F-4D97-AF65-F5344CB8AC3E}">
        <p14:creationId xmlns:p14="http://schemas.microsoft.com/office/powerpoint/2010/main" val="26410783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Converse 1964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Lidé neovládají abstraktní pojmy jako ideologie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Zároveň velmi slabé ideologické omezení postojů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Masová veřejnost nesdílí ideologické vzorce s elitami (liberalismus a konzervatismus)!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NEPOSTOJE</a:t>
            </a:r>
          </a:p>
        </p:txBody>
      </p:sp>
    </p:spTree>
    <p:extLst>
      <p:ext uri="{BB962C8B-B14F-4D97-AF65-F5344CB8AC3E}">
        <p14:creationId xmlns:p14="http://schemas.microsoft.com/office/powerpoint/2010/main" val="3481856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Jak se lidé orientují v politice?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“</a:t>
            </a:r>
            <a:r>
              <a:rPr lang="cs-CZ" i="1" dirty="0" err="1">
                <a:latin typeface="Helvetica" charset="0"/>
                <a:ea typeface="Helvetica" charset="0"/>
                <a:cs typeface="Helvetica" charset="0"/>
              </a:rPr>
              <a:t>Politics</a:t>
            </a:r>
            <a:r>
              <a:rPr lang="cs-CZ" i="1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i="1" dirty="0" err="1">
                <a:latin typeface="Helvetica" charset="0"/>
                <a:ea typeface="Helvetica" charset="0"/>
                <a:cs typeface="Helvetica" charset="0"/>
              </a:rPr>
              <a:t>is</a:t>
            </a:r>
            <a:r>
              <a:rPr lang="cs-CZ" i="1" dirty="0">
                <a:latin typeface="Helvetica" charset="0"/>
                <a:ea typeface="Helvetica" charset="0"/>
                <a:cs typeface="Helvetica" charset="0"/>
              </a:rPr>
              <a:t> a </a:t>
            </a:r>
            <a:r>
              <a:rPr lang="cs-CZ" i="1" dirty="0" err="1">
                <a:latin typeface="Helvetica" charset="0"/>
                <a:ea typeface="Helvetica" charset="0"/>
                <a:cs typeface="Helvetica" charset="0"/>
              </a:rPr>
              <a:t>complex</a:t>
            </a:r>
            <a:r>
              <a:rPr lang="cs-CZ" i="1" dirty="0">
                <a:latin typeface="Helvetica" charset="0"/>
                <a:ea typeface="Helvetica" charset="0"/>
                <a:cs typeface="Helvetica" charset="0"/>
              </a:rPr>
              <a:t> and </a:t>
            </a:r>
            <a:r>
              <a:rPr lang="cs-CZ" i="1" dirty="0" err="1">
                <a:latin typeface="Helvetica" charset="0"/>
                <a:ea typeface="Helvetica" charset="0"/>
                <a:cs typeface="Helvetica" charset="0"/>
              </a:rPr>
              <a:t>confusing</a:t>
            </a:r>
            <a:r>
              <a:rPr lang="cs-CZ" i="1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i="1" dirty="0" err="1">
                <a:latin typeface="Helvetica" charset="0"/>
                <a:ea typeface="Helvetica" charset="0"/>
                <a:cs typeface="Helvetica" charset="0"/>
              </a:rPr>
              <a:t>arena</a:t>
            </a:r>
            <a:r>
              <a:rPr lang="cs-CZ" i="1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i="1" dirty="0" err="1">
                <a:latin typeface="Helvetica" charset="0"/>
                <a:ea typeface="Helvetica" charset="0"/>
                <a:cs typeface="Helvetica" charset="0"/>
              </a:rPr>
              <a:t>of</a:t>
            </a:r>
            <a:r>
              <a:rPr lang="cs-CZ" i="1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i="1" dirty="0" err="1">
                <a:latin typeface="Helvetica" charset="0"/>
                <a:ea typeface="Helvetica" charset="0"/>
                <a:cs typeface="Helvetica" charset="0"/>
              </a:rPr>
              <a:t>modern</a:t>
            </a:r>
            <a:r>
              <a:rPr lang="cs-CZ" i="1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i="1" dirty="0" err="1">
                <a:latin typeface="Helvetica" charset="0"/>
                <a:ea typeface="Helvetica" charset="0"/>
                <a:cs typeface="Helvetica" charset="0"/>
              </a:rPr>
              <a:t>life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.” (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Lipman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)</a:t>
            </a:r>
          </a:p>
          <a:p>
            <a:endParaRPr lang="cs-CZ" dirty="0">
              <a:latin typeface="Helvetica" charset="0"/>
              <a:ea typeface="Helvetica" charset="0"/>
              <a:cs typeface="Helvetica" charset="0"/>
            </a:endParaRPr>
          </a:p>
          <a:p>
            <a:endParaRPr lang="cs-CZ" dirty="0">
              <a:latin typeface="Helvetica" charset="0"/>
              <a:ea typeface="Helvetica" charset="0"/>
              <a:cs typeface="Helvetica" charset="0"/>
            </a:endParaRPr>
          </a:p>
          <a:p>
            <a:pPr marL="0" indent="0">
              <a:buNone/>
            </a:pPr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1449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0D74E3-62B0-4EFC-9E9C-79FEB14BE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Mnoho následovníků Converse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044E24-7FA5-4D0E-932F-07BAA3C90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Kalmoe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2020 potvrzuje jeho model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Cca 20 % US  voličů má konsistentní, stabilní ideologické orientace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Vliv politické znalosti a vzdělání</a:t>
            </a:r>
          </a:p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Polovina lidí se neumí zařadit na škále lib-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konz</a:t>
            </a:r>
            <a:endParaRPr lang="cs-CZ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6140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C49917-9E71-4DD7-8E94-5D605C28C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Česká povolební studie 2017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62CC932B-F7A3-48BA-ADD5-2F3B08744F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6061" y="1600200"/>
            <a:ext cx="8171877" cy="4525963"/>
          </a:xfrm>
        </p:spPr>
      </p:pic>
    </p:spTree>
    <p:extLst>
      <p:ext uri="{BB962C8B-B14F-4D97-AF65-F5344CB8AC3E}">
        <p14:creationId xmlns:p14="http://schemas.microsoft.com/office/powerpoint/2010/main" val="11702631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Symbolická a operativní ideologie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Ideologie má symbolický a operativní aspekt</a:t>
            </a:r>
          </a:p>
          <a:p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Free and </a:t>
            </a:r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Cantril</a:t>
            </a: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 1967</a:t>
            </a:r>
            <a:endParaRPr lang="cs-CZ" dirty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cs-CZ" b="1" dirty="0">
                <a:latin typeface="Helvetica" charset="0"/>
                <a:ea typeface="Helvetica" charset="0"/>
                <a:cs typeface="Helvetica" charset="0"/>
              </a:rPr>
              <a:t>Symbolická ideologie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: symbolické abstraktní pojmy</a:t>
            </a:r>
          </a:p>
          <a:p>
            <a:r>
              <a:rPr lang="cs-CZ" i="1" dirty="0">
                <a:latin typeface="Helvetica" charset="0"/>
                <a:ea typeface="Helvetica" charset="0"/>
                <a:cs typeface="Helvetica" charset="0"/>
              </a:rPr>
              <a:t>Operativní ideologie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: specifické názory na témata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Nemusí být v souladu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Neznamená to, že by ideologie byla vícedimenzionální, spíše různá popularita různých proudů na různých úrovních ideologie</a:t>
            </a:r>
          </a:p>
          <a:p>
            <a:pPr marL="0" indent="0">
              <a:buNone/>
            </a:pPr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5685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Multidimenzionální</a:t>
            </a: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 model </a:t>
            </a:r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ideologie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pravice – levice = přílišná redukce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K pochopení struktury postojů je nutné kalkulovat s více dimenzemi postojů </a:t>
            </a:r>
          </a:p>
          <a:p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Conover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a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Feldman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1981: levice a pravice jsou dvě nezávislé dimenze, nikoliv konce jedné bipolární škály</a:t>
            </a:r>
          </a:p>
        </p:txBody>
      </p:sp>
    </p:spTree>
    <p:extLst>
      <p:ext uri="{BB962C8B-B14F-4D97-AF65-F5344CB8AC3E}">
        <p14:creationId xmlns:p14="http://schemas.microsoft.com/office/powerpoint/2010/main" val="6110745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Dvě dimenze ideologie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90929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Sociální a ekonomická dimenze tvoří ideologii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Je možný sociální liberalismus a ekonomický konzervatismus i sociální konzervatismus a ekonomický liberalismus</a:t>
            </a:r>
          </a:p>
          <a:p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Napier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a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Jost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2008: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Vychází z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Adorna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et al. a z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Lipseta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(1960)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Nižší socioekonomický status = kulturně sociální konzervatismus (ekonomický liberalismus)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Různé psychologické motivace ke konzervativní politice, podřízení se autoritě, cynismus, netoleranci a nedůvěru</a:t>
            </a:r>
          </a:p>
        </p:txBody>
      </p:sp>
    </p:spTree>
    <p:extLst>
      <p:ext uri="{BB962C8B-B14F-4D97-AF65-F5344CB8AC3E}">
        <p14:creationId xmlns:p14="http://schemas.microsoft.com/office/powerpoint/2010/main" val="35553712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Duckittův</a:t>
            </a: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duální</a:t>
            </a: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Dva motivační základy: RWA a SDO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SDO predikuje spíše ekonomický konzervatismus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RWA spíše sociální konzervatismus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Obě dimenze spolu souvisí</a:t>
            </a:r>
          </a:p>
        </p:txBody>
      </p:sp>
    </p:spTree>
    <p:extLst>
      <p:ext uri="{BB962C8B-B14F-4D97-AF65-F5344CB8AC3E}">
        <p14:creationId xmlns:p14="http://schemas.microsoft.com/office/powerpoint/2010/main" val="31630675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Multidimenzionální</a:t>
            </a: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přístup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Stanley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Feldman</a:t>
            </a:r>
            <a:endParaRPr lang="cs-CZ" dirty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Pochyby o užitečnosti pravice-levice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Dimenze minimálně dvě:</a:t>
            </a: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Ekonomická: rovnost/soucit vs. trh/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self-interest</a:t>
            </a:r>
            <a:endParaRPr lang="cs-CZ" dirty="0">
              <a:latin typeface="Helvetica" charset="0"/>
              <a:ea typeface="Helvetica" charset="0"/>
              <a:cs typeface="Helvetica" charset="0"/>
            </a:endParaRPr>
          </a:p>
          <a:p>
            <a:pPr lvl="1"/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Sociální: moderní hodnoty/sociální svoboda vs. tradiční hodnoty/řád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Není mezi nimi korelace (může být za určitých podmínek, např. vysoká polarizace)</a:t>
            </a:r>
          </a:p>
          <a:p>
            <a:pPr marL="457200" lvl="1" indent="0">
              <a:buNone/>
            </a:pPr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2495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Arial"/>
                <a:cs typeface="Arial"/>
              </a:rPr>
              <a:t>Dvoudimenzionální</a:t>
            </a:r>
            <a:r>
              <a:rPr lang="en-US" dirty="0">
                <a:latin typeface="Arial"/>
                <a:cs typeface="Arial"/>
              </a:rPr>
              <a:t>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/>
                <a:cs typeface="Arial"/>
              </a:rPr>
              <a:t>Různé motivace k ekonomickým a sociálním postojům</a:t>
            </a:r>
          </a:p>
          <a:p>
            <a:r>
              <a:rPr lang="cs-CZ" dirty="0">
                <a:latin typeface="Arial"/>
                <a:cs typeface="Arial"/>
              </a:rPr>
              <a:t>Lidé přikládají různý význam </a:t>
            </a:r>
            <a:r>
              <a:rPr lang="cs-CZ" dirty="0" err="1">
                <a:latin typeface="Arial"/>
                <a:cs typeface="Arial"/>
              </a:rPr>
              <a:t>pravo</a:t>
            </a:r>
            <a:r>
              <a:rPr lang="cs-CZ" dirty="0">
                <a:latin typeface="Arial"/>
                <a:cs typeface="Arial"/>
              </a:rPr>
              <a:t>-levé škále</a:t>
            </a:r>
          </a:p>
          <a:p>
            <a:r>
              <a:rPr lang="cs-CZ" dirty="0">
                <a:latin typeface="Arial"/>
                <a:cs typeface="Arial"/>
              </a:rPr>
              <a:t>Tu škálu můžou vnímat různě a používat ji různě (co do podstaty jejího obsahu)</a:t>
            </a:r>
          </a:p>
        </p:txBody>
      </p:sp>
    </p:spTree>
    <p:extLst>
      <p:ext uri="{BB962C8B-B14F-4D97-AF65-F5344CB8AC3E}">
        <p14:creationId xmlns:p14="http://schemas.microsoft.com/office/powerpoint/2010/main" val="24659427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Feldman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and </a:t>
            </a:r>
            <a:r>
              <a:rPr lang="cs-CZ" dirty="0" err="1">
                <a:latin typeface="Helvetica" panose="020B0604020202020204" pitchFamily="34" charset="0"/>
                <a:cs typeface="Helvetica" panose="020B0604020202020204" pitchFamily="34" charset="0"/>
              </a:rPr>
              <a:t>Johnston</a:t>
            </a:r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 2014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7780"/>
          </a:xfrm>
        </p:spPr>
        <p:txBody>
          <a:bodyPr>
            <a:normAutofit/>
          </a:bodyPr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Různé zdroje: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Religiozita, autoritářství a NFC -&gt; sociální konzervatismus, nikoliv k ekonomický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Egalitářství ovlivňuje ekonomickou i sociální postojů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Vzdělání a politická sofistikovanost mají opačné efekty (pozitivní asociace s ekonomickým konzervatismem a negativní se sociálním konzervatismem)</a:t>
            </a:r>
          </a:p>
        </p:txBody>
      </p:sp>
    </p:spTree>
    <p:extLst>
      <p:ext uri="{BB962C8B-B14F-4D97-AF65-F5344CB8AC3E}">
        <p14:creationId xmlns:p14="http://schemas.microsoft.com/office/powerpoint/2010/main" val="35222561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shot 2016-04-25 11.07.53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058" r="-11058"/>
          <a:stretch>
            <a:fillRect/>
          </a:stretch>
        </p:blipFill>
        <p:spPr>
          <a:xfrm>
            <a:off x="457200" y="666750"/>
            <a:ext cx="8229600" cy="5459413"/>
          </a:xfrm>
        </p:spPr>
      </p:pic>
    </p:spTree>
    <p:extLst>
      <p:ext uri="{BB962C8B-B14F-4D97-AF65-F5344CB8AC3E}">
        <p14:creationId xmlns:p14="http://schemas.microsoft.com/office/powerpoint/2010/main" val="2774339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C5160B-D62D-47F7-BFCF-B110F0A94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panose="020B0604020202020204" pitchFamily="34" charset="0"/>
                <a:cs typeface="Helvetica" panose="020B0604020202020204" pitchFamily="34" charset="0"/>
              </a:rPr>
              <a:t>Zájem a znalost o politiku?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3DC9E0-FFF7-4F3E-A4CD-26C99AA2B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Nízká úroveň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Jen malá část každodenního života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Přesto je participace klíčová pro demokratické procesy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Ideologie = nástroj k orientaci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34968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Feldman and Johnston 2014</a:t>
            </a:r>
          </a:p>
        </p:txBody>
      </p:sp>
      <p:pic>
        <p:nvPicPr>
          <p:cNvPr id="4" name="Content Placeholder 3" descr="Screenshot 2016-04-25 11.36.18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8050" b="-2805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685323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Achtenberg and </a:t>
            </a:r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Houtman</a:t>
            </a: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 2009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75158"/>
          </a:xfrm>
        </p:spPr>
        <p:txBody>
          <a:bodyPr>
            <a:normAutofit fontScale="85000" lnSpcReduction="10000"/>
          </a:bodyPr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Nizozemí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Dvě dimenze: autoritářství a egalitářství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Korelace mezi dimenzemi není významná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Síla korelace se ale liší napříč vzdělanostními skupinami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Nulová korelace u lidí se středoškolským vzděláním, negativní u lidí s vysokoškolským vzděláním (náklonnost k egalitářství souvisí s averzí k autoritářství)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Méně vzdělané skupiny: vysoká míra autoritářství spojená s vysokou mírou egalitářství</a:t>
            </a:r>
          </a:p>
          <a:p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1874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Pravice</a:t>
            </a: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 – </a:t>
            </a:r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Levice</a:t>
            </a: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 v </a:t>
            </a:r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Evropě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V Evropě spíše než o liberalismu-konzervativismu hovoříme o pravici-levici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Nejčastější nástroj k popisu postojů a ideologií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I zde ale struktuře spíše dvoudimenzionální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Definice dimenzí se liší napříč výzkumy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Většinou: ekonomická dimenze a kulturní (sociálně-kulturní dimenze)</a:t>
            </a:r>
          </a:p>
        </p:txBody>
      </p:sp>
    </p:spTree>
    <p:extLst>
      <p:ext uri="{BB962C8B-B14F-4D97-AF65-F5344CB8AC3E}">
        <p14:creationId xmlns:p14="http://schemas.microsoft.com/office/powerpoint/2010/main" val="31071233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Ekonomická</a:t>
            </a: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dimenze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Bez kontroverzí</a:t>
            </a:r>
          </a:p>
          <a:p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Socio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-ekonomická štěpná linie (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Rokkan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)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Spor o roli státu v ekonomice</a:t>
            </a:r>
          </a:p>
          <a:p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6822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97531"/>
          </a:xfrm>
        </p:spPr>
        <p:txBody>
          <a:bodyPr/>
          <a:lstStyle/>
          <a:p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Kulturní</a:t>
            </a: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dimenze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2169"/>
            <a:ext cx="8229600" cy="5421279"/>
          </a:xfrm>
        </p:spPr>
        <p:txBody>
          <a:bodyPr>
            <a:normAutofit lnSpcReduction="10000"/>
          </a:bodyPr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Více sporná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Charakter se mění v čase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Nejprve náboženská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Nahrazeno post-materiální štěpnou linií (Nová politika)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GAL/TAN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Další vývoj souvisí s globalizačními a integračními (EU) procesy. Hlavní témata: imigrace a integrace Evropy (transnacionální 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cleavage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931289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Lachat</a:t>
            </a: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 2011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8424"/>
            <a:ext cx="8229600" cy="5154783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>
                <a:latin typeface="Helvetica" charset="0"/>
                <a:ea typeface="Helvetica" charset="0"/>
                <a:cs typeface="Helvetica" charset="0"/>
              </a:rPr>
              <a:t>Ekonomická témata 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mají větší dopad na postoje </a:t>
            </a:r>
            <a:r>
              <a:rPr lang="cs-CZ" b="1" dirty="0">
                <a:latin typeface="Helvetica" charset="0"/>
                <a:ea typeface="Helvetica" charset="0"/>
                <a:cs typeface="Helvetica" charset="0"/>
              </a:rPr>
              <a:t>levicových voličů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Na </a:t>
            </a:r>
            <a:r>
              <a:rPr lang="cs-CZ" b="1" dirty="0">
                <a:latin typeface="Helvetica" charset="0"/>
                <a:ea typeface="Helvetica" charset="0"/>
                <a:cs typeface="Helvetica" charset="0"/>
              </a:rPr>
              <a:t>pravici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dominují </a:t>
            </a:r>
            <a:r>
              <a:rPr lang="cs-CZ" b="1" dirty="0">
                <a:latin typeface="Helvetica" charset="0"/>
                <a:ea typeface="Helvetica" charset="0"/>
                <a:cs typeface="Helvetica" charset="0"/>
              </a:rPr>
              <a:t>kulturní témata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Vztah mezi pravou-levou dimenzí a preferencemi v politických tématech není lineární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Levicové strany a pravý střed se moc neliší v kulturních otázkách (kulturně spíše liberální pozice)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Pravý střed a konzervativní pravice jsou si podobné v ekonomických programech, v kulturních se dost liší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Ideologie je komplexní struktura</a:t>
            </a:r>
          </a:p>
        </p:txBody>
      </p:sp>
    </p:spTree>
    <p:extLst>
      <p:ext uri="{BB962C8B-B14F-4D97-AF65-F5344CB8AC3E}">
        <p14:creationId xmlns:p14="http://schemas.microsoft.com/office/powerpoint/2010/main" val="15609058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Helvetica" panose="020B0604020202020204" pitchFamily="34" charset="0"/>
                <a:cs typeface="Helvetica" panose="020B0604020202020204" pitchFamily="34" charset="0"/>
              </a:rPr>
              <a:t>Lachat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 2011</a:t>
            </a:r>
          </a:p>
        </p:txBody>
      </p:sp>
      <p:pic>
        <p:nvPicPr>
          <p:cNvPr id="5" name="Content Placeholder 4" descr="Macintosh HD:Users:lenka:Dropbox:Screenshots:Screenshot 2016-04-24 11.37.32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804" r="-3804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572766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2651"/>
          </a:xfrm>
        </p:spPr>
        <p:txBody>
          <a:bodyPr/>
          <a:lstStyle/>
          <a:p>
            <a:r>
              <a:rPr lang="en-US" dirty="0" err="1">
                <a:latin typeface="Arial"/>
                <a:cs typeface="Arial"/>
              </a:rPr>
              <a:t>Závěr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7289"/>
            <a:ext cx="8229600" cy="5471589"/>
          </a:xfrm>
        </p:spPr>
        <p:txBody>
          <a:bodyPr>
            <a:normAutofit fontScale="85000" lnSpcReduction="10000"/>
          </a:bodyPr>
          <a:lstStyle/>
          <a:p>
            <a:r>
              <a:rPr lang="cs-CZ" dirty="0">
                <a:latin typeface="Arial"/>
                <a:cs typeface="Arial"/>
              </a:rPr>
              <a:t>Ideologie jsou komplexní postojové systémy</a:t>
            </a:r>
          </a:p>
          <a:p>
            <a:r>
              <a:rPr lang="cs-CZ" dirty="0">
                <a:latin typeface="Arial"/>
                <a:cs typeface="Arial"/>
              </a:rPr>
              <a:t>Ideologie lze chápat v různých rovinách abstrakce</a:t>
            </a:r>
          </a:p>
          <a:p>
            <a:r>
              <a:rPr lang="cs-CZ" dirty="0">
                <a:latin typeface="Arial"/>
                <a:cs typeface="Arial"/>
              </a:rPr>
              <a:t>Individuální úroveň – postojový systém každého jednotlivce</a:t>
            </a:r>
          </a:p>
          <a:p>
            <a:r>
              <a:rPr lang="cs-CZ" dirty="0">
                <a:latin typeface="Arial"/>
                <a:cs typeface="Arial"/>
              </a:rPr>
              <a:t>Individuální úroveň se liší od symbolických ideologií (nekonzistentnost)</a:t>
            </a:r>
          </a:p>
          <a:p>
            <a:r>
              <a:rPr lang="cs-CZ" dirty="0">
                <a:latin typeface="Arial"/>
                <a:cs typeface="Arial"/>
              </a:rPr>
              <a:t>Jednodimenzionální modely ideologie: základní ideologickou dimenzí je pravice-levice</a:t>
            </a:r>
          </a:p>
          <a:p>
            <a:r>
              <a:rPr lang="cs-CZ" dirty="0">
                <a:latin typeface="Arial"/>
                <a:cs typeface="Arial"/>
              </a:rPr>
              <a:t>Dvoudimenzionální modely ideologie: ekonomická a sociální (kulturní dimenze), ideologie je mnohem komplexnější, je třeba sledovat jednotlivé sociální skupiny</a:t>
            </a:r>
          </a:p>
        </p:txBody>
      </p:sp>
    </p:spTree>
    <p:extLst>
      <p:ext uri="{BB962C8B-B14F-4D97-AF65-F5344CB8AC3E}">
        <p14:creationId xmlns:p14="http://schemas.microsoft.com/office/powerpoint/2010/main" val="3061478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Co jsou ideologie?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Soubor představ o vhodném řádu společnosti a o tom, jakým způsobem tohoto řádu docílit </a:t>
            </a:r>
            <a:r>
              <a:rPr lang="cs-CZ" sz="2800" dirty="0">
                <a:solidFill>
                  <a:schemeClr val="bg1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(</a:t>
            </a:r>
            <a:r>
              <a:rPr lang="cs-CZ" sz="2800" dirty="0" err="1">
                <a:solidFill>
                  <a:schemeClr val="bg1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Erikson</a:t>
            </a:r>
            <a:r>
              <a:rPr lang="cs-CZ" sz="2800" dirty="0">
                <a:solidFill>
                  <a:schemeClr val="bg1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 and </a:t>
            </a:r>
            <a:r>
              <a:rPr lang="cs-CZ" sz="2800" dirty="0" err="1">
                <a:solidFill>
                  <a:schemeClr val="bg1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Tedin</a:t>
            </a:r>
            <a:r>
              <a:rPr lang="cs-CZ" sz="2800" dirty="0">
                <a:solidFill>
                  <a:schemeClr val="bg1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 2003)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Společenská dimenze ideologie: Ideologie jsou sdílené rámce mentálních modelů, které zajišťují interpretaci okolního prostředí a předepisují, jak má prostředí vypadat </a:t>
            </a:r>
            <a:r>
              <a:rPr lang="cs-CZ" sz="2800" dirty="0">
                <a:solidFill>
                  <a:schemeClr val="bg1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(</a:t>
            </a:r>
            <a:r>
              <a:rPr lang="cs-CZ" sz="2800" dirty="0" err="1">
                <a:solidFill>
                  <a:schemeClr val="bg1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Denza</a:t>
            </a:r>
            <a:r>
              <a:rPr lang="cs-CZ" sz="2800" dirty="0">
                <a:solidFill>
                  <a:schemeClr val="bg1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 and </a:t>
            </a:r>
            <a:r>
              <a:rPr lang="cs-CZ" sz="2800" dirty="0" err="1">
                <a:solidFill>
                  <a:schemeClr val="bg1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North</a:t>
            </a:r>
            <a:r>
              <a:rPr lang="cs-CZ" sz="2800" dirty="0">
                <a:solidFill>
                  <a:schemeClr val="bg1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 1994)</a:t>
            </a:r>
          </a:p>
          <a:p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562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78932"/>
          </a:xfrm>
        </p:spPr>
        <p:txBody>
          <a:bodyPr/>
          <a:lstStyle/>
          <a:p>
            <a:r>
              <a:rPr lang="en-US" dirty="0" err="1">
                <a:latin typeface="Helvetica" charset="0"/>
                <a:ea typeface="Helvetica" charset="0"/>
                <a:cs typeface="Helvetica" charset="0"/>
              </a:rPr>
              <a:t>Ideologie</a:t>
            </a:r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3570"/>
            <a:ext cx="8229600" cy="5405000"/>
          </a:xfrm>
        </p:spPr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Jsou sdílené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Pomoc při interpretaci světa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Normativní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Uspokojování vztahových, epistemických a existenčních potřeb (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Jost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2008)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Komunikují sdílené představy, názory a hodnoty konkrétních skupin, tříd, voličů nebo společností.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Navzájem si konkurují.</a:t>
            </a:r>
          </a:p>
          <a:p>
            <a:endParaRPr lang="cs-CZ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963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Co jsou ideologie?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1) formální systémy politického myšlení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2) méně strukturované ideologie na společenské úrovni, organizace politických debat, programatika stran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3) individuální ideologie, organizace vlastních názorů a postojů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Často se různé úrovně ideologie nerozlišují</a:t>
            </a:r>
          </a:p>
        </p:txBody>
      </p:sp>
    </p:spTree>
    <p:extLst>
      <p:ext uri="{BB962C8B-B14F-4D97-AF65-F5344CB8AC3E}">
        <p14:creationId xmlns:p14="http://schemas.microsoft.com/office/powerpoint/2010/main" val="437175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Historické přístupy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46727"/>
          </a:xfrm>
        </p:spPr>
        <p:txBody>
          <a:bodyPr>
            <a:normAutofit/>
          </a:bodyPr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Tradičně kritické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Marx a Engels: ideologie jsou nebezpečná forma iluzí (na rozdíl od vědy)</a:t>
            </a:r>
          </a:p>
          <a:p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Habermas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1989: “systematické zkreslení komunikace”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Negativní konotace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Pejorativní pohled, ideologie je něco zlého (teorie sociální dominance atd.)</a:t>
            </a:r>
          </a:p>
        </p:txBody>
      </p:sp>
    </p:spTree>
    <p:extLst>
      <p:ext uri="{BB962C8B-B14F-4D97-AF65-F5344CB8AC3E}">
        <p14:creationId xmlns:p14="http://schemas.microsoft.com/office/powerpoint/2010/main" val="3683488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Povaha politické ideologie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Neutralita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JAKÝKOLIV POSTOJOVÝ SYSTÉM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Individuální konfigurace představ a postojů, jsou spojeny do jednoho systému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Nástroj organizace postojů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Ideologičtí jedinci disponují stabilním, logicky uspořádaným, koherentním a relativně sofistikovaným systémem postojů</a:t>
            </a:r>
          </a:p>
        </p:txBody>
      </p:sp>
    </p:spTree>
    <p:extLst>
      <p:ext uri="{BB962C8B-B14F-4D97-AF65-F5344CB8AC3E}">
        <p14:creationId xmlns:p14="http://schemas.microsoft.com/office/powerpoint/2010/main" val="2668267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Povaha politické ideologie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Může mít více funkcí</a:t>
            </a:r>
          </a:p>
          <a:p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Např. </a:t>
            </a:r>
            <a:r>
              <a:rPr lang="cs-CZ" b="1" dirty="0">
                <a:latin typeface="Helvetica" charset="0"/>
                <a:ea typeface="Helvetica" charset="0"/>
                <a:cs typeface="Helvetica" charset="0"/>
              </a:rPr>
              <a:t>organizace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postojů a zároveň (nevědomá) </a:t>
            </a:r>
            <a:r>
              <a:rPr lang="cs-CZ" b="1" dirty="0">
                <a:latin typeface="Helvetica" charset="0"/>
                <a:ea typeface="Helvetica" charset="0"/>
                <a:cs typeface="Helvetica" charset="0"/>
              </a:rPr>
              <a:t>racionalizace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toho, jak věci fungují nebo by měly fungovat (</a:t>
            </a:r>
            <a:r>
              <a:rPr lang="cs-CZ" dirty="0" err="1">
                <a:latin typeface="Helvetica" charset="0"/>
                <a:ea typeface="Helvetica" charset="0"/>
                <a:cs typeface="Helvetica" charset="0"/>
              </a:rPr>
              <a:t>Jost</a:t>
            </a:r>
            <a:r>
              <a:rPr lang="cs-CZ" dirty="0">
                <a:latin typeface="Helvetica" charset="0"/>
                <a:ea typeface="Helvetica" charset="0"/>
                <a:cs typeface="Helvetica" charset="0"/>
              </a:rPr>
              <a:t> et al. 2013)</a:t>
            </a:r>
          </a:p>
        </p:txBody>
      </p:sp>
    </p:spTree>
    <p:extLst>
      <p:ext uri="{BB962C8B-B14F-4D97-AF65-F5344CB8AC3E}">
        <p14:creationId xmlns:p14="http://schemas.microsoft.com/office/powerpoint/2010/main" val="2410187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1302</Words>
  <Application>Microsoft Office PowerPoint</Application>
  <PresentationFormat>Předvádění na obrazovce (4:3)</PresentationFormat>
  <Paragraphs>178</Paragraphs>
  <Slides>37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1" baseType="lpstr">
      <vt:lpstr>Arial</vt:lpstr>
      <vt:lpstr>Calibri</vt:lpstr>
      <vt:lpstr>Helvetica</vt:lpstr>
      <vt:lpstr>Office Theme</vt:lpstr>
      <vt:lpstr>Postoje a ideologie</vt:lpstr>
      <vt:lpstr>Jak se lidé orientují v politice?</vt:lpstr>
      <vt:lpstr>Zájem a znalost o politiku?</vt:lpstr>
      <vt:lpstr>Co jsou ideologie?</vt:lpstr>
      <vt:lpstr>Ideologie?</vt:lpstr>
      <vt:lpstr>Co jsou ideologie?</vt:lpstr>
      <vt:lpstr>Historické přístupy</vt:lpstr>
      <vt:lpstr>Povaha politické ideologie</vt:lpstr>
      <vt:lpstr>Povaha politické ideologie</vt:lpstr>
      <vt:lpstr>Jaká je struktura ideologií?</vt:lpstr>
      <vt:lpstr>Jednodimenzionální model</vt:lpstr>
      <vt:lpstr>Jednodimenzionální model</vt:lpstr>
      <vt:lpstr>Jednodimenzionální model</vt:lpstr>
      <vt:lpstr>Do jaké míry jsou lidé ideologičtí?</vt:lpstr>
      <vt:lpstr>Jost et al. 2003</vt:lpstr>
      <vt:lpstr>Jost et al.</vt:lpstr>
      <vt:lpstr>Pravice – Levice</vt:lpstr>
      <vt:lpstr>Converse 1964</vt:lpstr>
      <vt:lpstr>Converse 1964</vt:lpstr>
      <vt:lpstr>Mnoho následovníků Converse</vt:lpstr>
      <vt:lpstr>Česká povolební studie 2017</vt:lpstr>
      <vt:lpstr>Symbolická a operativní ideologie</vt:lpstr>
      <vt:lpstr>Multidimenzionální model ideologie</vt:lpstr>
      <vt:lpstr>Dvě dimenze ideologie</vt:lpstr>
      <vt:lpstr>Duckittův duální model</vt:lpstr>
      <vt:lpstr>Multidimenzionální přístup</vt:lpstr>
      <vt:lpstr>Dvoudimenzionální model</vt:lpstr>
      <vt:lpstr>Feldman and Johnston 2014</vt:lpstr>
      <vt:lpstr>Prezentace aplikace PowerPoint</vt:lpstr>
      <vt:lpstr>Feldman and Johnston 2014</vt:lpstr>
      <vt:lpstr>Achtenberg and Houtman 2009 </vt:lpstr>
      <vt:lpstr>Pravice – Levice v Evropě</vt:lpstr>
      <vt:lpstr>Ekonomická dimenze</vt:lpstr>
      <vt:lpstr>Kulturní dimenze</vt:lpstr>
      <vt:lpstr>Lachat 2011</vt:lpstr>
      <vt:lpstr>Lachat 2011</vt:lpstr>
      <vt:lpstr>Závěr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Postoje a ideologie</dc:title>
  <dc:creator>Lenka Hrbková</dc:creator>
  <cp:lastModifiedBy>Lenka Hrbková</cp:lastModifiedBy>
  <cp:revision>53</cp:revision>
  <dcterms:created xsi:type="dcterms:W3CDTF">2016-04-21T14:15:42Z</dcterms:created>
  <dcterms:modified xsi:type="dcterms:W3CDTF">2020-12-01T16:31:02Z</dcterms:modified>
</cp:coreProperties>
</file>