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39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88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489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7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07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67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62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38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0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128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D3964-F6AF-4F70-A265-8A246E3E061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82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3964-F6AF-4F70-A265-8A246E3E0615}" type="datetimeFigureOut">
              <a:rPr lang="cs-CZ" smtClean="0"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FA9A6-C64D-4212-A1BF-D655E22306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62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WSxSQsspi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POLITICKÁ KOGNICE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>
                <a:latin typeface="Helvetica" charset="0"/>
                <a:ea typeface="Helvetica" charset="0"/>
                <a:cs typeface="Helvetica" charset="0"/>
              </a:rPr>
              <a:t>POLb1107 27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. 10. 2020</a:t>
            </a:r>
          </a:p>
        </p:txBody>
      </p:sp>
    </p:spTree>
    <p:extLst>
      <p:ext uri="{BB962C8B-B14F-4D97-AF65-F5344CB8AC3E}">
        <p14:creationId xmlns:p14="http://schemas.microsoft.com/office/powerpoint/2010/main" val="1755742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Hybridní model?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Jsou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memory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online modely navzájem protichůdné?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Nebo např. voliči zapojují oba modely?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Kim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Garrett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2011: sledují hodnocení kandidátů v debatě v reálném čase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Online procesy dominantní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Zapojeny ale i paměťové procesy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Paměť intervenuje do celkového hodnocení a volby v momentě, kdy jsou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info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dostupné v paměti v rozporu s online hodnocením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Je-li hodnocení konsistentní paměť nehraje roli</a:t>
            </a:r>
          </a:p>
        </p:txBody>
      </p:sp>
    </p:spTree>
    <p:extLst>
      <p:ext uri="{BB962C8B-B14F-4D97-AF65-F5344CB8AC3E}">
        <p14:creationId xmlns:p14="http://schemas.microsoft.com/office/powerpoint/2010/main" val="3819472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Neinformovaní voliči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Kognitivní limity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Motivační limity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Většina voličů má nízkou míru znalostí politického prostředí, nezajímají se o témata 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Neinformovanost je racionální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Downs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1957)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Demokratický deficit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Jak mohou občané participovat, mít názory a rozhodovat se?</a:t>
            </a:r>
          </a:p>
        </p:txBody>
      </p:sp>
    </p:spTree>
    <p:extLst>
      <p:ext uri="{BB962C8B-B14F-4D97-AF65-F5344CB8AC3E}">
        <p14:creationId xmlns:p14="http://schemas.microsoft.com/office/powerpoint/2010/main" val="1625156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Heuristiky v politice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Lidé svůj nedostatek znalostí řeší pomocí kognitivních zkratek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Původní výzkum Kahneman a Tversky 1974: heuristiky a ZKRESLENÍ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Dostupnost, podobnost, ukotvení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Lidé používají heuristiky ke zjednodušení rozhodovací situace, vede k chybám v úsudku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Politologie přebírá koncept heuristiky ve významu pomůcky, která lidem pomáhá orientovat se v příliš komplexním politickém prostředí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Hlavní boom optimismu v 90. letech 20. století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Koncept pomáhá překonat problém neinformovanosti</a:t>
            </a: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662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Heuristiky v politice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4375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Racionalita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s nízkou mírou informace, intuitivní racionalita 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(Popkin 1991)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Voliči nemusí vědět vše, vystačí si s málem</a:t>
            </a: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Popkin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: důležité informace lidé získávají v každodenním životě, z médií, od ostatních lidí, z kampaní,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info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o kandidátech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Sniderman a Brody: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Likeability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heuristic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(heuristika sympatičnosti)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Na základě toho, jak mám rád skupiny usuzuju o tom, jaký mají postoj k tématům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Je nutné mít ale postoj</a:t>
            </a:r>
          </a:p>
        </p:txBody>
      </p:sp>
    </p:spTree>
    <p:extLst>
      <p:ext uri="{BB962C8B-B14F-4D97-AF65-F5344CB8AC3E}">
        <p14:creationId xmlns:p14="http://schemas.microsoft.com/office/powerpoint/2010/main" val="2543835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Heuristiky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95900"/>
          </a:xfrm>
        </p:spPr>
        <p:txBody>
          <a:bodyPr>
            <a:normAutofit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Lupia 1994: kalifornské referendum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Relativně informovaní voliči volí stejně jako úplně informovaní voliči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Silné argumenty pro heuristiky jako nástroj překonávání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knowledge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gap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ALE!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Je rozhodování na základě heuristiky opravdu dobré?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Skepse po vzoru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Kahnemana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Tverskyho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: Kuklinski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Quirk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zpochybňují užitečnost heuristiky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Kvalita rozhodnutí se nezvyšuje. Lidé nedisponují informacemi, aby je mohli skutečně efektivně použít. Často nejsou dostupné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89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Heuristiky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Bartels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1996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Simulace šesti prezidentských voleb tak, jako kdyby byli voliči plně informovaní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Statistická simulace, velmi zjednodušující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Kvantitativní odhady efektu informovanosti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ANES data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Rozdíly ve výsledcích voleb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Efekty informace především v některých demografických skupinách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Heuristiky (</a:t>
            </a:r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as </a:t>
            </a:r>
            <a:r>
              <a:rPr lang="cs-CZ" i="1" dirty="0" err="1">
                <a:latin typeface="Helvetica" charset="0"/>
                <a:ea typeface="Helvetica" charset="0"/>
                <a:cs typeface="Helvetica" charset="0"/>
              </a:rPr>
              <a:t>if</a:t>
            </a:r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i="1" dirty="0" err="1">
                <a:latin typeface="Helvetica" charset="0"/>
                <a:ea typeface="Helvetica" charset="0"/>
                <a:cs typeface="Helvetica" charset="0"/>
              </a:rPr>
              <a:t>fully</a:t>
            </a:r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i="1" dirty="0" err="1">
                <a:latin typeface="Helvetica" charset="0"/>
                <a:ea typeface="Helvetica" charset="0"/>
                <a:cs typeface="Helvetica" charset="0"/>
              </a:rPr>
              <a:t>informed</a:t>
            </a:r>
            <a:r>
              <a:rPr lang="cs-CZ" i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i="1" dirty="0" err="1">
                <a:latin typeface="Helvetica" charset="0"/>
                <a:ea typeface="Helvetica" charset="0"/>
                <a:cs typeface="Helvetica" charset="0"/>
              </a:rPr>
              <a:t>voters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) nefungují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Nedochází k vynulování zkreslení výsledků na agregované úrovni</a:t>
            </a:r>
          </a:p>
        </p:txBody>
      </p:sp>
    </p:spTree>
    <p:extLst>
      <p:ext uri="{BB962C8B-B14F-4D97-AF65-F5344CB8AC3E}">
        <p14:creationId xmlns:p14="http://schemas.microsoft.com/office/powerpoint/2010/main" val="3316843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Švédsko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Oscarsson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2007: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Volby 1985-2002</a:t>
            </a:r>
            <a:br>
              <a:rPr lang="cs-CZ" dirty="0">
                <a:latin typeface="Helvetica" charset="0"/>
                <a:ea typeface="Helvetica" charset="0"/>
                <a:cs typeface="Helvetica" charset="0"/>
              </a:rPr>
            </a:b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Plná informovanost voličů = jiné složením vlád v některých volebních obdobích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Agregované zisky pravice o 2,1 procentního bodu v průměru vyšší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Skeptický pohled na heuristiky</a:t>
            </a:r>
          </a:p>
        </p:txBody>
      </p:sp>
    </p:spTree>
    <p:extLst>
      <p:ext uri="{BB962C8B-B14F-4D97-AF65-F5344CB8AC3E}">
        <p14:creationId xmlns:p14="http://schemas.microsoft.com/office/powerpoint/2010/main" val="3755621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Lau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Redlawsk 2006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181599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Experimenty pomocí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Dynamic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Process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Tracing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Environment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Skupinový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endorsement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Stranické a ideologické zkratky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Osobní stereotypy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Životnost (průzkumy)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Experti dokážou využít heuristiky ke správné volbě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correct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vote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Nesofistikovaným voličům jsou k ničemu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Experti = ideologie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endorsement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, Neinformovaní voliči = stranictví a vzhled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Role informačního prostředí</a:t>
            </a: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Correct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vote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(operacionalizace informovaného rozhodnutí)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marL="0" indent="0">
              <a:buNone/>
            </a:pP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381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Kognitivní konzistence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1035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Kognitivní disonance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Festinger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1957)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Přirozená tendence konzistence mezi postoji a postoji a chováním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Disonance = psychologické pnutí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Pokud je disonance – snaha ji eliminovat (konsonance)</a:t>
            </a:r>
          </a:p>
          <a:p>
            <a:pPr lvl="2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Změna postoje nebo chování</a:t>
            </a:r>
          </a:p>
          <a:p>
            <a:pPr lvl="2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Kognitivní strategie jako trivializace</a:t>
            </a:r>
          </a:p>
          <a:p>
            <a:pPr lvl="2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Redukce konfliktu</a:t>
            </a:r>
          </a:p>
          <a:p>
            <a:pPr lvl="2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Zkreslení nebo popření informace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Oživení přístupu v teorii motivovaného uvažování 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Motivace = přání a preference toho, jaký by měl být výsledek uvažování</a:t>
            </a:r>
          </a:p>
          <a:p>
            <a:pPr lvl="2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Zkresluje výsledky uvažování, přemýšlení, dojmů a hodnocení atd.</a:t>
            </a:r>
          </a:p>
          <a:p>
            <a:pPr lvl="2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Dva typy motivů: Motivy přesnosti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accuracy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) a směru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directional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)</a:t>
            </a:r>
          </a:p>
          <a:p>
            <a:pPr marL="457200" lvl="1" indent="0">
              <a:buNone/>
            </a:pPr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27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Motivované politické uvažování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Taber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Lodge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(2005, 2006, 20013)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Všechno politické uvažování je motivované směrově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Hlavní motivace = zachovat si původní postoje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Model je afektivní, vše vychází ze základních emocionálních reakcí 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4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Kognice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zpracování informací a jak porozumění okolnímu světu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„Kolektivní výraz pro psychologické procesy zapojené do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získávání, organizace 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 nakládání s informacemi a znalostmi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“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Bullock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Stallybrass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1977:109)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Filozofie mysli, rozhodování, standardní politická psychologie - &gt;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vědomé procesy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(kontrolované, souvisí se znalostmi)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Kognitivní věda - &gt;  přidává nekontrolovatelné reflexivní a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automatické procesy</a:t>
            </a:r>
          </a:p>
        </p:txBody>
      </p:sp>
    </p:spTree>
    <p:extLst>
      <p:ext uri="{BB962C8B-B14F-4D97-AF65-F5344CB8AC3E}">
        <p14:creationId xmlns:p14="http://schemas.microsoft.com/office/powerpoint/2010/main" val="2208112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Motivované politické uvažování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5165436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Efekt původního postoje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Snaha zachovat si původní postoj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Původní postoje považovány za přesvědčivější než protichůdné informace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Resistence ke změně</a:t>
            </a:r>
          </a:p>
          <a:p>
            <a:r>
              <a:rPr lang="cs-CZ" b="1" dirty="0" err="1">
                <a:latin typeface="Helvetica" charset="0"/>
                <a:ea typeface="Helvetica" charset="0"/>
                <a:cs typeface="Helvetica" charset="0"/>
              </a:rPr>
              <a:t>Disconfirmation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b="1" dirty="0" err="1">
                <a:latin typeface="Helvetica" charset="0"/>
                <a:ea typeface="Helvetica" charset="0"/>
                <a:cs typeface="Helvetica" charset="0"/>
              </a:rPr>
              <a:t>bias</a:t>
            </a:r>
            <a:endParaRPr lang="cs-CZ" b="1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Znehodnocování kontra-argumentů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Snaha o vyvracení nekonsistentních argumentů</a:t>
            </a:r>
          </a:p>
          <a:p>
            <a:r>
              <a:rPr lang="cs-CZ" b="1" dirty="0" err="1">
                <a:latin typeface="Helvetica" charset="0"/>
                <a:ea typeface="Helvetica" charset="0"/>
                <a:cs typeface="Helvetica" charset="0"/>
              </a:rPr>
              <a:t>Confirmation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b="1" dirty="0" err="1">
                <a:latin typeface="Helvetica" charset="0"/>
                <a:ea typeface="Helvetica" charset="0"/>
                <a:cs typeface="Helvetica" charset="0"/>
              </a:rPr>
              <a:t>bias</a:t>
            </a:r>
            <a:endParaRPr lang="cs-CZ" b="1" dirty="0">
              <a:latin typeface="Helvetica" charset="0"/>
              <a:ea typeface="Helvetica" charset="0"/>
              <a:cs typeface="Helvetica" charset="0"/>
            </a:endParaRPr>
          </a:p>
          <a:p>
            <a:pPr marL="228600" lvl="1">
              <a:spcBef>
                <a:spcPts val="1000"/>
              </a:spcBef>
            </a:pP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Selektivní expozice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Výsledkem motivovaného politického uvažování je: postojová polarizace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Důsledky????</a:t>
            </a:r>
          </a:p>
          <a:p>
            <a:pPr marL="457200" lvl="1" indent="0">
              <a:buNone/>
            </a:pP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968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Implicitní kognice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Aspekt Systému 1 (typu 1)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Nevědomé procesy, nevědomé postoje a evaluace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Explicitní kognice – mentální operace vyššího řádu, vědomé myšlení, racionalizace, mentální energie a soustředění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Implicitní kognice – nevědomé kognitivní procesy, na bázi automatických asociací, ovlivňují vědomé kognitivní procesy, postoje, chování</a:t>
            </a:r>
          </a:p>
        </p:txBody>
      </p:sp>
    </p:spTree>
    <p:extLst>
      <p:ext uri="{BB962C8B-B14F-4D97-AF65-F5344CB8AC3E}">
        <p14:creationId xmlns:p14="http://schemas.microsoft.com/office/powerpoint/2010/main" val="3086867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Implicitní kognitivní procesy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Většinu informací zaprodáváme automaticky a nevědomě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Automatické procesy: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Spontánní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Nekontrolovatelné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Málo kognitivního úsilí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Nevyžadují pozornost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Automatické procesy ovlivňují naše myšlení i chování zcela nevědomě</a:t>
            </a: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Olson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Fazio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: automatické pozitivní nebo negativní prostoje ke kresleným postavám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Typický je efekt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primingu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: dochází k automatickému spuštění některých konceptů, které ovlivní naše postoje nebo chování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Florida experiment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530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Měření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implicitních</a:t>
            </a:r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dirty="0" err="1">
                <a:latin typeface="Helvetica" charset="0"/>
                <a:ea typeface="Helvetica" charset="0"/>
                <a:cs typeface="Helvetica" charset="0"/>
              </a:rPr>
              <a:t>postojů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Response latency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IAT (Implicit Attitude Test)</a:t>
            </a:r>
          </a:p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Affective priming</a:t>
            </a:r>
          </a:p>
          <a:p>
            <a:endParaRPr lang="en-US" dirty="0">
              <a:latin typeface="Helvetica" charset="0"/>
              <a:ea typeface="Helvetica" charset="0"/>
              <a:cs typeface="Helvetica" charset="0"/>
            </a:endParaRPr>
          </a:p>
          <a:p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56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Limity kognitivních schopností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Především paměť a pozornost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Vědomé zpracování pouze zlomku stimulů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Objektem krátkodobé paměti (pracovní paměť, STM)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STM = zpracovává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7 ± 2 kusy informace 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(Miller 1956)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Omezená pozornost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Více úkolů = redukce pozornosti</a:t>
            </a: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Invisible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Gorilla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Test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  <a:hlinkClick r:id="rId2"/>
              </a:rPr>
              <a:t>https://www.youtube.com/watch?v=FWSxSQsspiQ</a:t>
            </a: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marL="457200" lvl="1" indent="0">
              <a:buNone/>
            </a:pP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9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Paměť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Jsou-li některé objekty aktivovány v STM často, dostanou se do LTM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Vzpomínky v </a:t>
            </a:r>
            <a:r>
              <a:rPr lang="cs-CZ" b="1" dirty="0">
                <a:latin typeface="Helvetica" charset="0"/>
                <a:ea typeface="Helvetica" charset="0"/>
                <a:cs typeface="Helvetica" charset="0"/>
              </a:rPr>
              <a:t>LTM (uzly) propojeny v asociativní síti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Automatická aktivace vzájemně propojených konceptů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Síla asociace se liší 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Vybavování si objektů v LTM problematické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Řada konceptů není snadno dostupná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34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Zaller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Feldman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1992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589463"/>
          </a:xfrm>
        </p:spPr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Lidé </a:t>
            </a:r>
            <a:r>
              <a:rPr lang="cs-CZ" u="sng" dirty="0">
                <a:latin typeface="Helvetica" charset="0"/>
                <a:ea typeface="Helvetica" charset="0"/>
                <a:cs typeface="Helvetica" charset="0"/>
              </a:rPr>
              <a:t>nemají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konsistentní postoje (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Converse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1964)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Je to tím, že jsou hloupí a nemají postoje???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 paměti celá řada informací, které jsou protichůdné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Lidé odpovídají na základě toho, co si momentálně vybaví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Vybaví si to, co bylo aktivní v nedávné minulosti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Neznamená to, že by neměli postoje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Postoje </a:t>
            </a:r>
            <a:r>
              <a:rPr lang="cs-CZ" u="sng" dirty="0">
                <a:latin typeface="Helvetica" charset="0"/>
                <a:ea typeface="Helvetica" charset="0"/>
                <a:cs typeface="Helvetica" charset="0"/>
              </a:rPr>
              <a:t>nejsou unitární koherentní a fixní koncept</a:t>
            </a:r>
          </a:p>
          <a:p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48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5875"/>
          </a:xfrm>
        </p:spPr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Chyby paměti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Ansolabehere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Iyengar: experimenty, reklamy na voliče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Omezená paměť subjektů v experimentu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50 % si ji nepamatovalo</a:t>
            </a:r>
          </a:p>
          <a:p>
            <a:pPr marL="0" indent="0">
              <a:buNone/>
            </a:pPr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Vavreck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2007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Subjekty v kontrolní skupině naopak reportovaly, že reklamu viděly</a:t>
            </a: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  <a:p>
            <a:pPr lvl="1"/>
            <a:endParaRPr lang="cs-CZ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88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Jaká je role paměti při utváření postojů?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Dva modely</a:t>
            </a:r>
          </a:p>
          <a:p>
            <a:pPr lvl="1"/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Memory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based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model hodnocení</a:t>
            </a:r>
          </a:p>
          <a:p>
            <a:pPr lvl="1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On-line model hodnocení</a:t>
            </a:r>
          </a:p>
        </p:txBody>
      </p:sp>
    </p:spTree>
    <p:extLst>
      <p:ext uri="{BB962C8B-B14F-4D97-AF65-F5344CB8AC3E}">
        <p14:creationId xmlns:p14="http://schemas.microsoft.com/office/powerpoint/2010/main" val="91479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Memory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based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Zaller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Feldman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1992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Lidé se spoléhají na informace uloženy v paměti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Hodnocení subjektu na bázi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info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v LTM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Souhrnné hodnocení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Hodnocení subjektů pouze pokud se to vyžaduje (volby)</a:t>
            </a:r>
          </a:p>
        </p:txBody>
      </p:sp>
    </p:spTree>
    <p:extLst>
      <p:ext uri="{BB962C8B-B14F-4D97-AF65-F5344CB8AC3E}">
        <p14:creationId xmlns:p14="http://schemas.microsoft.com/office/powerpoint/2010/main" val="3952121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On-line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/>
          <a:lstStyle/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Hodnocení probíhá neustále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Každá nová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info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je (on-line) zahrnuta do hodnocení subjektu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Pamatujeme si naše hodnocení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Samotnou informaci zapomeneme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Normativní důsledky</a:t>
            </a:r>
          </a:p>
          <a:p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Lodge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Steenenberg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cs-CZ" dirty="0" err="1">
                <a:latin typeface="Helvetica" charset="0"/>
                <a:ea typeface="Helvetica" charset="0"/>
                <a:cs typeface="Helvetica" charset="0"/>
              </a:rPr>
              <a:t>Brau</a:t>
            </a:r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 1995</a:t>
            </a:r>
          </a:p>
          <a:p>
            <a:r>
              <a:rPr lang="cs-CZ" dirty="0">
                <a:latin typeface="Helvetica" charset="0"/>
                <a:ea typeface="Helvetica" charset="0"/>
                <a:cs typeface="Helvetica" charset="0"/>
              </a:rPr>
              <a:t>Individuální rozdíly v zapojení on-line procesu</a:t>
            </a:r>
          </a:p>
        </p:txBody>
      </p:sp>
    </p:spTree>
    <p:extLst>
      <p:ext uri="{BB962C8B-B14F-4D97-AF65-F5344CB8AC3E}">
        <p14:creationId xmlns:p14="http://schemas.microsoft.com/office/powerpoint/2010/main" val="1888924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1120</Words>
  <Application>Microsoft Office PowerPoint</Application>
  <PresentationFormat>Širokoúhlá obrazovka</PresentationFormat>
  <Paragraphs>172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Helvetica</vt:lpstr>
      <vt:lpstr>Motiv Office</vt:lpstr>
      <vt:lpstr>POLITICKÁ KOGNICE</vt:lpstr>
      <vt:lpstr>Kognice</vt:lpstr>
      <vt:lpstr>Limity kognitivních schopností</vt:lpstr>
      <vt:lpstr>Paměť</vt:lpstr>
      <vt:lpstr>Zaller a Feldman 1992</vt:lpstr>
      <vt:lpstr>Chyby paměti</vt:lpstr>
      <vt:lpstr>Jaká je role paměti při utváření postojů?</vt:lpstr>
      <vt:lpstr>Memory based hodnocení</vt:lpstr>
      <vt:lpstr>On-line hodnocení</vt:lpstr>
      <vt:lpstr>Hybridní model?</vt:lpstr>
      <vt:lpstr>Neinformovaní voliči</vt:lpstr>
      <vt:lpstr>Heuristiky v politice</vt:lpstr>
      <vt:lpstr>Heuristiky v politice</vt:lpstr>
      <vt:lpstr>Heuristiky</vt:lpstr>
      <vt:lpstr>Heuristiky</vt:lpstr>
      <vt:lpstr>Švédsko</vt:lpstr>
      <vt:lpstr>Lau a Redlawsk 2006</vt:lpstr>
      <vt:lpstr>Kognitivní konzistence</vt:lpstr>
      <vt:lpstr>Motivované politické uvažování</vt:lpstr>
      <vt:lpstr>Motivované politické uvažování</vt:lpstr>
      <vt:lpstr>Implicitní kognice</vt:lpstr>
      <vt:lpstr>Implicitní kognitivní procesy</vt:lpstr>
      <vt:lpstr>Měření implicitních postojů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POLITICKÁ KOGNICE</dc:title>
  <dc:creator>Lenka Hrbková</dc:creator>
  <cp:lastModifiedBy>Lenka Hrbková</cp:lastModifiedBy>
  <cp:revision>40</cp:revision>
  <dcterms:created xsi:type="dcterms:W3CDTF">2016-03-14T12:20:47Z</dcterms:created>
  <dcterms:modified xsi:type="dcterms:W3CDTF">2020-10-27T14:59:24Z</dcterms:modified>
</cp:coreProperties>
</file>