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8" r:id="rId22"/>
    <p:sldId id="276" r:id="rId23"/>
    <p:sldId id="277" r:id="rId2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192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D3964-F6AF-4F70-A265-8A246E3E0615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FA9A6-C64D-4212-A1BF-D655E22306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4391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D3964-F6AF-4F70-A265-8A246E3E0615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FA9A6-C64D-4212-A1BF-D655E22306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1882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D3964-F6AF-4F70-A265-8A246E3E0615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FA9A6-C64D-4212-A1BF-D655E22306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6489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D3964-F6AF-4F70-A265-8A246E3E0615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FA9A6-C64D-4212-A1BF-D655E22306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7798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D3964-F6AF-4F70-A265-8A246E3E0615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FA9A6-C64D-4212-A1BF-D655E22306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9078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D3964-F6AF-4F70-A265-8A246E3E0615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FA9A6-C64D-4212-A1BF-D655E22306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9674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D3964-F6AF-4F70-A265-8A246E3E0615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FA9A6-C64D-4212-A1BF-D655E22306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9628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D3964-F6AF-4F70-A265-8A246E3E0615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FA9A6-C64D-4212-A1BF-D655E22306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386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D3964-F6AF-4F70-A265-8A246E3E0615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FA9A6-C64D-4212-A1BF-D655E22306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406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D3964-F6AF-4F70-A265-8A246E3E0615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FA9A6-C64D-4212-A1BF-D655E22306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1282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D3964-F6AF-4F70-A265-8A246E3E0615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FA9A6-C64D-4212-A1BF-D655E22306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1821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8D3964-F6AF-4F70-A265-8A246E3E0615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9FA9A6-C64D-4212-A1BF-D655E22306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8625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FWSxSQsspiQ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POLITICKÁ KOGNICE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>
                <a:latin typeface="Helvetica" charset="0"/>
                <a:ea typeface="Helvetica" charset="0"/>
                <a:cs typeface="Helvetica" charset="0"/>
              </a:rPr>
              <a:t>POLb1107 27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. 10. 2020</a:t>
            </a:r>
          </a:p>
        </p:txBody>
      </p:sp>
    </p:spTree>
    <p:extLst>
      <p:ext uri="{BB962C8B-B14F-4D97-AF65-F5344CB8AC3E}">
        <p14:creationId xmlns:p14="http://schemas.microsoft.com/office/powerpoint/2010/main" val="17557422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Hybridní model?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Jsou 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memory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a online modely navzájem protichůdné?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Nebo např. voliči zapojují oba modely?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Kim a 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Garrett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2011: sledují hodnocení kandidátů v debatě v reálném čase</a:t>
            </a:r>
          </a:p>
          <a:p>
            <a:pPr lvl="1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Online procesy dominantní</a:t>
            </a:r>
          </a:p>
          <a:p>
            <a:pPr lvl="1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Zapojeny ale i paměťové procesy</a:t>
            </a:r>
          </a:p>
          <a:p>
            <a:pPr lvl="1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Paměť intervenuje do celkového hodnocení a volby v momentě, kdy jsou 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info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dostupné v paměti v rozporu s online hodnocením</a:t>
            </a:r>
          </a:p>
          <a:p>
            <a:pPr lvl="1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Je-li hodnocení konsistentní paměť nehraje roli</a:t>
            </a:r>
          </a:p>
        </p:txBody>
      </p:sp>
    </p:spTree>
    <p:extLst>
      <p:ext uri="{BB962C8B-B14F-4D97-AF65-F5344CB8AC3E}">
        <p14:creationId xmlns:p14="http://schemas.microsoft.com/office/powerpoint/2010/main" val="38194721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Neinformovaní voliči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Kognitivní limity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Motivační limity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Většina voličů má nízkou míru znalostí politického prostředí, nezajímají se o témata 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Neinformovanost je racionální (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Downs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1957)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Demokratický deficit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Jak mohou občané participovat, mít názory a rozhodovat se?</a:t>
            </a:r>
          </a:p>
        </p:txBody>
      </p:sp>
    </p:spTree>
    <p:extLst>
      <p:ext uri="{BB962C8B-B14F-4D97-AF65-F5344CB8AC3E}">
        <p14:creationId xmlns:p14="http://schemas.microsoft.com/office/powerpoint/2010/main" val="16251562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Heuristiky v politice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Lidé svůj nedostatek znalostí řeší pomocí kognitivních zkratek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Původní výzkum Kahneman a Tversky 1974: heuristiky a ZKRESLENÍ</a:t>
            </a:r>
          </a:p>
          <a:p>
            <a:pPr lvl="1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Dostupnost, podobnost, ukotvení</a:t>
            </a:r>
          </a:p>
          <a:p>
            <a:pPr lvl="1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Lidé používají heuristiky ke zjednodušení rozhodovací situace, vede k chybám v úsudku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Politologie přebírá koncept heuristiky ve významu pomůcky, která lidem pomáhá orientovat se v příliš komplexním politickém prostředí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Hlavní boom optimismu v 90. letech 20. století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Koncept pomáhá překonat problém neinformovanosti</a:t>
            </a:r>
          </a:p>
          <a:p>
            <a:pPr lvl="1"/>
            <a:endParaRPr lang="cs-CZ" dirty="0">
              <a:latin typeface="Helvetica" charset="0"/>
              <a:ea typeface="Helvetica" charset="0"/>
              <a:cs typeface="Helvetica" charset="0"/>
            </a:endParaRPr>
          </a:p>
          <a:p>
            <a:pPr lvl="1"/>
            <a:endParaRPr lang="cs-CZ" dirty="0">
              <a:latin typeface="Helvetica" charset="0"/>
              <a:ea typeface="Helvetica" charset="0"/>
              <a:cs typeface="Helvetica" charset="0"/>
            </a:endParaRPr>
          </a:p>
          <a:p>
            <a:endParaRPr lang="cs-CZ" dirty="0"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96620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Heuristiky v politice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24375"/>
          </a:xfrm>
        </p:spPr>
        <p:txBody>
          <a:bodyPr>
            <a:normAutofit/>
          </a:bodyPr>
          <a:lstStyle/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Racionalita </a:t>
            </a:r>
            <a:r>
              <a:rPr lang="cs-CZ" b="1" dirty="0">
                <a:latin typeface="Helvetica" charset="0"/>
                <a:ea typeface="Helvetica" charset="0"/>
                <a:cs typeface="Helvetica" charset="0"/>
              </a:rPr>
              <a:t>s nízkou mírou informace, intuitivní racionalita 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(Popkin 1991)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Voliči nemusí vědět vše, vystačí si s málem</a:t>
            </a:r>
          </a:p>
          <a:p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Popkin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: důležité informace lidé získávají v každodenním životě, z médií, od ostatních lidí, z kampaní, 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info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o kandidátech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Sniderman a Brody: 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Likeability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heuristic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(heuristika sympatičnosti)</a:t>
            </a:r>
          </a:p>
          <a:p>
            <a:pPr lvl="1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Na základě toho, jak mám rád skupiny usuzuju o tom, jaký mají postoj k tématům</a:t>
            </a:r>
          </a:p>
          <a:p>
            <a:pPr lvl="1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Je nutné mít ale postoj</a:t>
            </a:r>
          </a:p>
        </p:txBody>
      </p:sp>
    </p:spTree>
    <p:extLst>
      <p:ext uri="{BB962C8B-B14F-4D97-AF65-F5344CB8AC3E}">
        <p14:creationId xmlns:p14="http://schemas.microsoft.com/office/powerpoint/2010/main" val="25438353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Heuristiky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5295900"/>
          </a:xfrm>
        </p:spPr>
        <p:txBody>
          <a:bodyPr>
            <a:normAutofit/>
          </a:bodyPr>
          <a:lstStyle/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Lupia 1994: kalifornské referendum</a:t>
            </a:r>
          </a:p>
          <a:p>
            <a:pPr lvl="1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Relativně informovaní voliči volí stejně jako úplně informovaní voliči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Silné argumenty pro heuristiky jako nástroj překonávání 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knowledge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gap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ALE! </a:t>
            </a:r>
            <a:r>
              <a:rPr lang="cs-CZ" b="1" dirty="0">
                <a:latin typeface="Helvetica" charset="0"/>
                <a:ea typeface="Helvetica" charset="0"/>
                <a:cs typeface="Helvetica" charset="0"/>
              </a:rPr>
              <a:t>Je rozhodování na základě heuristiky opravdu dobré?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Skepse po vzoru 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Kahnemana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a 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Tverskyho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: Kuklinski a 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Quirk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zpochybňují užitečnost heuristiky</a:t>
            </a:r>
          </a:p>
          <a:p>
            <a:pPr lvl="1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Kvalita rozhodnutí se nezvyšuje. Lidé nedisponují informacemi, aby je mohli skutečně efektivně použít. Často nejsou dostupné</a:t>
            </a:r>
          </a:p>
          <a:p>
            <a:endParaRPr lang="cs-CZ" dirty="0">
              <a:latin typeface="Helvetica" charset="0"/>
              <a:ea typeface="Helvetica" charset="0"/>
              <a:cs typeface="Helvetica" charset="0"/>
            </a:endParaRPr>
          </a:p>
          <a:p>
            <a:endParaRPr lang="cs-CZ" dirty="0"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46893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Heuristiky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Bartels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1996</a:t>
            </a:r>
          </a:p>
          <a:p>
            <a:pPr lvl="1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Simulace šesti prezidentských voleb tak, jako kdyby byli voliči plně informovaní</a:t>
            </a:r>
          </a:p>
          <a:p>
            <a:pPr lvl="1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Statistická simulace, velmi zjednodušující</a:t>
            </a:r>
          </a:p>
          <a:p>
            <a:pPr lvl="1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Kvantitativní odhady efektu informovanosti</a:t>
            </a:r>
          </a:p>
          <a:p>
            <a:pPr lvl="1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ANES data</a:t>
            </a:r>
          </a:p>
          <a:p>
            <a:pPr lvl="1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Rozdíly ve výsledcích voleb</a:t>
            </a:r>
          </a:p>
          <a:p>
            <a:pPr lvl="1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Efekty informace především v některých demografických skupinách</a:t>
            </a:r>
          </a:p>
          <a:p>
            <a:pPr lvl="1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Heuristiky (</a:t>
            </a:r>
            <a:r>
              <a:rPr lang="cs-CZ" i="1" dirty="0">
                <a:latin typeface="Helvetica" charset="0"/>
                <a:ea typeface="Helvetica" charset="0"/>
                <a:cs typeface="Helvetica" charset="0"/>
              </a:rPr>
              <a:t>as </a:t>
            </a:r>
            <a:r>
              <a:rPr lang="cs-CZ" i="1" dirty="0" err="1">
                <a:latin typeface="Helvetica" charset="0"/>
                <a:ea typeface="Helvetica" charset="0"/>
                <a:cs typeface="Helvetica" charset="0"/>
              </a:rPr>
              <a:t>if</a:t>
            </a:r>
            <a:r>
              <a:rPr lang="cs-CZ" i="1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cs-CZ" i="1" dirty="0" err="1">
                <a:latin typeface="Helvetica" charset="0"/>
                <a:ea typeface="Helvetica" charset="0"/>
                <a:cs typeface="Helvetica" charset="0"/>
              </a:rPr>
              <a:t>fully</a:t>
            </a:r>
            <a:r>
              <a:rPr lang="cs-CZ" i="1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cs-CZ" i="1" dirty="0" err="1">
                <a:latin typeface="Helvetica" charset="0"/>
                <a:ea typeface="Helvetica" charset="0"/>
                <a:cs typeface="Helvetica" charset="0"/>
              </a:rPr>
              <a:t>informed</a:t>
            </a:r>
            <a:r>
              <a:rPr lang="cs-CZ" i="1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cs-CZ" i="1" dirty="0" err="1">
                <a:latin typeface="Helvetica" charset="0"/>
                <a:ea typeface="Helvetica" charset="0"/>
                <a:cs typeface="Helvetica" charset="0"/>
              </a:rPr>
              <a:t>voters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) nefungují</a:t>
            </a:r>
          </a:p>
          <a:p>
            <a:pPr lvl="1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Nedochází k vynulování zkreslení výsledků na agregované úrovni</a:t>
            </a:r>
          </a:p>
        </p:txBody>
      </p:sp>
    </p:spTree>
    <p:extLst>
      <p:ext uri="{BB962C8B-B14F-4D97-AF65-F5344CB8AC3E}">
        <p14:creationId xmlns:p14="http://schemas.microsoft.com/office/powerpoint/2010/main" val="33168430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Švédsko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Oscarsson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2007:</a:t>
            </a:r>
          </a:p>
          <a:p>
            <a:pPr lvl="1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Volby 1985-2002</a:t>
            </a:r>
            <a:br>
              <a:rPr lang="cs-CZ" dirty="0">
                <a:latin typeface="Helvetica" charset="0"/>
                <a:ea typeface="Helvetica" charset="0"/>
                <a:cs typeface="Helvetica" charset="0"/>
              </a:rPr>
            </a:b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Plná informovanost voličů = jiné složením vlád v některých volebních obdobích</a:t>
            </a:r>
          </a:p>
          <a:p>
            <a:pPr lvl="1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Agregované zisky pravice o 2,1 procentního bodu v průměru vyšší</a:t>
            </a:r>
          </a:p>
          <a:p>
            <a:pPr lvl="1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Skeptický pohled na heuristiky</a:t>
            </a:r>
          </a:p>
        </p:txBody>
      </p:sp>
    </p:spTree>
    <p:extLst>
      <p:ext uri="{BB962C8B-B14F-4D97-AF65-F5344CB8AC3E}">
        <p14:creationId xmlns:p14="http://schemas.microsoft.com/office/powerpoint/2010/main" val="37556210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Lau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a Redlawsk 2006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47800"/>
            <a:ext cx="10515600" cy="5181599"/>
          </a:xfrm>
        </p:spPr>
        <p:txBody>
          <a:bodyPr>
            <a:normAutofit lnSpcReduction="10000"/>
          </a:bodyPr>
          <a:lstStyle/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Experimenty pomocí 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Dynamic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Process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Tracing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Environment</a:t>
            </a:r>
            <a:endParaRPr lang="cs-CZ" dirty="0">
              <a:latin typeface="Helvetica" charset="0"/>
              <a:ea typeface="Helvetica" charset="0"/>
              <a:cs typeface="Helvetica" charset="0"/>
            </a:endParaRPr>
          </a:p>
          <a:p>
            <a:pPr lvl="1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Skupinový 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endorsement</a:t>
            </a:r>
            <a:endParaRPr lang="cs-CZ" dirty="0">
              <a:latin typeface="Helvetica" charset="0"/>
              <a:ea typeface="Helvetica" charset="0"/>
              <a:cs typeface="Helvetica" charset="0"/>
            </a:endParaRPr>
          </a:p>
          <a:p>
            <a:pPr lvl="1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Stranické a ideologické zkratky</a:t>
            </a:r>
          </a:p>
          <a:p>
            <a:pPr lvl="1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Osobní stereotypy</a:t>
            </a:r>
          </a:p>
          <a:p>
            <a:pPr lvl="1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Životnost (průzkumy)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Experti dokážou využít heuristiky ke správné volbě (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correct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vote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)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Nesofistikovaným voličům jsou k ničemu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Experti = ideologie a 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endorsement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, Neinformovaní voliči = stranictví a vzhled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Role informačního prostředí</a:t>
            </a:r>
          </a:p>
          <a:p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Correct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vote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(operacionalizace informovaného rozhodnutí)</a:t>
            </a:r>
          </a:p>
          <a:p>
            <a:endParaRPr lang="cs-CZ" dirty="0">
              <a:latin typeface="Helvetica" charset="0"/>
              <a:ea typeface="Helvetica" charset="0"/>
              <a:cs typeface="Helvetica" charset="0"/>
            </a:endParaRPr>
          </a:p>
          <a:p>
            <a:pPr marL="0" indent="0">
              <a:buNone/>
            </a:pPr>
            <a:endParaRPr lang="cs-CZ" dirty="0">
              <a:latin typeface="Helvetica" charset="0"/>
              <a:ea typeface="Helvetica" charset="0"/>
              <a:cs typeface="Helvetica" charset="0"/>
            </a:endParaRPr>
          </a:p>
          <a:p>
            <a:pPr lvl="1"/>
            <a:endParaRPr lang="cs-CZ" dirty="0">
              <a:latin typeface="Helvetica" charset="0"/>
              <a:ea typeface="Helvetica" charset="0"/>
              <a:cs typeface="Helvetica" charset="0"/>
            </a:endParaRPr>
          </a:p>
          <a:p>
            <a:endParaRPr lang="cs-CZ" dirty="0"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93818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Kognitivní konzistence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691035"/>
          </a:xfrm>
        </p:spPr>
        <p:txBody>
          <a:bodyPr>
            <a:normAutofit lnSpcReduction="10000"/>
          </a:bodyPr>
          <a:lstStyle/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Kognitivní disonance (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Festinger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1957)</a:t>
            </a:r>
          </a:p>
          <a:p>
            <a:pPr lvl="1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Přirozená tendence konzistence mezi postoji a postoji a chováním</a:t>
            </a:r>
          </a:p>
          <a:p>
            <a:pPr lvl="1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Disonance = psychologické pnutí</a:t>
            </a:r>
          </a:p>
          <a:p>
            <a:pPr lvl="1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Pokud je disonance – snaha ji eliminovat (konsonance)</a:t>
            </a:r>
          </a:p>
          <a:p>
            <a:pPr lvl="2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Změna postoje nebo chování</a:t>
            </a:r>
          </a:p>
          <a:p>
            <a:pPr lvl="2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Kognitivní strategie jako trivializace</a:t>
            </a:r>
          </a:p>
          <a:p>
            <a:pPr lvl="2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Redukce konfliktu</a:t>
            </a:r>
          </a:p>
          <a:p>
            <a:pPr lvl="2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Zkreslení nebo popření informace</a:t>
            </a:r>
          </a:p>
          <a:p>
            <a:pPr lvl="1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Oživení přístupu v teorii motivovaného uvažování </a:t>
            </a:r>
          </a:p>
          <a:p>
            <a:pPr lvl="1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Motivace = přání a preference toho, jaký by měl být výsledek uvažování</a:t>
            </a:r>
          </a:p>
          <a:p>
            <a:pPr lvl="2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Zkresluje výsledky uvažování, přemýšlení, dojmů a hodnocení atd.</a:t>
            </a:r>
          </a:p>
          <a:p>
            <a:pPr lvl="2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Dva typy motivů: Motivy přesnosti (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accuracy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) a směru (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directional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)</a:t>
            </a:r>
          </a:p>
          <a:p>
            <a:pPr marL="457200" lvl="1" indent="0">
              <a:buNone/>
            </a:pPr>
            <a:endParaRPr lang="cs-CZ" dirty="0"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91276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Motivované politické uvažování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Taber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a 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Lodge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(2005, 2006, 20013)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Všechno politické uvažování je motivované směrově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Hlavní motivace = zachovat si původní postoje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Model je afektivní, vše vychází ze základních emocionálních reakcí </a:t>
            </a:r>
          </a:p>
          <a:p>
            <a:endParaRPr lang="cs-CZ" dirty="0"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0041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Kognice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zpracování informací a jak porozumění okolnímu světu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„Kolektivní výraz pro psychologické procesy zapojené do </a:t>
            </a:r>
            <a:r>
              <a:rPr lang="cs-CZ" b="1" dirty="0">
                <a:latin typeface="Helvetica" charset="0"/>
                <a:ea typeface="Helvetica" charset="0"/>
                <a:cs typeface="Helvetica" charset="0"/>
              </a:rPr>
              <a:t>získávání, organizace 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a</a:t>
            </a:r>
            <a:r>
              <a:rPr lang="cs-CZ" b="1" dirty="0">
                <a:latin typeface="Helvetica" charset="0"/>
                <a:ea typeface="Helvetica" charset="0"/>
                <a:cs typeface="Helvetica" charset="0"/>
              </a:rPr>
              <a:t> nakládání s informacemi a znalostmi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“ (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Bullock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a 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Stallybrass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1977:109)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Filozofie mysli, rozhodování, standardní politická psychologie - &gt; </a:t>
            </a:r>
            <a:r>
              <a:rPr lang="cs-CZ" b="1" dirty="0">
                <a:latin typeface="Helvetica" charset="0"/>
                <a:ea typeface="Helvetica" charset="0"/>
                <a:cs typeface="Helvetica" charset="0"/>
              </a:rPr>
              <a:t>vědomé procesy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(kontrolované, souvisí se znalostmi)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Kognitivní věda - &gt;  přidává nekontrolovatelné reflexivní a </a:t>
            </a:r>
            <a:r>
              <a:rPr lang="cs-CZ" b="1" dirty="0">
                <a:latin typeface="Helvetica" charset="0"/>
                <a:ea typeface="Helvetica" charset="0"/>
                <a:cs typeface="Helvetica" charset="0"/>
              </a:rPr>
              <a:t>automatické procesy</a:t>
            </a:r>
          </a:p>
        </p:txBody>
      </p:sp>
    </p:spTree>
    <p:extLst>
      <p:ext uri="{BB962C8B-B14F-4D97-AF65-F5344CB8AC3E}">
        <p14:creationId xmlns:p14="http://schemas.microsoft.com/office/powerpoint/2010/main" val="22081122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Motivované politické uvažování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13164"/>
            <a:ext cx="10515600" cy="5165436"/>
          </a:xfrm>
        </p:spPr>
        <p:txBody>
          <a:bodyPr>
            <a:normAutofit lnSpcReduction="10000"/>
          </a:bodyPr>
          <a:lstStyle/>
          <a:p>
            <a:r>
              <a:rPr lang="cs-CZ" b="1" dirty="0">
                <a:latin typeface="Helvetica" charset="0"/>
                <a:ea typeface="Helvetica" charset="0"/>
                <a:cs typeface="Helvetica" charset="0"/>
              </a:rPr>
              <a:t>Efekt původního postoje</a:t>
            </a:r>
          </a:p>
          <a:p>
            <a:pPr lvl="1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Snaha zachovat si původní postoj</a:t>
            </a:r>
          </a:p>
          <a:p>
            <a:pPr lvl="1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Původní postoje považovány za přesvědčivější než protichůdné informace</a:t>
            </a:r>
          </a:p>
          <a:p>
            <a:pPr lvl="1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Resistence ke změně</a:t>
            </a:r>
          </a:p>
          <a:p>
            <a:r>
              <a:rPr lang="cs-CZ" b="1" dirty="0" err="1">
                <a:latin typeface="Helvetica" charset="0"/>
                <a:ea typeface="Helvetica" charset="0"/>
                <a:cs typeface="Helvetica" charset="0"/>
              </a:rPr>
              <a:t>Disconfirmation</a:t>
            </a:r>
            <a:r>
              <a:rPr lang="cs-CZ" b="1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cs-CZ" b="1" dirty="0" err="1">
                <a:latin typeface="Helvetica" charset="0"/>
                <a:ea typeface="Helvetica" charset="0"/>
                <a:cs typeface="Helvetica" charset="0"/>
              </a:rPr>
              <a:t>bias</a:t>
            </a:r>
            <a:endParaRPr lang="cs-CZ" b="1" dirty="0">
              <a:latin typeface="Helvetica" charset="0"/>
              <a:ea typeface="Helvetica" charset="0"/>
              <a:cs typeface="Helvetica" charset="0"/>
            </a:endParaRPr>
          </a:p>
          <a:p>
            <a:pPr lvl="1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Znehodnocování kontra-argumentů</a:t>
            </a:r>
          </a:p>
          <a:p>
            <a:pPr lvl="1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Snaha o vyvracení nekonsistentních argumentů</a:t>
            </a:r>
          </a:p>
          <a:p>
            <a:r>
              <a:rPr lang="cs-CZ" b="1" dirty="0" err="1">
                <a:latin typeface="Helvetica" charset="0"/>
                <a:ea typeface="Helvetica" charset="0"/>
                <a:cs typeface="Helvetica" charset="0"/>
              </a:rPr>
              <a:t>Confirmation</a:t>
            </a:r>
            <a:r>
              <a:rPr lang="cs-CZ" b="1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cs-CZ" b="1" dirty="0" err="1">
                <a:latin typeface="Helvetica" charset="0"/>
                <a:ea typeface="Helvetica" charset="0"/>
                <a:cs typeface="Helvetica" charset="0"/>
              </a:rPr>
              <a:t>bias</a:t>
            </a:r>
            <a:endParaRPr lang="cs-CZ" b="1" dirty="0">
              <a:latin typeface="Helvetica" charset="0"/>
              <a:ea typeface="Helvetica" charset="0"/>
              <a:cs typeface="Helvetica" charset="0"/>
            </a:endParaRPr>
          </a:p>
          <a:p>
            <a:pPr marL="228600" lvl="1">
              <a:spcBef>
                <a:spcPts val="1000"/>
              </a:spcBef>
            </a:pP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Selektivní expozice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Výsledkem motivovaného politického uvažování je: postojová polarizace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Důsledky????</a:t>
            </a:r>
          </a:p>
          <a:p>
            <a:pPr marL="457200" lvl="1" indent="0">
              <a:buNone/>
            </a:pPr>
            <a:endParaRPr lang="cs-CZ" dirty="0">
              <a:latin typeface="Helvetica" charset="0"/>
              <a:ea typeface="Helvetica" charset="0"/>
              <a:cs typeface="Helvetica" charset="0"/>
            </a:endParaRPr>
          </a:p>
          <a:p>
            <a:pPr lvl="1"/>
            <a:endParaRPr lang="cs-CZ" dirty="0"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43968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Implicitní kognice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Aspekt Systému 1 (typu 1)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Nevědomé procesy, nevědomé postoje a evaluace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Explicitní kognice – mentální operace vyššího řádu, vědomé myšlení, racionalizace, mentální energie a soustředění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Implicitní kognice – nevědomé kognitivní procesy, na bázi automatických asociací, ovlivňují vědomé kognitivní procesy, postoje, chování</a:t>
            </a:r>
          </a:p>
        </p:txBody>
      </p:sp>
    </p:spTree>
    <p:extLst>
      <p:ext uri="{BB962C8B-B14F-4D97-AF65-F5344CB8AC3E}">
        <p14:creationId xmlns:p14="http://schemas.microsoft.com/office/powerpoint/2010/main" val="30868678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Implicitní kognitivní procesy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Většinu informací zaprodáváme automaticky a nevědomě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Automatické procesy:</a:t>
            </a:r>
          </a:p>
          <a:p>
            <a:pPr lvl="1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Spontánní</a:t>
            </a:r>
          </a:p>
          <a:p>
            <a:pPr lvl="1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Nekontrolovatelné</a:t>
            </a:r>
          </a:p>
          <a:p>
            <a:pPr lvl="1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Málo kognitivního úsilí</a:t>
            </a:r>
          </a:p>
          <a:p>
            <a:pPr lvl="1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Nevyžadují pozornost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Automatické procesy ovlivňují naše myšlení i chování zcela nevědomě</a:t>
            </a:r>
          </a:p>
          <a:p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Olson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, 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Fazio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: automatické pozitivní nebo negativní prostoje ke kresleným postavám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Typický je efekt 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primingu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: dochází k automatickému spuštění některých konceptů, které ovlivní naše postoje nebo chování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Florida experiment</a:t>
            </a:r>
          </a:p>
          <a:p>
            <a:endParaRPr lang="cs-CZ" dirty="0"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35303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>
                <a:latin typeface="Helvetica" charset="0"/>
                <a:ea typeface="Helvetica" charset="0"/>
                <a:cs typeface="Helvetica" charset="0"/>
              </a:rPr>
              <a:t>Měření</a:t>
            </a:r>
            <a:r>
              <a:rPr lang="en-US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dirty="0" err="1">
                <a:latin typeface="Helvetica" charset="0"/>
                <a:ea typeface="Helvetica" charset="0"/>
                <a:cs typeface="Helvetica" charset="0"/>
              </a:rPr>
              <a:t>implicitních</a:t>
            </a:r>
            <a:r>
              <a:rPr lang="en-US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dirty="0" err="1">
                <a:latin typeface="Helvetica" charset="0"/>
                <a:ea typeface="Helvetica" charset="0"/>
                <a:cs typeface="Helvetica" charset="0"/>
              </a:rPr>
              <a:t>postojů</a:t>
            </a:r>
            <a:endParaRPr lang="en-US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Helvetica" charset="0"/>
                <a:ea typeface="Helvetica" charset="0"/>
                <a:cs typeface="Helvetica" charset="0"/>
              </a:rPr>
              <a:t>Response latency</a:t>
            </a:r>
          </a:p>
          <a:p>
            <a:r>
              <a:rPr lang="en-US" dirty="0">
                <a:latin typeface="Helvetica" charset="0"/>
                <a:ea typeface="Helvetica" charset="0"/>
                <a:cs typeface="Helvetica" charset="0"/>
              </a:rPr>
              <a:t>IAT (Implicit Attitude Test)</a:t>
            </a:r>
          </a:p>
          <a:p>
            <a:r>
              <a:rPr lang="en-US" dirty="0">
                <a:latin typeface="Helvetica" charset="0"/>
                <a:ea typeface="Helvetica" charset="0"/>
                <a:cs typeface="Helvetica" charset="0"/>
              </a:rPr>
              <a:t>Affective priming</a:t>
            </a:r>
          </a:p>
          <a:p>
            <a:endParaRPr lang="en-US" dirty="0">
              <a:latin typeface="Helvetica" charset="0"/>
              <a:ea typeface="Helvetica" charset="0"/>
              <a:cs typeface="Helvetica" charset="0"/>
            </a:endParaRPr>
          </a:p>
          <a:p>
            <a:endParaRPr lang="en-US" dirty="0"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4563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Limity kognitivních schopností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Především paměť a pozornost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Vědomé zpracování pouze zlomku stimulů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Objektem krátkodobé paměti (pracovní paměť, STM)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STM = zpracovává </a:t>
            </a:r>
            <a:r>
              <a:rPr lang="cs-CZ" b="1" dirty="0">
                <a:latin typeface="Helvetica" charset="0"/>
                <a:ea typeface="Helvetica" charset="0"/>
                <a:cs typeface="Helvetica" charset="0"/>
              </a:rPr>
              <a:t>7 ± 2 kusy informace 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(Miller 1956)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Omezená pozornost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Více úkolů = redukce pozornosti</a:t>
            </a:r>
          </a:p>
          <a:p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Invisible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Gorilla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Test</a:t>
            </a:r>
          </a:p>
          <a:p>
            <a:pPr lvl="1"/>
            <a:r>
              <a:rPr lang="cs-CZ" dirty="0">
                <a:latin typeface="Helvetica" charset="0"/>
                <a:ea typeface="Helvetica" charset="0"/>
                <a:cs typeface="Helvetica" charset="0"/>
                <a:hlinkClick r:id="rId2"/>
              </a:rPr>
              <a:t>https://www.youtube.com/watch?v=FWSxSQsspiQ</a:t>
            </a:r>
            <a:endParaRPr lang="cs-CZ" dirty="0">
              <a:latin typeface="Helvetica" charset="0"/>
              <a:ea typeface="Helvetica" charset="0"/>
              <a:cs typeface="Helvetica" charset="0"/>
            </a:endParaRPr>
          </a:p>
          <a:p>
            <a:pPr marL="457200" lvl="1" indent="0">
              <a:buNone/>
            </a:pPr>
            <a:endParaRPr lang="cs-CZ" dirty="0">
              <a:latin typeface="Helvetica" charset="0"/>
              <a:ea typeface="Helvetica" charset="0"/>
              <a:cs typeface="Helvetica" charset="0"/>
            </a:endParaRPr>
          </a:p>
          <a:p>
            <a:endParaRPr lang="cs-CZ" dirty="0"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5490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Paměť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Jsou-li některé objekty aktivovány v STM často, dostanou se do LTM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Vzpomínky v </a:t>
            </a:r>
            <a:r>
              <a:rPr lang="cs-CZ" b="1" dirty="0">
                <a:latin typeface="Helvetica" charset="0"/>
                <a:ea typeface="Helvetica" charset="0"/>
                <a:cs typeface="Helvetica" charset="0"/>
              </a:rPr>
              <a:t>LTM (uzly) propojeny v asociativní síti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Automatická aktivace vzájemně propojených konceptů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Síla asociace se liší 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Vybavování si objektů v LTM problematické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Řada konceptů není snadno dostupná</a:t>
            </a:r>
          </a:p>
          <a:p>
            <a:endParaRPr lang="cs-CZ" dirty="0">
              <a:latin typeface="Helvetica" charset="0"/>
              <a:ea typeface="Helvetica" charset="0"/>
              <a:cs typeface="Helvetica" charset="0"/>
            </a:endParaRPr>
          </a:p>
          <a:p>
            <a:endParaRPr lang="cs-CZ" dirty="0"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5346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Zaller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a 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Feldman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1992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87500"/>
            <a:ext cx="10515600" cy="4589463"/>
          </a:xfrm>
        </p:spPr>
        <p:txBody>
          <a:bodyPr/>
          <a:lstStyle/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Lidé </a:t>
            </a:r>
            <a:r>
              <a:rPr lang="cs-CZ" u="sng" dirty="0">
                <a:latin typeface="Helvetica" charset="0"/>
                <a:ea typeface="Helvetica" charset="0"/>
                <a:cs typeface="Helvetica" charset="0"/>
              </a:rPr>
              <a:t>nemají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konsistentní postoje (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Converse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1964)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Je to tím, že jsou hloupí a nemají postoje???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V paměti celá řada informací, které jsou protichůdné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Lidé odpovídají na základě toho, co si momentálně vybaví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Vybaví si to, co bylo aktivní v nedávné minulosti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Neznamená to, že by neměli postoje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Postoje </a:t>
            </a:r>
            <a:r>
              <a:rPr lang="cs-CZ" u="sng" dirty="0">
                <a:latin typeface="Helvetica" charset="0"/>
                <a:ea typeface="Helvetica" charset="0"/>
                <a:cs typeface="Helvetica" charset="0"/>
              </a:rPr>
              <a:t>nejsou unitární koherentní a fixní koncept</a:t>
            </a:r>
          </a:p>
          <a:p>
            <a:endParaRPr lang="cs-CZ" dirty="0"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24880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85875"/>
          </a:xfrm>
        </p:spPr>
        <p:txBody>
          <a:bodyPr/>
          <a:lstStyle/>
          <a:p>
            <a:pPr algn="ctr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Chyby paměti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Ansolabehere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a Iyengar: experimenty, reklamy na voliče</a:t>
            </a:r>
          </a:p>
          <a:p>
            <a:pPr lvl="1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Omezená paměť subjektů v experimentu</a:t>
            </a:r>
          </a:p>
          <a:p>
            <a:pPr lvl="1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50 % si ji nepamatovalo</a:t>
            </a:r>
          </a:p>
          <a:p>
            <a:pPr marL="0" indent="0">
              <a:buNone/>
            </a:pPr>
            <a:endParaRPr lang="cs-CZ" dirty="0">
              <a:latin typeface="Helvetica" charset="0"/>
              <a:ea typeface="Helvetica" charset="0"/>
              <a:cs typeface="Helvetica" charset="0"/>
            </a:endParaRPr>
          </a:p>
          <a:p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Vavreck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2007</a:t>
            </a:r>
          </a:p>
          <a:p>
            <a:pPr lvl="1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Subjekty v kontrolní skupině naopak reportovaly, že reklamu viděly</a:t>
            </a:r>
          </a:p>
          <a:p>
            <a:pPr lvl="1"/>
            <a:endParaRPr lang="cs-CZ" dirty="0">
              <a:latin typeface="Helvetica" charset="0"/>
              <a:ea typeface="Helvetica" charset="0"/>
              <a:cs typeface="Helvetica" charset="0"/>
            </a:endParaRPr>
          </a:p>
          <a:p>
            <a:pPr lvl="1"/>
            <a:endParaRPr lang="cs-CZ" dirty="0"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8804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Jaká je role paměti při utváření postojů?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Dva modely</a:t>
            </a:r>
          </a:p>
          <a:p>
            <a:pPr lvl="1"/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Memory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based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model hodnocení</a:t>
            </a:r>
          </a:p>
          <a:p>
            <a:pPr lvl="1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On-line model hodnocení</a:t>
            </a:r>
          </a:p>
        </p:txBody>
      </p:sp>
    </p:spTree>
    <p:extLst>
      <p:ext uri="{BB962C8B-B14F-4D97-AF65-F5344CB8AC3E}">
        <p14:creationId xmlns:p14="http://schemas.microsoft.com/office/powerpoint/2010/main" val="9147971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Memory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based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hodnocení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Zaller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a 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Feldman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1992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Lidé se spoléhají na informace uloženy v paměti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Hodnocení subjektu na bázi 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info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v LTM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Souhrnné hodnocení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Hodnocení subjektů pouze pokud se to vyžaduje (volby)</a:t>
            </a:r>
          </a:p>
        </p:txBody>
      </p:sp>
    </p:spTree>
    <p:extLst>
      <p:ext uri="{BB962C8B-B14F-4D97-AF65-F5344CB8AC3E}">
        <p14:creationId xmlns:p14="http://schemas.microsoft.com/office/powerpoint/2010/main" val="39521211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On-line hodnocení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67251"/>
          </a:xfrm>
        </p:spPr>
        <p:txBody>
          <a:bodyPr/>
          <a:lstStyle/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Hodnocení probíhá neustále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Každá nová 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info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je (on-line) zahrnuta do hodnocení subjektu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Pamatujeme si naše hodnocení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Samotnou informaci zapomeneme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Normativní důsledky</a:t>
            </a:r>
          </a:p>
          <a:p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Lodge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, 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Steenenberg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a 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Brau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1995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Individuální rozdíly v zapojení on-line procesu</a:t>
            </a:r>
          </a:p>
        </p:txBody>
      </p:sp>
    </p:spTree>
    <p:extLst>
      <p:ext uri="{BB962C8B-B14F-4D97-AF65-F5344CB8AC3E}">
        <p14:creationId xmlns:p14="http://schemas.microsoft.com/office/powerpoint/2010/main" val="188892447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1120</Words>
  <Application>Microsoft Office PowerPoint</Application>
  <PresentationFormat>Širokoúhlá obrazovka</PresentationFormat>
  <Paragraphs>172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Helvetica</vt:lpstr>
      <vt:lpstr>Motiv Office</vt:lpstr>
      <vt:lpstr>POLITICKÁ KOGNICE</vt:lpstr>
      <vt:lpstr>Kognice</vt:lpstr>
      <vt:lpstr>Limity kognitivních schopností</vt:lpstr>
      <vt:lpstr>Paměť</vt:lpstr>
      <vt:lpstr>Zaller a Feldman 1992</vt:lpstr>
      <vt:lpstr>Chyby paměti</vt:lpstr>
      <vt:lpstr>Jaká je role paměti při utváření postojů?</vt:lpstr>
      <vt:lpstr>Memory based hodnocení</vt:lpstr>
      <vt:lpstr>On-line hodnocení</vt:lpstr>
      <vt:lpstr>Hybridní model?</vt:lpstr>
      <vt:lpstr>Neinformovaní voliči</vt:lpstr>
      <vt:lpstr>Heuristiky v politice</vt:lpstr>
      <vt:lpstr>Heuristiky v politice</vt:lpstr>
      <vt:lpstr>Heuristiky</vt:lpstr>
      <vt:lpstr>Heuristiky</vt:lpstr>
      <vt:lpstr>Švédsko</vt:lpstr>
      <vt:lpstr>Lau a Redlawsk 2006</vt:lpstr>
      <vt:lpstr>Kognitivní konzistence</vt:lpstr>
      <vt:lpstr>Motivované politické uvažování</vt:lpstr>
      <vt:lpstr>Motivované politické uvažování</vt:lpstr>
      <vt:lpstr>Implicitní kognice</vt:lpstr>
      <vt:lpstr>Implicitní kognitivní procesy</vt:lpstr>
      <vt:lpstr>Měření implicitních postojů</vt:lpstr>
    </vt:vector>
  </TitlesOfParts>
  <Company>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POLITICKÁ KOGNICE</dc:title>
  <dc:creator>Lenka Hrbková</dc:creator>
  <cp:lastModifiedBy>Lenka Hrbková</cp:lastModifiedBy>
  <cp:revision>40</cp:revision>
  <dcterms:created xsi:type="dcterms:W3CDTF">2016-03-14T12:20:47Z</dcterms:created>
  <dcterms:modified xsi:type="dcterms:W3CDTF">2020-10-27T14:59:24Z</dcterms:modified>
</cp:coreProperties>
</file>