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5"/>
  </p:notesMasterIdLst>
  <p:sldIdLst>
    <p:sldId id="256" r:id="rId2"/>
    <p:sldId id="257" r:id="rId3"/>
    <p:sldId id="310" r:id="rId4"/>
    <p:sldId id="306" r:id="rId5"/>
    <p:sldId id="308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269" r:id="rId14"/>
  </p:sldIdLst>
  <p:sldSz cx="9144000" cy="5143500" type="screen16x9"/>
  <p:notesSz cx="6858000" cy="9144000"/>
  <p:embeddedFontLst>
    <p:embeddedFont>
      <p:font typeface="Arvo" panose="020B0604020202020204" charset="0"/>
      <p:regular r:id="rId16"/>
      <p:bold r:id="rId17"/>
      <p:italic r:id="rId18"/>
      <p:boldItalic r:id="rId19"/>
    </p:embeddedFont>
    <p:embeddedFont>
      <p:font typeface="Bodoni" panose="020B0604020202020204" charset="0"/>
      <p:regular r:id="rId20"/>
      <p:bold r:id="rId21"/>
      <p:italic r:id="rId22"/>
      <p:boldItalic r:id="rId23"/>
    </p:embeddedFont>
    <p:embeddedFont>
      <p:font typeface="Ubuntu" panose="020B0604020202020204" charset="0"/>
      <p:regular r:id="rId24"/>
      <p:bold r:id="rId25"/>
      <p:italic r:id="rId26"/>
      <p:boldItalic r:id="rId27"/>
    </p:embeddedFont>
    <p:embeddedFont>
      <p:font typeface="Ubuntu Light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3053">
          <p15:clr>
            <a:srgbClr val="A4A3A4"/>
          </p15:clr>
        </p15:guide>
        <p15:guide id="3" orient="horz" pos="287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95456-5F7C-46F7-BB49-0146BB329924}">
  <a:tblStyle styleId="{9D795456-5F7C-46F7-BB49-0146BB3299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6302F2B-58D3-4294-B996-D981E8DA5DF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38" y="653"/>
      </p:cViewPr>
      <p:guideLst>
        <p:guide orient="horz"/>
        <p:guide orient="horz" pos="3053"/>
        <p:guide orient="horz" pos="287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 Valíček" userId="d417163847e9eef5" providerId="LiveId" clId="{8BC9A98A-25DB-478B-BEFA-1020A6064DD8}"/>
    <pc:docChg chg="modSld">
      <pc:chgData name="Filip Valíček" userId="d417163847e9eef5" providerId="LiveId" clId="{8BC9A98A-25DB-478B-BEFA-1020A6064DD8}" dt="2020-11-24T08:11:01.663" v="62" actId="20577"/>
      <pc:docMkLst>
        <pc:docMk/>
      </pc:docMkLst>
      <pc:sldChg chg="modSp mod">
        <pc:chgData name="Filip Valíček" userId="d417163847e9eef5" providerId="LiveId" clId="{8BC9A98A-25DB-478B-BEFA-1020A6064DD8}" dt="2020-11-24T08:01:02.557" v="16" actId="20577"/>
        <pc:sldMkLst>
          <pc:docMk/>
          <pc:sldMk cId="3337618070" sldId="306"/>
        </pc:sldMkLst>
        <pc:spChg chg="mod">
          <ac:chgData name="Filip Valíček" userId="d417163847e9eef5" providerId="LiveId" clId="{8BC9A98A-25DB-478B-BEFA-1020A6064DD8}" dt="2020-11-24T08:01:02.557" v="16" actId="20577"/>
          <ac:spMkLst>
            <pc:docMk/>
            <pc:sldMk cId="3337618070" sldId="306"/>
            <ac:spMk id="3" creationId="{172360F8-49A9-458D-BBEE-7BC479568774}"/>
          </ac:spMkLst>
        </pc:spChg>
      </pc:sldChg>
      <pc:sldChg chg="modSp mod">
        <pc:chgData name="Filip Valíček" userId="d417163847e9eef5" providerId="LiveId" clId="{8BC9A98A-25DB-478B-BEFA-1020A6064DD8}" dt="2020-11-24T08:11:01.663" v="62" actId="20577"/>
        <pc:sldMkLst>
          <pc:docMk/>
          <pc:sldMk cId="3812385691" sldId="312"/>
        </pc:sldMkLst>
        <pc:spChg chg="mod">
          <ac:chgData name="Filip Valíček" userId="d417163847e9eef5" providerId="LiveId" clId="{8BC9A98A-25DB-478B-BEFA-1020A6064DD8}" dt="2020-11-24T08:11:01.663" v="62" actId="20577"/>
          <ac:spMkLst>
            <pc:docMk/>
            <pc:sldMk cId="3812385691" sldId="312"/>
            <ac:spMk id="3" creationId="{C7E1144E-9F60-4DE7-81D5-B16F4A11690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42eb61d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42eb61d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42eb61d9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42eb61d9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442eb61d9d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442eb61d9d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type="title">
  <p:cSld name="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676300" y="321200"/>
            <a:ext cx="4885500" cy="443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10650" y="1856275"/>
            <a:ext cx="6157800" cy="875700"/>
          </a:xfrm>
          <a:prstGeom prst="rect">
            <a:avLst/>
          </a:prstGeom>
          <a:ln w="38100" cap="flat" cmpd="sng">
            <a:solidFill>
              <a:srgbClr val="53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Content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698275" y="189950"/>
            <a:ext cx="53112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696224" y="1709442"/>
            <a:ext cx="3367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4572000" y="429350"/>
            <a:ext cx="2772000" cy="6357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/>
          </p:nvPr>
        </p:nvSpPr>
        <p:spPr>
          <a:xfrm>
            <a:off x="4696225" y="1198788"/>
            <a:ext cx="5311200" cy="6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3"/>
          </p:nvPr>
        </p:nvSpPr>
        <p:spPr>
          <a:xfrm>
            <a:off x="4696224" y="2836672"/>
            <a:ext cx="3367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4"/>
          </p:nvPr>
        </p:nvSpPr>
        <p:spPr>
          <a:xfrm>
            <a:off x="4696225" y="2326013"/>
            <a:ext cx="5311200" cy="6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5"/>
          </p:nvPr>
        </p:nvSpPr>
        <p:spPr>
          <a:xfrm>
            <a:off x="4696224" y="3967490"/>
            <a:ext cx="3367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6"/>
          </p:nvPr>
        </p:nvSpPr>
        <p:spPr>
          <a:xfrm>
            <a:off x="4696225" y="3453254"/>
            <a:ext cx="5311200" cy="6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0"/>
            <a:ext cx="2855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3582225" y="1426175"/>
            <a:ext cx="838800" cy="81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3582225" y="2553400"/>
            <a:ext cx="838800" cy="81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3582225" y="3680625"/>
            <a:ext cx="838800" cy="81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7" hasCustomPrompt="1"/>
          </p:nvPr>
        </p:nvSpPr>
        <p:spPr>
          <a:xfrm>
            <a:off x="3372225" y="1518275"/>
            <a:ext cx="12588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8" hasCustomPrompt="1"/>
          </p:nvPr>
        </p:nvSpPr>
        <p:spPr>
          <a:xfrm>
            <a:off x="3372225" y="2645500"/>
            <a:ext cx="12588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9" hasCustomPrompt="1"/>
          </p:nvPr>
        </p:nvSpPr>
        <p:spPr>
          <a:xfrm>
            <a:off x="3372225" y="3772725"/>
            <a:ext cx="12588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CUSTOM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1395500" y="892500"/>
            <a:ext cx="6189000" cy="273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ubTitle" idx="1"/>
          </p:nvPr>
        </p:nvSpPr>
        <p:spPr>
          <a:xfrm>
            <a:off x="1894475" y="1126950"/>
            <a:ext cx="5397600" cy="21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2"/>
          </p:nvPr>
        </p:nvSpPr>
        <p:spPr>
          <a:xfrm>
            <a:off x="1894475" y="2977400"/>
            <a:ext cx="29208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_AND_BODY_2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0" y="216225"/>
            <a:ext cx="9144000" cy="9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60" name="Google Shape;60;p9"/>
          <p:cNvCxnSpPr/>
          <p:nvPr/>
        </p:nvCxnSpPr>
        <p:spPr>
          <a:xfrm>
            <a:off x="4233900" y="1223600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_AND_BODY_1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4598900" y="773100"/>
            <a:ext cx="3888000" cy="12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64" name="Google Shape;64;p10"/>
          <p:cNvSpPr/>
          <p:nvPr/>
        </p:nvSpPr>
        <p:spPr>
          <a:xfrm>
            <a:off x="0" y="0"/>
            <a:ext cx="4259700" cy="51435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ubTitle" idx="1"/>
          </p:nvPr>
        </p:nvSpPr>
        <p:spPr>
          <a:xfrm>
            <a:off x="4598900" y="2968204"/>
            <a:ext cx="29208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66" name="Google Shape;66;p10"/>
          <p:cNvCxnSpPr/>
          <p:nvPr/>
        </p:nvCxnSpPr>
        <p:spPr>
          <a:xfrm>
            <a:off x="4778200" y="278062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">
  <p:cSld name="BIG_NUMBER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ubTitle" idx="1"/>
          </p:nvPr>
        </p:nvSpPr>
        <p:spPr>
          <a:xfrm>
            <a:off x="2433300" y="3015325"/>
            <a:ext cx="42774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0" y="2466400"/>
            <a:ext cx="9144000" cy="4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some text slide 2">
  <p:cSld name="BIG_NUMBER_2"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 hasCustomPrompt="1"/>
          </p:nvPr>
        </p:nvSpPr>
        <p:spPr>
          <a:xfrm>
            <a:off x="742950" y="1238100"/>
            <a:ext cx="77295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subTitle" idx="1"/>
          </p:nvPr>
        </p:nvSpPr>
        <p:spPr>
          <a:xfrm>
            <a:off x="2433300" y="3015325"/>
            <a:ext cx="42774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frame">
  <p:cSld name="BLANK_1_1"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/>
          <p:nvPr/>
        </p:nvSpPr>
        <p:spPr>
          <a:xfrm>
            <a:off x="406950" y="416250"/>
            <a:ext cx="8330100" cy="431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sz="24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●"/>
              <a:defRPr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○"/>
              <a:defRPr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lvl="2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■"/>
              <a:defRPr sz="13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lvl="3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●"/>
              <a:defRPr sz="13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○"/>
              <a:defRPr sz="12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■"/>
              <a:defRPr sz="12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lvl="6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●"/>
              <a:defRPr sz="11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lvl="7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○"/>
              <a:defRPr sz="11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Ubuntu Light"/>
              <a:buChar char="■"/>
              <a:defRPr sz="10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6" r:id="rId5"/>
    <p:sldLayoutId id="2147483661" r:id="rId6"/>
    <p:sldLayoutId id="2147483662" r:id="rId7"/>
    <p:sldLayoutId id="2147483664" r:id="rId8"/>
    <p:sldLayoutId id="214748366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>
            <a:spLocks noGrp="1"/>
          </p:cNvSpPr>
          <p:nvPr>
            <p:ph type="ctrTitle"/>
          </p:nvPr>
        </p:nvSpPr>
        <p:spPr>
          <a:xfrm>
            <a:off x="1610650" y="1856275"/>
            <a:ext cx="6157800" cy="875700"/>
          </a:xfrm>
          <a:prstGeom prst="rect">
            <a:avLst/>
          </a:prstGeom>
          <a:ln w="571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dirty="0"/>
              <a:t>Program a priority PS</a:t>
            </a:r>
            <a:endParaRPr dirty="0"/>
          </a:p>
        </p:txBody>
      </p:sp>
      <p:sp>
        <p:nvSpPr>
          <p:cNvPr id="194" name="Google Shape;194;p32"/>
          <p:cNvSpPr txBox="1"/>
          <p:nvPr/>
        </p:nvSpPr>
        <p:spPr>
          <a:xfrm>
            <a:off x="1610650" y="2402725"/>
            <a:ext cx="40044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rPr>
              <a:t>v letech 1981 – 2017</a:t>
            </a:r>
            <a:endParaRPr sz="1800" dirty="0">
              <a:solidFill>
                <a:schemeClr val="dk1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C8310E-AD25-4BB1-8503-D566BE03A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Jospin</a:t>
            </a:r>
            <a:r>
              <a:rPr lang="cs-CZ" dirty="0"/>
              <a:t> u moci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7E1144E-9F60-4DE7-81D5-B16F4A11690C}"/>
              </a:ext>
            </a:extLst>
          </p:cNvPr>
          <p:cNvSpPr txBox="1"/>
          <p:nvPr/>
        </p:nvSpPr>
        <p:spPr>
          <a:xfrm>
            <a:off x="562131" y="1361015"/>
            <a:ext cx="8019738" cy="2337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Ubuntu" panose="020B0604020202020204" charset="0"/>
              </a:rPr>
              <a:t>progresivní vláda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Ubuntu" panose="020B0604020202020204" charset="0"/>
              </a:rPr>
              <a:t>snížení pracovní doby na 35 hodin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Ubuntu" panose="020B0604020202020204" charset="0"/>
              </a:rPr>
              <a:t>zavedení veřejného zdravotního pojištění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latin typeface="Ubuntu" panose="020B0604020202020204" charset="0"/>
              </a:rPr>
              <a:t>2002 </a:t>
            </a:r>
            <a:r>
              <a:rPr lang="cs-CZ" sz="2000" dirty="0">
                <a:latin typeface="Ubuntu" panose="020B0604020202020204" charset="0"/>
              </a:rPr>
              <a:t>– </a:t>
            </a:r>
            <a:r>
              <a:rPr lang="cs-CZ" sz="2000" dirty="0" err="1">
                <a:latin typeface="Ubuntu" panose="020B0604020202020204" charset="0"/>
              </a:rPr>
              <a:t>Jospin</a:t>
            </a:r>
            <a:r>
              <a:rPr lang="cs-CZ" sz="2000" dirty="0">
                <a:latin typeface="Ubuntu" panose="020B0604020202020204" charset="0"/>
              </a:rPr>
              <a:t> neúspěšně kandiduje na prezidenta (předběhne ho </a:t>
            </a:r>
            <a:r>
              <a:rPr lang="cs-CZ" sz="2000" dirty="0" err="1">
                <a:latin typeface="Ubuntu" panose="020B0604020202020204" charset="0"/>
              </a:rPr>
              <a:t>Le</a:t>
            </a:r>
            <a:r>
              <a:rPr lang="cs-CZ" sz="2000" dirty="0">
                <a:latin typeface="Ubuntu" panose="020B0604020202020204" charset="0"/>
              </a:rPr>
              <a:t> </a:t>
            </a:r>
            <a:r>
              <a:rPr lang="cs-CZ" sz="2000" dirty="0" err="1">
                <a:latin typeface="Ubuntu" panose="020B0604020202020204" charset="0"/>
              </a:rPr>
              <a:t>Pen</a:t>
            </a:r>
            <a:r>
              <a:rPr lang="cs-CZ" sz="2000" dirty="0">
                <a:latin typeface="Ubuntu" panose="020B0604020202020204" charset="0"/>
              </a:rPr>
              <a:t> </a:t>
            </a:r>
            <a:r>
              <a:rPr lang="cs-CZ" sz="2000" dirty="0">
                <a:latin typeface="Ubuntu" panose="020B0604020202020204" charset="0"/>
                <a:sym typeface="Wingdings" panose="05000000000000000000" pitchFamily="2" charset="2"/>
              </a:rPr>
              <a:t> podpora Chiracovi v 2. kole)</a:t>
            </a:r>
            <a:endParaRPr lang="cs-CZ" sz="2000" b="1" dirty="0">
              <a:latin typeface="Ubuntu" panose="020B060402020202020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D0A305E-2785-431B-8E09-A229634D27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230" r="76572" b="27497"/>
          <a:stretch/>
        </p:blipFill>
        <p:spPr>
          <a:xfrm>
            <a:off x="8043769" y="494675"/>
            <a:ext cx="538100" cy="72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20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C8310E-AD25-4BB1-8503-D566BE03A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Hollande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7E1144E-9F60-4DE7-81D5-B16F4A11690C}"/>
              </a:ext>
            </a:extLst>
          </p:cNvPr>
          <p:cNvSpPr txBox="1"/>
          <p:nvPr/>
        </p:nvSpPr>
        <p:spPr>
          <a:xfrm>
            <a:off x="562131" y="1361015"/>
            <a:ext cx="8019738" cy="27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latin typeface="Ubuntu" panose="020B0604020202020204" charset="0"/>
              </a:rPr>
              <a:t>2002-12 </a:t>
            </a:r>
            <a:r>
              <a:rPr lang="cs-CZ" sz="2000" dirty="0">
                <a:latin typeface="Ubuntu" panose="020B0604020202020204" charset="0"/>
              </a:rPr>
              <a:t>– regionální úspěchy, těsně prohrané prezidentské volby, nevyužití Sarkozyho nepopularity</a:t>
            </a:r>
            <a:endParaRPr lang="cs-CZ" sz="2000" b="1" dirty="0">
              <a:latin typeface="Ubuntu" panose="020B0604020202020204" charset="0"/>
            </a:endParaRP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latin typeface="Ubuntu" panose="020B0604020202020204" charset="0"/>
              </a:rPr>
              <a:t>2012 </a:t>
            </a:r>
            <a:r>
              <a:rPr lang="cs-CZ" sz="2000" dirty="0">
                <a:latin typeface="Ubuntu" panose="020B0604020202020204" charset="0"/>
              </a:rPr>
              <a:t>– </a:t>
            </a:r>
            <a:r>
              <a:rPr lang="cs-CZ" sz="2000" dirty="0" err="1">
                <a:latin typeface="Ubuntu" panose="020B0604020202020204" charset="0"/>
              </a:rPr>
              <a:t>Hollande</a:t>
            </a:r>
            <a:r>
              <a:rPr lang="cs-CZ" sz="2000" dirty="0">
                <a:latin typeface="Ubuntu" panose="020B0604020202020204" charset="0"/>
              </a:rPr>
              <a:t> vyhrává primárky a stává se prezidentem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Ubuntu" panose="020B0604020202020204" charset="0"/>
              </a:rPr>
              <a:t>reforma pracovního zákona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Ubuntu" panose="020B0604020202020204" charset="0"/>
              </a:rPr>
              <a:t>penzijní reforma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err="1">
                <a:latin typeface="Ubuntu" panose="020B0604020202020204" charset="0"/>
              </a:rPr>
              <a:t>promigrační</a:t>
            </a:r>
            <a:r>
              <a:rPr lang="cs-CZ" sz="2000" dirty="0">
                <a:latin typeface="Ubuntu" panose="020B0604020202020204" charset="0"/>
              </a:rPr>
              <a:t> politika (kritika „odmítačů“ kvót)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D0A305E-2785-431B-8E09-A229634D27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230" r="76572" b="27497"/>
          <a:stretch/>
        </p:blipFill>
        <p:spPr>
          <a:xfrm>
            <a:off x="8043769" y="494675"/>
            <a:ext cx="538100" cy="72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83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C8310E-AD25-4BB1-8503-D566BE03A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porovnání s ČSSD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7E1144E-9F60-4DE7-81D5-B16F4A11690C}"/>
              </a:ext>
            </a:extLst>
          </p:cNvPr>
          <p:cNvSpPr txBox="1"/>
          <p:nvPr/>
        </p:nvSpPr>
        <p:spPr>
          <a:xfrm>
            <a:off x="562131" y="1361015"/>
            <a:ext cx="8019738" cy="27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Ubuntu" panose="020B0604020202020204" charset="0"/>
              </a:rPr>
              <a:t>zvýšení minimální mzdy, 5týdenní dovolená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Ubuntu" panose="020B0604020202020204" charset="0"/>
              </a:rPr>
              <a:t>Progresivní daně z bankovních aktivit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Ubuntu" panose="020B0604020202020204" charset="0"/>
              </a:rPr>
              <a:t>Snížení DPH u základních potravin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Ubuntu" panose="020B0604020202020204" charset="0"/>
              </a:rPr>
              <a:t>Udržení hranice věku odchodu do důchodu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Ubuntu" panose="020B0604020202020204" charset="0"/>
              </a:rPr>
              <a:t>Pro evropskou integraci (EU, NATO)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err="1">
                <a:latin typeface="Ubuntu" panose="020B0604020202020204" charset="0"/>
              </a:rPr>
              <a:t>Protimigrační</a:t>
            </a:r>
            <a:r>
              <a:rPr lang="cs-CZ" sz="2000" dirty="0">
                <a:latin typeface="Ubuntu" panose="020B0604020202020204" charset="0"/>
              </a:rPr>
              <a:t> politika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D0A305E-2785-431B-8E09-A229634D27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230" r="76572" b="27497"/>
          <a:stretch/>
        </p:blipFill>
        <p:spPr>
          <a:xfrm>
            <a:off x="8043769" y="494675"/>
            <a:ext cx="538100" cy="72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4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5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rPr>
              <a:t>13</a:t>
            </a:fld>
            <a:endParaRPr sz="1200">
              <a:solidFill>
                <a:srgbClr val="CCCCC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A09592B5-6F67-46F8-AA64-430BCEC3F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131" y="400693"/>
            <a:ext cx="9144000" cy="913800"/>
          </a:xfrm>
        </p:spPr>
        <p:txBody>
          <a:bodyPr/>
          <a:lstStyle/>
          <a:p>
            <a:pPr algn="l"/>
            <a:r>
              <a:rPr lang="cs-CZ" sz="3200" dirty="0">
                <a:solidFill>
                  <a:schemeClr val="bg1"/>
                </a:solidFill>
              </a:rPr>
              <a:t>zdroje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9137CCD-E337-4140-897A-AFB0EF0F2C9A}"/>
              </a:ext>
            </a:extLst>
          </p:cNvPr>
          <p:cNvSpPr txBox="1"/>
          <p:nvPr/>
        </p:nvSpPr>
        <p:spPr>
          <a:xfrm>
            <a:off x="562131" y="1361015"/>
            <a:ext cx="8019738" cy="27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Ubuntu" panose="020B0604020202020204" charset="0"/>
              </a:rPr>
              <a:t>Volební program ČSSD pro volby 2017</a:t>
            </a:r>
            <a:r>
              <a:rPr lang="cs-CZ" sz="2000" dirty="0">
                <a:solidFill>
                  <a:schemeClr val="bg1"/>
                </a:solidFill>
                <a:latin typeface="Ubuntu" panose="020B0604020202020204" charset="0"/>
              </a:rPr>
              <a:t>, bit.ly/35ZXy5G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Ubuntu" panose="020B0604020202020204" charset="0"/>
              </a:rPr>
              <a:t>Knapp, A. (2004): Parties and the Party System in France – A disconnected Democracy, New York,  Palgrave – Macmillan</a:t>
            </a:r>
            <a:endParaRPr lang="cs-CZ" sz="2000" dirty="0">
              <a:solidFill>
                <a:schemeClr val="bg1"/>
              </a:solidFill>
              <a:latin typeface="Ubuntu" panose="020B0604020202020204" charset="0"/>
            </a:endParaRP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chemeClr val="bg1"/>
                </a:solidFill>
                <a:latin typeface="Ubuntu" panose="020B0604020202020204" charset="0"/>
              </a:rPr>
              <a:t>Britannice</a:t>
            </a:r>
            <a:r>
              <a:rPr lang="cs-CZ" sz="2000" dirty="0">
                <a:solidFill>
                  <a:schemeClr val="bg1"/>
                </a:solidFill>
                <a:latin typeface="Ubuntu" panose="020B0604020202020204" charset="0"/>
              </a:rPr>
              <a:t>. (2017): </a:t>
            </a:r>
            <a:r>
              <a:rPr lang="cs-CZ" sz="2000" dirty="0" err="1">
                <a:solidFill>
                  <a:schemeClr val="bg1"/>
                </a:solidFill>
                <a:latin typeface="Ubuntu" panose="020B0604020202020204" charset="0"/>
              </a:rPr>
              <a:t>Biography</a:t>
            </a:r>
            <a:r>
              <a:rPr lang="cs-CZ" sz="2000" dirty="0">
                <a:solidFill>
                  <a:schemeClr val="bg1"/>
                </a:solidFill>
                <a:latin typeface="Ubuntu" panose="020B0604020202020204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Ubuntu" panose="020B0604020202020204" charset="0"/>
              </a:rPr>
              <a:t>of</a:t>
            </a:r>
            <a:r>
              <a:rPr lang="cs-CZ" sz="2000" dirty="0">
                <a:solidFill>
                  <a:schemeClr val="bg1"/>
                </a:solidFill>
                <a:latin typeface="Ubuntu" panose="020B0604020202020204" charset="0"/>
              </a:rPr>
              <a:t> Francois </a:t>
            </a:r>
            <a:r>
              <a:rPr lang="cs-CZ" sz="2000" dirty="0" err="1">
                <a:solidFill>
                  <a:schemeClr val="bg1"/>
                </a:solidFill>
                <a:latin typeface="Ubuntu" panose="020B0604020202020204" charset="0"/>
              </a:rPr>
              <a:t>Mitterran</a:t>
            </a:r>
            <a:r>
              <a:rPr lang="cs-CZ" sz="2000" dirty="0">
                <a:solidFill>
                  <a:schemeClr val="bg1"/>
                </a:solidFill>
                <a:latin typeface="Ubuntu" panose="020B0604020202020204" charset="0"/>
              </a:rPr>
              <a:t>, bit.ly/2HspPZg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Ubuntu" panose="020B0604020202020204" charset="0"/>
              </a:rPr>
              <a:t>iRozhlas. (2016): bit.ly/39amtpl</a:t>
            </a:r>
          </a:p>
        </p:txBody>
      </p:sp>
      <p:grpSp>
        <p:nvGrpSpPr>
          <p:cNvPr id="11" name="Google Shape;5862;p72">
            <a:extLst>
              <a:ext uri="{FF2B5EF4-FFF2-40B4-BE49-F238E27FC236}">
                <a16:creationId xmlns:a16="http://schemas.microsoft.com/office/drawing/2014/main" id="{E95F4E03-E696-4AF4-B413-6056F4DA2839}"/>
              </a:ext>
            </a:extLst>
          </p:cNvPr>
          <p:cNvGrpSpPr/>
          <p:nvPr/>
        </p:nvGrpSpPr>
        <p:grpSpPr>
          <a:xfrm>
            <a:off x="8209405" y="518340"/>
            <a:ext cx="339253" cy="339253"/>
            <a:chOff x="3271200" y="4992125"/>
            <a:chExt cx="481825" cy="481825"/>
          </a:xfrm>
        </p:grpSpPr>
        <p:sp>
          <p:nvSpPr>
            <p:cNvPr id="12" name="Google Shape;5863;p72">
              <a:extLst>
                <a:ext uri="{FF2B5EF4-FFF2-40B4-BE49-F238E27FC236}">
                  <a16:creationId xmlns:a16="http://schemas.microsoft.com/office/drawing/2014/main" id="{8D029D34-1A79-4172-B1F6-F13AA39D157B}"/>
                </a:ext>
              </a:extLst>
            </p:cNvPr>
            <p:cNvSpPr/>
            <p:nvPr/>
          </p:nvSpPr>
          <p:spPr>
            <a:xfrm>
              <a:off x="3497950" y="51060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5864;p72">
              <a:extLst>
                <a:ext uri="{FF2B5EF4-FFF2-40B4-BE49-F238E27FC236}">
                  <a16:creationId xmlns:a16="http://schemas.microsoft.com/office/drawing/2014/main" id="{57F2223C-BA03-402F-8342-38E9A680B0D3}"/>
                </a:ext>
              </a:extLst>
            </p:cNvPr>
            <p:cNvSpPr/>
            <p:nvPr/>
          </p:nvSpPr>
          <p:spPr>
            <a:xfrm>
              <a:off x="3497950" y="5218950"/>
              <a:ext cx="28250" cy="141175"/>
            </a:xfrm>
            <a:custGeom>
              <a:avLst/>
              <a:gdLst/>
              <a:ahLst/>
              <a:cxnLst/>
              <a:rect l="l" t="t" r="r" b="b"/>
              <a:pathLst>
                <a:path w="1130" h="5647" extrusionOk="0">
                  <a:moveTo>
                    <a:pt x="0" y="0"/>
                  </a:moveTo>
                  <a:lnTo>
                    <a:pt x="0" y="5647"/>
                  </a:lnTo>
                  <a:lnTo>
                    <a:pt x="1130" y="5647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" name="Google Shape;5865;p72">
              <a:extLst>
                <a:ext uri="{FF2B5EF4-FFF2-40B4-BE49-F238E27FC236}">
                  <a16:creationId xmlns:a16="http://schemas.microsoft.com/office/drawing/2014/main" id="{2F001453-E0F7-4011-978C-AE1A4E218DF0}"/>
                </a:ext>
              </a:extLst>
            </p:cNvPr>
            <p:cNvSpPr/>
            <p:nvPr/>
          </p:nvSpPr>
          <p:spPr>
            <a:xfrm>
              <a:off x="327120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3427"/>
                  </a:moveTo>
                  <a:cubicBezTo>
                    <a:pt x="10320" y="3427"/>
                    <a:pt x="10937" y="3840"/>
                    <a:pt x="11199" y="4472"/>
                  </a:cubicBezTo>
                  <a:cubicBezTo>
                    <a:pt x="11461" y="5105"/>
                    <a:pt x="11317" y="5833"/>
                    <a:pt x="10832" y="6318"/>
                  </a:cubicBezTo>
                  <a:cubicBezTo>
                    <a:pt x="10508" y="6642"/>
                    <a:pt x="10074" y="6814"/>
                    <a:pt x="9634" y="6814"/>
                  </a:cubicBezTo>
                  <a:cubicBezTo>
                    <a:pt x="9415" y="6814"/>
                    <a:pt x="9195" y="6772"/>
                    <a:pt x="8986" y="6686"/>
                  </a:cubicBezTo>
                  <a:cubicBezTo>
                    <a:pt x="8354" y="6424"/>
                    <a:pt x="7941" y="5806"/>
                    <a:pt x="7941" y="5120"/>
                  </a:cubicBezTo>
                  <a:cubicBezTo>
                    <a:pt x="7941" y="4183"/>
                    <a:pt x="8700" y="3427"/>
                    <a:pt x="9636" y="3427"/>
                  </a:cubicBezTo>
                  <a:close/>
                  <a:moveTo>
                    <a:pt x="10766" y="7944"/>
                  </a:moveTo>
                  <a:cubicBezTo>
                    <a:pt x="11076" y="7944"/>
                    <a:pt x="11329" y="8194"/>
                    <a:pt x="11329" y="8507"/>
                  </a:cubicBezTo>
                  <a:lnTo>
                    <a:pt x="11329" y="14720"/>
                  </a:lnTo>
                  <a:lnTo>
                    <a:pt x="11895" y="14720"/>
                  </a:lnTo>
                  <a:cubicBezTo>
                    <a:pt x="12205" y="14720"/>
                    <a:pt x="12458" y="14969"/>
                    <a:pt x="12458" y="15283"/>
                  </a:cubicBezTo>
                  <a:cubicBezTo>
                    <a:pt x="12458" y="15596"/>
                    <a:pt x="12205" y="15849"/>
                    <a:pt x="11895" y="15849"/>
                  </a:cubicBezTo>
                  <a:lnTo>
                    <a:pt x="7378" y="15849"/>
                  </a:lnTo>
                  <a:cubicBezTo>
                    <a:pt x="7065" y="15849"/>
                    <a:pt x="6812" y="15596"/>
                    <a:pt x="6812" y="15283"/>
                  </a:cubicBezTo>
                  <a:cubicBezTo>
                    <a:pt x="6812" y="14969"/>
                    <a:pt x="7065" y="14720"/>
                    <a:pt x="7378" y="14720"/>
                  </a:cubicBezTo>
                  <a:lnTo>
                    <a:pt x="7941" y="14720"/>
                  </a:lnTo>
                  <a:lnTo>
                    <a:pt x="7941" y="9073"/>
                  </a:lnTo>
                  <a:lnTo>
                    <a:pt x="7378" y="9073"/>
                  </a:lnTo>
                  <a:cubicBezTo>
                    <a:pt x="7065" y="9073"/>
                    <a:pt x="6812" y="8821"/>
                    <a:pt x="6812" y="8507"/>
                  </a:cubicBezTo>
                  <a:cubicBezTo>
                    <a:pt x="6812" y="8194"/>
                    <a:pt x="7065" y="7944"/>
                    <a:pt x="7378" y="7944"/>
                  </a:cubicBezTo>
                  <a:close/>
                  <a:moveTo>
                    <a:pt x="1693" y="1"/>
                  </a:moveTo>
                  <a:cubicBezTo>
                    <a:pt x="756" y="1"/>
                    <a:pt x="0" y="759"/>
                    <a:pt x="0" y="1696"/>
                  </a:cubicBezTo>
                  <a:lnTo>
                    <a:pt x="0" y="17580"/>
                  </a:lnTo>
                  <a:cubicBezTo>
                    <a:pt x="0" y="18514"/>
                    <a:pt x="756" y="19273"/>
                    <a:pt x="1693" y="19273"/>
                  </a:cubicBezTo>
                  <a:lnTo>
                    <a:pt x="17577" y="19273"/>
                  </a:lnTo>
                  <a:cubicBezTo>
                    <a:pt x="18514" y="19273"/>
                    <a:pt x="19269" y="18514"/>
                    <a:pt x="19272" y="17580"/>
                  </a:cubicBezTo>
                  <a:lnTo>
                    <a:pt x="19272" y="1696"/>
                  </a:lnTo>
                  <a:cubicBezTo>
                    <a:pt x="19269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>
            <a:spLocks noGrp="1"/>
          </p:cNvSpPr>
          <p:nvPr>
            <p:ph type="title"/>
          </p:nvPr>
        </p:nvSpPr>
        <p:spPr>
          <a:xfrm>
            <a:off x="4698275" y="189950"/>
            <a:ext cx="5311200" cy="11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obsah</a:t>
            </a:r>
            <a:endParaRPr dirty="0"/>
          </a:p>
        </p:txBody>
      </p:sp>
      <p:sp>
        <p:nvSpPr>
          <p:cNvPr id="200" name="Google Shape;200;p33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2</a:t>
            </a:fld>
            <a:endParaRPr/>
          </a:p>
        </p:txBody>
      </p:sp>
      <p:sp>
        <p:nvSpPr>
          <p:cNvPr id="201" name="Google Shape;201;p33"/>
          <p:cNvSpPr txBox="1">
            <a:spLocks noGrp="1"/>
          </p:cNvSpPr>
          <p:nvPr>
            <p:ph type="title" idx="2"/>
          </p:nvPr>
        </p:nvSpPr>
        <p:spPr>
          <a:xfrm>
            <a:off x="4696225" y="1198788"/>
            <a:ext cx="5311200" cy="6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uvedení do kontextu</a:t>
            </a:r>
            <a:endParaRPr dirty="0"/>
          </a:p>
        </p:txBody>
      </p:sp>
      <p:sp>
        <p:nvSpPr>
          <p:cNvPr id="202" name="Google Shape;202;p33"/>
          <p:cNvSpPr txBox="1">
            <a:spLocks noGrp="1"/>
          </p:cNvSpPr>
          <p:nvPr>
            <p:ph type="subTitle" idx="3"/>
          </p:nvPr>
        </p:nvSpPr>
        <p:spPr>
          <a:xfrm>
            <a:off x="4696224" y="2836672"/>
            <a:ext cx="3367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110 návrhů, </a:t>
            </a:r>
            <a:r>
              <a:rPr lang="cs-CZ" dirty="0" err="1"/>
              <a:t>Programme</a:t>
            </a:r>
            <a:r>
              <a:rPr lang="cs-CZ" dirty="0"/>
              <a:t> </a:t>
            </a:r>
            <a:r>
              <a:rPr lang="cs-CZ" dirty="0" err="1"/>
              <a:t>Commun</a:t>
            </a:r>
            <a:r>
              <a:rPr lang="cs-CZ" dirty="0"/>
              <a:t> a další reformy…</a:t>
            </a:r>
          </a:p>
        </p:txBody>
      </p:sp>
      <p:sp>
        <p:nvSpPr>
          <p:cNvPr id="203" name="Google Shape;203;p33"/>
          <p:cNvSpPr txBox="1">
            <a:spLocks noGrp="1"/>
          </p:cNvSpPr>
          <p:nvPr>
            <p:ph type="title" idx="4"/>
          </p:nvPr>
        </p:nvSpPr>
        <p:spPr>
          <a:xfrm>
            <a:off x="4696225" y="2326013"/>
            <a:ext cx="5311200" cy="6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program</a:t>
            </a:r>
            <a:endParaRPr dirty="0"/>
          </a:p>
        </p:txBody>
      </p:sp>
      <p:sp>
        <p:nvSpPr>
          <p:cNvPr id="204" name="Google Shape;204;p33"/>
          <p:cNvSpPr txBox="1">
            <a:spLocks noGrp="1"/>
          </p:cNvSpPr>
          <p:nvPr>
            <p:ph type="subTitle" idx="1"/>
          </p:nvPr>
        </p:nvSpPr>
        <p:spPr>
          <a:xfrm>
            <a:off x="4696224" y="1709442"/>
            <a:ext cx="3367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evoluce k založení PS</a:t>
            </a:r>
            <a:endParaRPr dirty="0"/>
          </a:p>
        </p:txBody>
      </p:sp>
      <p:sp>
        <p:nvSpPr>
          <p:cNvPr id="205" name="Google Shape;205;p33"/>
          <p:cNvSpPr txBox="1">
            <a:spLocks noGrp="1"/>
          </p:cNvSpPr>
          <p:nvPr>
            <p:ph type="subTitle" idx="5"/>
          </p:nvPr>
        </p:nvSpPr>
        <p:spPr>
          <a:xfrm>
            <a:off x="4696224" y="3967490"/>
            <a:ext cx="3367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porovnání kroků PS  s programem soc. dem. pro volby 2017</a:t>
            </a:r>
            <a:endParaRPr dirty="0"/>
          </a:p>
        </p:txBody>
      </p:sp>
      <p:sp>
        <p:nvSpPr>
          <p:cNvPr id="206" name="Google Shape;206;p33"/>
          <p:cNvSpPr txBox="1">
            <a:spLocks noGrp="1"/>
          </p:cNvSpPr>
          <p:nvPr>
            <p:ph type="title" idx="6"/>
          </p:nvPr>
        </p:nvSpPr>
        <p:spPr>
          <a:xfrm>
            <a:off x="4696225" y="3453254"/>
            <a:ext cx="5311200" cy="6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komparace s ČSSD</a:t>
            </a:r>
            <a:endParaRPr dirty="0"/>
          </a:p>
        </p:txBody>
      </p:sp>
      <p:sp>
        <p:nvSpPr>
          <p:cNvPr id="207" name="Google Shape;207;p33"/>
          <p:cNvSpPr txBox="1">
            <a:spLocks noGrp="1"/>
          </p:cNvSpPr>
          <p:nvPr>
            <p:ph type="title" idx="7"/>
          </p:nvPr>
        </p:nvSpPr>
        <p:spPr>
          <a:xfrm>
            <a:off x="3372225" y="1518275"/>
            <a:ext cx="12588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1</a:t>
            </a:r>
            <a:endParaRPr dirty="0"/>
          </a:p>
        </p:txBody>
      </p:sp>
      <p:sp>
        <p:nvSpPr>
          <p:cNvPr id="208" name="Google Shape;208;p33"/>
          <p:cNvSpPr txBox="1">
            <a:spLocks noGrp="1"/>
          </p:cNvSpPr>
          <p:nvPr>
            <p:ph type="title" idx="8"/>
          </p:nvPr>
        </p:nvSpPr>
        <p:spPr>
          <a:xfrm>
            <a:off x="3372225" y="2645500"/>
            <a:ext cx="12588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</a:t>
            </a:r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title" idx="9"/>
          </p:nvPr>
        </p:nvSpPr>
        <p:spPr>
          <a:xfrm>
            <a:off x="3372225" y="3772725"/>
            <a:ext cx="12588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3</a:t>
            </a:r>
            <a:endParaRPr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13CF238-9602-42B2-9EDA-CC071EAB0E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048"/>
          <a:stretch/>
        </p:blipFill>
        <p:spPr>
          <a:xfrm>
            <a:off x="163845" y="3631571"/>
            <a:ext cx="1833462" cy="9140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BF9F1E3-AC36-46CC-977C-28D638A6D88D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266668" y="1774450"/>
            <a:ext cx="5996066" cy="1594599"/>
          </a:xfrm>
        </p:spPr>
        <p:txBody>
          <a:bodyPr/>
          <a:lstStyle/>
          <a:p>
            <a:pPr algn="just"/>
            <a:r>
              <a:rPr lang="cs-CZ" dirty="0"/>
              <a:t>	FRANCOUZSKÁ DĚLNICKÁ STRANA </a:t>
            </a:r>
            <a:r>
              <a:rPr lang="cs-CZ" dirty="0">
                <a:sym typeface="Wingdings" panose="05000000000000000000" pitchFamily="2" charset="2"/>
              </a:rPr>
              <a:t> ŠTĚPENÍ  SPOJENÍ  DRUHÁ INTERNACIONÁLA  ODPOJENÍ REVOLUČNÍ FRAKCE  NÁVRAT  LIDOVÁ FRONTA  VICHYSTICKÁ FRANCIE  SOCIALISTÉ A KOMUNISTÉ  MITTERRAND  </a:t>
            </a:r>
            <a:r>
              <a:rPr lang="cs-CZ" b="1" dirty="0">
                <a:sym typeface="Wingdings" panose="05000000000000000000" pitchFamily="2" charset="2"/>
              </a:rPr>
              <a:t>SKANDÁLNÍ NEÚSPĚCH SOCIALISTICKÉHO PREZIDENTSKÉHO KANDIDÁTA</a:t>
            </a:r>
          </a:p>
          <a:p>
            <a:pPr algn="ctr"/>
            <a:r>
              <a:rPr lang="cs-CZ" b="1" dirty="0">
                <a:sym typeface="Wingdings" panose="05000000000000000000" pitchFamily="2" charset="2"/>
              </a:rPr>
              <a:t>1969</a:t>
            </a: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7E067802-0E2C-4117-A4D4-AABA797F9946}"/>
              </a:ext>
            </a:extLst>
          </p:cNvPr>
          <p:cNvSpPr txBox="1">
            <a:spLocks/>
          </p:cNvSpPr>
          <p:nvPr/>
        </p:nvSpPr>
        <p:spPr>
          <a:xfrm>
            <a:off x="3707628" y="1196350"/>
            <a:ext cx="1728743" cy="5781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1800" b="1" dirty="0">
                <a:latin typeface="Ubuntu" panose="020B0604020202020204" charset="0"/>
              </a:rPr>
              <a:t>cesta k PS</a:t>
            </a:r>
          </a:p>
        </p:txBody>
      </p:sp>
    </p:spTree>
    <p:extLst>
      <p:ext uri="{BB962C8B-B14F-4D97-AF65-F5344CB8AC3E}">
        <p14:creationId xmlns:p14="http://schemas.microsoft.com/office/powerpoint/2010/main" val="423489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AFC462-DC89-4AB9-A6B2-A3C1C869B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258035"/>
            <a:ext cx="3888000" cy="1206600"/>
          </a:xfrm>
        </p:spPr>
        <p:txBody>
          <a:bodyPr/>
          <a:lstStyle/>
          <a:p>
            <a:r>
              <a:rPr lang="cs-CZ" dirty="0"/>
              <a:t>od sjednocení k prezidentovi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72360F8-49A9-458D-BBEE-7BC479568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8899" y="2968204"/>
            <a:ext cx="3765611" cy="5781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50000"/>
                  </a:schemeClr>
                </a:solidFill>
                <a:latin typeface="Ubuntu" panose="020B0604020202020204" charset="0"/>
              </a:rPr>
              <a:t>1969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  <a:latin typeface="Ubuntu" panose="020B0604020202020204" charset="0"/>
              </a:rPr>
              <a:t>– SFIO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  <a:latin typeface="Ubuntu" panose="020B0604020202020204" charset="0"/>
                <a:sym typeface="Wingdings" panose="05000000000000000000" pitchFamily="2" charset="2"/>
              </a:rPr>
              <a:t> PS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400" b="1" dirty="0">
              <a:solidFill>
                <a:schemeClr val="tx1">
                  <a:lumMod val="50000"/>
                </a:schemeClr>
              </a:solidFill>
              <a:latin typeface="Ubuntu" panose="020B060402020202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50000"/>
                  </a:schemeClr>
                </a:solidFill>
                <a:latin typeface="Ubuntu" panose="020B0604020202020204" charset="0"/>
              </a:rPr>
              <a:t>1971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  <a:latin typeface="Ubuntu" panose="020B0604020202020204" charset="0"/>
              </a:rPr>
              <a:t> – sjednocení  s </a:t>
            </a:r>
            <a:r>
              <a:rPr lang="cs-CZ" dirty="0" err="1">
                <a:solidFill>
                  <a:schemeClr val="tx1">
                    <a:lumMod val="50000"/>
                  </a:schemeClr>
                </a:solidFill>
                <a:latin typeface="Ubuntu" panose="020B0604020202020204" charset="0"/>
              </a:rPr>
              <a:t>Mitterranem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  <a:latin typeface="Ubuntu" panose="020B0604020202020204" charset="0"/>
              </a:rPr>
              <a:t>, stává se předsedou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50000"/>
                  </a:schemeClr>
                </a:solidFill>
                <a:latin typeface="Ubuntu" panose="020B0604020202020204" charset="0"/>
              </a:rPr>
              <a:t>1972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  <a:latin typeface="Ubuntu" panose="020B0604020202020204" charset="0"/>
              </a:rPr>
              <a:t>– </a:t>
            </a:r>
            <a:r>
              <a:rPr lang="cs-CZ" dirty="0" err="1">
                <a:solidFill>
                  <a:schemeClr val="tx1">
                    <a:lumMod val="50000"/>
                  </a:schemeClr>
                </a:solidFill>
                <a:latin typeface="Ubuntu" panose="020B0604020202020204" charset="0"/>
              </a:rPr>
              <a:t>Programme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  <a:latin typeface="Ubuntu" panose="020B0604020202020204" charset="0"/>
              </a:rPr>
              <a:t> </a:t>
            </a:r>
            <a:r>
              <a:rPr lang="cs-CZ" dirty="0" err="1">
                <a:solidFill>
                  <a:schemeClr val="tx1">
                    <a:lumMod val="50000"/>
                  </a:schemeClr>
                </a:solidFill>
                <a:latin typeface="Ubuntu" panose="020B0604020202020204" charset="0"/>
              </a:rPr>
              <a:t>Commune</a:t>
            </a:r>
            <a:endParaRPr lang="cs-CZ" dirty="0">
              <a:solidFill>
                <a:schemeClr val="tx1">
                  <a:lumMod val="50000"/>
                </a:schemeClr>
              </a:solidFill>
              <a:latin typeface="Ubuntu" panose="020B060402020202020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50000"/>
                  </a:schemeClr>
                </a:solidFill>
                <a:latin typeface="Ubuntu" panose="020B0604020202020204" charset="0"/>
              </a:rPr>
              <a:t>1981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  <a:latin typeface="Ubuntu" panose="020B0604020202020204" charset="0"/>
              </a:rPr>
              <a:t>– „levicová unie“ poprvé u moci</a:t>
            </a:r>
            <a:endParaRPr lang="cs-CZ" b="1" dirty="0">
              <a:solidFill>
                <a:schemeClr val="tx1">
                  <a:lumMod val="50000"/>
                </a:schemeClr>
              </a:solidFill>
              <a:latin typeface="Ubuntu" panose="020B060402020202020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50000"/>
                </a:schemeClr>
              </a:solidFill>
              <a:latin typeface="Ubuntu" panose="020B060402020202020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50000"/>
                </a:schemeClr>
              </a:solidFill>
              <a:latin typeface="Ubuntu" panose="020B060402020202020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92189FF-7A46-4233-A9CE-626096C1B9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230" r="76572" b="27497"/>
          <a:stretch/>
        </p:blipFill>
        <p:spPr>
          <a:xfrm>
            <a:off x="2698230" y="2464635"/>
            <a:ext cx="1169234" cy="158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18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C8310E-AD25-4BB1-8503-D566BE03A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vykonávání moci 1981-83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7E1144E-9F60-4DE7-81D5-B16F4A11690C}"/>
              </a:ext>
            </a:extLst>
          </p:cNvPr>
          <p:cNvSpPr txBox="1"/>
          <p:nvPr/>
        </p:nvSpPr>
        <p:spPr>
          <a:xfrm>
            <a:off x="562131" y="1556087"/>
            <a:ext cx="8019738" cy="3260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Ubuntu" panose="020B0604020202020204" charset="0"/>
              </a:rPr>
              <a:t>110 návrhů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Ubuntu" panose="020B0604020202020204" charset="0"/>
              </a:rPr>
              <a:t>znárodnění bank, pojišťoven a zbrojního průmyslu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Ubuntu" panose="020B0604020202020204" charset="0"/>
              </a:rPr>
              <a:t>zvednutí mezd dělníků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Ubuntu" panose="020B0604020202020204" charset="0"/>
              </a:rPr>
              <a:t>snížení pracovní doby na 39 hodin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Ubuntu" panose="020B0604020202020204" charset="0"/>
              </a:rPr>
              <a:t>zrušení trestu smrti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Ubuntu" panose="020B0604020202020204" charset="0"/>
              </a:rPr>
              <a:t>solidární daň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latin typeface="Ubuntu" panose="020B060402020202020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D0A305E-2785-431B-8E09-A229634D27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230" r="76572" b="27497"/>
          <a:stretch/>
        </p:blipFill>
        <p:spPr>
          <a:xfrm>
            <a:off x="8043769" y="494675"/>
            <a:ext cx="538100" cy="72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34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C8310E-AD25-4BB1-8503-D566BE03A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vykonávání moci 1981-83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7E1144E-9F60-4DE7-81D5-B16F4A11690C}"/>
              </a:ext>
            </a:extLst>
          </p:cNvPr>
          <p:cNvSpPr txBox="1"/>
          <p:nvPr/>
        </p:nvSpPr>
        <p:spPr>
          <a:xfrm>
            <a:off x="562131" y="1556087"/>
            <a:ext cx="80197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Ubuntu" panose="020B0604020202020204" charset="0"/>
              </a:rPr>
              <a:t>fixace cen knih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Ubuntu" panose="020B0604020202020204" charset="0"/>
              </a:rPr>
              <a:t>decentralizace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Ubuntu" panose="020B0604020202020204" charset="0"/>
              </a:rPr>
              <a:t>volební reforma (listinný poměrný volební systém)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Ubuntu" panose="020B0604020202020204" charset="0"/>
              </a:rPr>
              <a:t>další reformy…</a:t>
            </a:r>
          </a:p>
          <a:p>
            <a:pPr lvl="7"/>
            <a:endParaRPr lang="cs-CZ" sz="2000" dirty="0">
              <a:latin typeface="Ubuntu" panose="020B060402020202020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D0A305E-2785-431B-8E09-A229634D27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230" r="76572" b="27497"/>
          <a:stretch/>
        </p:blipFill>
        <p:spPr>
          <a:xfrm>
            <a:off x="8043769" y="494675"/>
            <a:ext cx="538100" cy="72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73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C8310E-AD25-4BB1-8503-D566BE03A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ústupky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7E1144E-9F60-4DE7-81D5-B16F4A11690C}"/>
              </a:ext>
            </a:extLst>
          </p:cNvPr>
          <p:cNvSpPr txBox="1"/>
          <p:nvPr/>
        </p:nvSpPr>
        <p:spPr>
          <a:xfrm>
            <a:off x="562131" y="1556087"/>
            <a:ext cx="8019738" cy="27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Ubuntu" panose="020B0604020202020204" charset="0"/>
              </a:rPr>
              <a:t>otázka setrvání v Evropské měnové unii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Ubuntu" panose="020B0604020202020204" charset="0"/>
              </a:rPr>
              <a:t>smíření se s nezbytnou existencí soukromého sektoru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Ubuntu" panose="020B0604020202020204" charset="0"/>
              </a:rPr>
              <a:t>rezignace komunistických ministrů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Ubuntu" panose="020B0604020202020204" charset="0"/>
              </a:rPr>
              <a:t>1986 – neobhájené volby do NS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Ubuntu" panose="020B0604020202020204" charset="0"/>
              </a:rPr>
              <a:t>kohabitace s Chiracovou vládou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Ubuntu" panose="020B0604020202020204" charset="0"/>
              </a:rPr>
              <a:t>1988 – </a:t>
            </a:r>
            <a:r>
              <a:rPr lang="cs-CZ" sz="2000" dirty="0" err="1">
                <a:latin typeface="Ubuntu" panose="020B0604020202020204" charset="0"/>
              </a:rPr>
              <a:t>Mitterrand</a:t>
            </a:r>
            <a:r>
              <a:rPr lang="cs-CZ" sz="2000" dirty="0">
                <a:latin typeface="Ubuntu" panose="020B0604020202020204" charset="0"/>
              </a:rPr>
              <a:t> znovuzvolen s programem „Jednotná Francie“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D0A305E-2785-431B-8E09-A229634D27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230" r="76572" b="27497"/>
          <a:stretch/>
        </p:blipFill>
        <p:spPr>
          <a:xfrm>
            <a:off x="8043769" y="494675"/>
            <a:ext cx="538100" cy="72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5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C8310E-AD25-4BB1-8503-D566BE03A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Mitterrand</a:t>
            </a:r>
            <a:r>
              <a:rPr lang="cs-CZ" dirty="0"/>
              <a:t> podruhé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7E1144E-9F60-4DE7-81D5-B16F4A11690C}"/>
              </a:ext>
            </a:extLst>
          </p:cNvPr>
          <p:cNvSpPr txBox="1"/>
          <p:nvPr/>
        </p:nvSpPr>
        <p:spPr>
          <a:xfrm>
            <a:off x="562131" y="1556087"/>
            <a:ext cx="8019738" cy="141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Ubuntu" panose="020B0604020202020204" charset="0"/>
              </a:rPr>
              <a:t>reorientace na evropskou integraci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Ubuntu" panose="020B0604020202020204" charset="0"/>
              </a:rPr>
              <a:t>ratifikování Maastrichtské dohody v referendu (1992)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Ubuntu" panose="020B0604020202020204" charset="0"/>
              </a:rPr>
              <a:t>vnitrostátní politika přenechána vládě (</a:t>
            </a:r>
            <a:r>
              <a:rPr lang="cs-CZ" sz="2000" dirty="0" err="1">
                <a:latin typeface="Ubuntu" panose="020B0604020202020204" charset="0"/>
              </a:rPr>
              <a:t>Rocard</a:t>
            </a:r>
            <a:r>
              <a:rPr lang="cs-CZ" sz="2000" dirty="0">
                <a:latin typeface="Ubuntu" panose="020B0604020202020204" charset="0"/>
              </a:rPr>
              <a:t>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D0A305E-2785-431B-8E09-A229634D27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230" r="76572" b="27497"/>
          <a:stretch/>
        </p:blipFill>
        <p:spPr>
          <a:xfrm>
            <a:off x="8043769" y="494675"/>
            <a:ext cx="538100" cy="72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22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C8310E-AD25-4BB1-8503-D566BE03A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vnitrostranická krize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7E1144E-9F60-4DE7-81D5-B16F4A11690C}"/>
              </a:ext>
            </a:extLst>
          </p:cNvPr>
          <p:cNvSpPr txBox="1"/>
          <p:nvPr/>
        </p:nvSpPr>
        <p:spPr>
          <a:xfrm>
            <a:off x="562131" y="1361015"/>
            <a:ext cx="8019738" cy="3260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Ubuntu" panose="020B0604020202020204" charset="0"/>
              </a:rPr>
              <a:t>hledání vhodného nástupce </a:t>
            </a:r>
            <a:r>
              <a:rPr lang="cs-CZ" sz="2000" dirty="0" err="1">
                <a:latin typeface="Ubuntu" panose="020B0604020202020204" charset="0"/>
              </a:rPr>
              <a:t>Mitterranda</a:t>
            </a:r>
            <a:endParaRPr lang="cs-CZ" sz="2000" dirty="0">
              <a:latin typeface="Ubuntu" panose="020B0604020202020204" charset="0"/>
            </a:endParaRP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Ubuntu" panose="020B0604020202020204" charset="0"/>
              </a:rPr>
              <a:t>štěpení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Ubuntu" panose="020B0604020202020204" charset="0"/>
              </a:rPr>
              <a:t>roztříštění hlasů </a:t>
            </a:r>
            <a:r>
              <a:rPr lang="cs-CZ" sz="2000" dirty="0">
                <a:latin typeface="Ubuntu" panose="020B0604020202020204" charset="0"/>
                <a:sym typeface="Wingdings" panose="05000000000000000000" pitchFamily="2" charset="2"/>
              </a:rPr>
              <a:t> ztráta většiny křesel v NS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Ubuntu" panose="020B0604020202020204" charset="0"/>
                <a:sym typeface="Wingdings" panose="05000000000000000000" pitchFamily="2" charset="2"/>
              </a:rPr>
              <a:t>primárky – nominován </a:t>
            </a:r>
            <a:r>
              <a:rPr lang="cs-CZ" sz="2000" dirty="0" err="1">
                <a:latin typeface="Ubuntu" panose="020B0604020202020204" charset="0"/>
                <a:sym typeface="Wingdings" panose="05000000000000000000" pitchFamily="2" charset="2"/>
              </a:rPr>
              <a:t>Jospin</a:t>
            </a:r>
            <a:endParaRPr lang="cs-CZ" sz="2000" dirty="0">
              <a:latin typeface="Ubuntu" panose="020B0604020202020204" charset="0"/>
              <a:sym typeface="Wingdings" panose="05000000000000000000" pitchFamily="2" charset="2"/>
            </a:endParaRP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Ubuntu" panose="020B0604020202020204" charset="0"/>
                <a:sym typeface="Wingdings" panose="05000000000000000000" pitchFamily="2" charset="2"/>
              </a:rPr>
              <a:t>1995 – poražen Chiracem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Ubuntu" panose="020B0604020202020204" charset="0"/>
                <a:sym typeface="Wingdings" panose="05000000000000000000" pitchFamily="2" charset="2"/>
              </a:rPr>
              <a:t>1997 – </a:t>
            </a:r>
            <a:r>
              <a:rPr lang="cs-CZ" sz="2000" dirty="0" err="1">
                <a:latin typeface="Ubuntu" panose="020B0604020202020204" charset="0"/>
                <a:sym typeface="Wingdings" panose="05000000000000000000" pitchFamily="2" charset="2"/>
              </a:rPr>
              <a:t>Jospin</a:t>
            </a:r>
            <a:r>
              <a:rPr lang="cs-CZ" sz="2000" dirty="0">
                <a:latin typeface="Ubuntu" panose="020B0604020202020204" charset="0"/>
                <a:sym typeface="Wingdings" panose="05000000000000000000" pitchFamily="2" charset="2"/>
              </a:rPr>
              <a:t> sestavuje novou koalici pro volby do NS, vyhrává a sestavuje vládu (3. kohabitace)</a:t>
            </a:r>
            <a:endParaRPr lang="cs-CZ" sz="2000" dirty="0">
              <a:latin typeface="Ubuntu" panose="020B060402020202020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D0A305E-2785-431B-8E09-A229634D27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230" r="76572" b="27497"/>
          <a:stretch/>
        </p:blipFill>
        <p:spPr>
          <a:xfrm>
            <a:off x="8043769" y="494675"/>
            <a:ext cx="538100" cy="72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63054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 Charm">
  <a:themeElements>
    <a:clrScheme name="Simple Light">
      <a:dk1>
        <a:srgbClr val="434343"/>
      </a:dk1>
      <a:lt1>
        <a:srgbClr val="FFFFFF"/>
      </a:lt1>
      <a:dk2>
        <a:srgbClr val="666666"/>
      </a:dk2>
      <a:lt2>
        <a:srgbClr val="999999"/>
      </a:lt2>
      <a:accent1>
        <a:srgbClr val="FF737D"/>
      </a:accent1>
      <a:accent2>
        <a:srgbClr val="FDA9AF"/>
      </a:accent2>
      <a:accent3>
        <a:srgbClr val="B8141F"/>
      </a:accent3>
      <a:accent4>
        <a:srgbClr val="8A1E26"/>
      </a:accent4>
      <a:accent5>
        <a:srgbClr val="DF1927"/>
      </a:accent5>
      <a:accent6>
        <a:srgbClr val="F1B5B9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432</Words>
  <Application>Microsoft Office PowerPoint</Application>
  <PresentationFormat>Předvádění na obrazovce (16:9)</PresentationFormat>
  <Paragraphs>76</Paragraphs>
  <Slides>13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Arvo</vt:lpstr>
      <vt:lpstr>Ubuntu Light</vt:lpstr>
      <vt:lpstr>Bodoni</vt:lpstr>
      <vt:lpstr>Ubuntu</vt:lpstr>
      <vt:lpstr>Arial</vt:lpstr>
      <vt:lpstr>Minimal Charm</vt:lpstr>
      <vt:lpstr>Program a priority PS</vt:lpstr>
      <vt:lpstr>obsah</vt:lpstr>
      <vt:lpstr>Prezentace aplikace PowerPoint</vt:lpstr>
      <vt:lpstr>od sjednocení k prezidentovi</vt:lpstr>
      <vt:lpstr>vykonávání moci 1981-83</vt:lpstr>
      <vt:lpstr>vykonávání moci 1981-83</vt:lpstr>
      <vt:lpstr>ústupky</vt:lpstr>
      <vt:lpstr>Mitterrand podruhé</vt:lpstr>
      <vt:lpstr>vnitrostranická krize</vt:lpstr>
      <vt:lpstr>Jospin u moci</vt:lpstr>
      <vt:lpstr>Hollande</vt:lpstr>
      <vt:lpstr>porovnání s ČSSD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a priority PS</dc:title>
  <cp:lastModifiedBy>Filip Valíček</cp:lastModifiedBy>
  <cp:revision>25</cp:revision>
  <dcterms:modified xsi:type="dcterms:W3CDTF">2020-11-24T08:40:15Z</dcterms:modified>
</cp:coreProperties>
</file>