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8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8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9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5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85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3" name="Rectangle 87">
            <a:extLst>
              <a:ext uri="{FF2B5EF4-FFF2-40B4-BE49-F238E27FC236}">
                <a16:creationId xmlns:a16="http://schemas.microsoft.com/office/drawing/2014/main" id="{10BFCB1E-89C9-4789-A2D9-52D6C8653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Obrázek 4" descr="Obsah obrázku osoba, exteriér, budova, silnice&#10;&#10;Popis byl vytvořen automaticky">
            <a:extLst>
              <a:ext uri="{FF2B5EF4-FFF2-40B4-BE49-F238E27FC236}">
                <a16:creationId xmlns:a16="http://schemas.microsoft.com/office/drawing/2014/main" id="{14B678F8-1C00-4A54-BF39-F96458664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94" name="Rectangle 89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E876B3-8356-4F90-995D-394C50F4E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50053" y="4308429"/>
            <a:ext cx="10492718" cy="1699714"/>
          </a:xfrm>
        </p:spPr>
        <p:txBody>
          <a:bodyPr anchor="b">
            <a:normAutofit/>
          </a:bodyPr>
          <a:lstStyle/>
          <a:p>
            <a:r>
              <a:rPr lang="cs-CZ" sz="5400">
                <a:solidFill>
                  <a:srgbClr val="FFFFFF"/>
                </a:solidFill>
              </a:rPr>
              <a:t>Jaro 1968 </a:t>
            </a:r>
            <a:endParaRPr lang="cs-CZ" sz="5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C3C8B4-2183-40DB-A2E2-6625B48B7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71279" y="5884880"/>
            <a:ext cx="9781327" cy="698991"/>
          </a:xfrm>
        </p:spPr>
        <p:txBody>
          <a:bodyPr anchor="t">
            <a:normAutofit/>
          </a:bodyPr>
          <a:lstStyle/>
          <a:p>
            <a:r>
              <a:rPr lang="cs-CZ" sz="2200">
                <a:solidFill>
                  <a:srgbClr val="FFFFFF"/>
                </a:solidFill>
              </a:rPr>
              <a:t>Nikola Bebarová</a:t>
            </a:r>
            <a:endParaRPr lang="cs-CZ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0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D8447-6D7B-4363-ADBB-C3045C4D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93E92D-4ECA-4AC7-BB1B-B61CE494D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10515600" cy="454278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Sjednocení odloženo. Rozpad levicového volebního kartelu a prezidentské volby ve Francii po otřesech roku 1968. 2018. HROMEK, Martin.</a:t>
            </a:r>
          </a:p>
          <a:p>
            <a:r>
              <a:rPr lang="cs-CZ" dirty="0" err="1"/>
              <a:t>The</a:t>
            </a:r>
            <a:r>
              <a:rPr lang="cs-CZ" dirty="0"/>
              <a:t> May 1968 </a:t>
            </a:r>
            <a:r>
              <a:rPr lang="cs-CZ" dirty="0" err="1"/>
              <a:t>Evensts</a:t>
            </a:r>
            <a:r>
              <a:rPr lang="cs-CZ" dirty="0"/>
              <a:t> in France: </a:t>
            </a:r>
            <a:r>
              <a:rPr lang="cs-CZ" dirty="0" err="1"/>
              <a:t>Reproductions</a:t>
            </a:r>
            <a:r>
              <a:rPr lang="cs-CZ" dirty="0"/>
              <a:t> and </a:t>
            </a:r>
            <a:r>
              <a:rPr lang="cs-CZ" dirty="0" err="1"/>
              <a:t>interpretations</a:t>
            </a:r>
            <a:r>
              <a:rPr lang="cs-CZ" dirty="0"/>
              <a:t>. 2016. </a:t>
            </a:r>
            <a:r>
              <a:rPr lang="cs-CZ" dirty="0" err="1"/>
              <a:t>Keith</a:t>
            </a:r>
            <a:r>
              <a:rPr lang="cs-CZ" dirty="0"/>
              <a:t> A. </a:t>
            </a:r>
            <a:r>
              <a:rPr lang="cs-CZ" dirty="0" err="1"/>
              <a:t>Reader</a:t>
            </a:r>
            <a:r>
              <a:rPr lang="cs-CZ" dirty="0"/>
              <a:t>.</a:t>
            </a:r>
          </a:p>
          <a:p>
            <a:r>
              <a:rPr lang="en-US" dirty="0"/>
              <a:t>The Imaginary revolution Parisian Students and Workers in 1968</a:t>
            </a:r>
            <a:r>
              <a:rPr lang="cs-CZ" dirty="0"/>
              <a:t>. 2004. SEIDMAN Michael.</a:t>
            </a:r>
          </a:p>
          <a:p>
            <a:r>
              <a:rPr lang="en-US" dirty="0"/>
              <a:t>Social protest and policy reform May 1968 and the </a:t>
            </a:r>
            <a:r>
              <a:rPr lang="en-US" dirty="0" err="1"/>
              <a:t>Loi</a:t>
            </a:r>
            <a:r>
              <a:rPr lang="en-US" dirty="0"/>
              <a:t> </a:t>
            </a:r>
            <a:r>
              <a:rPr lang="en-US" dirty="0" err="1"/>
              <a:t>d´Orientation</a:t>
            </a:r>
            <a:r>
              <a:rPr lang="en-US" dirty="0"/>
              <a:t> in France Sidney</a:t>
            </a:r>
            <a:r>
              <a:rPr lang="cs-CZ" dirty="0"/>
              <a:t>. 1993. TARROW, </a:t>
            </a:r>
            <a:r>
              <a:rPr lang="cs-CZ" dirty="0" err="1"/>
              <a:t>Cornell</a:t>
            </a:r>
            <a:r>
              <a:rPr lang="cs-CZ" dirty="0"/>
              <a:t>.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56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FA95D8-1C26-48DD-9071-2E752833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/>
              <a:t>Obsah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9D9CC2-5FD3-4EB3-8398-40B09A9AB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Politická situace ve Francii 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Události, vedoucí ke květnu 1968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Květen 1968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Ukončení nepokojů 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Důsledky květnových událostí</a:t>
            </a:r>
          </a:p>
        </p:txBody>
      </p:sp>
    </p:spTree>
    <p:extLst>
      <p:ext uri="{BB962C8B-B14F-4D97-AF65-F5344CB8AC3E}">
        <p14:creationId xmlns:p14="http://schemas.microsoft.com/office/powerpoint/2010/main" val="409026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B593F0-C77E-4947-A35E-B1E7C8B7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3" y="1045426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Politická situace ve Francii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B0F1-9B13-427F-835B-642D7B29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14600"/>
            <a:ext cx="4777491" cy="3614488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V. francouzská republika 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prezident Charles de </a:t>
            </a:r>
            <a:r>
              <a:rPr lang="cs-CZ" sz="2000" dirty="0" err="1">
                <a:solidFill>
                  <a:schemeClr val="tx2"/>
                </a:solidFill>
              </a:rPr>
              <a:t>Gaulle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premiér Georges </a:t>
            </a:r>
            <a:r>
              <a:rPr lang="cs-CZ" sz="2000" dirty="0" err="1">
                <a:solidFill>
                  <a:schemeClr val="tx2"/>
                </a:solidFill>
              </a:rPr>
              <a:t>Pompidou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ministr pro mládí a sport Francois </a:t>
            </a:r>
            <a:r>
              <a:rPr lang="cs-CZ" sz="2000" dirty="0" err="1">
                <a:solidFill>
                  <a:schemeClr val="tx2"/>
                </a:solidFill>
              </a:rPr>
              <a:t>Missoffe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5" name="Obrázek 4" descr="Obsah obrázku osoba, uniforma, baseballový míček, fotka&#10;&#10;Popis byl vytvořen automaticky">
            <a:extLst>
              <a:ext uri="{FF2B5EF4-FFF2-40B4-BE49-F238E27FC236}">
                <a16:creationId xmlns:a16="http://schemas.microsoft.com/office/drawing/2014/main" id="{97D4B303-883A-41E5-91DF-E1344F80F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95" y="2514600"/>
            <a:ext cx="2448813" cy="3614488"/>
          </a:xfrm>
          <a:prstGeom prst="rect">
            <a:avLst/>
          </a:prstGeom>
        </p:spPr>
      </p:pic>
      <p:pic>
        <p:nvPicPr>
          <p:cNvPr id="7" name="Obrázek 6" descr="Obsah obrázku muž, osoba, oblečení, oblek&#10;&#10;Popis byl vytvořen automaticky">
            <a:extLst>
              <a:ext uri="{FF2B5EF4-FFF2-40B4-BE49-F238E27FC236}">
                <a16:creationId xmlns:a16="http://schemas.microsoft.com/office/drawing/2014/main" id="{407F0831-E3BB-4368-98B1-D36EFF713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528396"/>
            <a:ext cx="2690172" cy="35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4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2E995D-0220-4881-98FD-B2529105A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76" y="734816"/>
            <a:ext cx="10486103" cy="2357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Situace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květ</a:t>
            </a:r>
            <a:r>
              <a:rPr lang="cs-CZ" dirty="0"/>
              <a:t>n</a:t>
            </a:r>
            <a:r>
              <a:rPr lang="en-US" dirty="0" err="1"/>
              <a:t>em</a:t>
            </a:r>
            <a:r>
              <a:rPr lang="en-US" dirty="0"/>
              <a:t> 1968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60F1DE-3118-416F-97F1-152B6AC57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75" y="914397"/>
            <a:ext cx="6165385" cy="6858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o 2</a:t>
            </a:r>
            <a:r>
              <a:rPr lang="cs-CZ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světové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válce</a:t>
            </a:r>
            <a:r>
              <a:rPr lang="en-US" dirty="0">
                <a:solidFill>
                  <a:schemeClr val="tx1"/>
                </a:solidFill>
              </a:rPr>
              <a:t> se Francie </a:t>
            </a:r>
            <a:r>
              <a:rPr lang="en-US" dirty="0" err="1">
                <a:solidFill>
                  <a:schemeClr val="tx1"/>
                </a:solidFill>
              </a:rPr>
              <a:t>modernizuje</a:t>
            </a:r>
            <a:r>
              <a:rPr lang="en-US" dirty="0">
                <a:solidFill>
                  <a:schemeClr val="tx1"/>
                </a:solidFill>
              </a:rPr>
              <a:t> 
</a:t>
            </a: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en-US" dirty="0" err="1">
                <a:solidFill>
                  <a:schemeClr val="tx1"/>
                </a:solidFill>
              </a:rPr>
              <a:t>espokojenost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studentů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pracujících</a:t>
            </a:r>
            <a:r>
              <a:rPr lang="en-US" dirty="0">
                <a:solidFill>
                  <a:schemeClr val="tx1"/>
                </a:solidFill>
              </a:rPr>
              <a:t>
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en-US" dirty="0" err="1">
                <a:solidFill>
                  <a:schemeClr val="tx1"/>
                </a:solidFill>
              </a:rPr>
              <a:t>távka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továrn</a:t>
            </a:r>
            <a:r>
              <a:rPr lang="cs-CZ" dirty="0">
                <a:solidFill>
                  <a:schemeClr val="tx1"/>
                </a:solidFill>
              </a:rPr>
              <a:t>ě</a:t>
            </a:r>
            <a:r>
              <a:rPr lang="en-US" dirty="0">
                <a:solidFill>
                  <a:schemeClr val="tx1"/>
                </a:solidFill>
              </a:rPr>
              <a:t>
</a:t>
            </a: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en-US" dirty="0" err="1">
                <a:solidFill>
                  <a:schemeClr val="tx1"/>
                </a:solidFill>
              </a:rPr>
              <a:t>ázorový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střet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mezi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ministrem</a:t>
            </a:r>
            <a:r>
              <a:rPr lang="en-US" dirty="0">
                <a:solidFill>
                  <a:schemeClr val="tx1"/>
                </a:solidFill>
              </a:rPr>
              <a:t> Francois </a:t>
            </a:r>
            <a:r>
              <a:rPr lang="en-US" dirty="0" err="1">
                <a:solidFill>
                  <a:schemeClr val="tx1"/>
                </a:solidFill>
              </a:rPr>
              <a:t>Missoffem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studentem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sociologie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Danielem</a:t>
            </a:r>
            <a:r>
              <a:rPr lang="en-US" dirty="0">
                <a:solidFill>
                  <a:schemeClr val="tx1"/>
                </a:solidFill>
              </a:rPr>
              <a:t> Cohn-</a:t>
            </a:r>
            <a:r>
              <a:rPr lang="en-US" dirty="0" err="1">
                <a:solidFill>
                  <a:schemeClr val="tx1"/>
                </a:solidFill>
              </a:rPr>
              <a:t>Benditem</a:t>
            </a:r>
            <a:r>
              <a:rPr lang="en-US" dirty="0">
                <a:solidFill>
                  <a:schemeClr val="tx1"/>
                </a:solidFill>
              </a:rPr>
              <a:t>
21. </a:t>
            </a:r>
            <a:r>
              <a:rPr lang="en-US" dirty="0" err="1">
                <a:solidFill>
                  <a:schemeClr val="tx1"/>
                </a:solidFill>
              </a:rPr>
              <a:t>března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útok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budovu</a:t>
            </a:r>
            <a:r>
              <a:rPr lang="en-US" dirty="0">
                <a:solidFill>
                  <a:schemeClr val="tx1"/>
                </a:solidFill>
              </a:rPr>
              <a:t> American Express 
</a:t>
            </a:r>
            <a:r>
              <a:rPr lang="en-US" dirty="0" err="1">
                <a:solidFill>
                  <a:schemeClr val="tx1"/>
                </a:solidFill>
              </a:rPr>
              <a:t>okupace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administrativního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bloku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univerzity</a:t>
            </a:r>
            <a:endParaRPr lang="en-US" dirty="0">
              <a:solidFill>
                <a:schemeClr val="tx1"/>
              </a:solidFill>
            </a:endParaRPr>
          </a:p>
          <a:p>
            <a:pPr lvl="1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osoba, exteriér, muž, mladý&#10;&#10;Popis byl vytvořen automaticky">
            <a:extLst>
              <a:ext uri="{FF2B5EF4-FFF2-40B4-BE49-F238E27FC236}">
                <a16:creationId xmlns:a16="http://schemas.microsoft.com/office/drawing/2014/main" id="{5DCC48A2-5585-4758-ACCE-36FFCD4CD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23" y="2745362"/>
            <a:ext cx="5322582" cy="3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1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1D8580-1FB2-4D83-BFE1-43B64F451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81000"/>
            <a:ext cx="10003218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dirty="0"/>
              <a:t>K</a:t>
            </a:r>
            <a:r>
              <a:rPr lang="en-US" dirty="0" err="1"/>
              <a:t>věten</a:t>
            </a:r>
            <a:r>
              <a:rPr lang="en-US" dirty="0"/>
              <a:t> 1968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C983A1-6097-4CE3-BF7C-53963041A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4876800" cy="37835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1. </a:t>
            </a:r>
            <a:r>
              <a:rPr lang="en-US" sz="1500" dirty="0" err="1">
                <a:solidFill>
                  <a:schemeClr val="tx2"/>
                </a:solidFill>
              </a:rPr>
              <a:t>května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odborový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pochod</a:t>
            </a:r>
            <a:r>
              <a:rPr lang="en-US" sz="1500" dirty="0">
                <a:solidFill>
                  <a:schemeClr val="tx2"/>
                </a:solidFill>
              </a:rPr>
              <a:t> z Place de la Republique </a:t>
            </a:r>
            <a:r>
              <a:rPr lang="en-US" sz="1500" dirty="0" err="1">
                <a:solidFill>
                  <a:schemeClr val="tx2"/>
                </a:solidFill>
              </a:rPr>
              <a:t>na</a:t>
            </a:r>
            <a:r>
              <a:rPr lang="en-US" sz="1500" dirty="0">
                <a:solidFill>
                  <a:schemeClr val="tx2"/>
                </a:solidFill>
              </a:rPr>
              <a:t> Place de la Bastille 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2. </a:t>
            </a:r>
            <a:r>
              <a:rPr lang="en-US" sz="1500" dirty="0" err="1">
                <a:solidFill>
                  <a:schemeClr val="tx2"/>
                </a:solidFill>
              </a:rPr>
              <a:t>května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uzavření</a:t>
            </a:r>
            <a:r>
              <a:rPr lang="en-US" sz="1500" dirty="0">
                <a:solidFill>
                  <a:schemeClr val="tx2"/>
                </a:solidFill>
              </a:rPr>
              <a:t> Nanterre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3. </a:t>
            </a:r>
            <a:r>
              <a:rPr lang="en-US" sz="1500" dirty="0" err="1">
                <a:solidFill>
                  <a:schemeClr val="tx2"/>
                </a:solidFill>
              </a:rPr>
              <a:t>května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protestní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setkání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Sorbona</a:t>
            </a:r>
            <a:endParaRPr lang="en-US" sz="1500" dirty="0">
              <a:solidFill>
                <a:schemeClr val="tx2"/>
              </a:solidFill>
            </a:endParaRPr>
          </a:p>
          <a:p>
            <a:pPr marL="800100" lvl="1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2"/>
                </a:solidFill>
              </a:rPr>
              <a:t>zatýkání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studentů</a:t>
            </a:r>
            <a:endParaRPr lang="en-US" sz="1500" dirty="0">
              <a:solidFill>
                <a:schemeClr val="tx2"/>
              </a:solidFill>
            </a:endParaRPr>
          </a:p>
          <a:p>
            <a:pPr marL="800100" lvl="1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„</a:t>
            </a:r>
            <a:r>
              <a:rPr lang="en-US" sz="1500" dirty="0" err="1">
                <a:solidFill>
                  <a:schemeClr val="tx2"/>
                </a:solidFill>
              </a:rPr>
              <a:t>Osvoboďte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naše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soudruhy</a:t>
            </a:r>
            <a:r>
              <a:rPr lang="en-US" sz="1500" dirty="0">
                <a:solidFill>
                  <a:schemeClr val="tx2"/>
                </a:solidFill>
              </a:rPr>
              <a:t>“</a:t>
            </a:r>
          </a:p>
          <a:p>
            <a:pPr marL="800100" lvl="1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2"/>
                </a:solidFill>
              </a:rPr>
              <a:t>slzný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plyn</a:t>
            </a:r>
            <a:endParaRPr lang="en-US" sz="1500" dirty="0">
              <a:solidFill>
                <a:schemeClr val="tx2"/>
              </a:solidFill>
            </a:endParaRPr>
          </a:p>
          <a:p>
            <a:pPr marL="800100" lvl="1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2"/>
                </a:solidFill>
              </a:rPr>
              <a:t>Barikáda</a:t>
            </a:r>
            <a:r>
              <a:rPr lang="en-US" sz="1500" dirty="0">
                <a:solidFill>
                  <a:schemeClr val="tx2"/>
                </a:solidFill>
              </a:rPr>
              <a:t> v Place du Luxembourg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UNEF: </a:t>
            </a:r>
            <a:r>
              <a:rPr lang="en-US" sz="1500" dirty="0" err="1">
                <a:solidFill>
                  <a:schemeClr val="tx2"/>
                </a:solidFill>
              </a:rPr>
              <a:t>stávka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univerzit</a:t>
            </a:r>
            <a:r>
              <a:rPr lang="en-US" sz="1500" dirty="0">
                <a:solidFill>
                  <a:schemeClr val="tx2"/>
                </a:solidFill>
              </a:rPr>
              <a:t>, </a:t>
            </a:r>
            <a:r>
              <a:rPr lang="en-US" sz="1500" dirty="0" err="1">
                <a:solidFill>
                  <a:schemeClr val="tx2"/>
                </a:solidFill>
              </a:rPr>
              <a:t>odmítnutí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vyjednávání</a:t>
            </a:r>
            <a:r>
              <a:rPr lang="en-US" sz="1500" dirty="0">
                <a:solidFill>
                  <a:schemeClr val="tx2"/>
                </a:solidFill>
              </a:rPr>
              <a:t> s </a:t>
            </a:r>
            <a:r>
              <a:rPr lang="en-US" sz="1500" dirty="0" err="1">
                <a:solidFill>
                  <a:schemeClr val="tx2"/>
                </a:solidFill>
              </a:rPr>
              <a:t>vládou</a:t>
            </a:r>
            <a:endParaRPr lang="en-US" sz="1500" dirty="0">
              <a:solidFill>
                <a:schemeClr val="tx2"/>
              </a:solidFill>
            </a:endParaRP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l</a:t>
            </a:r>
            <a:r>
              <a:rPr lang="en-US" sz="1500" dirty="0" err="1">
                <a:solidFill>
                  <a:schemeClr val="tx2"/>
                </a:solidFill>
              </a:rPr>
              <a:t>atinská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čtvrť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10. </a:t>
            </a:r>
            <a:r>
              <a:rPr lang="en-US" sz="1500" dirty="0" err="1">
                <a:solidFill>
                  <a:schemeClr val="tx2"/>
                </a:solidFill>
              </a:rPr>
              <a:t>května</a:t>
            </a:r>
            <a:r>
              <a:rPr lang="en-US" sz="1500" dirty="0">
                <a:solidFill>
                  <a:schemeClr val="tx2"/>
                </a:solidFill>
              </a:rPr>
              <a:t>: </a:t>
            </a:r>
            <a:r>
              <a:rPr lang="cs-CZ" sz="1500" dirty="0">
                <a:solidFill>
                  <a:schemeClr val="tx2"/>
                </a:solidFill>
              </a:rPr>
              <a:t>n</a:t>
            </a:r>
            <a:r>
              <a:rPr lang="en-US" sz="1500" dirty="0" err="1">
                <a:solidFill>
                  <a:schemeClr val="tx2"/>
                </a:solidFill>
              </a:rPr>
              <a:t>oc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barikád</a:t>
            </a: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5" name="Obrázek 4" descr="Obsah obrázku exteriér, budova, ulice, chůze&#10;&#10;Popis byl vytvořen automaticky">
            <a:extLst>
              <a:ext uri="{FF2B5EF4-FFF2-40B4-BE49-F238E27FC236}">
                <a16:creationId xmlns:a16="http://schemas.microsoft.com/office/drawing/2014/main" id="{ED1BD823-8D93-4B77-8CAC-E1C44F079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" b="3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1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78A98C-9231-4104-BB60-5002693C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Květen 1968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2E279-92E9-4947-B1D5-56ACF3692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0"/>
            <a:ext cx="5875020" cy="8732520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20. května opozice vyzývá vládu k demisi</a:t>
            </a:r>
          </a:p>
          <a:p>
            <a:r>
              <a:rPr lang="cs-CZ" sz="2000" dirty="0">
                <a:solidFill>
                  <a:schemeClr val="tx2"/>
                </a:solidFill>
              </a:rPr>
              <a:t>24. května 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stávka 8 milionů </a:t>
            </a:r>
            <a:r>
              <a:rPr lang="cs-CZ" sz="2000" dirty="0" err="1">
                <a:solidFill>
                  <a:schemeClr val="tx2"/>
                </a:solidFill>
              </a:rPr>
              <a:t>pracujícíh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Charles de </a:t>
            </a:r>
            <a:r>
              <a:rPr lang="cs-CZ" sz="2000" dirty="0" err="1">
                <a:solidFill>
                  <a:schemeClr val="tx2"/>
                </a:solidFill>
              </a:rPr>
              <a:t>Gaulle</a:t>
            </a:r>
            <a:r>
              <a:rPr lang="cs-CZ" sz="2000" dirty="0">
                <a:solidFill>
                  <a:schemeClr val="tx2"/>
                </a:solidFill>
              </a:rPr>
              <a:t> slibuje referendum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„</a:t>
            </a:r>
            <a:r>
              <a:rPr lang="cs-CZ" sz="2000" dirty="0" err="1">
                <a:solidFill>
                  <a:schemeClr val="tx2"/>
                </a:solidFill>
              </a:rPr>
              <a:t>Audieu</a:t>
            </a:r>
            <a:r>
              <a:rPr lang="cs-CZ" sz="2000" dirty="0">
                <a:solidFill>
                  <a:schemeClr val="tx2"/>
                </a:solidFill>
              </a:rPr>
              <a:t>, de </a:t>
            </a:r>
            <a:r>
              <a:rPr lang="cs-CZ" sz="2000" dirty="0" err="1">
                <a:solidFill>
                  <a:schemeClr val="tx2"/>
                </a:solidFill>
              </a:rPr>
              <a:t>Gaulle</a:t>
            </a:r>
            <a:r>
              <a:rPr lang="cs-CZ" sz="2000" dirty="0">
                <a:solidFill>
                  <a:schemeClr val="tx2"/>
                </a:solidFill>
              </a:rPr>
              <a:t>“</a:t>
            </a:r>
          </a:p>
          <a:p>
            <a:r>
              <a:rPr lang="cs-CZ" sz="2000" dirty="0">
                <a:solidFill>
                  <a:schemeClr val="tx2"/>
                </a:solidFill>
              </a:rPr>
              <a:t>27. května vyjednávání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Požadavky pracujících</a:t>
            </a:r>
          </a:p>
        </p:txBody>
      </p:sp>
      <p:pic>
        <p:nvPicPr>
          <p:cNvPr id="5" name="Obrázek 4" descr="Obsah obrázku exteriér, budova, silnice, osoba&#10;&#10;Popis byl vytvořen automaticky">
            <a:extLst>
              <a:ext uri="{FF2B5EF4-FFF2-40B4-BE49-F238E27FC236}">
                <a16:creationId xmlns:a16="http://schemas.microsoft.com/office/drawing/2014/main" id="{3A61EE82-3F9C-42A8-BEC7-4E035692B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8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2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394E29-9C29-4BC6-AC2E-D32FE4D6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Ukončení nepokojů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4098F-B360-4D43-B7A4-BF62C5D8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29. května 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de </a:t>
            </a:r>
            <a:r>
              <a:rPr lang="cs-CZ" sz="2000" dirty="0" err="1">
                <a:solidFill>
                  <a:schemeClr val="tx2"/>
                </a:solidFill>
              </a:rPr>
              <a:t>Gaulle</a:t>
            </a:r>
            <a:r>
              <a:rPr lang="cs-CZ" sz="2000" dirty="0">
                <a:solidFill>
                  <a:schemeClr val="tx2"/>
                </a:solidFill>
              </a:rPr>
              <a:t> odletěl z </a:t>
            </a:r>
            <a:r>
              <a:rPr lang="cs-CZ" sz="2000" dirty="0" err="1">
                <a:solidFill>
                  <a:schemeClr val="tx2"/>
                </a:solidFill>
              </a:rPr>
              <a:t>Elysé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Palace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oběd s generálem Jacquesem </a:t>
            </a:r>
            <a:r>
              <a:rPr lang="cs-CZ" sz="2000" dirty="0" err="1">
                <a:solidFill>
                  <a:schemeClr val="tx2"/>
                </a:solidFill>
              </a:rPr>
              <a:t>Massu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30. května 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Charles de </a:t>
            </a:r>
            <a:r>
              <a:rPr lang="cs-CZ" sz="2000" dirty="0" err="1">
                <a:solidFill>
                  <a:schemeClr val="tx2"/>
                </a:solidFill>
              </a:rPr>
              <a:t>Gaulle</a:t>
            </a:r>
            <a:r>
              <a:rPr lang="cs-CZ" sz="2000" dirty="0">
                <a:solidFill>
                  <a:schemeClr val="tx2"/>
                </a:solidFill>
              </a:rPr>
              <a:t> rádiový projev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vyhlášení voleb na 23. června 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konec nepokojů</a:t>
            </a:r>
          </a:p>
        </p:txBody>
      </p:sp>
      <p:pic>
        <p:nvPicPr>
          <p:cNvPr id="5" name="Obrázek 4" descr="Obsah obrázku osoba, muž, oblek, fotka&#10;&#10;Popis byl vytvořen automaticky">
            <a:extLst>
              <a:ext uri="{FF2B5EF4-FFF2-40B4-BE49-F238E27FC236}">
                <a16:creationId xmlns:a16="http://schemas.microsoft.com/office/drawing/2014/main" id="{E6649D27-A782-4B91-8BEE-AD171C128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1101" b="-2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778A95-A827-40A0-8757-494A23FC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Důsledky květnových událostí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51E3F-AB29-48C9-98A5-46D637FF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 lnSpcReduction="10000"/>
          </a:bodyPr>
          <a:lstStyle/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kulturní, politické a sociální reformy </a:t>
            </a:r>
          </a:p>
          <a:p>
            <a:pPr lvl="1"/>
            <a:r>
              <a:rPr lang="cs-CZ" sz="1400" dirty="0">
                <a:solidFill>
                  <a:schemeClr val="tx1">
                    <a:alpha val="80000"/>
                  </a:schemeClr>
                </a:solidFill>
              </a:rPr>
              <a:t>Zvýšení platů, zaměstnavatelé museli lépe zacházet se zaměstnanci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univerzity byly přemístěny na předměstí</a:t>
            </a:r>
          </a:p>
          <a:p>
            <a:pPr lvl="1"/>
            <a:r>
              <a:rPr lang="cs-CZ" sz="1400" dirty="0">
                <a:solidFill>
                  <a:schemeClr val="tx1">
                    <a:alpha val="80000"/>
                  </a:schemeClr>
                </a:solidFill>
              </a:rPr>
              <a:t>studenti mohli nyní pokládat otázky a zpochybňovat myšlenky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politické důsledky: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procesy sjednocování levice rozvráceny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volby roku 1968 vyhráli gaullisté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PCF 2. ve volbách, antikomunistické nálady společnosti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předčasné volby katastrofou pro levici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odchod 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Mitterrada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z čela FGDS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prezidentské volby roku 1969</a:t>
            </a:r>
          </a:p>
        </p:txBody>
      </p:sp>
    </p:spTree>
    <p:extLst>
      <p:ext uri="{BB962C8B-B14F-4D97-AF65-F5344CB8AC3E}">
        <p14:creationId xmlns:p14="http://schemas.microsoft.com/office/powerpoint/2010/main" val="409860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C57656-A01F-4B32-B5C4-D171EDC9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8540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A49F7-1946-40FE-ACF9-81D0AC97C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1"/>
            <a:ext cx="12191999" cy="386568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91C726-86E5-4A93-8569-3DF28C1C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5562600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		Děkuji za pozornost </a:t>
            </a:r>
            <a:r>
              <a:rPr lang="en-US">
                <a:sym typeface="Wingdings" panose="05000000000000000000" pitchFamily="2" charset="2"/>
              </a:rPr>
              <a:t> </a:t>
            </a:r>
            <a:endParaRPr lang="en-US"/>
          </a:p>
        </p:txBody>
      </p:sp>
      <p:pic>
        <p:nvPicPr>
          <p:cNvPr id="5" name="Zástupný obsah 4" descr="Obsah obrázku muž, osoba, oblek, nošení&#10;&#10;Popis byl vytvořen automaticky">
            <a:extLst>
              <a:ext uri="{FF2B5EF4-FFF2-40B4-BE49-F238E27FC236}">
                <a16:creationId xmlns:a16="http://schemas.microsoft.com/office/drawing/2014/main" id="{F36F5C93-4FAB-49CE-AECF-1DA6B59DC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2" b="-2"/>
          <a:stretch/>
        </p:blipFill>
        <p:spPr>
          <a:xfrm>
            <a:off x="6732218" y="567942"/>
            <a:ext cx="4817466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648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379</Words>
  <Application>Microsoft Office PowerPoint</Application>
  <PresentationFormat>Širokoúhlá obrazovka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AvenirNext LT Pro Medium</vt:lpstr>
      <vt:lpstr>BlockprintVTI</vt:lpstr>
      <vt:lpstr>Jaro 1968 </vt:lpstr>
      <vt:lpstr>Obsah</vt:lpstr>
      <vt:lpstr>Politická situace ve Francii </vt:lpstr>
      <vt:lpstr>Situace před květnem 1968 </vt:lpstr>
      <vt:lpstr>Květen 1968</vt:lpstr>
      <vt:lpstr>Květen 1968</vt:lpstr>
      <vt:lpstr>Ukončení nepokojů</vt:lpstr>
      <vt:lpstr>Důsledky květnových událostí</vt:lpstr>
      <vt:lpstr>  Děkuji za pozornost  </vt:lpstr>
      <vt:lpstr>zdroje: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Jaro 1968 </dc:title>
  <dc:creator>Tomáš Skoták</dc:creator>
  <cp:lastModifiedBy>Tomáš Skoták</cp:lastModifiedBy>
  <cp:revision>28</cp:revision>
  <dcterms:created xsi:type="dcterms:W3CDTF">2020-11-27T18:30:03Z</dcterms:created>
  <dcterms:modified xsi:type="dcterms:W3CDTF">2020-12-01T07:57:46Z</dcterms:modified>
</cp:coreProperties>
</file>