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71" r:id="rId4"/>
    <p:sldId id="272" r:id="rId5"/>
    <p:sldId id="270" r:id="rId6"/>
    <p:sldId id="276" r:id="rId7"/>
    <p:sldId id="257" r:id="rId8"/>
    <p:sldId id="259" r:id="rId9"/>
    <p:sldId id="273" r:id="rId10"/>
    <p:sldId id="260" r:id="rId11"/>
    <p:sldId id="264" r:id="rId12"/>
    <p:sldId id="274" r:id="rId13"/>
    <p:sldId id="277" r:id="rId14"/>
    <p:sldId id="278" r:id="rId15"/>
    <p:sldId id="279" r:id="rId16"/>
    <p:sldId id="275" r:id="rId17"/>
    <p:sldId id="261" r:id="rId18"/>
    <p:sldId id="266" r:id="rId19"/>
    <p:sldId id="267" r:id="rId20"/>
    <p:sldId id="268" r:id="rId21"/>
    <p:sldId id="262" r:id="rId22"/>
    <p:sldId id="280" r:id="rId23"/>
    <p:sldId id="281" r:id="rId24"/>
    <p:sldId id="282" r:id="rId25"/>
    <p:sldId id="283" r:id="rId26"/>
    <p:sldId id="284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95A3E-78C8-48AA-ADDB-0A2A6FEC1B54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E55DE-C9C1-4D07-8DAA-AC569F5809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6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F47F1C-AEF7-4424-AFC0-67BDC8F50F79}" type="slidenum">
              <a:rPr lang="en-GB" altLang="cs-CZ"/>
              <a:pPr>
                <a:spcBef>
                  <a:spcPct val="0"/>
                </a:spcBef>
              </a:pPr>
              <a:t>3</a:t>
            </a:fld>
            <a:endParaRPr lang="en-GB" alt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0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68277A0-A14D-4DB6-8AB6-74352600AB3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116632"/>
            <a:ext cx="7543800" cy="2736304"/>
          </a:xfrm>
        </p:spPr>
        <p:txBody>
          <a:bodyPr/>
          <a:lstStyle/>
          <a:p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B</a:t>
            </a:r>
            <a:r>
              <a:rPr lang="cs-CZ" dirty="0" err="1" smtClean="0"/>
              <a:t>alkans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Populism</a:t>
            </a:r>
            <a:r>
              <a:rPr lang="cs-CZ" dirty="0" smtClean="0"/>
              <a:t> and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POL 133</a:t>
            </a:r>
          </a:p>
          <a:p>
            <a:r>
              <a:rPr lang="cs-CZ" dirty="0" smtClean="0"/>
              <a:t>Věra </a:t>
            </a:r>
            <a:r>
              <a:rPr lang="cs-CZ" dirty="0" err="1" smtClean="0"/>
              <a:t>Stojarová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5379" y="4581128"/>
            <a:ext cx="5508104" cy="1600200"/>
          </a:xfrm>
        </p:spPr>
        <p:txBody>
          <a:bodyPr>
            <a:normAutofit/>
          </a:bodyPr>
          <a:lstStyle/>
          <a:p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Serbia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7838256" cy="4167336"/>
          </a:xfrm>
        </p:spPr>
        <p:txBody>
          <a:bodyPr>
            <a:normAutofit/>
          </a:bodyPr>
          <a:lstStyle/>
          <a:p>
            <a:r>
              <a:rPr lang="cs-CZ" dirty="0" err="1" smtClean="0"/>
              <a:t>Serbia</a:t>
            </a:r>
            <a:r>
              <a:rPr lang="cs-CZ" dirty="0" smtClean="0"/>
              <a:t> </a:t>
            </a:r>
            <a:r>
              <a:rPr lang="cs-CZ" dirty="0" err="1" smtClean="0"/>
              <a:t>engaged</a:t>
            </a:r>
            <a:r>
              <a:rPr lang="cs-CZ" dirty="0" smtClean="0"/>
              <a:t> in </a:t>
            </a:r>
            <a:r>
              <a:rPr lang="cs-CZ" dirty="0" err="1" smtClean="0"/>
              <a:t>wars</a:t>
            </a:r>
            <a:r>
              <a:rPr lang="cs-CZ" dirty="0" smtClean="0"/>
              <a:t> (</a:t>
            </a:r>
            <a:r>
              <a:rPr lang="cs-CZ" dirty="0" err="1" smtClean="0"/>
              <a:t>Croatia</a:t>
            </a:r>
            <a:r>
              <a:rPr lang="cs-CZ" dirty="0" smtClean="0"/>
              <a:t>, </a:t>
            </a:r>
            <a:r>
              <a:rPr lang="cs-CZ" dirty="0" err="1" smtClean="0"/>
              <a:t>BiH</a:t>
            </a:r>
            <a:r>
              <a:rPr lang="cs-CZ" dirty="0" smtClean="0"/>
              <a:t>, Kosovo)</a:t>
            </a:r>
          </a:p>
          <a:p>
            <a:r>
              <a:rPr lang="cs-CZ" dirty="0" err="1" smtClean="0"/>
              <a:t>Enemies</a:t>
            </a:r>
            <a:r>
              <a:rPr lang="cs-CZ" dirty="0" smtClean="0"/>
              <a:t> – </a:t>
            </a:r>
            <a:r>
              <a:rPr lang="cs-CZ" dirty="0" err="1" smtClean="0"/>
              <a:t>Croats</a:t>
            </a:r>
            <a:r>
              <a:rPr lang="cs-CZ" dirty="0" smtClean="0"/>
              <a:t>, </a:t>
            </a:r>
            <a:r>
              <a:rPr lang="cs-CZ" dirty="0" err="1" smtClean="0"/>
              <a:t>Muslims</a:t>
            </a:r>
            <a:r>
              <a:rPr lang="cs-CZ" dirty="0" smtClean="0"/>
              <a:t>, </a:t>
            </a:r>
            <a:r>
              <a:rPr lang="cs-CZ" dirty="0" err="1" smtClean="0"/>
              <a:t>Albanians</a:t>
            </a:r>
            <a:r>
              <a:rPr lang="cs-CZ" dirty="0" smtClean="0"/>
              <a:t>, USA, EU, NATO, „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community</a:t>
            </a:r>
            <a:r>
              <a:rPr lang="cs-CZ" dirty="0" smtClean="0"/>
              <a:t>“, ICTY, </a:t>
            </a:r>
            <a:r>
              <a:rPr lang="cs-CZ" dirty="0" err="1" smtClean="0"/>
              <a:t>globalism</a:t>
            </a:r>
            <a:r>
              <a:rPr lang="cs-CZ" dirty="0" smtClean="0"/>
              <a:t>, 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dimension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/</a:t>
            </a:r>
            <a:r>
              <a:rPr lang="cs-CZ" dirty="0" err="1" smtClean="0"/>
              <a:t>against</a:t>
            </a:r>
            <a:r>
              <a:rPr lang="cs-CZ" dirty="0" smtClean="0"/>
              <a:t> SPS/“</a:t>
            </a:r>
            <a:r>
              <a:rPr lang="cs-CZ" dirty="0" err="1" smtClean="0"/>
              <a:t>democrats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Heartland</a:t>
            </a:r>
            <a:r>
              <a:rPr lang="cs-CZ" dirty="0" smtClean="0"/>
              <a:t> : </a:t>
            </a:r>
            <a:r>
              <a:rPr lang="cs-CZ" dirty="0" err="1" smtClean="0"/>
              <a:t>Srbija</a:t>
            </a:r>
            <a:r>
              <a:rPr lang="cs-CZ" dirty="0" smtClean="0"/>
              <a:t> do </a:t>
            </a:r>
            <a:r>
              <a:rPr lang="cs-CZ" dirty="0" err="1" smtClean="0"/>
              <a:t>Tokija</a:t>
            </a:r>
            <a:r>
              <a:rPr lang="cs-CZ" dirty="0" smtClean="0"/>
              <a:t>, </a:t>
            </a:r>
            <a:r>
              <a:rPr lang="cs-CZ" dirty="0" err="1" smtClean="0"/>
              <a:t>Srbija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a Nokia,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getting</a:t>
            </a:r>
            <a:r>
              <a:rPr lang="cs-CZ" dirty="0" smtClean="0"/>
              <a:t> </a:t>
            </a:r>
            <a:r>
              <a:rPr lang="cs-CZ" dirty="0" err="1" smtClean="0"/>
              <a:t>smaller</a:t>
            </a:r>
            <a:r>
              <a:rPr lang="cs-CZ" dirty="0" smtClean="0"/>
              <a:t> and </a:t>
            </a:r>
            <a:r>
              <a:rPr lang="cs-CZ" dirty="0" err="1" smtClean="0"/>
              <a:t>smaller</a:t>
            </a:r>
            <a:r>
              <a:rPr lang="cs-CZ" dirty="0" smtClean="0"/>
              <a:t> 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=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endParaRPr lang="cs-CZ" dirty="0" smtClean="0"/>
          </a:p>
          <a:p>
            <a:r>
              <a:rPr lang="cs-CZ" dirty="0" err="1" smtClean="0"/>
              <a:t>Charismatic</a:t>
            </a:r>
            <a:r>
              <a:rPr lang="cs-CZ" dirty="0" smtClean="0"/>
              <a:t> leader : </a:t>
            </a:r>
            <a:r>
              <a:rPr lang="cs-CZ" dirty="0" err="1" smtClean="0"/>
              <a:t>parties</a:t>
            </a:r>
            <a:r>
              <a:rPr lang="cs-CZ" dirty="0" smtClean="0"/>
              <a:t> as </a:t>
            </a:r>
            <a:r>
              <a:rPr lang="cs-CZ" dirty="0" err="1" smtClean="0"/>
              <a:t>one</a:t>
            </a:r>
            <a:r>
              <a:rPr lang="cs-CZ" dirty="0" smtClean="0"/>
              <a:t> man </a:t>
            </a:r>
            <a:r>
              <a:rPr lang="cs-CZ" dirty="0" err="1" smtClean="0"/>
              <a:t>shows</a:t>
            </a:r>
            <a:r>
              <a:rPr lang="cs-CZ" dirty="0" smtClean="0"/>
              <a:t> – Slobodan </a:t>
            </a:r>
            <a:r>
              <a:rPr lang="cs-CZ" dirty="0" err="1" smtClean="0"/>
              <a:t>Milošević</a:t>
            </a:r>
            <a:r>
              <a:rPr lang="cs-CZ" dirty="0" smtClean="0"/>
              <a:t>, Vojislav </a:t>
            </a:r>
            <a:r>
              <a:rPr lang="cs-CZ" dirty="0" err="1" smtClean="0"/>
              <a:t>Šešelj</a:t>
            </a:r>
            <a:r>
              <a:rPr lang="cs-CZ" dirty="0" smtClean="0"/>
              <a:t>, </a:t>
            </a:r>
            <a:r>
              <a:rPr lang="cs-CZ" dirty="0" err="1" smtClean="0"/>
              <a:t>Vuk</a:t>
            </a:r>
            <a:r>
              <a:rPr lang="cs-CZ" dirty="0" smtClean="0"/>
              <a:t> </a:t>
            </a:r>
            <a:r>
              <a:rPr lang="cs-CZ" dirty="0" err="1" smtClean="0"/>
              <a:t>Drašković</a:t>
            </a:r>
            <a:r>
              <a:rPr lang="cs-CZ" dirty="0" smtClean="0"/>
              <a:t>, </a:t>
            </a:r>
          </a:p>
          <a:p>
            <a:r>
              <a:rPr lang="cs-CZ" dirty="0" err="1" smtClean="0"/>
              <a:t>Chameleonic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– SRS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Socialists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5" descr="ethnic-yu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25" y="4050000"/>
            <a:ext cx="3744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Serbia</a:t>
            </a:r>
            <a:r>
              <a:rPr lang="cs-CZ" dirty="0" smtClean="0"/>
              <a:t> - SNS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Serbian</a:t>
            </a:r>
            <a:r>
              <a:rPr lang="cs-CZ" dirty="0" smtClean="0"/>
              <a:t> </a:t>
            </a:r>
            <a:r>
              <a:rPr lang="cs-CZ" dirty="0" err="1" smtClean="0"/>
              <a:t>Progressive</a:t>
            </a:r>
            <a:r>
              <a:rPr lang="cs-CZ" dirty="0" smtClean="0"/>
              <a:t> Party (</a:t>
            </a:r>
            <a:r>
              <a:rPr lang="cs-CZ" dirty="0" err="1" smtClean="0"/>
              <a:t>Srpska</a:t>
            </a:r>
            <a:r>
              <a:rPr lang="cs-CZ" dirty="0" smtClean="0"/>
              <a:t> </a:t>
            </a:r>
            <a:r>
              <a:rPr lang="cs-CZ" dirty="0" err="1" smtClean="0"/>
              <a:t>napredna</a:t>
            </a:r>
            <a:r>
              <a:rPr lang="cs-CZ" dirty="0" smtClean="0"/>
              <a:t> </a:t>
            </a:r>
            <a:r>
              <a:rPr lang="cs-CZ" dirty="0" err="1" smtClean="0"/>
              <a:t>stranka</a:t>
            </a:r>
            <a:r>
              <a:rPr lang="cs-CZ" dirty="0" smtClean="0"/>
              <a:t>, SNS)</a:t>
            </a:r>
          </a:p>
          <a:p>
            <a:r>
              <a:rPr lang="cs-CZ" dirty="0" smtClean="0"/>
              <a:t>Tomislav Nikolic/</a:t>
            </a:r>
            <a:r>
              <a:rPr lang="cs-CZ" dirty="0" err="1" smtClean="0"/>
              <a:t>Alexandar</a:t>
            </a:r>
            <a:r>
              <a:rPr lang="cs-CZ" dirty="0" smtClean="0"/>
              <a:t> </a:t>
            </a:r>
            <a:r>
              <a:rPr lang="cs-CZ" dirty="0" err="1" smtClean="0"/>
              <a:t>Vucic</a:t>
            </a:r>
            <a:endParaRPr lang="cs-CZ" dirty="0" smtClean="0"/>
          </a:p>
          <a:p>
            <a:r>
              <a:rPr lang="cs-CZ" dirty="0" err="1" smtClean="0"/>
              <a:t>nationalism</a:t>
            </a:r>
            <a:r>
              <a:rPr lang="cs-CZ" dirty="0" smtClean="0"/>
              <a:t>, </a:t>
            </a:r>
            <a:r>
              <a:rPr lang="cs-CZ" dirty="0" err="1" smtClean="0"/>
              <a:t>traditionalism</a:t>
            </a:r>
            <a:r>
              <a:rPr lang="cs-CZ" dirty="0" smtClean="0"/>
              <a:t>, anti-</a:t>
            </a:r>
            <a:r>
              <a:rPr lang="cs-CZ" dirty="0" err="1" smtClean="0"/>
              <a:t>modernism</a:t>
            </a:r>
            <a:r>
              <a:rPr lang="cs-CZ" dirty="0" smtClean="0"/>
              <a:t>, anti-</a:t>
            </a:r>
            <a:r>
              <a:rPr lang="cs-CZ" dirty="0" err="1" smtClean="0"/>
              <a:t>westernisation</a:t>
            </a:r>
            <a:r>
              <a:rPr lang="cs-CZ" dirty="0" smtClean="0"/>
              <a:t>, </a:t>
            </a:r>
          </a:p>
          <a:p>
            <a:r>
              <a:rPr lang="cs-CZ" dirty="0" err="1" smtClean="0"/>
              <a:t>Serbian</a:t>
            </a:r>
            <a:r>
              <a:rPr lang="cs-CZ" dirty="0" smtClean="0"/>
              <a:t> </a:t>
            </a:r>
            <a:r>
              <a:rPr lang="cs-CZ" dirty="0" err="1" smtClean="0"/>
              <a:t>Orthodox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, </a:t>
            </a:r>
            <a:r>
              <a:rPr lang="cs-CZ" dirty="0" err="1" smtClean="0"/>
              <a:t>traditional</a:t>
            </a:r>
            <a:r>
              <a:rPr lang="cs-CZ" dirty="0" smtClean="0"/>
              <a:t> society, </a:t>
            </a:r>
            <a:r>
              <a:rPr lang="cs-CZ" dirty="0" err="1" smtClean="0"/>
              <a:t>football</a:t>
            </a:r>
            <a:r>
              <a:rPr lang="cs-CZ" dirty="0" smtClean="0"/>
              <a:t> </a:t>
            </a:r>
            <a:r>
              <a:rPr lang="cs-CZ" dirty="0" err="1" smtClean="0"/>
              <a:t>hoooligans</a:t>
            </a:r>
            <a:endParaRPr lang="cs-CZ" dirty="0" smtClean="0"/>
          </a:p>
          <a:p>
            <a:r>
              <a:rPr lang="cs-CZ" dirty="0" err="1" smtClean="0"/>
              <a:t>Anniversaries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NATO „air </a:t>
            </a:r>
            <a:r>
              <a:rPr lang="cs-CZ" dirty="0" err="1" smtClean="0"/>
              <a:t>campaign</a:t>
            </a:r>
            <a:r>
              <a:rPr lang="cs-CZ" dirty="0" smtClean="0"/>
              <a:t>“, ICTY </a:t>
            </a:r>
            <a:r>
              <a:rPr lang="cs-CZ" dirty="0" err="1" smtClean="0"/>
              <a:t>decisions</a:t>
            </a:r>
            <a:r>
              <a:rPr lang="cs-CZ" dirty="0" smtClean="0"/>
              <a:t>, </a:t>
            </a:r>
            <a:r>
              <a:rPr lang="cs-CZ" dirty="0" err="1" smtClean="0"/>
              <a:t>omnipotent</a:t>
            </a:r>
            <a:r>
              <a:rPr lang="cs-CZ" dirty="0" smtClean="0"/>
              <a:t> Kosovo case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116143"/>
            <a:ext cx="2643925" cy="176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1088"/>
            <a:ext cx="3563888" cy="27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3284984"/>
            <a:ext cx="3240360" cy="28872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Populism in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Macedonia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Greece</a:t>
            </a:r>
            <a:r>
              <a:rPr lang="cs-CZ" dirty="0" smtClean="0"/>
              <a:t>, </a:t>
            </a:r>
            <a:r>
              <a:rPr lang="cs-CZ" dirty="0" err="1" smtClean="0"/>
              <a:t>Bulgaria</a:t>
            </a:r>
            <a:r>
              <a:rPr lang="cs-CZ" dirty="0" smtClean="0"/>
              <a:t>, </a:t>
            </a:r>
            <a:r>
              <a:rPr lang="cs-CZ" dirty="0" err="1" smtClean="0"/>
              <a:t>Albanians</a:t>
            </a:r>
            <a:r>
              <a:rPr lang="cs-CZ" dirty="0" smtClean="0"/>
              <a:t>, </a:t>
            </a:r>
            <a:r>
              <a:rPr lang="cs-CZ" dirty="0" err="1" smtClean="0"/>
              <a:t>Serbian</a:t>
            </a:r>
            <a:r>
              <a:rPr lang="cs-CZ" dirty="0" smtClean="0"/>
              <a:t> </a:t>
            </a:r>
            <a:r>
              <a:rPr lang="cs-CZ" dirty="0" err="1" smtClean="0"/>
              <a:t>orthodox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endParaRPr lang="cs-CZ" dirty="0" smtClean="0"/>
          </a:p>
          <a:p>
            <a:r>
              <a:rPr lang="cs-CZ" dirty="0" smtClean="0"/>
              <a:t>VMRO-DPMNE</a:t>
            </a:r>
          </a:p>
          <a:p>
            <a:r>
              <a:rPr lang="cs-CZ" dirty="0" err="1" smtClean="0"/>
              <a:t>Alexaander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Great, </a:t>
            </a:r>
            <a:r>
              <a:rPr lang="cs-CZ" dirty="0" err="1" smtClean="0"/>
              <a:t>airport</a:t>
            </a:r>
            <a:r>
              <a:rPr lang="cs-CZ" dirty="0" smtClean="0"/>
              <a:t>, </a:t>
            </a:r>
            <a:r>
              <a:rPr lang="cs-CZ" dirty="0" err="1" smtClean="0"/>
              <a:t>highway</a:t>
            </a:r>
            <a:r>
              <a:rPr lang="cs-CZ" dirty="0" smtClean="0"/>
              <a:t>, Skopje</a:t>
            </a:r>
          </a:p>
          <a:p>
            <a:r>
              <a:rPr lang="cs-CZ" dirty="0" err="1" smtClean="0"/>
              <a:t>Antiquisation</a:t>
            </a:r>
            <a:endParaRPr lang="cs-CZ" dirty="0" smtClean="0"/>
          </a:p>
          <a:p>
            <a:r>
              <a:rPr lang="cs-CZ" dirty="0" err="1" smtClean="0"/>
              <a:t>Nationalism</a:t>
            </a:r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15" y="2851905"/>
            <a:ext cx="5672929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Populism in </a:t>
            </a:r>
            <a:r>
              <a:rPr lang="cs-CZ" dirty="0" err="1" smtClean="0"/>
              <a:t>BiH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Parties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ethnicity</a:t>
            </a:r>
            <a:endParaRPr lang="cs-CZ" dirty="0" smtClean="0"/>
          </a:p>
          <a:p>
            <a:r>
              <a:rPr lang="cs-CZ" dirty="0" err="1" smtClean="0"/>
              <a:t>Authoritarian</a:t>
            </a:r>
            <a:r>
              <a:rPr lang="cs-CZ" dirty="0" smtClean="0"/>
              <a:t> régime in RS – </a:t>
            </a:r>
            <a:r>
              <a:rPr lang="cs-CZ" dirty="0" err="1" smtClean="0"/>
              <a:t>Dodik</a:t>
            </a:r>
            <a:r>
              <a:rPr lang="cs-CZ" dirty="0" smtClean="0"/>
              <a:t> 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48" y="3058592"/>
            <a:ext cx="3552825" cy="4394944"/>
          </a:xfrm>
          <a:prstGeom prst="rect">
            <a:avLst/>
          </a:prstGeom>
        </p:spPr>
      </p:pic>
      <p:pic>
        <p:nvPicPr>
          <p:cNvPr id="5" name="Picture 4" descr="bosnia_herzegovina_pol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243408"/>
            <a:ext cx="3118838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5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Populism in </a:t>
            </a:r>
            <a:r>
              <a:rPr lang="cs-CZ" dirty="0" err="1" smtClean="0"/>
              <a:t>Albania</a:t>
            </a:r>
            <a:r>
              <a:rPr lang="cs-CZ" dirty="0" smtClean="0"/>
              <a:t> ??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Democratic</a:t>
            </a:r>
            <a:r>
              <a:rPr lang="cs-CZ" dirty="0" smtClean="0"/>
              <a:t> party vs. </a:t>
            </a:r>
            <a:r>
              <a:rPr lang="cs-CZ" dirty="0" err="1" smtClean="0"/>
              <a:t>Socialist</a:t>
            </a:r>
            <a:r>
              <a:rPr lang="cs-CZ" dirty="0" smtClean="0"/>
              <a:t> party</a:t>
            </a:r>
          </a:p>
          <a:p>
            <a:r>
              <a:rPr lang="cs-CZ" dirty="0" err="1" smtClean="0"/>
              <a:t>Polarisation</a:t>
            </a:r>
            <a:endParaRPr lang="cs-CZ" dirty="0" smtClean="0"/>
          </a:p>
          <a:p>
            <a:r>
              <a:rPr lang="cs-CZ" dirty="0" err="1" smtClean="0"/>
              <a:t>Illiberal</a:t>
            </a:r>
            <a:r>
              <a:rPr lang="cs-CZ" dirty="0" smtClean="0"/>
              <a:t> </a:t>
            </a:r>
            <a:r>
              <a:rPr lang="cs-CZ" dirty="0" err="1" smtClean="0"/>
              <a:t>practices</a:t>
            </a:r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00" y="404664"/>
            <a:ext cx="3672000" cy="42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3593976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Populism in </a:t>
            </a:r>
            <a:r>
              <a:rPr lang="cs-CZ" dirty="0" err="1" smtClean="0"/>
              <a:t>Montenegro</a:t>
            </a:r>
            <a:r>
              <a:rPr lang="cs-CZ" dirty="0" smtClean="0"/>
              <a:t> ???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Milo</a:t>
            </a:r>
            <a:r>
              <a:rPr lang="cs-CZ" dirty="0" smtClean="0"/>
              <a:t> </a:t>
            </a:r>
            <a:r>
              <a:rPr lang="cs-CZ" dirty="0" err="1" smtClean="0"/>
              <a:t>Djukanovic</a:t>
            </a:r>
            <a:r>
              <a:rPr lang="cs-CZ" dirty="0" smtClean="0"/>
              <a:t> </a:t>
            </a:r>
            <a:r>
              <a:rPr lang="cs-CZ" dirty="0" err="1" smtClean="0"/>
              <a:t>forever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endParaRPr lang="cs-CZ" dirty="0" smtClean="0"/>
          </a:p>
          <a:p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EU and NATO</a:t>
            </a:r>
          </a:p>
          <a:p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r>
              <a:rPr lang="cs-CZ" dirty="0" smtClean="0"/>
              <a:t>?? 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30871"/>
            <a:ext cx="4643713" cy="39757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77882"/>
            <a:ext cx="3815928" cy="215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572000"/>
            <a:ext cx="3275856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Populism in Kosovo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260648"/>
            <a:ext cx="7543800" cy="4311352"/>
          </a:xfrm>
        </p:spPr>
        <p:txBody>
          <a:bodyPr/>
          <a:lstStyle/>
          <a:p>
            <a:r>
              <a:rPr lang="cs-CZ" dirty="0" err="1" smtClean="0"/>
              <a:t>Vetevendosje</a:t>
            </a:r>
            <a:endParaRPr lang="cs-CZ" dirty="0" smtClean="0"/>
          </a:p>
          <a:p>
            <a:r>
              <a:rPr lang="cs-CZ" dirty="0" err="1" smtClean="0"/>
              <a:t>Albin</a:t>
            </a:r>
            <a:r>
              <a:rPr lang="cs-CZ" dirty="0" smtClean="0"/>
              <a:t> </a:t>
            </a:r>
            <a:r>
              <a:rPr lang="cs-CZ" dirty="0" err="1" smtClean="0"/>
              <a:t>Kurti</a:t>
            </a:r>
            <a:endParaRPr lang="cs-CZ" dirty="0" smtClean="0"/>
          </a:p>
          <a:p>
            <a:r>
              <a:rPr lang="cs-CZ" dirty="0" err="1" smtClean="0"/>
              <a:t>Self-determination</a:t>
            </a:r>
            <a:r>
              <a:rPr lang="cs-CZ" dirty="0" smtClean="0"/>
              <a:t> – referendum </a:t>
            </a:r>
          </a:p>
          <a:p>
            <a:r>
              <a:rPr lang="cs-CZ" dirty="0" err="1" smtClean="0"/>
              <a:t>Clan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(PDK,AAK,LDK)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89040"/>
            <a:ext cx="5184000" cy="38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99" y="4437112"/>
            <a:ext cx="5673997" cy="16002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Bulgaria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NDSV –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Stability and </a:t>
            </a:r>
            <a:r>
              <a:rPr lang="cs-CZ" dirty="0" err="1" smtClean="0"/>
              <a:t>Progress</a:t>
            </a:r>
            <a:endParaRPr lang="cs-CZ" dirty="0" smtClean="0"/>
          </a:p>
          <a:p>
            <a:r>
              <a:rPr lang="cs-CZ" dirty="0" smtClean="0"/>
              <a:t>GERB</a:t>
            </a:r>
          </a:p>
          <a:p>
            <a:r>
              <a:rPr lang="cs-CZ" dirty="0" smtClean="0"/>
              <a:t>Ataka</a:t>
            </a:r>
          </a:p>
          <a:p>
            <a:r>
              <a:rPr lang="cs-CZ" dirty="0" smtClean="0"/>
              <a:t>RZS – </a:t>
            </a:r>
            <a:r>
              <a:rPr lang="cs-CZ" dirty="0" err="1" smtClean="0"/>
              <a:t>Order</a:t>
            </a:r>
            <a:r>
              <a:rPr lang="cs-CZ" dirty="0" smtClean="0"/>
              <a:t>, </a:t>
            </a:r>
            <a:r>
              <a:rPr lang="cs-CZ" dirty="0" err="1" smtClean="0"/>
              <a:t>Law</a:t>
            </a:r>
            <a:r>
              <a:rPr lang="cs-CZ" dirty="0" smtClean="0"/>
              <a:t> and Justice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47530"/>
            <a:ext cx="48672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6781800" cy="1159024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Bulgaria</a:t>
            </a:r>
            <a:r>
              <a:rPr lang="cs-CZ" sz="3200" dirty="0" smtClean="0"/>
              <a:t>: GERB – </a:t>
            </a:r>
            <a:r>
              <a:rPr lang="cs-CZ" sz="3200" dirty="0" err="1" smtClean="0"/>
              <a:t>Citizens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European</a:t>
            </a:r>
            <a:r>
              <a:rPr lang="cs-CZ" sz="3200" dirty="0" smtClean="0"/>
              <a:t> </a:t>
            </a:r>
            <a:r>
              <a:rPr lang="cs-CZ" sz="3200" dirty="0" err="1" smtClean="0"/>
              <a:t>development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Bulgaria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46782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heraldic </a:t>
            </a:r>
            <a:r>
              <a:rPr lang="en-US" dirty="0"/>
              <a:t>sign </a:t>
            </a:r>
            <a:r>
              <a:rPr lang="en-US" dirty="0" smtClean="0"/>
              <a:t>or</a:t>
            </a:r>
            <a:r>
              <a:rPr lang="cs-CZ" dirty="0" smtClean="0"/>
              <a:t> </a:t>
            </a:r>
            <a:r>
              <a:rPr lang="en-US" dirty="0" smtClean="0"/>
              <a:t>coat </a:t>
            </a:r>
            <a:r>
              <a:rPr lang="en-US" dirty="0"/>
              <a:t>of arms in Bulgarian as </a:t>
            </a:r>
            <a:r>
              <a:rPr lang="en-US" dirty="0" smtClean="0"/>
              <a:t>acronym</a:t>
            </a:r>
            <a:endParaRPr lang="cs-CZ" dirty="0" smtClean="0"/>
          </a:p>
          <a:p>
            <a:r>
              <a:rPr lang="cs-CZ" dirty="0" err="1" smtClean="0"/>
              <a:t>personal</a:t>
            </a:r>
            <a:r>
              <a:rPr lang="cs-CZ" dirty="0" smtClean="0"/>
              <a:t> bodyguard of King Simeon II. </a:t>
            </a:r>
            <a:r>
              <a:rPr lang="en-US" dirty="0" err="1" smtClean="0"/>
              <a:t>Boyko</a:t>
            </a:r>
            <a:r>
              <a:rPr lang="en-US" dirty="0" smtClean="0"/>
              <a:t> </a:t>
            </a:r>
            <a:r>
              <a:rPr lang="en-US" dirty="0" err="1"/>
              <a:t>Borissov</a:t>
            </a:r>
            <a:r>
              <a:rPr lang="en-US" dirty="0"/>
              <a:t>. </a:t>
            </a:r>
            <a:endParaRPr lang="cs-CZ" dirty="0" smtClean="0"/>
          </a:p>
          <a:p>
            <a:r>
              <a:rPr lang="cs-CZ" dirty="0" smtClean="0"/>
              <a:t>2009  to </a:t>
            </a:r>
            <a:r>
              <a:rPr lang="cs-CZ" dirty="0" err="1" smtClean="0"/>
              <a:t>date</a:t>
            </a:r>
            <a:r>
              <a:rPr lang="cs-CZ" dirty="0" smtClean="0"/>
              <a:t> </a:t>
            </a:r>
          </a:p>
          <a:p>
            <a:r>
              <a:rPr lang="cs-CZ" dirty="0" smtClean="0"/>
              <a:t>di</a:t>
            </a:r>
            <a:r>
              <a:rPr lang="en-US" dirty="0" err="1" smtClean="0"/>
              <a:t>scourse</a:t>
            </a:r>
            <a:r>
              <a:rPr lang="en-US" dirty="0" smtClean="0"/>
              <a:t> </a:t>
            </a:r>
            <a:r>
              <a:rPr lang="en-US" dirty="0"/>
              <a:t>against the ruling elite and the </a:t>
            </a:r>
            <a:r>
              <a:rPr lang="en-US" dirty="0" smtClean="0"/>
              <a:t>mafia</a:t>
            </a:r>
            <a:endParaRPr lang="cs-CZ" dirty="0" smtClean="0"/>
          </a:p>
          <a:p>
            <a:r>
              <a:rPr lang="en-US" dirty="0" smtClean="0"/>
              <a:t>an </a:t>
            </a:r>
            <a:r>
              <a:rPr lang="en-US" dirty="0"/>
              <a:t>image of </a:t>
            </a:r>
            <a:r>
              <a:rPr lang="en-US" dirty="0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person </a:t>
            </a:r>
            <a:r>
              <a:rPr lang="en-US" dirty="0"/>
              <a:t>trying to solve everyday problems and going to many cities in </a:t>
            </a:r>
            <a:r>
              <a:rPr lang="en-US" dirty="0" smtClean="0"/>
              <a:t>Bulgaria</a:t>
            </a:r>
            <a:endParaRPr lang="cs-CZ" dirty="0" smtClean="0"/>
          </a:p>
          <a:p>
            <a:r>
              <a:rPr lang="en-US" dirty="0" smtClean="0"/>
              <a:t>“</a:t>
            </a:r>
            <a:r>
              <a:rPr lang="en-US" dirty="0"/>
              <a:t>I proved I </a:t>
            </a:r>
            <a:r>
              <a:rPr lang="en-US" dirty="0" smtClean="0"/>
              <a:t>can</a:t>
            </a:r>
            <a:r>
              <a:rPr lang="cs-CZ" dirty="0" smtClean="0"/>
              <a:t> </a:t>
            </a:r>
            <a:r>
              <a:rPr lang="en-US" dirty="0" smtClean="0"/>
              <a:t>satisfy </a:t>
            </a:r>
            <a:r>
              <a:rPr lang="en-US" dirty="0"/>
              <a:t>people’s needs- while the others were talking, I was working and solving problems</a:t>
            </a:r>
            <a:r>
              <a:rPr lang="en-US" dirty="0" smtClean="0"/>
              <a:t>”.</a:t>
            </a:r>
            <a:r>
              <a:rPr lang="cs-CZ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/>
              <a:t>“us” versus “them” </a:t>
            </a:r>
            <a:endParaRPr lang="cs-CZ" dirty="0" smtClean="0"/>
          </a:p>
          <a:p>
            <a:r>
              <a:rPr lang="en-US" dirty="0" smtClean="0"/>
              <a:t>to </a:t>
            </a:r>
            <a:r>
              <a:rPr lang="en-US" dirty="0"/>
              <a:t>finish once and </a:t>
            </a:r>
            <a:r>
              <a:rPr lang="en-US" dirty="0" smtClean="0"/>
              <a:t>for</a:t>
            </a:r>
            <a:r>
              <a:rPr lang="cs-CZ" dirty="0" smtClean="0"/>
              <a:t> </a:t>
            </a:r>
            <a:r>
              <a:rPr lang="en-US" dirty="0" smtClean="0"/>
              <a:t>all </a:t>
            </a:r>
            <a:r>
              <a:rPr lang="en-US" dirty="0"/>
              <a:t>with the mafia and the former agents of the communist secret services in </a:t>
            </a:r>
            <a:r>
              <a:rPr lang="en-US" dirty="0" smtClean="0"/>
              <a:t>Bulgaria</a:t>
            </a:r>
            <a:endParaRPr lang="cs-CZ" dirty="0" smtClean="0"/>
          </a:p>
          <a:p>
            <a:r>
              <a:rPr lang="en-US" dirty="0"/>
              <a:t>always </a:t>
            </a:r>
            <a:r>
              <a:rPr lang="en-US" dirty="0" smtClean="0"/>
              <a:t> </a:t>
            </a:r>
            <a:r>
              <a:rPr lang="en-US" dirty="0"/>
              <a:t>present in the </a:t>
            </a:r>
            <a:r>
              <a:rPr lang="en-US" dirty="0" smtClean="0"/>
              <a:t>media</a:t>
            </a:r>
            <a:endParaRPr lang="cs-CZ" dirty="0" smtClean="0"/>
          </a:p>
          <a:p>
            <a:r>
              <a:rPr lang="en-US" dirty="0"/>
              <a:t>close to the people, “one of them</a:t>
            </a:r>
            <a:r>
              <a:rPr lang="en-US" dirty="0" smtClean="0"/>
              <a:t>”,</a:t>
            </a:r>
            <a:r>
              <a:rPr lang="cs-CZ" dirty="0" smtClean="0"/>
              <a:t> </a:t>
            </a:r>
            <a:r>
              <a:rPr lang="en-US" dirty="0" smtClean="0"/>
              <a:t>always </a:t>
            </a:r>
            <a:r>
              <a:rPr lang="en-US" dirty="0"/>
              <a:t>being present and “speaking their language</a:t>
            </a:r>
            <a:r>
              <a:rPr lang="en-US" dirty="0" smtClean="0"/>
              <a:t>”.</a:t>
            </a:r>
            <a:r>
              <a:rPr lang="cs-CZ" dirty="0" smtClean="0"/>
              <a:t> </a:t>
            </a:r>
            <a:r>
              <a:rPr lang="en-US" dirty="0"/>
              <a:t>His direct contact with people certainly distinguished him </a:t>
            </a:r>
            <a:r>
              <a:rPr lang="en-US" dirty="0" smtClean="0"/>
              <a:t>also</a:t>
            </a:r>
            <a:r>
              <a:rPr lang="cs-CZ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the “aristocratic” </a:t>
            </a:r>
            <a:r>
              <a:rPr lang="en-US" dirty="0" smtClean="0"/>
              <a:t>style </a:t>
            </a:r>
            <a:r>
              <a:rPr lang="en-US" dirty="0"/>
              <a:t>of King Simeon II</a:t>
            </a:r>
            <a:endParaRPr lang="cs-CZ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550877"/>
            <a:ext cx="1944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Bulgaria</a:t>
            </a:r>
            <a:r>
              <a:rPr lang="cs-CZ" dirty="0" smtClean="0"/>
              <a:t>: Ataka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04664"/>
            <a:ext cx="8496944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Volen</a:t>
            </a:r>
            <a:r>
              <a:rPr lang="en-US" dirty="0" smtClean="0"/>
              <a:t> </a:t>
            </a:r>
            <a:r>
              <a:rPr lang="en-US" dirty="0" err="1" smtClean="0"/>
              <a:t>Siderov</a:t>
            </a:r>
            <a:endParaRPr lang="en-US" dirty="0"/>
          </a:p>
          <a:p>
            <a:r>
              <a:rPr lang="cs-CZ" dirty="0" smtClean="0"/>
              <a:t>Anti-establishment, </a:t>
            </a:r>
            <a:r>
              <a:rPr lang="en-US" dirty="0" smtClean="0"/>
              <a:t>anti-NATO </a:t>
            </a:r>
            <a:r>
              <a:rPr lang="en-US" dirty="0"/>
              <a:t>and anti-EU discourse as well as his hostile attitude </a:t>
            </a:r>
            <a:r>
              <a:rPr lang="en-US" dirty="0" smtClean="0"/>
              <a:t>the </a:t>
            </a:r>
            <a:r>
              <a:rPr lang="en-US" dirty="0"/>
              <a:t>Turkish and </a:t>
            </a:r>
            <a:r>
              <a:rPr lang="en-US" dirty="0" smtClean="0"/>
              <a:t>Roma</a:t>
            </a:r>
            <a:r>
              <a:rPr lang="cs-CZ" dirty="0" smtClean="0"/>
              <a:t> </a:t>
            </a:r>
            <a:r>
              <a:rPr lang="en-US" dirty="0" smtClean="0"/>
              <a:t>minorities </a:t>
            </a:r>
            <a:r>
              <a:rPr lang="en-US" dirty="0"/>
              <a:t>in Bulgaria. 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world </a:t>
            </a:r>
            <a:r>
              <a:rPr lang="en-US" dirty="0" smtClean="0"/>
              <a:t>conspiracy</a:t>
            </a:r>
            <a:r>
              <a:rPr lang="cs-CZ" dirty="0" smtClean="0"/>
              <a:t> </a:t>
            </a:r>
            <a:r>
              <a:rPr lang="en-US" dirty="0" smtClean="0"/>
              <a:t>theories </a:t>
            </a:r>
            <a:r>
              <a:rPr lang="en-US" dirty="0"/>
              <a:t>and the anti-Bulgarian policies </a:t>
            </a:r>
            <a:endParaRPr lang="cs-CZ" dirty="0" smtClean="0"/>
          </a:p>
          <a:p>
            <a:r>
              <a:rPr lang="en-US" dirty="0" smtClean="0"/>
              <a:t>scored </a:t>
            </a:r>
            <a:r>
              <a:rPr lang="en-US" dirty="0"/>
              <a:t>8% on the national elections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thus </a:t>
            </a:r>
            <a:r>
              <a:rPr lang="en-US" dirty="0"/>
              <a:t>becoming the fourth largest party in Bulgarian Parliament </a:t>
            </a:r>
            <a:endParaRPr lang="cs-CZ" dirty="0" smtClean="0"/>
          </a:p>
          <a:p>
            <a:r>
              <a:rPr lang="en-US" dirty="0" smtClean="0"/>
              <a:t>discourse </a:t>
            </a:r>
            <a:r>
              <a:rPr lang="en-US" dirty="0"/>
              <a:t>of “Us” </a:t>
            </a:r>
            <a:r>
              <a:rPr lang="en-US" dirty="0" err="1"/>
              <a:t>vs</a:t>
            </a:r>
            <a:r>
              <a:rPr lang="en-US" dirty="0"/>
              <a:t> “Them” </a:t>
            </a:r>
            <a:r>
              <a:rPr lang="en-US" dirty="0" smtClean="0"/>
              <a:t>: </a:t>
            </a:r>
            <a:r>
              <a:rPr lang="en-US" dirty="0"/>
              <a:t>“they are corrupt and will ruin the future of our country</a:t>
            </a:r>
            <a:r>
              <a:rPr lang="en-US" dirty="0" smtClean="0"/>
              <a:t>”, </a:t>
            </a:r>
            <a:r>
              <a:rPr lang="en-US" dirty="0"/>
              <a:t>“</a:t>
            </a:r>
            <a:r>
              <a:rPr lang="en-US" dirty="0" smtClean="0"/>
              <a:t>they</a:t>
            </a:r>
            <a:r>
              <a:rPr lang="cs-CZ" dirty="0" smtClean="0"/>
              <a:t> </a:t>
            </a:r>
            <a:r>
              <a:rPr lang="en-US" dirty="0" smtClean="0"/>
              <a:t>work </a:t>
            </a:r>
            <a:r>
              <a:rPr lang="en-US" dirty="0"/>
              <a:t>with the mafia and </a:t>
            </a:r>
            <a:r>
              <a:rPr lang="en-US" dirty="0" err="1" smtClean="0"/>
              <a:t>ste</a:t>
            </a:r>
            <a:r>
              <a:rPr lang="cs-CZ" dirty="0" smtClean="0"/>
              <a:t>a</a:t>
            </a:r>
            <a:r>
              <a:rPr lang="en-US" dirty="0" smtClean="0"/>
              <a:t>l </a:t>
            </a:r>
            <a:r>
              <a:rPr lang="en-US" dirty="0"/>
              <a:t>our money”, “they are all enemies of </a:t>
            </a:r>
            <a:r>
              <a:rPr lang="en-US" dirty="0" smtClean="0"/>
              <a:t>Bulgaria”. 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criticises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organization of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political </a:t>
            </a:r>
            <a:r>
              <a:rPr lang="en-US" dirty="0"/>
              <a:t>system: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en-US" dirty="0" smtClean="0"/>
              <a:t>direct </a:t>
            </a:r>
            <a:r>
              <a:rPr lang="en-US" dirty="0"/>
              <a:t>democracy, a “greater control on the politicians and judiciary monitoring of their actions”.</a:t>
            </a:r>
          </a:p>
          <a:p>
            <a:r>
              <a:rPr lang="en-US" dirty="0" smtClean="0"/>
              <a:t>also </a:t>
            </a:r>
            <a:r>
              <a:rPr lang="en-US" dirty="0"/>
              <a:t>mobilized its supporters while going on the streets and organizing public </a:t>
            </a:r>
            <a:r>
              <a:rPr lang="en-US" dirty="0" smtClean="0"/>
              <a:t>meetings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941168"/>
            <a:ext cx="27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Populism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Hostility</a:t>
            </a:r>
            <a:r>
              <a:rPr lang="cs-CZ" dirty="0" smtClean="0"/>
              <a:t>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representative</a:t>
            </a:r>
            <a:r>
              <a:rPr lang="cs-CZ" dirty="0"/>
              <a:t> </a:t>
            </a:r>
            <a:r>
              <a:rPr lang="cs-CZ" dirty="0" err="1" smtClean="0"/>
              <a:t>politics</a:t>
            </a:r>
            <a:endParaRPr lang="cs-CZ" dirty="0" smtClean="0"/>
          </a:p>
          <a:p>
            <a:r>
              <a:rPr lang="cs-CZ" dirty="0" err="1" smtClean="0"/>
              <a:t>Heartland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, </a:t>
            </a:r>
            <a:r>
              <a:rPr lang="cs-CZ" dirty="0" err="1" smtClean="0"/>
              <a:t>negativism</a:t>
            </a:r>
            <a:endParaRPr lang="cs-CZ" dirty="0" smtClean="0"/>
          </a:p>
          <a:p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extreme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endParaRPr lang="cs-CZ" dirty="0" smtClean="0"/>
          </a:p>
          <a:p>
            <a:r>
              <a:rPr lang="cs-CZ" dirty="0" smtClean="0"/>
              <a:t>Non-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populist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 and </a:t>
            </a:r>
            <a:r>
              <a:rPr lang="cs-CZ" dirty="0" err="1" smtClean="0"/>
              <a:t>charistmatic</a:t>
            </a:r>
            <a:r>
              <a:rPr lang="cs-CZ" dirty="0" smtClean="0"/>
              <a:t> leader</a:t>
            </a:r>
          </a:p>
          <a:p>
            <a:r>
              <a:rPr lang="cs-CZ" dirty="0" err="1" smtClean="0"/>
              <a:t>Chameleonic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065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Bulgaria</a:t>
            </a:r>
            <a:r>
              <a:rPr lang="cs-CZ" dirty="0" smtClean="0"/>
              <a:t>: </a:t>
            </a:r>
            <a:r>
              <a:rPr lang="cs-CZ" dirty="0" err="1" smtClean="0"/>
              <a:t>Order</a:t>
            </a:r>
            <a:r>
              <a:rPr lang="cs-CZ" dirty="0" smtClean="0"/>
              <a:t>, </a:t>
            </a:r>
            <a:r>
              <a:rPr lang="cs-CZ" dirty="0" err="1" smtClean="0"/>
              <a:t>Law</a:t>
            </a:r>
            <a:r>
              <a:rPr lang="cs-CZ" dirty="0" smtClean="0"/>
              <a:t> and Justice -RZS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directed </a:t>
            </a:r>
            <a:r>
              <a:rPr lang="en-US" dirty="0"/>
              <a:t>against Bulgarian political elite’s corruption, the fight against the mafia and the </a:t>
            </a:r>
            <a:r>
              <a:rPr lang="en-US" dirty="0" smtClean="0"/>
              <a:t>politicians</a:t>
            </a:r>
            <a:r>
              <a:rPr lang="cs-CZ" dirty="0" smtClean="0"/>
              <a:t> </a:t>
            </a:r>
            <a:r>
              <a:rPr lang="en-US" dirty="0" smtClean="0"/>
              <a:t>related </a:t>
            </a:r>
            <a:r>
              <a:rPr lang="en-US" dirty="0"/>
              <a:t>with organized crime circles. </a:t>
            </a:r>
            <a:endParaRPr lang="cs-CZ" dirty="0" smtClean="0"/>
          </a:p>
          <a:p>
            <a:r>
              <a:rPr lang="en-US" dirty="0" smtClean="0"/>
              <a:t>Its </a:t>
            </a:r>
            <a:r>
              <a:rPr lang="en-US" dirty="0"/>
              <a:t>leader </a:t>
            </a:r>
            <a:r>
              <a:rPr lang="en-US" dirty="0" err="1"/>
              <a:t>Yane</a:t>
            </a:r>
            <a:r>
              <a:rPr lang="en-US" dirty="0"/>
              <a:t> </a:t>
            </a:r>
            <a:r>
              <a:rPr lang="en-US" dirty="0" err="1" smtClean="0"/>
              <a:t>Yanev</a:t>
            </a:r>
            <a:endParaRPr lang="cs-CZ" dirty="0" smtClean="0"/>
          </a:p>
          <a:p>
            <a:r>
              <a:rPr lang="en-US" dirty="0" smtClean="0"/>
              <a:t>stayed marginal</a:t>
            </a:r>
            <a:r>
              <a:rPr lang="cs-CZ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discourse “the corrupt elite” vs. “the honest </a:t>
            </a:r>
            <a:r>
              <a:rPr lang="en-US" dirty="0" smtClean="0"/>
              <a:t>people”</a:t>
            </a:r>
            <a:endParaRPr lang="cs-CZ" dirty="0" smtClean="0"/>
          </a:p>
          <a:p>
            <a:r>
              <a:rPr lang="cs-CZ" dirty="0" smtClean="0"/>
              <a:t>Protest party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53136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93096"/>
            <a:ext cx="8928992" cy="2023120"/>
          </a:xfrm>
        </p:spPr>
        <p:txBody>
          <a:bodyPr>
            <a:normAutofit/>
          </a:bodyPr>
          <a:lstStyle/>
          <a:p>
            <a:r>
              <a:rPr lang="cs-CZ" dirty="0" err="1" smtClean="0"/>
              <a:t>Romania</a:t>
            </a:r>
            <a:r>
              <a:rPr lang="cs-CZ" dirty="0" smtClean="0"/>
              <a:t>: </a:t>
            </a:r>
            <a:r>
              <a:rPr lang="cs-CZ" dirty="0" err="1" smtClean="0"/>
              <a:t>Greater</a:t>
            </a:r>
            <a:r>
              <a:rPr lang="cs-CZ" dirty="0" smtClean="0"/>
              <a:t> </a:t>
            </a:r>
            <a:r>
              <a:rPr lang="cs-CZ" dirty="0" err="1" smtClean="0"/>
              <a:t>Romania</a:t>
            </a:r>
            <a:r>
              <a:rPr lang="cs-CZ" dirty="0" smtClean="0"/>
              <a:t> Party, PRM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76672"/>
            <a:ext cx="8352928" cy="403244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its inspiration from the communist regime, i.e., the regime of </a:t>
            </a:r>
            <a:r>
              <a:rPr lang="en-GB" dirty="0" err="1"/>
              <a:t>Nicolae</a:t>
            </a:r>
            <a:r>
              <a:rPr lang="en-GB" dirty="0"/>
              <a:t> </a:t>
            </a:r>
            <a:r>
              <a:rPr lang="en-GB" dirty="0" err="1"/>
              <a:t>Ceauşescu</a:t>
            </a:r>
            <a:r>
              <a:rPr lang="en-GB" dirty="0"/>
              <a:t>. </a:t>
            </a:r>
            <a:endParaRPr lang="cs-CZ" dirty="0" smtClean="0"/>
          </a:p>
          <a:p>
            <a:r>
              <a:rPr lang="en-GB" dirty="0" smtClean="0"/>
              <a:t>the </a:t>
            </a:r>
            <a:r>
              <a:rPr lang="en-GB" dirty="0"/>
              <a:t>preservation of national values, traditions, the defence of the national interest, culture and religion</a:t>
            </a:r>
            <a:r>
              <a:rPr lang="en-GB" dirty="0" smtClean="0"/>
              <a:t>.</a:t>
            </a:r>
            <a:endParaRPr lang="cs-CZ" dirty="0" smtClean="0"/>
          </a:p>
          <a:p>
            <a:r>
              <a:rPr lang="en-GB" dirty="0" smtClean="0"/>
              <a:t>incorporation </a:t>
            </a:r>
            <a:r>
              <a:rPr lang="en-GB" dirty="0"/>
              <a:t>of Moldova and part of Ukraine into Romania at the beginning of the 1990s. </a:t>
            </a:r>
            <a:endParaRPr lang="cs-CZ" dirty="0" smtClean="0"/>
          </a:p>
          <a:p>
            <a:r>
              <a:rPr lang="en-GB" dirty="0" smtClean="0"/>
              <a:t>anti-Semitic and xenophobic</a:t>
            </a:r>
            <a:r>
              <a:rPr lang="en-GB" b="1" dirty="0" smtClean="0"/>
              <a:t> </a:t>
            </a:r>
            <a:r>
              <a:rPr lang="en-GB" dirty="0" smtClean="0"/>
              <a:t>postures, </a:t>
            </a:r>
            <a:r>
              <a:rPr lang="en-GB" dirty="0"/>
              <a:t>targeting Jews, Hungarians and </a:t>
            </a:r>
            <a:r>
              <a:rPr lang="en-GB" dirty="0" err="1"/>
              <a:t>Romas</a:t>
            </a:r>
            <a:r>
              <a:rPr lang="en-GB" dirty="0"/>
              <a:t>, </a:t>
            </a:r>
            <a:endParaRPr lang="cs-CZ" dirty="0" smtClean="0"/>
          </a:p>
          <a:p>
            <a:r>
              <a:rPr lang="en-GB" dirty="0" smtClean="0"/>
              <a:t>a </a:t>
            </a:r>
            <a:r>
              <a:rPr lang="en-GB" dirty="0"/>
              <a:t>fight against corruption, nepotism, discrimination and economic crime – and promotes a strong </a:t>
            </a:r>
            <a:r>
              <a:rPr lang="en-GB" dirty="0" smtClean="0"/>
              <a:t>state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352627"/>
            <a:ext cx="2362200" cy="19335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5301208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202782" cy="5143500"/>
          </a:xfrm>
        </p:spPr>
      </p:pic>
    </p:spTree>
    <p:extLst>
      <p:ext uri="{BB962C8B-B14F-4D97-AF65-F5344CB8AC3E}">
        <p14:creationId xmlns:p14="http://schemas.microsoft.com/office/powerpoint/2010/main" val="15079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Free and Fair </a:t>
            </a:r>
            <a:r>
              <a:rPr lang="cs-CZ" dirty="0" err="1" smtClean="0"/>
              <a:t>elections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1" y="2797796"/>
            <a:ext cx="7674917" cy="181502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/>
              <a:t>inaccuracy of the voters’ register (multiple voting, voting of dead and those who emigrated)</a:t>
            </a:r>
            <a:endParaRPr lang="cs-CZ" dirty="0"/>
          </a:p>
          <a:p>
            <a:pPr lvl="0"/>
            <a:r>
              <a:rPr lang="en-GB" dirty="0"/>
              <a:t>politicised electoral commissions </a:t>
            </a:r>
            <a:endParaRPr lang="cs-CZ" dirty="0"/>
          </a:p>
          <a:p>
            <a:pPr lvl="0"/>
            <a:r>
              <a:rPr lang="en-GB" dirty="0"/>
              <a:t>vote buying, party employment, intimidation of voters, job loss threats</a:t>
            </a:r>
            <a:endParaRPr lang="cs-CZ" dirty="0"/>
          </a:p>
          <a:p>
            <a:pPr lvl="0"/>
            <a:r>
              <a:rPr lang="en-GB" dirty="0"/>
              <a:t>blurring of state and party activities, control of the media 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44105"/>
            <a:ext cx="2802380" cy="19333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2037806" cy="16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5445224"/>
            <a:ext cx="7652320" cy="72697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Media </a:t>
            </a:r>
            <a:r>
              <a:rPr lang="cs-CZ" dirty="0" err="1" smtClean="0"/>
              <a:t>freedom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476672"/>
            <a:ext cx="7720637" cy="4752528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media under direct influence of the ruling party or owned by the </a:t>
            </a:r>
            <a:r>
              <a:rPr lang="en-GB" dirty="0" err="1"/>
              <a:t>proxys</a:t>
            </a:r>
            <a:r>
              <a:rPr lang="en-GB" dirty="0"/>
              <a:t> of ruling elite leading to extensive coverage of ruling party and minimum coverage of oppositional parties</a:t>
            </a:r>
            <a:endParaRPr lang="cs-CZ" dirty="0"/>
          </a:p>
          <a:p>
            <a:pPr lvl="0"/>
            <a:r>
              <a:rPr lang="en-GB" dirty="0"/>
              <a:t>direct verbal/physical attacks on journalist supported by politicians shaping so the public discourse that media are enemies</a:t>
            </a:r>
            <a:endParaRPr lang="cs-CZ" dirty="0"/>
          </a:p>
          <a:p>
            <a:pPr lvl="0"/>
            <a:r>
              <a:rPr lang="en-GB" dirty="0"/>
              <a:t>arrests of investigative journalists </a:t>
            </a:r>
            <a:endParaRPr lang="cs-CZ" dirty="0"/>
          </a:p>
          <a:p>
            <a:pPr lvl="0"/>
            <a:r>
              <a:rPr lang="en-GB" dirty="0"/>
              <a:t>regulatory bodies close to the ruling parties </a:t>
            </a:r>
            <a:endParaRPr lang="cs-CZ" dirty="0"/>
          </a:p>
          <a:p>
            <a:pPr lvl="0"/>
            <a:r>
              <a:rPr lang="en-GB" dirty="0"/>
              <a:t>defamation, insult, incitement to hatred and other open ended concepts leading to self-censorship</a:t>
            </a:r>
            <a:endParaRPr lang="cs-CZ" dirty="0"/>
          </a:p>
          <a:p>
            <a:pPr lvl="0"/>
            <a:r>
              <a:rPr lang="en-GB" dirty="0"/>
              <a:t>over-regulation leading to charges against media outlets</a:t>
            </a:r>
            <a:endParaRPr lang="cs-CZ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77" y="4184237"/>
            <a:ext cx="3701846" cy="25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4077072"/>
            <a:ext cx="5652119" cy="209512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Privileged</a:t>
            </a:r>
            <a:r>
              <a:rPr lang="cs-CZ" dirty="0" smtClean="0"/>
              <a:t> </a:t>
            </a:r>
            <a:r>
              <a:rPr lang="cs-CZ" dirty="0" err="1" smtClean="0"/>
              <a:t>access</a:t>
            </a:r>
            <a:r>
              <a:rPr lang="cs-CZ" dirty="0" smtClean="0"/>
              <a:t> to public </a:t>
            </a:r>
            <a:r>
              <a:rPr lang="cs-CZ" dirty="0" err="1" smtClean="0"/>
              <a:t>resources</a:t>
            </a:r>
            <a:r>
              <a:rPr lang="cs-CZ" dirty="0" smtClean="0"/>
              <a:t> and </a:t>
            </a:r>
            <a:r>
              <a:rPr lang="cs-CZ" dirty="0" err="1" smtClean="0"/>
              <a:t>misuese</a:t>
            </a:r>
            <a:r>
              <a:rPr lang="cs-CZ" dirty="0" smtClean="0"/>
              <a:t> of </a:t>
            </a:r>
            <a:r>
              <a:rPr lang="cs-CZ" dirty="0" err="1" smtClean="0"/>
              <a:t>power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404664"/>
            <a:ext cx="6516215" cy="3672408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secret contracts</a:t>
            </a:r>
            <a:endParaRPr lang="cs-CZ" dirty="0"/>
          </a:p>
          <a:p>
            <a:pPr lvl="0"/>
            <a:r>
              <a:rPr lang="en-GB" dirty="0"/>
              <a:t>non-transparent budgets</a:t>
            </a:r>
            <a:endParaRPr lang="cs-CZ" dirty="0"/>
          </a:p>
          <a:p>
            <a:pPr lvl="0"/>
            <a:r>
              <a:rPr lang="en-GB" dirty="0"/>
              <a:t>economic subsidies to the loyal ones without proper oversight</a:t>
            </a:r>
            <a:endParaRPr lang="cs-CZ" dirty="0"/>
          </a:p>
          <a:p>
            <a:pPr lvl="0"/>
            <a:r>
              <a:rPr lang="en-GB" dirty="0"/>
              <a:t>party patronage in public as well as private sector</a:t>
            </a:r>
            <a:endParaRPr lang="cs-CZ" dirty="0"/>
          </a:p>
          <a:p>
            <a:pPr lvl="0"/>
            <a:r>
              <a:rPr lang="en-GB" dirty="0" err="1"/>
              <a:t>manipulised</a:t>
            </a:r>
            <a:r>
              <a:rPr lang="en-GB" dirty="0"/>
              <a:t> public tenders</a:t>
            </a:r>
            <a:endParaRPr lang="cs-CZ" dirty="0"/>
          </a:p>
          <a:p>
            <a:pPr lvl="0"/>
            <a:r>
              <a:rPr lang="en-GB" dirty="0"/>
              <a:t>appointing only party </a:t>
            </a:r>
            <a:r>
              <a:rPr lang="en-GB" dirty="0" err="1"/>
              <a:t>loyals</a:t>
            </a:r>
            <a:r>
              <a:rPr lang="en-GB" dirty="0"/>
              <a:t> to the top positions in public companies</a:t>
            </a:r>
            <a:endParaRPr lang="cs-CZ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7" y="2164557"/>
            <a:ext cx="3071813" cy="38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Civil society and </a:t>
            </a:r>
            <a:r>
              <a:rPr lang="cs-CZ" dirty="0" err="1" smtClean="0"/>
              <a:t>other</a:t>
            </a:r>
            <a:r>
              <a:rPr lang="cs-CZ" dirty="0" smtClean="0"/>
              <a:t> independent </a:t>
            </a:r>
            <a:r>
              <a:rPr lang="cs-CZ" dirty="0" err="1" smtClean="0"/>
              <a:t>institutions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Ombudsman</a:t>
            </a:r>
            <a:endParaRPr lang="cs-CZ" dirty="0"/>
          </a:p>
          <a:p>
            <a:pPr lvl="0"/>
            <a:r>
              <a:rPr lang="en-GB" dirty="0"/>
              <a:t>Civil society</a:t>
            </a:r>
            <a:endParaRPr lang="cs-CZ" dirty="0"/>
          </a:p>
          <a:p>
            <a:pPr lvl="0"/>
            <a:r>
              <a:rPr lang="en-GB" dirty="0"/>
              <a:t>Other independent institutions with oversight function</a:t>
            </a:r>
            <a:endParaRPr lang="cs-CZ" dirty="0"/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0"/>
            <a:ext cx="4286250" cy="24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25144"/>
            <a:ext cx="8640960" cy="137504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Illiberal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r>
              <a:rPr lang="cs-CZ" dirty="0" smtClean="0"/>
              <a:t> and Populism/</a:t>
            </a:r>
            <a:r>
              <a:rPr lang="cs-CZ" dirty="0" err="1" smtClean="0"/>
              <a:t>Nationalism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1" y="2914650"/>
            <a:ext cx="7629197" cy="27497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94" y="908720"/>
            <a:ext cx="3958046" cy="23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3414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Main features of Slovenia and the Western/Eastern Balkan states</a:t>
            </a:r>
            <a:endParaRPr lang="en-GB" altLang="cs-CZ" sz="400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123" name="Picture 5" descr="si-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croatia_flag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16563"/>
            <a:ext cx="852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Bosnia_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91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macedonia_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6985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srbsk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ALBA0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5619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 descr="b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41888"/>
            <a:ext cx="63341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roman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37288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092950" y="1052513"/>
            <a:ext cx="2051050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What is Balkan?  Western Balkan, southern, eastern??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Dates: (395, 1054, end of 14, century, 1453)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Dissolution of yugoslavia into what??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Nations, ethnics, religions, language, script, lliteracy, life standard </a:t>
            </a:r>
            <a:endParaRPr lang="en-GB" altLang="cs-CZ" sz="1800"/>
          </a:p>
        </p:txBody>
      </p:sp>
      <p:pic>
        <p:nvPicPr>
          <p:cNvPr id="5132" name="Picture 16" descr="montenegro_fla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7334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9" name="Rectangle 1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dirty="0" smtClean="0"/>
          </a:p>
        </p:txBody>
      </p:sp>
      <p:pic>
        <p:nvPicPr>
          <p:cNvPr id="5134" name="Picture 18" descr="kosovo fla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827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Obrázek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362075"/>
            <a:ext cx="5227637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1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pPr>
              <a:defRPr/>
            </a:pPr>
            <a:r>
              <a:rPr lang="cs-CZ" dirty="0" err="1" smtClean="0"/>
              <a:t>Timeline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94928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1991 </a:t>
            </a:r>
            <a:r>
              <a:rPr lang="cs-CZ" dirty="0" err="1" smtClean="0"/>
              <a:t>Slovenia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1991-95 </a:t>
            </a:r>
            <a:r>
              <a:rPr lang="cs-CZ" dirty="0" err="1" smtClean="0"/>
              <a:t>Croatia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1992-95 </a:t>
            </a:r>
            <a:r>
              <a:rPr lang="cs-CZ" dirty="0" err="1" smtClean="0"/>
              <a:t>BiH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1997 </a:t>
            </a:r>
            <a:r>
              <a:rPr lang="cs-CZ" dirty="0" err="1" smtClean="0"/>
              <a:t>Anarchy</a:t>
            </a:r>
            <a:r>
              <a:rPr lang="cs-CZ" dirty="0" smtClean="0"/>
              <a:t> in </a:t>
            </a:r>
            <a:r>
              <a:rPr lang="cs-CZ" dirty="0" err="1" smtClean="0"/>
              <a:t>Albania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1998-99 Kosovo</a:t>
            </a:r>
          </a:p>
          <a:p>
            <a:pPr>
              <a:defRPr/>
            </a:pPr>
            <a:r>
              <a:rPr lang="cs-CZ" dirty="0" smtClean="0"/>
              <a:t>2000 </a:t>
            </a:r>
            <a:r>
              <a:rPr lang="cs-CZ" dirty="0" err="1" smtClean="0"/>
              <a:t>Presevo</a:t>
            </a:r>
            <a:r>
              <a:rPr lang="cs-CZ" dirty="0" smtClean="0"/>
              <a:t> </a:t>
            </a:r>
            <a:r>
              <a:rPr lang="cs-CZ" dirty="0" err="1" smtClean="0"/>
              <a:t>valley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2001 </a:t>
            </a:r>
            <a:r>
              <a:rPr lang="cs-CZ" dirty="0" err="1" smtClean="0"/>
              <a:t>Macedonia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2003 </a:t>
            </a:r>
            <a:r>
              <a:rPr lang="cs-CZ" dirty="0" err="1" smtClean="0"/>
              <a:t>Belgrade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2006 </a:t>
            </a:r>
            <a:r>
              <a:rPr lang="cs-CZ" dirty="0" err="1" smtClean="0"/>
              <a:t>Montenegro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2008 Kosovo</a:t>
            </a:r>
          </a:p>
          <a:p>
            <a:pPr marL="0" indent="0">
              <a:buNone/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pic>
        <p:nvPicPr>
          <p:cNvPr id="614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54138"/>
            <a:ext cx="5227637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18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653900"/>
            <a:ext cx="5422725" cy="16002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25" y="548680"/>
            <a:ext cx="7543800" cy="3879304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Croatia</a:t>
            </a:r>
            <a:r>
              <a:rPr lang="cs-CZ" dirty="0" smtClean="0"/>
              <a:t>: </a:t>
            </a:r>
            <a:r>
              <a:rPr lang="cs-CZ" dirty="0" err="1" smtClean="0"/>
              <a:t>Croatian</a:t>
            </a:r>
            <a:r>
              <a:rPr lang="cs-CZ" dirty="0"/>
              <a:t> </a:t>
            </a:r>
            <a:r>
              <a:rPr lang="cs-CZ" dirty="0" err="1" smtClean="0"/>
              <a:t>Democratic</a:t>
            </a:r>
            <a:r>
              <a:rPr lang="cs-CZ" dirty="0" smtClean="0"/>
              <a:t> Union HDZ </a:t>
            </a:r>
          </a:p>
          <a:p>
            <a:r>
              <a:rPr lang="cs-CZ" dirty="0" err="1" smtClean="0"/>
              <a:t>Bosnia</a:t>
            </a:r>
            <a:r>
              <a:rPr lang="cs-CZ" dirty="0" smtClean="0"/>
              <a:t> and </a:t>
            </a:r>
            <a:r>
              <a:rPr lang="cs-CZ" dirty="0" err="1" smtClean="0"/>
              <a:t>Herzegovina</a:t>
            </a:r>
            <a:r>
              <a:rPr lang="cs-CZ" dirty="0" smtClean="0"/>
              <a:t>: </a:t>
            </a:r>
            <a:r>
              <a:rPr lang="cs-CZ" dirty="0" err="1" smtClean="0"/>
              <a:t>parties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ethnicity</a:t>
            </a:r>
            <a:endParaRPr lang="cs-CZ" dirty="0" smtClean="0"/>
          </a:p>
          <a:p>
            <a:r>
              <a:rPr lang="cs-CZ" dirty="0" err="1" smtClean="0"/>
              <a:t>Serbia</a:t>
            </a:r>
            <a:r>
              <a:rPr lang="cs-CZ" dirty="0" smtClean="0"/>
              <a:t>: </a:t>
            </a:r>
            <a:r>
              <a:rPr lang="cs-CZ" dirty="0" err="1" smtClean="0"/>
              <a:t>Serbian</a:t>
            </a:r>
            <a:r>
              <a:rPr lang="cs-CZ" dirty="0" smtClean="0"/>
              <a:t> </a:t>
            </a:r>
            <a:r>
              <a:rPr lang="cs-CZ" dirty="0" err="1" smtClean="0"/>
              <a:t>Radical</a:t>
            </a:r>
            <a:r>
              <a:rPr lang="cs-CZ" dirty="0" smtClean="0"/>
              <a:t> Party, </a:t>
            </a:r>
            <a:r>
              <a:rPr lang="cs-CZ" dirty="0" err="1" smtClean="0"/>
              <a:t>Serbian</a:t>
            </a:r>
            <a:r>
              <a:rPr lang="cs-CZ" dirty="0" smtClean="0"/>
              <a:t> </a:t>
            </a:r>
            <a:r>
              <a:rPr lang="cs-CZ" dirty="0" err="1" smtClean="0"/>
              <a:t>Progressive</a:t>
            </a:r>
            <a:r>
              <a:rPr lang="cs-CZ" dirty="0" smtClean="0"/>
              <a:t> Party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nationalist</a:t>
            </a:r>
            <a:r>
              <a:rPr lang="cs-CZ" dirty="0" smtClean="0"/>
              <a:t> </a:t>
            </a:r>
            <a:r>
              <a:rPr lang="cs-CZ" dirty="0" err="1" smtClean="0"/>
              <a:t>bzw</a:t>
            </a:r>
            <a:r>
              <a:rPr lang="cs-CZ" dirty="0" smtClean="0"/>
              <a:t>. </a:t>
            </a:r>
            <a:r>
              <a:rPr lang="cs-CZ" dirty="0" err="1" smtClean="0"/>
              <a:t>populist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endParaRPr lang="cs-CZ" dirty="0" smtClean="0"/>
          </a:p>
          <a:p>
            <a:r>
              <a:rPr lang="cs-CZ" dirty="0" err="1" smtClean="0"/>
              <a:t>Montenegro</a:t>
            </a:r>
            <a:r>
              <a:rPr lang="cs-CZ" dirty="0" smtClean="0"/>
              <a:t>: </a:t>
            </a:r>
            <a:r>
              <a:rPr lang="cs-CZ" dirty="0" err="1" smtClean="0"/>
              <a:t>one</a:t>
            </a:r>
            <a:r>
              <a:rPr lang="cs-CZ" dirty="0" smtClean="0"/>
              <a:t> man show</a:t>
            </a:r>
          </a:p>
          <a:p>
            <a:r>
              <a:rPr lang="cs-CZ" dirty="0" err="1" smtClean="0"/>
              <a:t>Macedonia</a:t>
            </a:r>
            <a:r>
              <a:rPr lang="cs-CZ" dirty="0" smtClean="0"/>
              <a:t>: VMRO-DPMNE</a:t>
            </a:r>
          </a:p>
          <a:p>
            <a:r>
              <a:rPr lang="cs-CZ" dirty="0" smtClean="0"/>
              <a:t>Kosovo: </a:t>
            </a:r>
            <a:r>
              <a:rPr lang="cs-CZ" dirty="0" err="1" smtClean="0"/>
              <a:t>Vetevendosje</a:t>
            </a:r>
            <a:endParaRPr lang="cs-CZ" dirty="0" smtClean="0"/>
          </a:p>
          <a:p>
            <a:r>
              <a:rPr lang="cs-CZ" dirty="0" err="1" smtClean="0"/>
              <a:t>Albania</a:t>
            </a:r>
            <a:r>
              <a:rPr lang="cs-CZ" dirty="0" smtClean="0"/>
              <a:t>: </a:t>
            </a:r>
            <a:r>
              <a:rPr lang="cs-CZ" dirty="0" err="1" smtClean="0"/>
              <a:t>polarisation</a:t>
            </a:r>
            <a:r>
              <a:rPr lang="cs-CZ" dirty="0" smtClean="0"/>
              <a:t> of </a:t>
            </a:r>
            <a:r>
              <a:rPr lang="cs-CZ" dirty="0" err="1" smtClean="0"/>
              <a:t>Democrats</a:t>
            </a:r>
            <a:r>
              <a:rPr lang="cs-CZ" dirty="0" smtClean="0"/>
              <a:t> and </a:t>
            </a:r>
            <a:r>
              <a:rPr lang="cs-CZ" dirty="0" err="1" smtClean="0"/>
              <a:t>Socialists</a:t>
            </a:r>
            <a:endParaRPr lang="cs-CZ" dirty="0" smtClean="0"/>
          </a:p>
          <a:p>
            <a:r>
              <a:rPr lang="cs-CZ" dirty="0" err="1" smtClean="0"/>
              <a:t>Romania</a:t>
            </a:r>
            <a:r>
              <a:rPr lang="cs-CZ" dirty="0" smtClean="0"/>
              <a:t>: PP-DD (</a:t>
            </a:r>
            <a:r>
              <a:rPr lang="cs-CZ" dirty="0" err="1" smtClean="0"/>
              <a:t>nationalist</a:t>
            </a:r>
            <a:r>
              <a:rPr lang="cs-CZ" dirty="0" smtClean="0"/>
              <a:t> PRM)</a:t>
            </a:r>
          </a:p>
          <a:p>
            <a:r>
              <a:rPr lang="cs-CZ" dirty="0" err="1" smtClean="0"/>
              <a:t>Bulgaria</a:t>
            </a:r>
            <a:r>
              <a:rPr lang="cs-CZ" dirty="0" smtClean="0"/>
              <a:t>: GERB, NDSV, RZS (</a:t>
            </a:r>
            <a:r>
              <a:rPr lang="cs-CZ" dirty="0" err="1" smtClean="0"/>
              <a:t>nationalist</a:t>
            </a:r>
            <a:r>
              <a:rPr lang="cs-CZ" dirty="0" smtClean="0"/>
              <a:t>: VMRO and Ataka)</a:t>
            </a:r>
          </a:p>
          <a:p>
            <a:endParaRPr lang="en-US" dirty="0"/>
          </a:p>
        </p:txBody>
      </p:sp>
      <p:pic>
        <p:nvPicPr>
          <p:cNvPr id="4" name="Picture 5" descr="ethnic-yu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25" y="4050000"/>
            <a:ext cx="3744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Populism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Democratic</a:t>
            </a:r>
            <a:r>
              <a:rPr lang="cs-CZ" dirty="0" smtClean="0"/>
              <a:t> </a:t>
            </a:r>
            <a:r>
              <a:rPr lang="cs-CZ" dirty="0" err="1" smtClean="0"/>
              <a:t>backsliding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Illiberal</a:t>
            </a:r>
            <a:r>
              <a:rPr lang="cs-CZ" dirty="0" smtClean="0"/>
              <a:t> </a:t>
            </a:r>
            <a:r>
              <a:rPr lang="cs-CZ" dirty="0" err="1" smtClean="0"/>
              <a:t>democracies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authoritarian</a:t>
            </a:r>
            <a:r>
              <a:rPr lang="cs-CZ" dirty="0" smtClean="0"/>
              <a:t> </a:t>
            </a:r>
            <a:r>
              <a:rPr lang="cs-CZ" dirty="0" err="1" smtClean="0"/>
              <a:t>regimes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7220272" cy="1600200"/>
          </a:xfrm>
        </p:spPr>
        <p:txBody>
          <a:bodyPr>
            <a:noAutofit/>
          </a:bodyPr>
          <a:lstStyle/>
          <a:p>
            <a:r>
              <a:rPr lang="cs-CZ" sz="3200" dirty="0" smtClean="0"/>
              <a:t>In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name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people</a:t>
            </a:r>
            <a:r>
              <a:rPr lang="cs-CZ" sz="3200" dirty="0" smtClean="0"/>
              <a:t> </a:t>
            </a:r>
            <a:r>
              <a:rPr lang="cs-CZ" sz="3200" dirty="0" err="1" smtClean="0"/>
              <a:t>or</a:t>
            </a:r>
            <a:r>
              <a:rPr lang="cs-CZ" sz="3200" dirty="0" smtClean="0"/>
              <a:t> in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name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nation</a:t>
            </a:r>
            <a:r>
              <a:rPr lang="cs-CZ" sz="3200" dirty="0" smtClean="0"/>
              <a:t>??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Post-</a:t>
            </a:r>
            <a:r>
              <a:rPr lang="cs-CZ" dirty="0" err="1" smtClean="0"/>
              <a:t>Yugoslavian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– </a:t>
            </a:r>
            <a:r>
              <a:rPr lang="cs-CZ" dirty="0" err="1" smtClean="0"/>
              <a:t>nationalism</a:t>
            </a:r>
            <a:r>
              <a:rPr lang="cs-CZ" dirty="0" smtClean="0"/>
              <a:t> </a:t>
            </a:r>
            <a:r>
              <a:rPr lang="cs-CZ" dirty="0" err="1" smtClean="0"/>
              <a:t>tied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, not </a:t>
            </a:r>
            <a:r>
              <a:rPr lang="cs-CZ" dirty="0" err="1" smtClean="0"/>
              <a:t>really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, </a:t>
            </a:r>
            <a:r>
              <a:rPr lang="cs-CZ" dirty="0" err="1" smtClean="0"/>
              <a:t>extreme</a:t>
            </a:r>
            <a:r>
              <a:rPr lang="cs-CZ" dirty="0"/>
              <a:t> </a:t>
            </a:r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Romania</a:t>
            </a:r>
            <a:r>
              <a:rPr lang="cs-CZ" dirty="0" smtClean="0"/>
              <a:t>, </a:t>
            </a:r>
            <a:r>
              <a:rPr lang="cs-CZ" dirty="0" err="1" smtClean="0"/>
              <a:t>Bulgaria</a:t>
            </a:r>
            <a:r>
              <a:rPr lang="cs-CZ" dirty="0" smtClean="0"/>
              <a:t> –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Bulgarian</a:t>
            </a:r>
            <a:r>
              <a:rPr lang="cs-CZ" dirty="0" smtClean="0"/>
              <a:t> GERB, NDSV, RZS and </a:t>
            </a:r>
            <a:r>
              <a:rPr lang="cs-CZ" dirty="0" err="1" smtClean="0"/>
              <a:t>Romanian</a:t>
            </a:r>
            <a:r>
              <a:rPr lang="cs-CZ" dirty="0" smtClean="0"/>
              <a:t> PP-DD, </a:t>
            </a:r>
            <a:r>
              <a:rPr lang="cs-CZ" dirty="0" err="1" smtClean="0"/>
              <a:t>nationalist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case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Bulgarian</a:t>
            </a:r>
            <a:r>
              <a:rPr lang="cs-CZ" dirty="0" smtClean="0"/>
              <a:t> Ataka and VMRO and </a:t>
            </a:r>
            <a:r>
              <a:rPr lang="cs-CZ" dirty="0" err="1" smtClean="0"/>
              <a:t>Romanian</a:t>
            </a:r>
            <a:r>
              <a:rPr lang="cs-CZ" dirty="0" smtClean="0"/>
              <a:t> PRM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572000"/>
            <a:ext cx="4788024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Post-</a:t>
            </a:r>
            <a:r>
              <a:rPr lang="cs-CZ" dirty="0" err="1" smtClean="0"/>
              <a:t>Yugoslavian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Enemy</a:t>
            </a:r>
            <a:r>
              <a:rPr lang="cs-CZ" dirty="0" smtClean="0"/>
              <a:t>: USA,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r>
              <a:rPr lang="cs-CZ" dirty="0" smtClean="0"/>
              <a:t>, </a:t>
            </a:r>
            <a:r>
              <a:rPr lang="cs-CZ" dirty="0" err="1" smtClean="0"/>
              <a:t>ethnic</a:t>
            </a:r>
            <a:r>
              <a:rPr lang="cs-CZ" dirty="0" smtClean="0"/>
              <a:t>, </a:t>
            </a:r>
            <a:r>
              <a:rPr lang="cs-CZ" dirty="0" err="1" smtClean="0"/>
              <a:t>globalism</a:t>
            </a:r>
            <a:r>
              <a:rPr lang="cs-CZ" dirty="0" smtClean="0"/>
              <a:t>, NATO, ICTY,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representation</a:t>
            </a:r>
            <a:endParaRPr lang="cs-CZ" dirty="0" smtClean="0"/>
          </a:p>
          <a:p>
            <a:r>
              <a:rPr lang="cs-CZ" dirty="0" err="1" smtClean="0"/>
              <a:t>Heartland</a:t>
            </a:r>
            <a:endParaRPr lang="cs-CZ" dirty="0" smtClean="0"/>
          </a:p>
          <a:p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 – </a:t>
            </a:r>
            <a:r>
              <a:rPr lang="cs-CZ" dirty="0" err="1" smtClean="0"/>
              <a:t>nationalism</a:t>
            </a:r>
            <a:r>
              <a:rPr lang="cs-CZ" dirty="0" smtClean="0"/>
              <a:t> as </a:t>
            </a:r>
            <a:r>
              <a:rPr lang="cs-CZ" dirty="0" err="1" smtClean="0"/>
              <a:t>the</a:t>
            </a:r>
            <a:r>
              <a:rPr lang="cs-CZ" dirty="0" smtClean="0"/>
              <a:t> ideology</a:t>
            </a:r>
          </a:p>
          <a:p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extreme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 –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, </a:t>
            </a:r>
            <a:r>
              <a:rPr lang="cs-CZ" dirty="0" err="1" smtClean="0"/>
              <a:t>simplicity</a:t>
            </a:r>
            <a:r>
              <a:rPr lang="cs-CZ" dirty="0" smtClean="0"/>
              <a:t>, </a:t>
            </a:r>
            <a:r>
              <a:rPr lang="cs-CZ" dirty="0" err="1" smtClean="0"/>
              <a:t>emotions</a:t>
            </a:r>
            <a:r>
              <a:rPr lang="cs-CZ" dirty="0" smtClean="0"/>
              <a:t>, </a:t>
            </a:r>
            <a:r>
              <a:rPr lang="cs-CZ" dirty="0" err="1" smtClean="0"/>
              <a:t>straightness</a:t>
            </a:r>
            <a:endParaRPr lang="cs-CZ" dirty="0" smtClean="0"/>
          </a:p>
          <a:p>
            <a:r>
              <a:rPr lang="cs-CZ" dirty="0" err="1" smtClean="0"/>
              <a:t>Charismatic</a:t>
            </a:r>
            <a:r>
              <a:rPr lang="cs-CZ" dirty="0" smtClean="0"/>
              <a:t> leader – </a:t>
            </a:r>
            <a:r>
              <a:rPr lang="cs-CZ" dirty="0" err="1"/>
              <a:t>B</a:t>
            </a:r>
            <a:r>
              <a:rPr lang="cs-CZ" dirty="0" err="1" smtClean="0"/>
              <a:t>alkan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as </a:t>
            </a:r>
            <a:r>
              <a:rPr lang="cs-CZ" dirty="0" err="1" smtClean="0"/>
              <a:t>one</a:t>
            </a:r>
            <a:r>
              <a:rPr lang="cs-CZ" dirty="0" smtClean="0"/>
              <a:t> man show</a:t>
            </a:r>
          </a:p>
          <a:p>
            <a:r>
              <a:rPr lang="cs-CZ" dirty="0" err="1" smtClean="0"/>
              <a:t>Chameleonic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32" y="4077072"/>
            <a:ext cx="388076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Croatia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38284"/>
            <a:ext cx="7982272" cy="3333716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Polarisation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Nativist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  HDZ </a:t>
            </a:r>
          </a:p>
          <a:p>
            <a:r>
              <a:rPr lang="cs-CZ" dirty="0" err="1" smtClean="0"/>
              <a:t>Veteran</a:t>
            </a:r>
            <a:r>
              <a:rPr lang="cs-CZ" dirty="0" smtClean="0"/>
              <a:t> </a:t>
            </a:r>
            <a:r>
              <a:rPr lang="cs-CZ" dirty="0" err="1" smtClean="0"/>
              <a:t>organisations</a:t>
            </a:r>
            <a:r>
              <a:rPr lang="cs-CZ" dirty="0" smtClean="0"/>
              <a:t>, </a:t>
            </a:r>
            <a:r>
              <a:rPr lang="cs-CZ" dirty="0" err="1" smtClean="0"/>
              <a:t>Church</a:t>
            </a:r>
            <a:r>
              <a:rPr lang="cs-CZ" dirty="0" smtClean="0"/>
              <a:t> </a:t>
            </a:r>
          </a:p>
          <a:p>
            <a:r>
              <a:rPr lang="cs-CZ" dirty="0" smtClean="0"/>
              <a:t>Za dom </a:t>
            </a:r>
            <a:r>
              <a:rPr lang="cs-CZ" dirty="0" err="1" smtClean="0"/>
              <a:t>spremni</a:t>
            </a:r>
            <a:r>
              <a:rPr lang="cs-CZ" dirty="0" smtClean="0"/>
              <a:t>, </a:t>
            </a:r>
            <a:r>
              <a:rPr lang="cs-CZ" dirty="0" err="1" smtClean="0"/>
              <a:t>Chessboard</a:t>
            </a:r>
            <a:r>
              <a:rPr lang="cs-CZ" dirty="0" smtClean="0"/>
              <a:t>, Kuna, </a:t>
            </a:r>
            <a:r>
              <a:rPr lang="cs-CZ" dirty="0" err="1" smtClean="0"/>
              <a:t>Jasenovac</a:t>
            </a:r>
            <a:r>
              <a:rPr lang="cs-CZ" dirty="0" smtClean="0"/>
              <a:t>, Street </a:t>
            </a:r>
            <a:r>
              <a:rPr lang="cs-CZ" dirty="0" err="1" smtClean="0"/>
              <a:t>names</a:t>
            </a:r>
            <a:r>
              <a:rPr lang="cs-CZ" dirty="0" smtClean="0"/>
              <a:t>, </a:t>
            </a:r>
            <a:r>
              <a:rPr lang="cs-CZ" dirty="0" err="1" smtClean="0"/>
              <a:t>Homeland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, Victory </a:t>
            </a:r>
            <a:r>
              <a:rPr lang="cs-CZ" dirty="0" err="1" smtClean="0"/>
              <a:t>Day,Thompson</a:t>
            </a:r>
            <a:r>
              <a:rPr lang="cs-CZ" dirty="0" smtClean="0"/>
              <a:t> </a:t>
            </a:r>
          </a:p>
          <a:p>
            <a:r>
              <a:rPr lang="cs-CZ" dirty="0" smtClean="0"/>
              <a:t>HSP </a:t>
            </a:r>
          </a:p>
          <a:p>
            <a:r>
              <a:rPr lang="cs-CZ" dirty="0" smtClean="0"/>
              <a:t>Živi </a:t>
            </a:r>
            <a:r>
              <a:rPr lang="cs-CZ" dirty="0" err="1" smtClean="0"/>
              <a:t>zid</a:t>
            </a:r>
            <a:r>
              <a:rPr lang="cs-CZ" dirty="0" smtClean="0"/>
              <a:t> – </a:t>
            </a:r>
            <a:r>
              <a:rPr lang="cs-CZ" dirty="0" err="1" smtClean="0"/>
              <a:t>squating</a:t>
            </a:r>
            <a:r>
              <a:rPr lang="cs-CZ" dirty="0" smtClean="0"/>
              <a:t>,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r>
              <a:rPr lang="cs-CZ" dirty="0" smtClean="0"/>
              <a:t>, </a:t>
            </a:r>
            <a:r>
              <a:rPr lang="cs-CZ" dirty="0" err="1" smtClean="0"/>
              <a:t>monetary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not fair, </a:t>
            </a:r>
            <a:r>
              <a:rPr lang="cs-CZ" dirty="0" err="1" smtClean="0"/>
              <a:t>legalisation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marihuana,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51" y="4221088"/>
            <a:ext cx="3343275" cy="1371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213255"/>
            <a:ext cx="2448000" cy="122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89" y="29380"/>
            <a:ext cx="2268000" cy="15110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513" y="4799539"/>
            <a:ext cx="2016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474</TotalTime>
  <Words>1255</Words>
  <Application>Microsoft Office PowerPoint</Application>
  <PresentationFormat>Předvádění na obrazovce (4:3)</PresentationFormat>
  <Paragraphs>162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Impact</vt:lpstr>
      <vt:lpstr>Tahoma</vt:lpstr>
      <vt:lpstr>Times New Roman</vt:lpstr>
      <vt:lpstr>NewsPrint</vt:lpstr>
      <vt:lpstr>Populism in the Balkans</vt:lpstr>
      <vt:lpstr>Populism </vt:lpstr>
      <vt:lpstr>Main features of Slovenia and the Western/Eastern Balkan states</vt:lpstr>
      <vt:lpstr>Timeline</vt:lpstr>
      <vt:lpstr>Populism in the Balkans</vt:lpstr>
      <vt:lpstr>Populism in the Balkans</vt:lpstr>
      <vt:lpstr>In the name of the people or in the name of the nation??</vt:lpstr>
      <vt:lpstr>Post-Yugoslavian states</vt:lpstr>
      <vt:lpstr>Populism in Croatia </vt:lpstr>
      <vt:lpstr>Populism in Serbia</vt:lpstr>
      <vt:lpstr>Current populism in Serbia - SNS</vt:lpstr>
      <vt:lpstr>Populism in North Macedonia</vt:lpstr>
      <vt:lpstr>Populism in BiH </vt:lpstr>
      <vt:lpstr>Populism in Albania ?? </vt:lpstr>
      <vt:lpstr>Populism in Montenegro ??? </vt:lpstr>
      <vt:lpstr>Populism in Kosovo </vt:lpstr>
      <vt:lpstr>Populism in Bulgaria</vt:lpstr>
      <vt:lpstr>Bulgaria: GERB – Citizens for European development of Bulgaria</vt:lpstr>
      <vt:lpstr>Bulgaria: Ataka</vt:lpstr>
      <vt:lpstr>Bulgaria: Order, Law and Justice -RZS</vt:lpstr>
      <vt:lpstr>Romania: Greater Romania Party, PRM</vt:lpstr>
      <vt:lpstr>Prezentace aplikace PowerPoint</vt:lpstr>
      <vt:lpstr>Free and Fair elections</vt:lpstr>
      <vt:lpstr>Media freedom</vt:lpstr>
      <vt:lpstr>Privileged access to public resources and misuese of power</vt:lpstr>
      <vt:lpstr>Civil society and other independent institutions</vt:lpstr>
      <vt:lpstr>Illiberal Democracy and Populism/Nationalism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Populism in the Balkans</dc:title>
  <dc:creator>Věra Stojarová</dc:creator>
  <cp:lastModifiedBy>Hewlett-Packard Company</cp:lastModifiedBy>
  <cp:revision>38</cp:revision>
  <dcterms:created xsi:type="dcterms:W3CDTF">2013-10-07T11:24:22Z</dcterms:created>
  <dcterms:modified xsi:type="dcterms:W3CDTF">2020-11-11T15:55:53Z</dcterms:modified>
</cp:coreProperties>
</file>