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35"/>
  </p:notesMasterIdLst>
  <p:sldIdLst>
    <p:sldId id="256" r:id="rId2"/>
    <p:sldId id="318" r:id="rId3"/>
    <p:sldId id="319" r:id="rId4"/>
    <p:sldId id="340" r:id="rId5"/>
    <p:sldId id="323" r:id="rId6"/>
    <p:sldId id="328" r:id="rId7"/>
    <p:sldId id="329" r:id="rId8"/>
    <p:sldId id="330" r:id="rId9"/>
    <p:sldId id="331" r:id="rId10"/>
    <p:sldId id="341" r:id="rId11"/>
    <p:sldId id="342" r:id="rId12"/>
    <p:sldId id="344" r:id="rId13"/>
    <p:sldId id="345" r:id="rId14"/>
    <p:sldId id="346" r:id="rId15"/>
    <p:sldId id="347" r:id="rId16"/>
    <p:sldId id="349" r:id="rId17"/>
    <p:sldId id="350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285" r:id="rId26"/>
    <p:sldId id="286" r:id="rId27"/>
    <p:sldId id="287" r:id="rId28"/>
    <p:sldId id="348" r:id="rId29"/>
    <p:sldId id="279" r:id="rId30"/>
    <p:sldId id="259" r:id="rId31"/>
    <p:sldId id="268" r:id="rId32"/>
    <p:sldId id="267" r:id="rId33"/>
    <p:sldId id="270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728"/>
    <p:restoredTop sz="94624"/>
  </p:normalViewPr>
  <p:slideViewPr>
    <p:cSldViewPr>
      <p:cViewPr varScale="1">
        <p:scale>
          <a:sx n="106" d="100"/>
          <a:sy n="106" d="100"/>
        </p:scale>
        <p:origin x="13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FF278B2-17F8-3F46-85BC-35C20FE01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kumimoji="1" lang="sk-SK" sz="2400">
                <a:latin typeface="Times New Roman" charset="0"/>
                <a:cs typeface="+mn-cs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kumimoji="1" lang="sk-SK" sz="2400">
                <a:latin typeface="Times New Roman" charset="0"/>
                <a:cs typeface="+mn-cs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83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sk-SK" noProof="0"/>
              <a:t>Click to edit Master subtitle style</a:t>
            </a:r>
          </a:p>
        </p:txBody>
      </p:sp>
      <p:sp>
        <p:nvSpPr>
          <p:cNvPr id="18330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k-SK" noProof="0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DD6E9248-0236-8842-A129-398ED1794C4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954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21F53-E5F3-6147-A5A4-7A2A0340415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337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FC6A5-C7FB-3942-B8F7-50238CBDF08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584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828EF-5628-964A-99BD-85312424BE5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749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24055-2A67-9B4F-9635-50B882721C1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3935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19FDB-3013-274E-AA51-010DA459A31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860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96554-DA94-7649-A77A-215A7A412F2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202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B283-0E83-D54A-B193-9939CAFA381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519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B1C8E-0349-1644-9220-24FA7F14266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851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F070A-AFC8-3A4A-905B-A0DBADC11FC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025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C5DF4-589F-AE40-AA34-37AC44D7083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049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8227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227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82279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2280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82281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822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822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822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822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A2B8B414-9900-FA4E-BBE1-F230DADFAEE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79450" y="990600"/>
            <a:ext cx="8229600" cy="1905000"/>
          </a:xfrm>
        </p:spPr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Exekutívno-legislatívne vzťahy</a:t>
            </a:r>
            <a:endParaRPr lang="en-US" dirty="0"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9450" y="5445224"/>
            <a:ext cx="6800850" cy="103252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sk-SK" sz="24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 dirty="0">
                <a:cs typeface="+mn-cs"/>
              </a:rPr>
              <a:t>Koniec </a:t>
            </a:r>
            <a:r>
              <a:rPr lang="sk-SK" sz="2400" dirty="0" err="1">
                <a:cs typeface="+mn-cs"/>
              </a:rPr>
              <a:t>postkomunizmu</a:t>
            </a:r>
            <a:endParaRPr lang="sk-SK" sz="24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 dirty="0">
                <a:cs typeface="+mn-cs"/>
              </a:rPr>
              <a:t>Doc. Marek Rybář, PhD.</a:t>
            </a:r>
            <a:endParaRPr lang="en-US" sz="2400" dirty="0"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8B48D8-96AC-464D-9E8B-AC621B0A34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94"/>
    </mc:Choice>
    <mc:Fallback>
      <p:transition spd="slow" advTm="4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Exekutívne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 v </a:t>
            </a:r>
            <a:r>
              <a:rPr lang="en-US" dirty="0" err="1"/>
              <a:t>počiatočnej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demokratických</a:t>
            </a:r>
            <a:r>
              <a:rPr lang="en-US" dirty="0"/>
              <a:t> </a:t>
            </a:r>
            <a:r>
              <a:rPr lang="en-US" dirty="0" err="1"/>
              <a:t>režimov</a:t>
            </a:r>
            <a:r>
              <a:rPr lang="en-US" dirty="0"/>
              <a:t> SVE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7693025" cy="4379168"/>
          </a:xfrm>
        </p:spPr>
        <p:txBody>
          <a:bodyPr/>
          <a:lstStyle/>
          <a:p>
            <a:r>
              <a:rPr lang="en-US" dirty="0"/>
              <a:t>8 </a:t>
            </a:r>
            <a:r>
              <a:rPr lang="en-US" dirty="0" err="1"/>
              <a:t>čistých</a:t>
            </a:r>
            <a:r>
              <a:rPr lang="en-US" dirty="0"/>
              <a:t> </a:t>
            </a:r>
            <a:r>
              <a:rPr lang="en-US" dirty="0" err="1"/>
              <a:t>parlametarizmov</a:t>
            </a:r>
            <a:r>
              <a:rPr lang="en-US" dirty="0"/>
              <a:t> (ALB, BOS, YUG, LAT, CZE, EST, HUN, SVK)</a:t>
            </a:r>
          </a:p>
          <a:p>
            <a:r>
              <a:rPr lang="en-US" dirty="0"/>
              <a:t>6 </a:t>
            </a:r>
            <a:r>
              <a:rPr lang="en-US" dirty="0" err="1"/>
              <a:t>čistých</a:t>
            </a:r>
            <a:r>
              <a:rPr lang="en-US" dirty="0"/>
              <a:t> </a:t>
            </a:r>
            <a:r>
              <a:rPr lang="en-US" dirty="0" err="1"/>
              <a:t>prezidencializmov</a:t>
            </a:r>
            <a:r>
              <a:rPr lang="en-US" dirty="0"/>
              <a:t> (AZE, BLR, GEO, TAJ, TURK, UZB)</a:t>
            </a:r>
          </a:p>
          <a:p>
            <a:r>
              <a:rPr lang="en-US" dirty="0" err="1"/>
              <a:t>Ostatné</a:t>
            </a:r>
            <a:r>
              <a:rPr lang="en-US" dirty="0"/>
              <a:t> </a:t>
            </a:r>
            <a:r>
              <a:rPr lang="en-US" dirty="0" err="1"/>
              <a:t>niektorú</a:t>
            </a:r>
            <a:r>
              <a:rPr lang="en-US" dirty="0"/>
              <a:t> </a:t>
            </a:r>
            <a:r>
              <a:rPr lang="en-US" dirty="0" err="1"/>
              <a:t>formu</a:t>
            </a:r>
            <a:r>
              <a:rPr lang="en-US" dirty="0"/>
              <a:t> </a:t>
            </a:r>
            <a:r>
              <a:rPr lang="en-US" dirty="0" err="1"/>
              <a:t>semiprezidencializmu</a:t>
            </a:r>
            <a:endParaRPr lang="en-US" dirty="0"/>
          </a:p>
          <a:p>
            <a:r>
              <a:rPr lang="en-US" dirty="0" err="1"/>
              <a:t>Niektoré</a:t>
            </a:r>
            <a:r>
              <a:rPr lang="en-US" dirty="0"/>
              <a:t> </a:t>
            </a:r>
            <a:r>
              <a:rPr lang="en-US" dirty="0" err="1"/>
              <a:t>krajiny</a:t>
            </a:r>
            <a:r>
              <a:rPr lang="en-US" dirty="0"/>
              <a:t> </a:t>
            </a:r>
            <a:r>
              <a:rPr lang="en-US" dirty="0" err="1"/>
              <a:t>zmenili</a:t>
            </a:r>
            <a:r>
              <a:rPr lang="en-US" dirty="0"/>
              <a:t> </a:t>
            </a:r>
            <a:r>
              <a:rPr lang="en-US" dirty="0" err="1"/>
              <a:t>formu</a:t>
            </a:r>
            <a:r>
              <a:rPr lang="en-US" dirty="0"/>
              <a:t> </a:t>
            </a:r>
            <a:r>
              <a:rPr lang="en-US" dirty="0" err="1"/>
              <a:t>exekutívnych</a:t>
            </a:r>
            <a:r>
              <a:rPr lang="en-US" dirty="0"/>
              <a:t> </a:t>
            </a:r>
            <a:r>
              <a:rPr lang="en-US" dirty="0" err="1"/>
              <a:t>systémov</a:t>
            </a:r>
            <a:r>
              <a:rPr lang="en-US" dirty="0"/>
              <a:t> v </a:t>
            </a:r>
            <a:r>
              <a:rPr lang="en-US" dirty="0" err="1"/>
              <a:t>nasledujúcich</a:t>
            </a:r>
            <a:r>
              <a:rPr lang="en-US" dirty="0"/>
              <a:t> </a:t>
            </a:r>
            <a:r>
              <a:rPr lang="en-US" dirty="0" err="1"/>
              <a:t>rokoch</a:t>
            </a:r>
            <a:endParaRPr lang="en-US" dirty="0"/>
          </a:p>
          <a:p>
            <a:r>
              <a:rPr lang="en-US" dirty="0" err="1"/>
              <a:t>Semiprezidencializmus</a:t>
            </a:r>
            <a:r>
              <a:rPr lang="en-US" dirty="0"/>
              <a:t> </a:t>
            </a:r>
            <a:r>
              <a:rPr lang="en-US" dirty="0" err="1"/>
              <a:t>zostáva</a:t>
            </a:r>
            <a:r>
              <a:rPr lang="en-US" dirty="0"/>
              <a:t> </a:t>
            </a:r>
            <a:r>
              <a:rPr lang="en-US" dirty="0" err="1"/>
              <a:t>najčastejšou</a:t>
            </a:r>
            <a:r>
              <a:rPr lang="en-US" dirty="0"/>
              <a:t> z </a:t>
            </a:r>
            <a:r>
              <a:rPr lang="en-US" dirty="0" err="1"/>
              <a:t>nich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AFBA42-7B4F-A745-8113-038B6F774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7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Klasifikácia</a:t>
            </a:r>
            <a:r>
              <a:rPr lang="en-US" dirty="0"/>
              <a:t> </a:t>
            </a:r>
            <a:r>
              <a:rPr lang="en-US" dirty="0" err="1"/>
              <a:t>podľa</a:t>
            </a:r>
            <a:r>
              <a:rPr lang="en-US" dirty="0"/>
              <a:t> </a:t>
            </a:r>
            <a:r>
              <a:rPr lang="en-US" dirty="0" err="1"/>
              <a:t>regiónov</a:t>
            </a:r>
            <a:r>
              <a:rPr lang="en-US" dirty="0"/>
              <a:t> SVE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Stredná</a:t>
            </a:r>
            <a:r>
              <a:rPr lang="en-US" dirty="0"/>
              <a:t> </a:t>
            </a:r>
            <a:r>
              <a:rPr lang="en-US" dirty="0" err="1"/>
              <a:t>Európa</a:t>
            </a:r>
            <a:r>
              <a:rPr lang="en-US" dirty="0"/>
              <a:t> a </a:t>
            </a:r>
            <a:r>
              <a:rPr lang="en-US" dirty="0" err="1"/>
              <a:t>Pobaltie</a:t>
            </a:r>
            <a:endParaRPr lang="en-US" dirty="0"/>
          </a:p>
          <a:p>
            <a:r>
              <a:rPr lang="en-US" dirty="0" err="1"/>
              <a:t>Balkán</a:t>
            </a:r>
            <a:endParaRPr lang="en-US" dirty="0"/>
          </a:p>
          <a:p>
            <a:r>
              <a:rPr lang="en-US" dirty="0" err="1"/>
              <a:t>Kaukaz</a:t>
            </a:r>
            <a:r>
              <a:rPr lang="en-US" dirty="0"/>
              <a:t> a </a:t>
            </a:r>
            <a:r>
              <a:rPr lang="en-US" dirty="0" err="1"/>
              <a:t>stredná</a:t>
            </a:r>
            <a:r>
              <a:rPr lang="en-US" dirty="0"/>
              <a:t> </a:t>
            </a:r>
            <a:r>
              <a:rPr lang="en-US" dirty="0" err="1"/>
              <a:t>Ázia</a:t>
            </a:r>
            <a:endParaRPr lang="en-US" dirty="0"/>
          </a:p>
          <a:p>
            <a:r>
              <a:rPr lang="en-US" dirty="0" err="1"/>
              <a:t>Zvyšok</a:t>
            </a:r>
            <a:r>
              <a:rPr lang="en-US" dirty="0"/>
              <a:t> </a:t>
            </a:r>
            <a:r>
              <a:rPr lang="en-US" dirty="0" err="1"/>
              <a:t>bývalého</a:t>
            </a:r>
            <a:r>
              <a:rPr lang="en-US" dirty="0"/>
              <a:t> ZSSR (</a:t>
            </a:r>
            <a:r>
              <a:rPr lang="en-US" dirty="0" err="1"/>
              <a:t>západné</a:t>
            </a:r>
            <a:r>
              <a:rPr lang="en-US" dirty="0"/>
              <a:t> SNŠ)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12EC7C-66DD-8B40-9C63-9F585EB18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8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61"/>
    </mc:Choice>
    <mc:Fallback>
      <p:transition spd="slow" advTm="3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Stredná</a:t>
            </a:r>
            <a:r>
              <a:rPr lang="en-US" dirty="0"/>
              <a:t> </a:t>
            </a:r>
            <a:r>
              <a:rPr lang="en-US" dirty="0" err="1"/>
              <a:t>Európa</a:t>
            </a:r>
            <a:r>
              <a:rPr lang="en-US" dirty="0"/>
              <a:t> a </a:t>
            </a:r>
            <a:r>
              <a:rPr lang="en-US" dirty="0" err="1"/>
              <a:t>Pobaltie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Žiadne</a:t>
            </a:r>
            <a:r>
              <a:rPr lang="en-US" dirty="0"/>
              <a:t> </a:t>
            </a:r>
            <a:r>
              <a:rPr lang="en-US" dirty="0" err="1"/>
              <a:t>prezidentské</a:t>
            </a:r>
            <a:r>
              <a:rPr lang="en-US" dirty="0"/>
              <a:t>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prezidentsko-parlamentné</a:t>
            </a:r>
            <a:r>
              <a:rPr lang="en-US" dirty="0"/>
              <a:t> </a:t>
            </a:r>
            <a:r>
              <a:rPr lang="en-US" dirty="0" err="1"/>
              <a:t>systémy</a:t>
            </a:r>
            <a:endParaRPr lang="en-US" dirty="0"/>
          </a:p>
          <a:p>
            <a:r>
              <a:rPr lang="en-US" dirty="0" err="1"/>
              <a:t>Premiérsko-prezidentské</a:t>
            </a:r>
            <a:r>
              <a:rPr lang="en-US" dirty="0"/>
              <a:t>: BUL, LIT, POL, ROM, SVK 1999-, CZE 2012-</a:t>
            </a:r>
          </a:p>
          <a:p>
            <a:r>
              <a:rPr lang="en-US" dirty="0" err="1"/>
              <a:t>Parlamentné</a:t>
            </a:r>
            <a:r>
              <a:rPr lang="en-US" dirty="0"/>
              <a:t>: LAT, SVK do 1999, CZE do 2012, EST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C81AAF-E082-6843-8CF1-124CB2805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1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37"/>
    </mc:Choice>
    <mc:Fallback>
      <p:transition spd="slow" advTm="16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Balkán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Žiadne</a:t>
            </a:r>
            <a:r>
              <a:rPr lang="en-US" dirty="0"/>
              <a:t> </a:t>
            </a:r>
            <a:r>
              <a:rPr lang="en-US" dirty="0" err="1"/>
              <a:t>prezidentské</a:t>
            </a:r>
            <a:endParaRPr lang="en-US" dirty="0"/>
          </a:p>
          <a:p>
            <a:r>
              <a:rPr lang="en-US" dirty="0" err="1"/>
              <a:t>Prezidentsko-parlamentné</a:t>
            </a:r>
            <a:r>
              <a:rPr lang="en-US" dirty="0"/>
              <a:t>: CRO 1990-2000, </a:t>
            </a:r>
          </a:p>
          <a:p>
            <a:r>
              <a:rPr lang="en-US" dirty="0" err="1"/>
              <a:t>Premiérsko-prezidentské</a:t>
            </a:r>
            <a:r>
              <a:rPr lang="en-US" dirty="0"/>
              <a:t>: CRO 2000-, MAC, SRB 2007-2008, YUG 2000-2003, SLO</a:t>
            </a:r>
          </a:p>
          <a:p>
            <a:r>
              <a:rPr lang="en-US" dirty="0" err="1"/>
              <a:t>Parlamentné</a:t>
            </a:r>
            <a:r>
              <a:rPr lang="en-US" dirty="0"/>
              <a:t>: ALB, BOS 1995-, MONT 2007- YUG -2000, SRB-MONT (2003-2007)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3439F9-E22B-D947-B932-F44384584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5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77"/>
    </mc:Choice>
    <mc:Fallback>
      <p:transition spd="slow" advTm="95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Kaukaz</a:t>
            </a:r>
            <a:r>
              <a:rPr lang="en-US" dirty="0"/>
              <a:t> a </a:t>
            </a:r>
            <a:r>
              <a:rPr lang="en-US" dirty="0" err="1"/>
              <a:t>stredná</a:t>
            </a:r>
            <a:r>
              <a:rPr lang="en-US" dirty="0"/>
              <a:t> </a:t>
            </a:r>
            <a:r>
              <a:rPr lang="en-US" dirty="0" err="1"/>
              <a:t>Ázia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Prezidentské</a:t>
            </a:r>
            <a:r>
              <a:rPr lang="en-US" dirty="0"/>
              <a:t>: AZE, GEO 1995-2004, UZB, TUR, TAJ, </a:t>
            </a:r>
          </a:p>
          <a:p>
            <a:r>
              <a:rPr lang="en-US" dirty="0" err="1"/>
              <a:t>Prezidentsko-parlamentné</a:t>
            </a:r>
            <a:r>
              <a:rPr lang="en-US" dirty="0"/>
              <a:t>: ARM 1991-2005, GEO 2004-, KAZ</a:t>
            </a:r>
          </a:p>
          <a:p>
            <a:r>
              <a:rPr lang="en-US" dirty="0" err="1"/>
              <a:t>Premiérsko-prezidentské</a:t>
            </a:r>
            <a:r>
              <a:rPr lang="en-US" dirty="0"/>
              <a:t>: ARM 2005-2015, MONG 1992-</a:t>
            </a:r>
          </a:p>
          <a:p>
            <a:r>
              <a:rPr lang="en-US" dirty="0" err="1"/>
              <a:t>Parlamentné</a:t>
            </a:r>
            <a:r>
              <a:rPr lang="en-US" dirty="0"/>
              <a:t>: ARM 2015-,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7E1D10-2DDA-D141-8778-A1FEB0964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0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46"/>
    </mc:Choice>
    <mc:Fallback>
      <p:transition spd="slow" advTm="8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Zvyšok</a:t>
            </a:r>
            <a:r>
              <a:rPr lang="en-US" dirty="0"/>
              <a:t> </a:t>
            </a:r>
            <a:r>
              <a:rPr lang="en-US" dirty="0" err="1"/>
              <a:t>bývalého</a:t>
            </a:r>
            <a:r>
              <a:rPr lang="en-US" dirty="0"/>
              <a:t> ZSSR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západné</a:t>
            </a:r>
            <a:r>
              <a:rPr lang="en-US" dirty="0"/>
              <a:t> SNŠ)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Prezidentské</a:t>
            </a:r>
            <a:r>
              <a:rPr lang="en-US" dirty="0"/>
              <a:t>: BLR 1994-1996</a:t>
            </a:r>
          </a:p>
          <a:p>
            <a:r>
              <a:rPr lang="en-US" dirty="0" err="1"/>
              <a:t>Prezidentsko-parlamentné</a:t>
            </a:r>
            <a:r>
              <a:rPr lang="en-US" dirty="0"/>
              <a:t>: BLR 1996-, RUS 1993-, UKR 1996-2004, 2010-2014</a:t>
            </a:r>
          </a:p>
          <a:p>
            <a:r>
              <a:rPr lang="en-US" dirty="0" err="1"/>
              <a:t>Premiérsko-prezidentské</a:t>
            </a:r>
            <a:r>
              <a:rPr lang="en-US" dirty="0"/>
              <a:t>: MOLD 1994-2000, 2016- UKR 2004-, 2014-</a:t>
            </a:r>
          </a:p>
          <a:p>
            <a:r>
              <a:rPr lang="en-US" dirty="0" err="1"/>
              <a:t>Parlamentné</a:t>
            </a:r>
            <a:r>
              <a:rPr lang="en-US" dirty="0"/>
              <a:t>: MOLD 2000-2016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14A011-EB6C-5949-8847-62477845A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8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04"/>
    </mc:Choice>
    <mc:Fallback>
      <p:transition spd="slow" advTm="9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Semiprezidencializmus</a:t>
            </a:r>
            <a:r>
              <a:rPr lang="en-US" dirty="0"/>
              <a:t> a </a:t>
            </a:r>
            <a:r>
              <a:rPr lang="en-US" dirty="0" err="1"/>
              <a:t>demokracia</a:t>
            </a:r>
            <a:r>
              <a:rPr lang="en-US" dirty="0"/>
              <a:t> v SVE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7693025" cy="4495800"/>
          </a:xfrm>
        </p:spPr>
        <p:txBody>
          <a:bodyPr/>
          <a:lstStyle/>
          <a:p>
            <a:r>
              <a:rPr lang="en-US" dirty="0" err="1"/>
              <a:t>Premiérsko-prezidentské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 </a:t>
            </a:r>
            <a:r>
              <a:rPr lang="en-US" dirty="0" err="1"/>
              <a:t>nemajú</a:t>
            </a:r>
            <a:r>
              <a:rPr lang="en-US" dirty="0"/>
              <a:t> </a:t>
            </a:r>
            <a:r>
              <a:rPr lang="en-US" dirty="0" err="1"/>
              <a:t>horšiu</a:t>
            </a:r>
            <a:r>
              <a:rPr lang="en-US" dirty="0"/>
              <a:t> </a:t>
            </a:r>
            <a:r>
              <a:rPr lang="en-US" dirty="0" err="1"/>
              <a:t>úroveň</a:t>
            </a:r>
            <a:r>
              <a:rPr lang="en-US" dirty="0"/>
              <a:t> </a:t>
            </a:r>
            <a:r>
              <a:rPr lang="en-US" dirty="0" err="1"/>
              <a:t>demokracie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čistý</a:t>
            </a:r>
            <a:r>
              <a:rPr lang="en-US" dirty="0"/>
              <a:t> </a:t>
            </a:r>
            <a:r>
              <a:rPr lang="en-US" dirty="0" err="1"/>
              <a:t>parlamentarizmus</a:t>
            </a:r>
            <a:endParaRPr lang="en-US" dirty="0"/>
          </a:p>
          <a:p>
            <a:r>
              <a:rPr lang="en-US" dirty="0" err="1"/>
              <a:t>Prezidentsko-parlamentné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 </a:t>
            </a:r>
            <a:r>
              <a:rPr lang="en-US" dirty="0" err="1"/>
              <a:t>majú</a:t>
            </a:r>
            <a:r>
              <a:rPr lang="en-US" dirty="0"/>
              <a:t> </a:t>
            </a:r>
            <a:r>
              <a:rPr lang="en-US" dirty="0" err="1"/>
              <a:t>výrazne</a:t>
            </a:r>
            <a:r>
              <a:rPr lang="en-US" dirty="0"/>
              <a:t> </a:t>
            </a:r>
            <a:r>
              <a:rPr lang="en-US" dirty="0" err="1"/>
              <a:t>horšiu</a:t>
            </a:r>
            <a:r>
              <a:rPr lang="en-US" dirty="0"/>
              <a:t> </a:t>
            </a:r>
            <a:r>
              <a:rPr lang="en-US" dirty="0" err="1"/>
              <a:t>úroveň</a:t>
            </a:r>
            <a:r>
              <a:rPr lang="en-US" dirty="0"/>
              <a:t> </a:t>
            </a:r>
            <a:r>
              <a:rPr lang="en-US" dirty="0" err="1"/>
              <a:t>demokracie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parlamentarizmus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premiérsko-prezidentské</a:t>
            </a:r>
            <a:r>
              <a:rPr lang="en-US" dirty="0"/>
              <a:t> </a:t>
            </a:r>
            <a:r>
              <a:rPr lang="en-US" dirty="0" err="1"/>
              <a:t>systémy</a:t>
            </a:r>
            <a:endParaRPr lang="en-US" dirty="0"/>
          </a:p>
          <a:p>
            <a:r>
              <a:rPr lang="en-US" dirty="0" err="1"/>
              <a:t>Prezidentské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 </a:t>
            </a:r>
            <a:r>
              <a:rPr lang="en-US" dirty="0" err="1"/>
              <a:t>majú</a:t>
            </a:r>
            <a:r>
              <a:rPr lang="en-US" dirty="0"/>
              <a:t> v SVE </a:t>
            </a:r>
            <a:r>
              <a:rPr lang="en-US" dirty="0" err="1"/>
              <a:t>najhoršiu</a:t>
            </a:r>
            <a:r>
              <a:rPr lang="en-US" dirty="0"/>
              <a:t> </a:t>
            </a:r>
            <a:r>
              <a:rPr lang="en-US" dirty="0" err="1"/>
              <a:t>úroveň</a:t>
            </a:r>
            <a:r>
              <a:rPr lang="en-US" dirty="0"/>
              <a:t> </a:t>
            </a:r>
            <a:r>
              <a:rPr lang="en-US" dirty="0" err="1"/>
              <a:t>demokracie</a:t>
            </a:r>
            <a:r>
              <a:rPr lang="en-US" dirty="0"/>
              <a:t> (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nikdy</a:t>
            </a:r>
            <a:r>
              <a:rPr lang="en-US" dirty="0"/>
              <a:t> </a:t>
            </a:r>
            <a:r>
              <a:rPr lang="en-US" dirty="0" err="1"/>
              <a:t>neboli</a:t>
            </a:r>
            <a:r>
              <a:rPr lang="en-US" dirty="0"/>
              <a:t> </a:t>
            </a:r>
            <a:r>
              <a:rPr lang="en-US" dirty="0" err="1"/>
              <a:t>demokratické</a:t>
            </a:r>
            <a:r>
              <a:rPr lang="en-US" dirty="0"/>
              <a:t>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AB366C-955F-C241-8B6A-41C12B48F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3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13"/>
    </mc:Choice>
    <mc:Fallback>
      <p:transition spd="slow" advTm="156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Prečo</a:t>
            </a:r>
            <a:r>
              <a:rPr lang="en-US" dirty="0"/>
              <a:t> </a:t>
            </a:r>
            <a:r>
              <a:rPr lang="en-US" dirty="0" err="1"/>
              <a:t>prezidentsko-parlamentné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 </a:t>
            </a:r>
            <a:r>
              <a:rPr lang="en-US" dirty="0" err="1"/>
              <a:t>škodia</a:t>
            </a:r>
            <a:r>
              <a:rPr lang="en-US" dirty="0"/>
              <a:t> </a:t>
            </a:r>
            <a:r>
              <a:rPr lang="en-US" dirty="0" err="1"/>
              <a:t>demokracii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Prezidenti</a:t>
            </a:r>
            <a:r>
              <a:rPr lang="en-US" dirty="0"/>
              <a:t> </a:t>
            </a:r>
            <a:r>
              <a:rPr lang="en-US" dirty="0" err="1"/>
              <a:t>zneužívajú</a:t>
            </a:r>
            <a:r>
              <a:rPr lang="en-US" dirty="0"/>
              <a:t> </a:t>
            </a:r>
            <a:r>
              <a:rPr lang="en-US" dirty="0" err="1"/>
              <a:t>exekutívne</a:t>
            </a:r>
            <a:r>
              <a:rPr lang="en-US" dirty="0"/>
              <a:t> </a:t>
            </a:r>
            <a:r>
              <a:rPr lang="en-US" dirty="0" err="1"/>
              <a:t>dekréty</a:t>
            </a:r>
            <a:r>
              <a:rPr lang="en-US" dirty="0"/>
              <a:t> s </a:t>
            </a:r>
            <a:r>
              <a:rPr lang="en-US" dirty="0" err="1"/>
              <a:t>cieľom</a:t>
            </a:r>
            <a:r>
              <a:rPr lang="en-US" dirty="0"/>
              <a:t> </a:t>
            </a:r>
            <a:r>
              <a:rPr lang="en-US" dirty="0" err="1"/>
              <a:t>monopolizovať</a:t>
            </a:r>
            <a:r>
              <a:rPr lang="en-US" dirty="0"/>
              <a:t> </a:t>
            </a:r>
            <a:r>
              <a:rPr lang="en-US" dirty="0" err="1"/>
              <a:t>vlastnú</a:t>
            </a:r>
            <a:r>
              <a:rPr lang="en-US" dirty="0"/>
              <a:t> </a:t>
            </a:r>
            <a:r>
              <a:rPr lang="en-US" dirty="0" err="1"/>
              <a:t>moc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Prezidenti</a:t>
            </a:r>
            <a:r>
              <a:rPr lang="en-US" dirty="0"/>
              <a:t> </a:t>
            </a:r>
            <a:r>
              <a:rPr lang="en-US" dirty="0" err="1"/>
              <a:t>cielene</a:t>
            </a:r>
            <a:r>
              <a:rPr lang="en-US" dirty="0"/>
              <a:t> </a:t>
            </a:r>
            <a:r>
              <a:rPr lang="en-US" dirty="0" err="1"/>
              <a:t>podkopávajú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vývoja</a:t>
            </a:r>
            <a:r>
              <a:rPr lang="en-US" dirty="0"/>
              <a:t> </a:t>
            </a:r>
            <a:r>
              <a:rPr lang="en-US" dirty="0" err="1"/>
              <a:t>stabilných</a:t>
            </a:r>
            <a:r>
              <a:rPr lang="en-US" dirty="0"/>
              <a:t> </a:t>
            </a:r>
            <a:r>
              <a:rPr lang="en-US" dirty="0" err="1"/>
              <a:t>politických</a:t>
            </a:r>
            <a:r>
              <a:rPr lang="en-US" dirty="0"/>
              <a:t> </a:t>
            </a:r>
            <a:r>
              <a:rPr lang="en-US" dirty="0" err="1"/>
              <a:t>strán</a:t>
            </a:r>
            <a:r>
              <a:rPr lang="en-US" dirty="0"/>
              <a:t> a </a:t>
            </a:r>
            <a:r>
              <a:rPr lang="en-US" dirty="0" err="1"/>
              <a:t>straníckej</a:t>
            </a:r>
            <a:r>
              <a:rPr lang="en-US" dirty="0"/>
              <a:t> </a:t>
            </a:r>
            <a:r>
              <a:rPr lang="en-US" dirty="0" err="1"/>
              <a:t>súťaže</a:t>
            </a:r>
            <a:endParaRPr lang="en-US" dirty="0"/>
          </a:p>
          <a:p>
            <a:r>
              <a:rPr lang="en-US" dirty="0" err="1"/>
              <a:t>Výsledkom</a:t>
            </a:r>
            <a:r>
              <a:rPr lang="en-US" dirty="0"/>
              <a:t> je,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ústavne</a:t>
            </a:r>
            <a:r>
              <a:rPr lang="en-US" dirty="0"/>
              <a:t> </a:t>
            </a:r>
            <a:r>
              <a:rPr lang="en-US" dirty="0" err="1"/>
              <a:t>silný</a:t>
            </a:r>
            <a:r>
              <a:rPr lang="en-US" dirty="0"/>
              <a:t> </a:t>
            </a:r>
            <a:r>
              <a:rPr lang="en-US" dirty="0" err="1"/>
              <a:t>prezident</a:t>
            </a:r>
            <a:r>
              <a:rPr lang="en-US" dirty="0"/>
              <a:t> a </a:t>
            </a:r>
            <a:r>
              <a:rPr lang="en-US" dirty="0" err="1"/>
              <a:t>slabé</a:t>
            </a:r>
            <a:r>
              <a:rPr lang="en-US" dirty="0"/>
              <a:t> </a:t>
            </a:r>
            <a:r>
              <a:rPr lang="en-US" dirty="0" err="1"/>
              <a:t>politické</a:t>
            </a:r>
            <a:r>
              <a:rPr lang="en-US" dirty="0"/>
              <a:t> </a:t>
            </a:r>
            <a:r>
              <a:rPr lang="en-US" dirty="0" err="1"/>
              <a:t>strany</a:t>
            </a:r>
            <a:r>
              <a:rPr lang="en-US" dirty="0"/>
              <a:t> </a:t>
            </a:r>
            <a:r>
              <a:rPr lang="en-US" dirty="0" err="1"/>
              <a:t>udržiavajú</a:t>
            </a:r>
            <a:r>
              <a:rPr lang="en-US" dirty="0"/>
              <a:t>/</a:t>
            </a:r>
            <a:r>
              <a:rPr lang="en-US" dirty="0" err="1"/>
              <a:t>reprodukujú</a:t>
            </a:r>
            <a:r>
              <a:rPr lang="en-US" dirty="0"/>
              <a:t> </a:t>
            </a:r>
            <a:r>
              <a:rPr lang="en-US" dirty="0" err="1"/>
              <a:t>autoritársku</a:t>
            </a:r>
            <a:r>
              <a:rPr lang="en-US" dirty="0"/>
              <a:t> </a:t>
            </a:r>
            <a:r>
              <a:rPr lang="en-US" dirty="0" err="1"/>
              <a:t>vládu</a:t>
            </a:r>
            <a:r>
              <a:rPr lang="en-US" dirty="0"/>
              <a:t> (</a:t>
            </a:r>
            <a:r>
              <a:rPr lang="en-US" dirty="0" err="1"/>
              <a:t>Protsyk</a:t>
            </a:r>
            <a:r>
              <a:rPr lang="en-US" dirty="0"/>
              <a:t> 2011)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E761E7-69E8-5545-A995-C9446AF30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0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605"/>
    </mc:Choice>
    <mc:Fallback>
      <p:transition spd="slow" advTm="181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3200">
                <a:cs typeface="+mj-cs"/>
              </a:rPr>
              <a:t>Vytváranie prezidentského úradu: Poľsko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>
                <a:cs typeface="+mn-cs"/>
              </a:rPr>
              <a:t>Výsledok rokovaní pri okrúhlom stole</a:t>
            </a:r>
          </a:p>
          <a:p>
            <a:pPr eaLnBrk="1" hangingPunct="1">
              <a:defRPr/>
            </a:pPr>
            <a:r>
              <a:rPr lang="sk-SK">
                <a:cs typeface="+mn-cs"/>
              </a:rPr>
              <a:t>6-ročné obdobie, právomoc rozpúšťať parlament a vetovať legislatívu</a:t>
            </a:r>
          </a:p>
          <a:p>
            <a:pPr eaLnBrk="1" hangingPunct="1">
              <a:defRPr/>
            </a:pPr>
            <a:r>
              <a:rPr lang="sk-SK">
                <a:cs typeface="+mn-cs"/>
              </a:rPr>
              <a:t>Neskôr (1990) 5-ročné obdobie</a:t>
            </a:r>
          </a:p>
          <a:p>
            <a:pPr eaLnBrk="1" hangingPunct="1">
              <a:defRPr/>
            </a:pPr>
            <a:r>
              <a:rPr lang="sk-SK">
                <a:cs typeface="+mn-cs"/>
              </a:rPr>
              <a:t>Malá ústava 1992 – prezidentské prerogatíva</a:t>
            </a:r>
          </a:p>
          <a:p>
            <a:pPr eaLnBrk="1" hangingPunct="1">
              <a:defRPr/>
            </a:pPr>
            <a:r>
              <a:rPr lang="sk-SK">
                <a:cs typeface="+mn-cs"/>
              </a:rPr>
              <a:t>1997 – nová ústava – obmedzenie právomocí prezidenta a posilnenie premiéra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0616B0-8116-974D-BAD7-76A31111C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6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78"/>
    </mc:Choice>
    <mc:Fallback>
      <p:transition spd="slow" advTm="85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3200">
                <a:cs typeface="+mj-cs"/>
              </a:rPr>
              <a:t>Vytváranie prezidentského úradu: Maďarsko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>
                <a:cs typeface="+mn-cs"/>
              </a:rPr>
              <a:t>Výsledok rokovaní pri okrúhlom stole – nezhoda – referendum 11/1989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>
                <a:cs typeface="+mn-cs"/>
              </a:rPr>
              <a:t>Komunisti – silný prezident priamo volený pred voľbami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>
                <a:cs typeface="+mn-cs"/>
              </a:rPr>
              <a:t>Opozícia – slabý prezident volený novým parlamentom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>
                <a:cs typeface="+mn-cs"/>
              </a:rPr>
              <a:t>Slabý prezidentský úrad, ÚS ďalej oslabil jeho právomoci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DC1D54-72F3-6843-8762-107CF6D87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2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08"/>
    </mc:Choice>
    <mc:Fallback>
      <p:transition spd="slow" advTm="5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dirty="0">
                <a:cs typeface="+mj-cs"/>
              </a:rPr>
              <a:t>Výkonná moc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091136"/>
          </a:xfrm>
        </p:spPr>
        <p:txBody>
          <a:bodyPr/>
          <a:lstStyle/>
          <a:p>
            <a:pPr eaLnBrk="1" hangingPunct="1">
              <a:defRPr/>
            </a:pPr>
            <a:r>
              <a:rPr lang="sk-SK" dirty="0">
                <a:cs typeface="+mn-cs"/>
              </a:rPr>
              <a:t>Historicky najstaršia časť štátnej moci</a:t>
            </a:r>
          </a:p>
          <a:p>
            <a:pPr eaLnBrk="1" hangingPunct="1">
              <a:defRPr/>
            </a:pPr>
            <a:r>
              <a:rPr lang="sk-SK" dirty="0">
                <a:cs typeface="+mn-cs"/>
              </a:rPr>
              <a:t>V žiadnej inej ústavnej oblasti sa v SVE neexperimentovalo viac ako s exekutívou</a:t>
            </a:r>
          </a:p>
          <a:p>
            <a:pPr eaLnBrk="1" hangingPunct="1">
              <a:defRPr/>
            </a:pPr>
            <a:r>
              <a:rPr lang="sk-SK" dirty="0">
                <a:cs typeface="+mn-cs"/>
              </a:rPr>
              <a:t>Do roku 1989 prezidentský úrad len v ČS a RUM</a:t>
            </a:r>
          </a:p>
          <a:p>
            <a:pPr eaLnBrk="1" hangingPunct="1">
              <a:defRPr/>
            </a:pPr>
            <a:r>
              <a:rPr lang="sk-SK" dirty="0">
                <a:cs typeface="+mn-cs"/>
              </a:rPr>
              <a:t>POĽ – kolektívny orgán Štátna rada</a:t>
            </a:r>
          </a:p>
          <a:p>
            <a:pPr eaLnBrk="1" hangingPunct="1">
              <a:defRPr/>
            </a:pPr>
            <a:r>
              <a:rPr lang="sk-SK" dirty="0">
                <a:cs typeface="+mn-cs"/>
              </a:rPr>
              <a:t>Po r. 1989 – silní prezidenti hlavne v </a:t>
            </a:r>
            <a:r>
              <a:rPr lang="sk-SK" dirty="0" err="1">
                <a:cs typeface="+mn-cs"/>
              </a:rPr>
              <a:t>postsovietskom</a:t>
            </a:r>
            <a:r>
              <a:rPr lang="sk-SK" dirty="0">
                <a:cs typeface="+mn-cs"/>
              </a:rPr>
              <a:t> priestore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67F0DC-1A77-3F49-AD9B-488A0C8E4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Ďalšie krajiny SVE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sz="2400" dirty="0">
                <a:cs typeface="+mn-cs"/>
              </a:rPr>
              <a:t>Rumunsko a Srbsko/Juhoslávia – príklady ako politický kontext a osoba prezidenta môžu zmeniť faktické fungovanie vzťahov vláda-prezident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 dirty="0">
                <a:cs typeface="+mn-cs"/>
              </a:rPr>
              <a:t>Slovinsko – slabý a priamo volený prezident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 dirty="0">
                <a:cs typeface="+mn-cs"/>
              </a:rPr>
              <a:t>Litva – </a:t>
            </a:r>
            <a:r>
              <a:rPr lang="sk-SK" sz="2400" dirty="0" err="1">
                <a:cs typeface="+mn-cs"/>
              </a:rPr>
              <a:t>semiprezidentský</a:t>
            </a:r>
            <a:r>
              <a:rPr lang="sk-SK" sz="2400" dirty="0">
                <a:cs typeface="+mn-cs"/>
              </a:rPr>
              <a:t> systém ako kompromis medzi zástancami prezidentského a parlamentného (1990-92) – oba existovali pred 1940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 dirty="0">
                <a:cs typeface="+mn-cs"/>
              </a:rPr>
              <a:t>silnejšia pozícia priamo voleného prezidenta ale </a:t>
            </a:r>
            <a:r>
              <a:rPr lang="sk-SK" sz="2400" i="1" dirty="0">
                <a:cs typeface="+mn-cs"/>
              </a:rPr>
              <a:t>de </a:t>
            </a:r>
            <a:r>
              <a:rPr lang="sk-SK" sz="2400" i="1" dirty="0" err="1">
                <a:cs typeface="+mn-cs"/>
              </a:rPr>
              <a:t>facto</a:t>
            </a:r>
            <a:r>
              <a:rPr lang="sk-SK" sz="2400" dirty="0">
                <a:cs typeface="+mn-cs"/>
              </a:rPr>
              <a:t> fungovanie ako parlamentný systém (jediný odvolaný prezident v Európe)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B3E17E-674E-D74D-BA49-F6F512012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2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89"/>
    </mc:Choice>
    <mc:Fallback>
      <p:transition spd="slow" advTm="206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dirty="0">
                <a:cs typeface="+mj-cs"/>
              </a:rPr>
              <a:t>Ďalšie krajiny SVE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7693025" cy="4379168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cs typeface="+mn-cs"/>
              </a:rPr>
              <a:t>Rusko</a:t>
            </a:r>
            <a:r>
              <a:rPr lang="en-US" dirty="0">
                <a:cs typeface="+mn-cs"/>
              </a:rPr>
              <a:t>: </a:t>
            </a:r>
            <a:r>
              <a:rPr lang="en-US" dirty="0" err="1">
                <a:cs typeface="+mn-cs"/>
              </a:rPr>
              <a:t>mimoriadne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silné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prezidentské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právomoci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prezidenta</a:t>
            </a:r>
            <a:r>
              <a:rPr lang="en-US" dirty="0">
                <a:cs typeface="+mn-cs"/>
              </a:rPr>
              <a:t> “</a:t>
            </a:r>
            <a:r>
              <a:rPr lang="en-US" dirty="0" err="1">
                <a:cs typeface="+mn-cs"/>
              </a:rPr>
              <a:t>pacifikovali</a:t>
            </a:r>
            <a:r>
              <a:rPr lang="en-US" dirty="0">
                <a:cs typeface="+mn-cs"/>
              </a:rPr>
              <a:t>” </a:t>
            </a:r>
            <a:r>
              <a:rPr lang="en-US" dirty="0" err="1">
                <a:cs typeface="+mn-cs"/>
              </a:rPr>
              <a:t>premiéra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vládu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aj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bez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parlamentnej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väčšiny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podporujúcej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prezidenta</a:t>
            </a:r>
            <a:r>
              <a:rPr lang="en-US" dirty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Občasné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konflikty</a:t>
            </a:r>
            <a:r>
              <a:rPr lang="en-US" dirty="0">
                <a:cs typeface="+mn-cs"/>
              </a:rPr>
              <a:t> (</a:t>
            </a:r>
            <a:r>
              <a:rPr lang="en-US" dirty="0" err="1">
                <a:cs typeface="+mn-cs"/>
              </a:rPr>
              <a:t>Jelcin</a:t>
            </a:r>
            <a:r>
              <a:rPr lang="en-US" dirty="0">
                <a:cs typeface="+mn-cs"/>
              </a:rPr>
              <a:t> vs. Primakov, resp. </a:t>
            </a:r>
            <a:r>
              <a:rPr lang="en-US" dirty="0" err="1">
                <a:cs typeface="+mn-cs"/>
              </a:rPr>
              <a:t>Stepašin</a:t>
            </a:r>
            <a:r>
              <a:rPr lang="en-US" dirty="0">
                <a:cs typeface="+mn-cs"/>
              </a:rPr>
              <a:t>, Putin vs. Medvedev)</a:t>
            </a: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Putinov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nástup</a:t>
            </a:r>
            <a:r>
              <a:rPr lang="en-US" dirty="0">
                <a:cs typeface="+mn-cs"/>
              </a:rPr>
              <a:t> do </a:t>
            </a:r>
            <a:r>
              <a:rPr lang="en-US" dirty="0" err="1">
                <a:cs typeface="+mn-cs"/>
              </a:rPr>
              <a:t>prezidentského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úradu</a:t>
            </a:r>
            <a:r>
              <a:rPr lang="en-US" dirty="0">
                <a:cs typeface="+mn-cs"/>
              </a:rPr>
              <a:t> = </a:t>
            </a:r>
            <a:r>
              <a:rPr lang="en-US" dirty="0" err="1">
                <a:cs typeface="+mn-cs"/>
              </a:rPr>
              <a:t>konsolidácia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parlamentnej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podpory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premiéri</a:t>
            </a:r>
            <a:r>
              <a:rPr lang="en-US" dirty="0">
                <a:cs typeface="+mn-cs"/>
              </a:rPr>
              <a:t> (</a:t>
            </a:r>
            <a:r>
              <a:rPr lang="en-US" dirty="0" err="1">
                <a:cs typeface="+mn-cs"/>
              </a:rPr>
              <a:t>Zubkov</a:t>
            </a:r>
            <a:r>
              <a:rPr lang="en-US" dirty="0">
                <a:cs typeface="+mn-cs"/>
              </a:rPr>
              <a:t>, </a:t>
            </a:r>
            <a:r>
              <a:rPr lang="en-US" dirty="0" err="1">
                <a:cs typeface="+mn-cs"/>
              </a:rPr>
              <a:t>Mišustin</a:t>
            </a:r>
            <a:r>
              <a:rPr lang="en-US" dirty="0">
                <a:cs typeface="+mn-cs"/>
              </a:rPr>
              <a:t>) </a:t>
            </a:r>
            <a:r>
              <a:rPr lang="en-US" dirty="0" err="1">
                <a:cs typeface="+mn-cs"/>
              </a:rPr>
              <a:t>ako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administrátori</a:t>
            </a:r>
            <a:endParaRPr lang="en-US" dirty="0"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B9DD2D-E2EA-784D-843A-35845FFC1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1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909"/>
    </mc:Choice>
    <mc:Fallback>
      <p:transition spd="slow" advTm="226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dirty="0">
                <a:cs typeface="+mj-cs"/>
              </a:rPr>
              <a:t>Ďalšie krajiny SVE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>
                <a:cs typeface="+mn-cs"/>
              </a:rPr>
              <a:t>Rusko</a:t>
            </a:r>
            <a:r>
              <a:rPr lang="en-US" dirty="0">
                <a:cs typeface="+mn-cs"/>
              </a:rPr>
              <a:t>: tandem Putin-Medvedev, </a:t>
            </a:r>
            <a:r>
              <a:rPr lang="en-US" dirty="0" err="1">
                <a:cs typeface="+mn-cs"/>
              </a:rPr>
              <a:t>miera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konfliktnosti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čiastočne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závisela</a:t>
            </a:r>
            <a:r>
              <a:rPr lang="en-US" dirty="0">
                <a:cs typeface="+mn-cs"/>
              </a:rPr>
              <a:t> od </a:t>
            </a:r>
            <a:r>
              <a:rPr lang="en-US" dirty="0" err="1">
                <a:cs typeface="+mn-cs"/>
              </a:rPr>
              <a:t>držiteľa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prezidentského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úradu</a:t>
            </a:r>
            <a:r>
              <a:rPr lang="en-US" dirty="0">
                <a:cs typeface="+mn-cs"/>
              </a:rPr>
              <a:t>, </a:t>
            </a:r>
            <a:r>
              <a:rPr lang="en-US" dirty="0" err="1">
                <a:cs typeface="+mn-cs"/>
              </a:rPr>
              <a:t>ústavná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zmena</a:t>
            </a:r>
            <a:r>
              <a:rPr lang="en-US" dirty="0">
                <a:cs typeface="+mn-cs"/>
              </a:rPr>
              <a:t> 2020</a:t>
            </a:r>
          </a:p>
          <a:p>
            <a:pPr eaLnBrk="1" hangingPunct="1">
              <a:defRPr/>
            </a:pPr>
            <a:r>
              <a:rPr lang="en-US" b="1" dirty="0" err="1">
                <a:cs typeface="+mn-cs"/>
              </a:rPr>
              <a:t>Ukrajina</a:t>
            </a:r>
            <a:r>
              <a:rPr lang="en-US" b="1" dirty="0">
                <a:cs typeface="+mn-cs"/>
              </a:rPr>
              <a:t>: </a:t>
            </a:r>
            <a:r>
              <a:rPr lang="en-US" dirty="0" err="1">
                <a:cs typeface="+mn-cs"/>
              </a:rPr>
              <a:t>prípady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extrémnej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miery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konfliktu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vnútri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exekutívy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Ústavné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zmeny</a:t>
            </a:r>
            <a:r>
              <a:rPr lang="en-US" dirty="0">
                <a:cs typeface="+mn-cs"/>
              </a:rPr>
              <a:t> v </a:t>
            </a:r>
            <a:r>
              <a:rPr lang="en-US" dirty="0" err="1">
                <a:cs typeface="+mn-cs"/>
              </a:rPr>
              <a:t>právomociach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zamerané</a:t>
            </a:r>
            <a:r>
              <a:rPr lang="en-US" dirty="0">
                <a:cs typeface="+mn-cs"/>
              </a:rPr>
              <a:t> v </a:t>
            </a:r>
            <a:r>
              <a:rPr lang="en-US" dirty="0" err="1">
                <a:cs typeface="+mn-cs"/>
              </a:rPr>
              <a:t>prospech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aktuálnych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držiteľov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moci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Prezident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Kučma</a:t>
            </a:r>
            <a:r>
              <a:rPr lang="en-US" dirty="0">
                <a:cs typeface="+mn-cs"/>
              </a:rPr>
              <a:t> – </a:t>
            </a:r>
            <a:r>
              <a:rPr lang="en-US" dirty="0" err="1">
                <a:cs typeface="+mn-cs"/>
              </a:rPr>
              <a:t>vo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funkcii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záujem</a:t>
            </a:r>
            <a:r>
              <a:rPr lang="en-US" dirty="0">
                <a:cs typeface="+mn-cs"/>
              </a:rPr>
              <a:t> o </a:t>
            </a:r>
            <a:r>
              <a:rPr lang="en-US" dirty="0" err="1">
                <a:cs typeface="+mn-cs"/>
              </a:rPr>
              <a:t>silný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prezidentský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úrad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5ABEC7-5AE2-014A-8DE4-847503AC0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913"/>
    </mc:Choice>
    <mc:Fallback>
      <p:transition spd="slow" advTm="18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dirty="0">
                <a:cs typeface="+mj-cs"/>
              </a:rPr>
              <a:t>Ďalšie krajiny SVE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>
                <a:cs typeface="+mn-cs"/>
              </a:rPr>
              <a:t>Ukrajina</a:t>
            </a:r>
            <a:r>
              <a:rPr lang="en-US" b="1" dirty="0">
                <a:cs typeface="+mn-cs"/>
              </a:rPr>
              <a:t>: </a:t>
            </a:r>
            <a:r>
              <a:rPr lang="en-US" dirty="0">
                <a:cs typeface="+mn-cs"/>
              </a:rPr>
              <a:t>2004 – </a:t>
            </a:r>
            <a:r>
              <a:rPr lang="en-US" dirty="0" err="1">
                <a:cs typeface="+mn-cs"/>
              </a:rPr>
              <a:t>zmena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ústavy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oslabenie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prezidentského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úradu</a:t>
            </a:r>
            <a:r>
              <a:rPr lang="en-US" dirty="0">
                <a:cs typeface="+mn-cs"/>
              </a:rPr>
              <a:t>, </a:t>
            </a:r>
            <a:r>
              <a:rPr lang="en-US" dirty="0" err="1">
                <a:cs typeface="+mn-cs"/>
              </a:rPr>
              <a:t>lebo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vysoké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šance</a:t>
            </a:r>
            <a:r>
              <a:rPr lang="en-US" dirty="0">
                <a:cs typeface="+mn-cs"/>
              </a:rPr>
              <a:t> pre </a:t>
            </a:r>
            <a:r>
              <a:rPr lang="en-US" dirty="0" err="1">
                <a:cs typeface="+mn-cs"/>
              </a:rPr>
              <a:t>Juščenka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Prezident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Juščenko</a:t>
            </a:r>
            <a:r>
              <a:rPr lang="en-US" dirty="0">
                <a:cs typeface="+mn-cs"/>
              </a:rPr>
              <a:t> – </a:t>
            </a:r>
            <a:r>
              <a:rPr lang="en-US" dirty="0" err="1">
                <a:cs typeface="+mn-cs"/>
              </a:rPr>
              <a:t>nezabránil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oslabeniu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ústavných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kompetencií</a:t>
            </a:r>
            <a:r>
              <a:rPr lang="en-US" dirty="0">
                <a:cs typeface="+mn-cs"/>
              </a:rPr>
              <a:t> (2004)</a:t>
            </a: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Prezident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Janukovič</a:t>
            </a:r>
            <a:r>
              <a:rPr lang="en-US" dirty="0">
                <a:cs typeface="+mn-cs"/>
              </a:rPr>
              <a:t> (2010) – </a:t>
            </a:r>
            <a:r>
              <a:rPr lang="en-US" dirty="0" err="1">
                <a:cs typeface="+mn-cs"/>
              </a:rPr>
              <a:t>po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zvolení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odmietal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ústavné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oslabenie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kompetencií</a:t>
            </a:r>
            <a:r>
              <a:rPr lang="en-US" dirty="0">
                <a:cs typeface="+mn-cs"/>
              </a:rPr>
              <a:t>, </a:t>
            </a:r>
            <a:r>
              <a:rPr lang="en-US" dirty="0" err="1">
                <a:cs typeface="+mn-cs"/>
              </a:rPr>
              <a:t>ktoré</a:t>
            </a:r>
            <a:r>
              <a:rPr lang="en-US" dirty="0">
                <a:cs typeface="+mn-cs"/>
              </a:rPr>
              <a:t> v </a:t>
            </a:r>
            <a:r>
              <a:rPr lang="en-US" dirty="0" err="1">
                <a:cs typeface="+mn-cs"/>
              </a:rPr>
              <a:t>roku</a:t>
            </a:r>
            <a:r>
              <a:rPr lang="en-US" dirty="0">
                <a:cs typeface="+mn-cs"/>
              </a:rPr>
              <a:t> 2004 </a:t>
            </a:r>
            <a:r>
              <a:rPr lang="en-US" dirty="0" err="1">
                <a:cs typeface="+mn-cs"/>
              </a:rPr>
              <a:t>presadzoval</a:t>
            </a:r>
            <a:endParaRPr lang="en-US" dirty="0"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29C02D-C922-DB47-BAB7-B2B990CF8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3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15"/>
    </mc:Choice>
    <mc:Fallback>
      <p:transition spd="slow" advTm="76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dirty="0">
                <a:cs typeface="+mj-cs"/>
              </a:rPr>
              <a:t>Ďalšie krajiny SVE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>
                <a:cs typeface="+mn-cs"/>
              </a:rPr>
              <a:t>Ukrajina</a:t>
            </a:r>
            <a:r>
              <a:rPr lang="en-US" b="1" dirty="0">
                <a:cs typeface="+mn-cs"/>
              </a:rPr>
              <a:t>: </a:t>
            </a:r>
            <a:r>
              <a:rPr lang="en-US" dirty="0" err="1">
                <a:cs typeface="+mn-cs"/>
              </a:rPr>
              <a:t>ústavný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súd</a:t>
            </a:r>
            <a:r>
              <a:rPr lang="en-US" dirty="0">
                <a:cs typeface="+mn-cs"/>
              </a:rPr>
              <a:t> v 2010 </a:t>
            </a:r>
            <a:r>
              <a:rPr lang="en-US" dirty="0" err="1">
                <a:cs typeface="+mn-cs"/>
              </a:rPr>
              <a:t>konštatoval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protiústavnosť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ústavnej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zmeny</a:t>
            </a:r>
            <a:r>
              <a:rPr lang="en-US" dirty="0">
                <a:cs typeface="+mn-cs"/>
              </a:rPr>
              <a:t> z </a:t>
            </a:r>
            <a:r>
              <a:rPr lang="en-US" dirty="0" err="1">
                <a:cs typeface="+mn-cs"/>
              </a:rPr>
              <a:t>roku</a:t>
            </a:r>
            <a:r>
              <a:rPr lang="en-US" dirty="0">
                <a:cs typeface="+mn-cs"/>
              </a:rPr>
              <a:t> 2004, </a:t>
            </a:r>
            <a:r>
              <a:rPr lang="en-US" dirty="0" err="1">
                <a:cs typeface="+mn-cs"/>
              </a:rPr>
              <a:t>návrat</a:t>
            </a:r>
            <a:r>
              <a:rPr lang="en-US" dirty="0">
                <a:cs typeface="+mn-cs"/>
              </a:rPr>
              <a:t> k </a:t>
            </a:r>
            <a:r>
              <a:rPr lang="en-US" dirty="0" err="1">
                <a:cs typeface="+mn-cs"/>
              </a:rPr>
              <a:t>silnému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prezidentovi</a:t>
            </a:r>
            <a:r>
              <a:rPr lang="en-US" dirty="0">
                <a:cs typeface="+mn-cs"/>
              </a:rPr>
              <a:t> z </a:t>
            </a:r>
            <a:r>
              <a:rPr lang="en-US" dirty="0" err="1">
                <a:cs typeface="+mn-cs"/>
              </a:rPr>
              <a:t>roku</a:t>
            </a:r>
            <a:r>
              <a:rPr lang="en-US" dirty="0">
                <a:cs typeface="+mn-cs"/>
              </a:rPr>
              <a:t> 1996 (“</a:t>
            </a:r>
            <a:r>
              <a:rPr lang="en-US" dirty="0" err="1">
                <a:cs typeface="+mn-cs"/>
              </a:rPr>
              <a:t>Kučmov</a:t>
            </a:r>
            <a:r>
              <a:rPr lang="en-US" dirty="0">
                <a:cs typeface="+mn-cs"/>
              </a:rPr>
              <a:t> model”)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2014: </a:t>
            </a:r>
            <a:r>
              <a:rPr lang="en-US" dirty="0" err="1">
                <a:cs typeface="+mn-cs"/>
              </a:rPr>
              <a:t>parlament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zákonom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schválil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návrat</a:t>
            </a:r>
            <a:r>
              <a:rPr lang="en-US" dirty="0">
                <a:cs typeface="+mn-cs"/>
              </a:rPr>
              <a:t> k </a:t>
            </a:r>
            <a:r>
              <a:rPr lang="en-US" dirty="0" err="1">
                <a:cs typeface="+mn-cs"/>
              </a:rPr>
              <a:t>ústavným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právomociam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prezidenta</a:t>
            </a:r>
            <a:r>
              <a:rPr lang="en-US" dirty="0">
                <a:cs typeface="+mn-cs"/>
              </a:rPr>
              <a:t> z </a:t>
            </a:r>
            <a:r>
              <a:rPr lang="en-US" dirty="0" err="1">
                <a:cs typeface="+mn-cs"/>
              </a:rPr>
              <a:t>decembra</a:t>
            </a:r>
            <a:r>
              <a:rPr lang="en-US" dirty="0">
                <a:cs typeface="+mn-cs"/>
              </a:rPr>
              <a:t> 2004 (</a:t>
            </a:r>
            <a:r>
              <a:rPr lang="en-US" dirty="0" err="1">
                <a:cs typeface="+mn-cs"/>
              </a:rPr>
              <a:t>slabší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</a:t>
            </a:r>
            <a:r>
              <a:rPr lang="en-US" dirty="0">
                <a:cs typeface="+mn-cs"/>
              </a:rPr>
              <a:t>)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0160D1-EEC3-5D41-A475-A092AAD15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0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30"/>
    </mc:Choice>
    <mc:Fallback>
      <p:transition spd="slow" advTm="9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err="1"/>
              <a:t>Modely</a:t>
            </a:r>
            <a:r>
              <a:rPr lang="en-US" dirty="0"/>
              <a:t> </a:t>
            </a:r>
            <a:r>
              <a:rPr lang="en-US" dirty="0" err="1"/>
              <a:t>parlamentarizmu</a:t>
            </a:r>
            <a:r>
              <a:rPr lang="en-US" dirty="0"/>
              <a:t> 1/3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/>
              <a:t>Parlamentný</a:t>
            </a:r>
            <a:r>
              <a:rPr lang="en-US" b="1" dirty="0"/>
              <a:t> </a:t>
            </a:r>
            <a:r>
              <a:rPr lang="en-US" b="1" dirty="0" err="1"/>
              <a:t>systém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Lijphart</a:t>
            </a:r>
            <a:r>
              <a:rPr lang="en-US" dirty="0"/>
              <a:t> 1999):</a:t>
            </a:r>
          </a:p>
          <a:p>
            <a:pPr>
              <a:defRPr/>
            </a:pPr>
            <a:r>
              <a:rPr lang="en-US" dirty="0" err="1"/>
              <a:t>Vláda</a:t>
            </a:r>
            <a:r>
              <a:rPr lang="en-US" dirty="0"/>
              <a:t> je </a:t>
            </a:r>
            <a:r>
              <a:rPr lang="en-US" dirty="0" err="1"/>
              <a:t>zodpovedná</a:t>
            </a:r>
            <a:r>
              <a:rPr lang="en-US" dirty="0"/>
              <a:t> </a:t>
            </a:r>
            <a:r>
              <a:rPr lang="en-US" dirty="0" err="1"/>
              <a:t>parlamentu</a:t>
            </a:r>
            <a:endParaRPr lang="en-US" dirty="0"/>
          </a:p>
          <a:p>
            <a:pPr>
              <a:defRPr/>
            </a:pPr>
            <a:r>
              <a:rPr lang="hr-HR" dirty="0"/>
              <a:t>Š</a:t>
            </a:r>
            <a:r>
              <a:rPr lang="en-US" dirty="0" err="1"/>
              <a:t>éf</a:t>
            </a:r>
            <a:r>
              <a:rPr lang="en-US" dirty="0"/>
              <a:t> </a:t>
            </a:r>
            <a:r>
              <a:rPr lang="en-US" dirty="0" err="1"/>
              <a:t>exekutívy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je </a:t>
            </a:r>
            <a:r>
              <a:rPr lang="en-US" dirty="0" err="1"/>
              <a:t>volený</a:t>
            </a:r>
            <a:r>
              <a:rPr lang="en-US" dirty="0"/>
              <a:t> </a:t>
            </a:r>
            <a:r>
              <a:rPr lang="en-US" dirty="0" err="1"/>
              <a:t>priamo</a:t>
            </a:r>
            <a:r>
              <a:rPr lang="en-US" dirty="0"/>
              <a:t>, ale je </a:t>
            </a:r>
            <a:r>
              <a:rPr lang="en-US" dirty="0" err="1"/>
              <a:t>vybraný</a:t>
            </a:r>
            <a:r>
              <a:rPr lang="en-US" dirty="0"/>
              <a:t>/</a:t>
            </a:r>
            <a:r>
              <a:rPr lang="en-US" dirty="0" err="1"/>
              <a:t>schválený</a:t>
            </a:r>
            <a:r>
              <a:rPr lang="en-US" dirty="0"/>
              <a:t> </a:t>
            </a:r>
            <a:r>
              <a:rPr lang="en-US" dirty="0" err="1"/>
              <a:t>parlamentom</a:t>
            </a:r>
            <a:endParaRPr lang="en-US" dirty="0"/>
          </a:p>
          <a:p>
            <a:pPr>
              <a:defRPr/>
            </a:pPr>
            <a:r>
              <a:rPr lang="en-US" dirty="0" err="1"/>
              <a:t>Exekutíva</a:t>
            </a:r>
            <a:r>
              <a:rPr lang="en-US" dirty="0"/>
              <a:t> v </a:t>
            </a:r>
            <a:r>
              <a:rPr lang="en-US" dirty="0" err="1"/>
              <a:t>parlamentarizme</a:t>
            </a:r>
            <a:r>
              <a:rPr lang="en-US" dirty="0"/>
              <a:t> je </a:t>
            </a:r>
            <a:r>
              <a:rPr lang="en-US" dirty="0" err="1"/>
              <a:t>kolektívna</a:t>
            </a:r>
            <a:r>
              <a:rPr lang="en-US" dirty="0"/>
              <a:t>/</a:t>
            </a:r>
            <a:r>
              <a:rPr lang="en-US" dirty="0" err="1"/>
              <a:t>kolegiálna</a:t>
            </a:r>
            <a:r>
              <a:rPr lang="en-US" dirty="0"/>
              <a:t>,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personalizovaná</a:t>
            </a:r>
            <a:endParaRPr lang="en-US" dirty="0"/>
          </a:p>
          <a:p>
            <a:pPr>
              <a:defRPr/>
            </a:pPr>
            <a:r>
              <a:rPr lang="en-US" dirty="0" err="1"/>
              <a:t>Parlamentné</a:t>
            </a:r>
            <a:r>
              <a:rPr lang="en-US" dirty="0"/>
              <a:t> </a:t>
            </a:r>
            <a:r>
              <a:rPr lang="en-US" dirty="0" err="1"/>
              <a:t>demokracie</a:t>
            </a:r>
            <a:r>
              <a:rPr lang="en-US" dirty="0"/>
              <a:t>, </a:t>
            </a:r>
            <a:r>
              <a:rPr lang="en-US" dirty="0" err="1"/>
              <a:t>napriek</a:t>
            </a:r>
            <a:r>
              <a:rPr lang="en-US" dirty="0"/>
              <a:t> </a:t>
            </a:r>
            <a:r>
              <a:rPr lang="en-US" dirty="0" err="1"/>
              <a:t>spoločným</a:t>
            </a:r>
            <a:r>
              <a:rPr lang="en-US" dirty="0"/>
              <a:t> </a:t>
            </a:r>
            <a:r>
              <a:rPr lang="en-US" dirty="0" err="1"/>
              <a:t>črtám</a:t>
            </a:r>
            <a:r>
              <a:rPr lang="en-US" dirty="0"/>
              <a:t>, </a:t>
            </a:r>
            <a:r>
              <a:rPr lang="en-US" dirty="0" err="1"/>
              <a:t>nefungujú</a:t>
            </a:r>
            <a:r>
              <a:rPr lang="en-US" dirty="0"/>
              <a:t> </a:t>
            </a:r>
            <a:r>
              <a:rPr lang="en-US" dirty="0" err="1"/>
              <a:t>rovnako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66D316-0B1C-FA43-95C0-920B93DD4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853"/>
    </mc:Choice>
    <mc:Fallback>
      <p:transition spd="slow" advTm="229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err="1"/>
              <a:t>Modely</a:t>
            </a:r>
            <a:r>
              <a:rPr lang="en-US" dirty="0"/>
              <a:t> </a:t>
            </a:r>
            <a:r>
              <a:rPr lang="en-US" dirty="0" err="1"/>
              <a:t>parlamentarizmu</a:t>
            </a:r>
            <a:r>
              <a:rPr lang="en-US" dirty="0"/>
              <a:t> 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7693025" cy="4163144"/>
          </a:xfrm>
        </p:spPr>
        <p:txBody>
          <a:bodyPr/>
          <a:lstStyle/>
          <a:p>
            <a:pPr algn="just">
              <a:defRPr/>
            </a:pPr>
            <a:r>
              <a:rPr lang="en-US" dirty="0" err="1"/>
              <a:t>Faktory</a:t>
            </a:r>
            <a:r>
              <a:rPr lang="en-US" dirty="0"/>
              <a:t> </a:t>
            </a:r>
            <a:r>
              <a:rPr lang="en-US" dirty="0" err="1"/>
              <a:t>uľahčujúce</a:t>
            </a:r>
            <a:r>
              <a:rPr lang="en-US" dirty="0"/>
              <a:t> </a:t>
            </a:r>
            <a:r>
              <a:rPr lang="en-US" dirty="0" err="1"/>
              <a:t>spoluprácu</a:t>
            </a:r>
            <a:r>
              <a:rPr lang="en-US" dirty="0"/>
              <a:t> </a:t>
            </a:r>
            <a:r>
              <a:rPr lang="en-US" dirty="0" err="1"/>
              <a:t>medzi</a:t>
            </a:r>
            <a:r>
              <a:rPr lang="en-US" dirty="0"/>
              <a:t> </a:t>
            </a:r>
            <a:r>
              <a:rPr lang="en-US" dirty="0" err="1"/>
              <a:t>parlamentnou</a:t>
            </a:r>
            <a:r>
              <a:rPr lang="en-US" dirty="0"/>
              <a:t> </a:t>
            </a:r>
            <a:r>
              <a:rPr lang="en-US" dirty="0" err="1"/>
              <a:t>väčšinou</a:t>
            </a:r>
            <a:r>
              <a:rPr lang="en-US" dirty="0"/>
              <a:t> a </a:t>
            </a:r>
            <a:r>
              <a:rPr lang="en-US" dirty="0" err="1"/>
              <a:t>exekutívou</a:t>
            </a:r>
            <a:r>
              <a:rPr lang="en-US" dirty="0"/>
              <a:t> :</a:t>
            </a:r>
          </a:p>
          <a:p>
            <a:pPr algn="just">
              <a:defRPr/>
            </a:pPr>
            <a:r>
              <a:rPr lang="en-US" dirty="0" err="1"/>
              <a:t>Kompatibilita</a:t>
            </a:r>
            <a:r>
              <a:rPr lang="en-US" dirty="0"/>
              <a:t> </a:t>
            </a:r>
            <a:r>
              <a:rPr lang="en-US" dirty="0" err="1"/>
              <a:t>parlamentného</a:t>
            </a:r>
            <a:r>
              <a:rPr lang="en-US" dirty="0"/>
              <a:t> </a:t>
            </a:r>
            <a:r>
              <a:rPr lang="en-US" dirty="0" err="1"/>
              <a:t>mandátu</a:t>
            </a:r>
            <a:r>
              <a:rPr lang="en-US" dirty="0"/>
              <a:t> a </a:t>
            </a:r>
            <a:r>
              <a:rPr lang="en-US" dirty="0" err="1"/>
              <a:t>postu</a:t>
            </a:r>
            <a:r>
              <a:rPr lang="en-US" dirty="0"/>
              <a:t> v </a:t>
            </a:r>
            <a:r>
              <a:rPr lang="en-US" dirty="0" err="1"/>
              <a:t>exekutíve</a:t>
            </a:r>
            <a:r>
              <a:rPr lang="en-US" dirty="0"/>
              <a:t> (</a:t>
            </a:r>
            <a:r>
              <a:rPr lang="en-US" dirty="0" err="1"/>
              <a:t>ministri</a:t>
            </a:r>
            <a:r>
              <a:rPr lang="en-US" dirty="0"/>
              <a:t> </a:t>
            </a:r>
            <a:r>
              <a:rPr lang="en-US" dirty="0" err="1"/>
              <a:t>môžu</a:t>
            </a:r>
            <a:r>
              <a:rPr lang="en-US" dirty="0"/>
              <a:t> </a:t>
            </a:r>
            <a:r>
              <a:rPr lang="en-US" dirty="0" err="1"/>
              <a:t>byť</a:t>
            </a:r>
            <a:r>
              <a:rPr lang="en-US" dirty="0"/>
              <a:t> </a:t>
            </a:r>
            <a:r>
              <a:rPr lang="en-US" dirty="0" err="1"/>
              <a:t>poslancami</a:t>
            </a:r>
            <a:r>
              <a:rPr lang="en-US" dirty="0"/>
              <a:t>)</a:t>
            </a:r>
          </a:p>
          <a:p>
            <a:pPr algn="just">
              <a:defRPr/>
            </a:pPr>
            <a:r>
              <a:rPr lang="en-US" dirty="0" err="1"/>
              <a:t>Premiér</a:t>
            </a:r>
            <a:r>
              <a:rPr lang="en-US" dirty="0"/>
              <a:t> (</a:t>
            </a:r>
            <a:r>
              <a:rPr lang="en-US" dirty="0" err="1"/>
              <a:t>šéf</a:t>
            </a:r>
            <a:r>
              <a:rPr lang="en-US" dirty="0"/>
              <a:t> </a:t>
            </a:r>
            <a:r>
              <a:rPr lang="en-US" dirty="0" err="1"/>
              <a:t>vlády</a:t>
            </a:r>
            <a:r>
              <a:rPr lang="en-US" dirty="0"/>
              <a:t>) je </a:t>
            </a:r>
            <a:r>
              <a:rPr lang="en-US" dirty="0" err="1"/>
              <a:t>zvyčajne</a:t>
            </a:r>
            <a:r>
              <a:rPr lang="en-US" dirty="0"/>
              <a:t> </a:t>
            </a:r>
            <a:r>
              <a:rPr lang="en-US" dirty="0" err="1"/>
              <a:t>poslancom</a:t>
            </a:r>
            <a:r>
              <a:rPr lang="en-US" dirty="0"/>
              <a:t> </a:t>
            </a:r>
            <a:r>
              <a:rPr lang="en-US" dirty="0" err="1"/>
              <a:t>parlamentu</a:t>
            </a:r>
            <a:endParaRPr lang="en-US" dirty="0"/>
          </a:p>
          <a:p>
            <a:pPr algn="just">
              <a:defRPr/>
            </a:pPr>
            <a:r>
              <a:rPr lang="en-US" dirty="0" err="1"/>
              <a:t>Dochádza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k </a:t>
            </a:r>
            <a:r>
              <a:rPr lang="en-US" dirty="0" err="1"/>
              <a:t>faktickej</a:t>
            </a:r>
            <a:r>
              <a:rPr lang="en-US" dirty="0"/>
              <a:t> </a:t>
            </a:r>
            <a:r>
              <a:rPr lang="en-US" dirty="0" err="1"/>
              <a:t>fúzii</a:t>
            </a:r>
            <a:r>
              <a:rPr lang="en-US" dirty="0"/>
              <a:t> </a:t>
            </a:r>
            <a:r>
              <a:rPr lang="en-US" dirty="0" err="1"/>
              <a:t>parlamentu</a:t>
            </a:r>
            <a:r>
              <a:rPr lang="en-US" dirty="0"/>
              <a:t> a </a:t>
            </a:r>
            <a:r>
              <a:rPr lang="en-US" dirty="0" err="1"/>
              <a:t>vlády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78C4FE-DA47-2542-872B-D43312FD4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26"/>
    </mc:Choice>
    <mc:Fallback>
      <p:transition spd="slow" advTm="10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err="1"/>
              <a:t>Modely</a:t>
            </a:r>
            <a:r>
              <a:rPr lang="en-US" dirty="0"/>
              <a:t> </a:t>
            </a:r>
            <a:r>
              <a:rPr lang="en-US" dirty="0" err="1"/>
              <a:t>parlamentarizmu</a:t>
            </a:r>
            <a:r>
              <a:rPr lang="en-US" dirty="0"/>
              <a:t> 3/3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fikcia</a:t>
            </a:r>
            <a:r>
              <a:rPr lang="en-US" dirty="0"/>
              <a:t> </a:t>
            </a:r>
            <a:r>
              <a:rPr lang="en-US" dirty="0" err="1"/>
              <a:t>parlamentarizmu</a:t>
            </a:r>
            <a:endParaRPr lang="en-US" dirty="0"/>
          </a:p>
          <a:p>
            <a:pPr>
              <a:defRPr/>
            </a:pPr>
            <a:r>
              <a:rPr lang="en-US" dirty="0" err="1"/>
              <a:t>Doring</a:t>
            </a:r>
            <a:r>
              <a:rPr lang="en-US" dirty="0"/>
              <a:t> (1995): “</a:t>
            </a:r>
            <a:r>
              <a:rPr lang="en-US" dirty="0" err="1"/>
              <a:t>racionalizácia</a:t>
            </a:r>
            <a:r>
              <a:rPr lang="en-US" dirty="0"/>
              <a:t>” </a:t>
            </a:r>
            <a:r>
              <a:rPr lang="en-US" dirty="0" err="1"/>
              <a:t>parlamentu</a:t>
            </a:r>
            <a:endParaRPr lang="en-US" dirty="0"/>
          </a:p>
          <a:p>
            <a:pPr>
              <a:defRPr/>
            </a:pPr>
            <a:r>
              <a:rPr lang="sk-SK" dirty="0"/>
              <a:t>Ťažká </a:t>
            </a:r>
            <a:r>
              <a:rPr lang="en-US" dirty="0" err="1"/>
              <a:t>odvolateľnosť</a:t>
            </a:r>
            <a:r>
              <a:rPr lang="en-US" dirty="0"/>
              <a:t> </a:t>
            </a:r>
            <a:r>
              <a:rPr lang="en-US" dirty="0" err="1"/>
              <a:t>vlády</a:t>
            </a:r>
            <a:r>
              <a:rPr lang="en-US" dirty="0"/>
              <a:t> </a:t>
            </a:r>
            <a:r>
              <a:rPr lang="en-US" dirty="0" err="1"/>
              <a:t>parlamentom</a:t>
            </a:r>
            <a:endParaRPr lang="en-US" dirty="0"/>
          </a:p>
          <a:p>
            <a:pPr>
              <a:defRPr/>
            </a:pPr>
            <a:r>
              <a:rPr lang="en-US" dirty="0" err="1"/>
              <a:t>Vláda</a:t>
            </a:r>
            <a:r>
              <a:rPr lang="en-US" dirty="0"/>
              <a:t> </a:t>
            </a:r>
            <a:r>
              <a:rPr lang="en-US" dirty="0" err="1"/>
              <a:t>kontroluje</a:t>
            </a:r>
            <a:r>
              <a:rPr lang="en-US" dirty="0"/>
              <a:t> </a:t>
            </a:r>
            <a:r>
              <a:rPr lang="en-US" dirty="0" err="1"/>
              <a:t>parlamentnú</a:t>
            </a:r>
            <a:r>
              <a:rPr lang="en-US" dirty="0"/>
              <a:t> </a:t>
            </a:r>
            <a:r>
              <a:rPr lang="en-US" dirty="0" err="1"/>
              <a:t>agendu</a:t>
            </a:r>
            <a:r>
              <a:rPr lang="en-US" dirty="0"/>
              <a:t> (</a:t>
            </a:r>
            <a:r>
              <a:rPr lang="en-US" dirty="0" err="1"/>
              <a:t>témy</a:t>
            </a:r>
            <a:r>
              <a:rPr lang="en-US" dirty="0"/>
              <a:t> a </a:t>
            </a:r>
            <a:r>
              <a:rPr lang="en-US" dirty="0" err="1"/>
              <a:t>poradie</a:t>
            </a:r>
            <a:r>
              <a:rPr lang="en-US" dirty="0"/>
              <a:t> </a:t>
            </a:r>
            <a:r>
              <a:rPr lang="en-US" dirty="0" err="1"/>
              <a:t>rokovania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dirty="0" err="1"/>
              <a:t>Obmedzenie</a:t>
            </a:r>
            <a:r>
              <a:rPr lang="en-US" dirty="0"/>
              <a:t> </a:t>
            </a:r>
            <a:r>
              <a:rPr lang="en-US" dirty="0" err="1"/>
              <a:t>možnosti</a:t>
            </a:r>
            <a:r>
              <a:rPr lang="en-US" dirty="0"/>
              <a:t> </a:t>
            </a:r>
            <a:r>
              <a:rPr lang="en-US" dirty="0" err="1"/>
              <a:t>predkladať</a:t>
            </a:r>
            <a:r>
              <a:rPr lang="en-US" dirty="0"/>
              <a:t> a </a:t>
            </a:r>
            <a:r>
              <a:rPr lang="en-US" dirty="0" err="1"/>
              <a:t>presadiť</a:t>
            </a:r>
            <a:r>
              <a:rPr lang="en-US" dirty="0"/>
              <a:t> </a:t>
            </a:r>
            <a:r>
              <a:rPr lang="en-US" dirty="0" err="1"/>
              <a:t>poslanecké</a:t>
            </a:r>
            <a:r>
              <a:rPr lang="en-US" dirty="0"/>
              <a:t> </a:t>
            </a:r>
            <a:r>
              <a:rPr lang="en-US" dirty="0" err="1"/>
              <a:t>návrhy</a:t>
            </a:r>
            <a:r>
              <a:rPr lang="en-US" dirty="0"/>
              <a:t> </a:t>
            </a:r>
            <a:r>
              <a:rPr lang="en-US" dirty="0" err="1"/>
              <a:t>zákonov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0310DC-7095-B844-ADA2-6AD990808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893"/>
    </mc:Choice>
    <mc:Fallback>
      <p:transition spd="slow" advTm="236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548680"/>
            <a:ext cx="7924800" cy="1143000"/>
          </a:xfrm>
        </p:spPr>
        <p:txBody>
          <a:bodyPr/>
          <a:lstStyle/>
          <a:p>
            <a:pPr algn="ctr"/>
            <a:r>
              <a:rPr lang="en-US" dirty="0" err="1"/>
              <a:t>Postavenie</a:t>
            </a:r>
            <a:r>
              <a:rPr lang="en-US" dirty="0"/>
              <a:t> </a:t>
            </a:r>
            <a:r>
              <a:rPr lang="en-US" dirty="0" err="1"/>
              <a:t>premiérov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204864"/>
            <a:ext cx="7693025" cy="4653136"/>
          </a:xfrm>
        </p:spPr>
        <p:txBody>
          <a:bodyPr/>
          <a:lstStyle/>
          <a:p>
            <a:pPr algn="just"/>
            <a:r>
              <a:rPr lang="en-US" sz="2600" dirty="0" err="1"/>
              <a:t>Komparatívna</a:t>
            </a:r>
            <a:r>
              <a:rPr lang="en-US" sz="2600" dirty="0"/>
              <a:t> </a:t>
            </a:r>
            <a:r>
              <a:rPr lang="en-US" sz="2600" dirty="0" err="1"/>
              <a:t>slabosť</a:t>
            </a:r>
            <a:r>
              <a:rPr lang="en-US" sz="2600" dirty="0"/>
              <a:t> </a:t>
            </a:r>
            <a:r>
              <a:rPr lang="en-US" sz="2600" dirty="0" err="1"/>
              <a:t>predsedu</a:t>
            </a:r>
            <a:r>
              <a:rPr lang="en-US" sz="2600" dirty="0"/>
              <a:t> </a:t>
            </a:r>
            <a:r>
              <a:rPr lang="en-US" sz="2600" dirty="0" err="1"/>
              <a:t>vlády</a:t>
            </a:r>
            <a:r>
              <a:rPr lang="en-US" sz="2600" dirty="0"/>
              <a:t> – </a:t>
            </a:r>
            <a:r>
              <a:rPr lang="en-US" sz="2600" dirty="0" err="1"/>
              <a:t>krátke</a:t>
            </a:r>
            <a:r>
              <a:rPr lang="en-US" sz="2600" dirty="0"/>
              <a:t> </a:t>
            </a:r>
            <a:r>
              <a:rPr lang="en-US" sz="2600" dirty="0" err="1"/>
              <a:t>obdobie</a:t>
            </a:r>
            <a:r>
              <a:rPr lang="en-US" sz="2600" dirty="0"/>
              <a:t> v </a:t>
            </a:r>
            <a:r>
              <a:rPr lang="en-US" sz="2600" dirty="0" err="1"/>
              <a:t>úrade</a:t>
            </a:r>
            <a:endParaRPr lang="en-US" sz="2600" dirty="0"/>
          </a:p>
          <a:p>
            <a:pPr algn="just"/>
            <a:r>
              <a:rPr lang="en-US" sz="2600" dirty="0" err="1"/>
              <a:t>Vzájomná</a:t>
            </a:r>
            <a:r>
              <a:rPr lang="en-US" sz="2600" dirty="0"/>
              <a:t> </a:t>
            </a:r>
            <a:r>
              <a:rPr lang="en-US" sz="2600" dirty="0" err="1"/>
              <a:t>závislosť</a:t>
            </a:r>
            <a:r>
              <a:rPr lang="en-US" sz="2600" dirty="0"/>
              <a:t> </a:t>
            </a:r>
            <a:r>
              <a:rPr lang="en-US" sz="2600" dirty="0" err="1"/>
              <a:t>medzi</a:t>
            </a:r>
            <a:r>
              <a:rPr lang="en-US" sz="2600" dirty="0"/>
              <a:t> ne/</a:t>
            </a:r>
            <a:r>
              <a:rPr lang="en-US" sz="2600" dirty="0" err="1"/>
              <a:t>stabilitou</a:t>
            </a:r>
            <a:r>
              <a:rPr lang="en-US" sz="2600" dirty="0"/>
              <a:t> </a:t>
            </a:r>
            <a:r>
              <a:rPr lang="en-US" sz="2600" dirty="0" err="1"/>
              <a:t>straníckeho</a:t>
            </a:r>
            <a:r>
              <a:rPr lang="en-US" sz="2600" dirty="0"/>
              <a:t> </a:t>
            </a:r>
            <a:r>
              <a:rPr lang="en-US" sz="2600" dirty="0" err="1"/>
              <a:t>systému</a:t>
            </a:r>
            <a:r>
              <a:rPr lang="en-US" sz="2600" dirty="0"/>
              <a:t> a </a:t>
            </a:r>
            <a:r>
              <a:rPr lang="en-US" sz="2600" dirty="0" err="1"/>
              <a:t>slabosťou</a:t>
            </a:r>
            <a:r>
              <a:rPr lang="en-US" sz="2600" dirty="0"/>
              <a:t> (durability) </a:t>
            </a:r>
            <a:r>
              <a:rPr lang="en-US" sz="2600" dirty="0" err="1"/>
              <a:t>predsedu</a:t>
            </a:r>
            <a:r>
              <a:rPr lang="en-US" sz="2600" dirty="0"/>
              <a:t> </a:t>
            </a:r>
            <a:r>
              <a:rPr lang="en-US" sz="2600" dirty="0" err="1"/>
              <a:t>vlády</a:t>
            </a:r>
            <a:r>
              <a:rPr lang="en-US" sz="2600" dirty="0"/>
              <a:t> </a:t>
            </a:r>
          </a:p>
          <a:p>
            <a:pPr algn="just"/>
            <a:r>
              <a:rPr lang="en-US" sz="2600" dirty="0" err="1"/>
              <a:t>Hlavné</a:t>
            </a:r>
            <a:r>
              <a:rPr lang="en-US" sz="2600" dirty="0"/>
              <a:t> </a:t>
            </a:r>
            <a:r>
              <a:rPr lang="en-US" sz="2600" dirty="0" err="1"/>
              <a:t>výnimky</a:t>
            </a:r>
            <a:r>
              <a:rPr lang="en-US" sz="2600" dirty="0"/>
              <a:t>: </a:t>
            </a:r>
            <a:r>
              <a:rPr lang="en-US" sz="2600" dirty="0" err="1"/>
              <a:t>Drnovšek</a:t>
            </a:r>
            <a:r>
              <a:rPr lang="en-US" sz="2600" dirty="0"/>
              <a:t> (1992-2002), </a:t>
            </a:r>
            <a:r>
              <a:rPr lang="en-US" sz="2600" dirty="0" err="1"/>
              <a:t>Orbán</a:t>
            </a:r>
            <a:r>
              <a:rPr lang="en-US" sz="2600" dirty="0"/>
              <a:t> (1998-2002, 2010-), Klaus, </a:t>
            </a:r>
            <a:r>
              <a:rPr lang="en-US" sz="2600" dirty="0" err="1"/>
              <a:t>Dzurinda</a:t>
            </a:r>
            <a:r>
              <a:rPr lang="en-US" sz="2600" dirty="0"/>
              <a:t> (1998-2006), Fico (2006-2010, 2012-2018), Tusk (2007-2014)</a:t>
            </a:r>
          </a:p>
          <a:p>
            <a:pPr algn="just"/>
            <a:r>
              <a:rPr lang="en-US" sz="2600" dirty="0"/>
              <a:t>Berg: ALE: </a:t>
            </a:r>
            <a:r>
              <a:rPr lang="en-US" sz="2600" dirty="0" err="1"/>
              <a:t>premiéri</a:t>
            </a:r>
            <a:r>
              <a:rPr lang="en-US" sz="2600" dirty="0"/>
              <a:t> </a:t>
            </a:r>
            <a:r>
              <a:rPr lang="en-US" sz="2600" dirty="0" err="1"/>
              <a:t>majú</a:t>
            </a:r>
            <a:r>
              <a:rPr lang="en-US" sz="2600" dirty="0"/>
              <a:t> </a:t>
            </a:r>
            <a:r>
              <a:rPr lang="en-US" sz="2600" dirty="0" err="1"/>
              <a:t>silný</a:t>
            </a:r>
            <a:r>
              <a:rPr lang="en-US" sz="2600" dirty="0"/>
              <a:t> </a:t>
            </a:r>
            <a:r>
              <a:rPr lang="en-US" sz="2600" dirty="0" err="1"/>
              <a:t>efekt</a:t>
            </a:r>
            <a:r>
              <a:rPr lang="en-US" sz="2600" dirty="0"/>
              <a:t> </a:t>
            </a:r>
            <a:r>
              <a:rPr lang="en-US" sz="2600" dirty="0" err="1"/>
              <a:t>lídra</a:t>
            </a:r>
            <a:r>
              <a:rPr lang="en-US" sz="2600" dirty="0"/>
              <a:t> </a:t>
            </a:r>
            <a:r>
              <a:rPr lang="en-US" sz="2600" dirty="0" err="1"/>
              <a:t>vo</a:t>
            </a:r>
            <a:r>
              <a:rPr lang="en-US" sz="2600" dirty="0"/>
              <a:t> </a:t>
            </a:r>
            <a:r>
              <a:rPr lang="en-US" sz="2600" dirty="0" err="1"/>
              <a:t>voľbách</a:t>
            </a:r>
            <a:r>
              <a:rPr lang="en-US" sz="2600" dirty="0"/>
              <a:t> – </a:t>
            </a:r>
            <a:r>
              <a:rPr lang="en-US" sz="2600" dirty="0" err="1"/>
              <a:t>vplyv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volebné</a:t>
            </a:r>
            <a:r>
              <a:rPr lang="en-US" sz="2600" dirty="0"/>
              <a:t> </a:t>
            </a:r>
            <a:r>
              <a:rPr lang="en-US" sz="2600" dirty="0" err="1"/>
              <a:t>rozhodnutia</a:t>
            </a:r>
            <a:endParaRPr lang="en-US" sz="2600" dirty="0"/>
          </a:p>
          <a:p>
            <a:endParaRPr lang="en-US" sz="2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04140D-7374-0F40-AA89-0AEA0E4F2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345"/>
    </mc:Choice>
    <mc:Fallback>
      <p:transition spd="slow" advTm="27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dirty="0">
                <a:cs typeface="+mj-cs"/>
              </a:rPr>
              <a:t>Funkcie parlamentov</a:t>
            </a:r>
            <a:endParaRPr lang="sk-SK" sz="2400" dirty="0">
              <a:cs typeface="+mj-cs"/>
            </a:endParaRP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dirty="0">
                <a:cs typeface="+mn-cs"/>
              </a:rPr>
              <a:t>1) vytvárajú a udržiavajú vládu, prípadne ju aj odvolávajú (ale konštruktívne hlasovanie o nedôvere)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dirty="0">
                <a:cs typeface="+mn-cs"/>
              </a:rPr>
              <a:t>2) prijímajú legislatívu (ale dekréty v Rusku)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dirty="0">
                <a:cs typeface="+mn-cs"/>
              </a:rPr>
              <a:t>3) kontrolujú činnosť vlád (interpelácie, poslanecké prieskumy, </a:t>
            </a:r>
            <a:r>
              <a:rPr lang="sk-SK" i="1" dirty="0">
                <a:cs typeface="+mn-cs"/>
              </a:rPr>
              <a:t>hodina otázok</a:t>
            </a:r>
            <a:r>
              <a:rPr lang="sk-SK" dirty="0">
                <a:cs typeface="+mn-cs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dirty="0">
                <a:cs typeface="+mn-cs"/>
              </a:rPr>
              <a:t>poslanecké strany a parlamentné výbory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dirty="0">
                <a:cs typeface="+mn-cs"/>
              </a:rPr>
              <a:t>dôležitá úloha „ústavnoprávnych“ výborov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F43064-A1BD-EA42-851F-38BE9E6B8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>
                <a:cs typeface="+mj-cs"/>
              </a:rPr>
              <a:t>Prezidentské režimy a demokracia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sz="2400">
                <a:cs typeface="+mn-cs"/>
              </a:rPr>
              <a:t>Nevhodnosť prezidentských režimov (Linz, Stepan, Mainwaring) pre nové demokracie:</a:t>
            </a:r>
          </a:p>
          <a:p>
            <a:pPr eaLnBrk="1" hangingPunct="1">
              <a:defRPr/>
            </a:pPr>
            <a:r>
              <a:rPr lang="sk-SK" sz="2400">
                <a:cs typeface="+mn-cs"/>
              </a:rPr>
              <a:t>1. podporujú „zero-sum politics“ a vylučujú menšiny</a:t>
            </a:r>
          </a:p>
          <a:p>
            <a:pPr eaLnBrk="1" hangingPunct="1">
              <a:defRPr/>
            </a:pPr>
            <a:r>
              <a:rPr lang="sk-SK" sz="2400">
                <a:cs typeface="+mn-cs"/>
              </a:rPr>
              <a:t>2. vedú k politickej polarizácii a patovým situáciám</a:t>
            </a:r>
          </a:p>
          <a:p>
            <a:pPr eaLnBrk="1" hangingPunct="1">
              <a:defRPr/>
            </a:pPr>
            <a:r>
              <a:rPr lang="sk-SK" sz="2400">
                <a:cs typeface="+mn-cs"/>
              </a:rPr>
              <a:t>Podnecujú personalizmus a demagogické sklony jednotlivcov</a:t>
            </a:r>
          </a:p>
          <a:p>
            <a:pPr eaLnBrk="1" hangingPunct="1">
              <a:defRPr/>
            </a:pPr>
            <a:r>
              <a:rPr lang="sk-SK" sz="2400">
                <a:cs typeface="+mn-cs"/>
              </a:rPr>
              <a:t>Koncentrácia moci = pokušenie ignorovať obmedzenia právomocí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B64508-AAAA-AA4C-9CE7-DF7A63953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4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788"/>
    </mc:Choice>
    <mc:Fallback>
      <p:transition spd="slow" advTm="39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dirty="0">
                <a:cs typeface="+mj-cs"/>
              </a:rPr>
              <a:t>Štruktúra parlamentov</a:t>
            </a:r>
            <a:endParaRPr lang="en-US" dirty="0">
              <a:cs typeface="+mj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sz="2400" dirty="0">
                <a:cs typeface="+mn-cs"/>
              </a:rPr>
              <a:t>v SVE sú </a:t>
            </a:r>
            <a:r>
              <a:rPr lang="sk-SK" sz="2400">
                <a:cs typeface="+mn-cs"/>
              </a:rPr>
              <a:t>dvojkomorové parlamenty menej </a:t>
            </a:r>
            <a:r>
              <a:rPr lang="sk-SK" sz="2400" dirty="0">
                <a:cs typeface="+mn-cs"/>
              </a:rPr>
              <a:t>časté ako v ZE</a:t>
            </a:r>
          </a:p>
          <a:p>
            <a:pPr eaLnBrk="1" hangingPunct="1">
              <a:defRPr/>
            </a:pPr>
            <a:r>
              <a:rPr lang="sk-SK" sz="2400" dirty="0">
                <a:cs typeface="+mn-cs"/>
              </a:rPr>
              <a:t>Horná komora má väčšinou združovať teritoriálne alebo funkcionálne záujmy</a:t>
            </a:r>
          </a:p>
          <a:p>
            <a:pPr eaLnBrk="1" hangingPunct="1">
              <a:defRPr/>
            </a:pPr>
            <a:r>
              <a:rPr lang="sk-SK" sz="2400" dirty="0">
                <a:cs typeface="+mn-cs"/>
              </a:rPr>
              <a:t>Ter: BiH, Rusko, Poľ?, CZE?</a:t>
            </a:r>
          </a:p>
          <a:p>
            <a:pPr eaLnBrk="1" hangingPunct="1">
              <a:defRPr/>
            </a:pPr>
            <a:r>
              <a:rPr lang="sk-SK" sz="2400" dirty="0">
                <a:cs typeface="+mn-cs"/>
              </a:rPr>
              <a:t>Funkcionálne: SLO, (IRE)</a:t>
            </a:r>
          </a:p>
          <a:p>
            <a:pPr eaLnBrk="1" hangingPunct="1">
              <a:defRPr/>
            </a:pPr>
            <a:r>
              <a:rPr lang="sk-SK" sz="2400" dirty="0">
                <a:cs typeface="+mn-cs"/>
              </a:rPr>
              <a:t>Iba rumunský bikameralizmus dáva obom komorám zhruba rovnako silné postavenie (v ZE iba ITA) </a:t>
            </a:r>
            <a:endParaRPr lang="en-US" sz="2400" dirty="0"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77ED0C-EA00-3741-AEA4-DD5A3898A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11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3200" dirty="0">
                <a:cs typeface="+mj-cs"/>
              </a:rPr>
              <a:t>Meniace sa postavenie </a:t>
            </a:r>
            <a:br>
              <a:rPr lang="sk-SK" sz="3200" dirty="0">
                <a:cs typeface="+mj-cs"/>
              </a:rPr>
            </a:br>
            <a:r>
              <a:rPr lang="sk-SK" sz="3200" dirty="0">
                <a:cs typeface="+mj-cs"/>
              </a:rPr>
              <a:t>parlamentov v SVE 1/3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>
                <a:cs typeface="+mn-cs"/>
              </a:rPr>
              <a:t>v období tranzície parlament aktívny len v MAĎ (určitá modifikácia dohôd spoza okrúhleho stolu), inde vykonávali transformačné kroky (presviedčanie, hrozby, vydieranie – Čalfa a ČSSR)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>
                <a:cs typeface="+mn-cs"/>
              </a:rPr>
              <a:t>Postupný trend k profesionalizácii (čo to je?)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>
                <a:cs typeface="+mn-cs"/>
              </a:rPr>
              <a:t>Paradoxne, komunistickí poslanci súdržní pri hlasovaniach a skúsenosti s vyjednávaním a politickou prácou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921468-B3F1-D246-A73A-B7664D118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557"/>
    </mc:Choice>
    <mc:Fallback>
      <p:transition spd="slow" advTm="17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3200" dirty="0">
                <a:cs typeface="+mj-cs"/>
              </a:rPr>
              <a:t>Meniace sa postavenie </a:t>
            </a:r>
            <a:br>
              <a:rPr lang="sk-SK" sz="3200" dirty="0">
                <a:cs typeface="+mj-cs"/>
              </a:rPr>
            </a:br>
            <a:r>
              <a:rPr lang="sk-SK" sz="3200" dirty="0">
                <a:cs typeface="+mj-cs"/>
              </a:rPr>
              <a:t>parlamentov v SVE 2/3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sz="2400">
                <a:cs typeface="+mn-cs"/>
              </a:rPr>
              <a:t>Začiatok 90.-tych rokov:</a:t>
            </a:r>
          </a:p>
          <a:p>
            <a:pPr eaLnBrk="1" hangingPunct="1">
              <a:defRPr/>
            </a:pPr>
            <a:r>
              <a:rPr lang="sk-SK" sz="2400">
                <a:cs typeface="+mn-cs"/>
              </a:rPr>
              <a:t>1) parlamenty centrom politického života i zápasu</a:t>
            </a:r>
          </a:p>
          <a:p>
            <a:pPr eaLnBrk="1" hangingPunct="1">
              <a:defRPr/>
            </a:pPr>
            <a:r>
              <a:rPr lang="sk-SK" sz="2400">
                <a:cs typeface="+mn-cs"/>
              </a:rPr>
              <a:t>2) dezintegrácia protirežimových organizácií – zníženie moci vlád voči parlamentom</a:t>
            </a:r>
          </a:p>
          <a:p>
            <a:pPr eaLnBrk="1" hangingPunct="1">
              <a:defRPr/>
            </a:pPr>
            <a:r>
              <a:rPr lang="sk-SK" sz="2400">
                <a:cs typeface="+mn-cs"/>
              </a:rPr>
              <a:t>3) časté konflikty v exekutíve zvyšovali vplyv parlamentu</a:t>
            </a:r>
          </a:p>
          <a:p>
            <a:pPr eaLnBrk="1" hangingPunct="1">
              <a:defRPr/>
            </a:pPr>
            <a:r>
              <a:rPr lang="sk-SK" sz="2400">
                <a:cs typeface="+mn-cs"/>
              </a:rPr>
              <a:t>4) exekutíva fragmentovaná a slabo kordinovaná –zníženie schopnosti dominovať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D1E578-45A4-3C4C-8FE8-016EB48BE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06"/>
    </mc:Choice>
    <mc:Fallback>
      <p:transition spd="slow" advTm="51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3200" dirty="0">
                <a:cs typeface="+mj-cs"/>
              </a:rPr>
              <a:t>Meniace sa postavenie </a:t>
            </a:r>
            <a:br>
              <a:rPr lang="sk-SK" sz="3200" dirty="0">
                <a:cs typeface="+mj-cs"/>
              </a:rPr>
            </a:br>
            <a:r>
              <a:rPr lang="sk-SK" sz="3200" dirty="0">
                <a:cs typeface="+mj-cs"/>
              </a:rPr>
              <a:t>parlamentov v SVE 3/3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sz="2400">
                <a:cs typeface="+mn-cs"/>
              </a:rPr>
              <a:t>1) strany a stranícke systémy stabilnejšie – stranícka disciplína – malé šance opozície (kontroly parlamentu)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>
                <a:cs typeface="+mn-cs"/>
              </a:rPr>
              <a:t>2) nižšia fragmentácia parlamentov (nižšia fluktuácia poslancov)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>
                <a:cs typeface="+mn-cs"/>
              </a:rPr>
              <a:t>3) reforma administratívy a posilnenie exekutívneho jadra (core executive) okolo premiéra a ministra financií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>
                <a:cs typeface="+mn-cs"/>
              </a:rPr>
              <a:t>4) proces EÚ integrácie posilňuje exekutívu (expertné info sú v exekutíve, nie v parlamente)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99C5E0-678B-AE40-A93B-22365677D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00"/>
    </mc:Choice>
    <mc:Fallback>
      <p:transition spd="slow" advTm="167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Tradičné</a:t>
            </a:r>
            <a:r>
              <a:rPr lang="en-US" dirty="0"/>
              <a:t> </a:t>
            </a:r>
            <a:r>
              <a:rPr lang="en-US" dirty="0" err="1"/>
              <a:t>delenie</a:t>
            </a:r>
            <a:r>
              <a:rPr lang="en-US" dirty="0"/>
              <a:t> </a:t>
            </a:r>
            <a:r>
              <a:rPr lang="en-US" dirty="0" err="1"/>
              <a:t>dem.</a:t>
            </a:r>
            <a:r>
              <a:rPr lang="en-US" dirty="0"/>
              <a:t> </a:t>
            </a:r>
            <a:r>
              <a:rPr lang="en-US" dirty="0" err="1"/>
              <a:t>systémov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r>
              <a:rPr lang="en-US" dirty="0" err="1"/>
              <a:t>Parlamentarizmus</a:t>
            </a:r>
            <a:endParaRPr lang="en-US" dirty="0"/>
          </a:p>
          <a:p>
            <a:r>
              <a:rPr lang="en-US" dirty="0" err="1"/>
              <a:t>Prezidencializmus</a:t>
            </a:r>
            <a:endParaRPr lang="en-US" dirty="0"/>
          </a:p>
          <a:p>
            <a:r>
              <a:rPr lang="en-US" dirty="0"/>
              <a:t>Semi-</a:t>
            </a:r>
            <a:r>
              <a:rPr lang="en-US" dirty="0" err="1"/>
              <a:t>prezidencializmus</a:t>
            </a:r>
            <a:r>
              <a:rPr lang="en-US" dirty="0"/>
              <a:t> (?)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BB4A38-957C-2640-B6A6-A0C2D1762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0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91"/>
    </mc:Choice>
    <mc:Fallback>
      <p:transition spd="slow" advTm="5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sz="3200">
                <a:cs typeface="+mj-cs"/>
              </a:rPr>
              <a:t>Duvergerov semiprezidentský systém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dirty="0">
                <a:cs typeface="+mn-cs"/>
              </a:rPr>
              <a:t>Prezident je priamo volený občanmi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dirty="0">
                <a:cs typeface="+mn-cs"/>
              </a:rPr>
              <a:t>Nezávisí od parlamentu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dirty="0">
                <a:cs typeface="+mn-cs"/>
              </a:rPr>
              <a:t>Na čele vlády je premiér, zodpovedá sa parlamentu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dirty="0">
                <a:cs typeface="+mn-cs"/>
              </a:rPr>
              <a:t>Premiér a prezident zdieľajú niektoré exekutívne právomoci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dirty="0">
                <a:cs typeface="+mn-cs"/>
              </a:rPr>
              <a:t>Právomoci prezidenta nie sú triviálne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dirty="0">
                <a:cs typeface="+mn-cs"/>
              </a:rPr>
              <a:t>Možnosť prípadov „kohabitácie“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28067A-85AC-4E4B-A6DE-77F75318E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8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484"/>
    </mc:Choice>
    <mc:Fallback>
      <p:transition spd="slow" advTm="186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err="1">
                <a:cs typeface="+mj-cs"/>
              </a:rPr>
              <a:t>Koncepcie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semiprezidentských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systémov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n-cs"/>
              </a:rPr>
              <a:t>Elgie</a:t>
            </a:r>
            <a:r>
              <a:rPr lang="en-US" dirty="0">
                <a:cs typeface="+mn-cs"/>
              </a:rPr>
              <a:t> (1999): </a:t>
            </a:r>
            <a:r>
              <a:rPr lang="en-US" dirty="0" err="1">
                <a:cs typeface="+mn-cs"/>
              </a:rPr>
              <a:t>prezident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volený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občanmi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zároveň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premiér</a:t>
            </a:r>
            <a:r>
              <a:rPr lang="en-US" dirty="0">
                <a:cs typeface="+mn-cs"/>
              </a:rPr>
              <a:t> s </a:t>
            </a:r>
            <a:r>
              <a:rPr lang="en-US" dirty="0" err="1">
                <a:cs typeface="+mn-cs"/>
              </a:rPr>
              <a:t>vládou</a:t>
            </a:r>
            <a:r>
              <a:rPr lang="en-US" dirty="0">
                <a:cs typeface="+mn-cs"/>
              </a:rPr>
              <a:t>, </a:t>
            </a:r>
            <a:r>
              <a:rPr lang="en-US" dirty="0" err="1">
                <a:cs typeface="+mn-cs"/>
              </a:rPr>
              <a:t>ktorí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zodpovedajú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parlamentu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flexibilitu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zdieľanie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moci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podporujúci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systém</a:t>
            </a:r>
            <a:r>
              <a:rPr lang="en-US" dirty="0">
                <a:cs typeface="+mn-cs"/>
              </a:rPr>
              <a:t> (</a:t>
            </a:r>
            <a:r>
              <a:rPr lang="en-US" dirty="0" err="1">
                <a:cs typeface="+mn-cs"/>
              </a:rPr>
              <a:t>Sartori</a:t>
            </a:r>
            <a:r>
              <a:rPr lang="en-US" dirty="0">
                <a:cs typeface="+mn-cs"/>
              </a:rPr>
              <a:t>) ALEBO </a:t>
            </a: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usporiadanie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vedúce</a:t>
            </a:r>
            <a:r>
              <a:rPr lang="en-US" dirty="0">
                <a:cs typeface="+mn-cs"/>
              </a:rPr>
              <a:t> k </a:t>
            </a:r>
            <a:r>
              <a:rPr lang="en-US" dirty="0" err="1">
                <a:cs typeface="+mn-cs"/>
              </a:rPr>
              <a:t>inštitucionálnym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konfliktom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nestabilite</a:t>
            </a:r>
            <a:r>
              <a:rPr lang="en-US" dirty="0">
                <a:cs typeface="+mn-cs"/>
              </a:rPr>
              <a:t> (</a:t>
            </a:r>
            <a:r>
              <a:rPr lang="en-US" dirty="0" err="1">
                <a:cs typeface="+mn-cs"/>
              </a:rPr>
              <a:t>Elgie</a:t>
            </a:r>
            <a:r>
              <a:rPr lang="en-US" dirty="0">
                <a:cs typeface="+mn-cs"/>
              </a:rPr>
              <a:t>, </a:t>
            </a:r>
            <a:r>
              <a:rPr lang="en-US" dirty="0" err="1">
                <a:cs typeface="+mn-cs"/>
              </a:rPr>
              <a:t>Raunio</a:t>
            </a:r>
            <a:r>
              <a:rPr lang="en-US" dirty="0">
                <a:cs typeface="+mn-cs"/>
              </a:rPr>
              <a:t>, …) 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2F96D7-629B-B243-8A29-1ABF65ED0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3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463"/>
    </mc:Choice>
    <mc:Fallback>
      <p:transition spd="slow" advTm="416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err="1">
                <a:cs typeface="+mj-cs"/>
              </a:rPr>
              <a:t>Shugart</a:t>
            </a:r>
            <a:r>
              <a:rPr lang="en-US" dirty="0">
                <a:cs typeface="+mj-cs"/>
              </a:rPr>
              <a:t> a Carey (1992): </a:t>
            </a:r>
            <a:r>
              <a:rPr lang="en-US" dirty="0" err="1">
                <a:cs typeface="+mj-cs"/>
              </a:rPr>
              <a:t>dva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typy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semiprezidentských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systémov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>
                <a:cs typeface="+mn-cs"/>
              </a:rPr>
              <a:t>Premiérsko-prezidentský</a:t>
            </a:r>
            <a:endParaRPr lang="en-US" b="1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Prezident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volený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občanmi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na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presne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stanovené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funkčné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obdobie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Prezident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vyberá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premiéra</a:t>
            </a:r>
            <a:r>
              <a:rPr lang="en-US" dirty="0">
                <a:cs typeface="+mn-cs"/>
              </a:rPr>
              <a:t>, </a:t>
            </a:r>
            <a:r>
              <a:rPr lang="en-US" dirty="0" err="1">
                <a:cs typeface="+mn-cs"/>
              </a:rPr>
              <a:t>ktorý</a:t>
            </a:r>
            <a:r>
              <a:rPr lang="en-US" dirty="0">
                <a:cs typeface="+mn-cs"/>
              </a:rPr>
              <a:t> je </a:t>
            </a:r>
            <a:r>
              <a:rPr lang="en-US" dirty="0" err="1">
                <a:cs typeface="+mn-cs"/>
              </a:rPr>
              <a:t>šéfom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vládneho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kabinetu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Právomoc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odvolať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vládu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má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jedine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parlament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825073-7553-B445-AEF2-CFABD2D14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9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98"/>
    </mc:Choice>
    <mc:Fallback>
      <p:transition spd="slow" advTm="22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err="1">
                <a:cs typeface="+mj-cs"/>
              </a:rPr>
              <a:t>Shugart</a:t>
            </a:r>
            <a:r>
              <a:rPr lang="en-US" dirty="0">
                <a:cs typeface="+mj-cs"/>
              </a:rPr>
              <a:t> a Carey (1992): </a:t>
            </a:r>
            <a:r>
              <a:rPr lang="en-US" dirty="0" err="1">
                <a:cs typeface="+mj-cs"/>
              </a:rPr>
              <a:t>dva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typy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semiprezidentských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systémov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>
                <a:cs typeface="+mn-cs"/>
              </a:rPr>
              <a:t>Prezidentsko-parlamentný</a:t>
            </a:r>
            <a:endParaRPr lang="en-US" b="1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volený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občanmi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na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presne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stanovené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funkčné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obdobie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Prezident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menuje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odvoláva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premiéra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členov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kabinetu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Premiér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ministri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potrebujú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dôveru</a:t>
            </a:r>
            <a:r>
              <a:rPr lang="en-US" dirty="0">
                <a:cs typeface="+mn-cs"/>
              </a:rPr>
              <a:t> (</a:t>
            </a:r>
            <a:r>
              <a:rPr lang="en-US" dirty="0" err="1">
                <a:cs typeface="+mn-cs"/>
              </a:rPr>
              <a:t>zodpovedajú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sa</a:t>
            </a:r>
            <a:r>
              <a:rPr lang="en-US" dirty="0">
                <a:cs typeface="+mn-cs"/>
              </a:rPr>
              <a:t>) </a:t>
            </a:r>
            <a:r>
              <a:rPr lang="en-US" dirty="0" err="1">
                <a:cs typeface="+mn-cs"/>
              </a:rPr>
              <a:t>ako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prezidentovi</a:t>
            </a:r>
            <a:r>
              <a:rPr lang="en-US" dirty="0">
                <a:cs typeface="+mn-cs"/>
              </a:rPr>
              <a:t>, </a:t>
            </a:r>
            <a:r>
              <a:rPr lang="en-US" dirty="0" err="1">
                <a:cs typeface="+mn-cs"/>
              </a:rPr>
              <a:t>tak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aj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parlamentu</a:t>
            </a:r>
            <a:endParaRPr lang="en-US" dirty="0"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810669-EAE8-1E41-870D-30C421C94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9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28"/>
    </mc:Choice>
    <mc:Fallback>
      <p:transition spd="slow" advTm="7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j-cs"/>
              </a:rPr>
              <a:t>Shugart</a:t>
            </a:r>
            <a:r>
              <a:rPr lang="en-US" dirty="0">
                <a:cs typeface="+mj-cs"/>
              </a:rPr>
              <a:t> a Carey (1992): </a:t>
            </a:r>
            <a:r>
              <a:rPr lang="en-US" dirty="0" err="1">
                <a:cs typeface="+mj-cs"/>
              </a:rPr>
              <a:t>dva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typy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semiprezidentských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systémov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>
                <a:cs typeface="+mn-cs"/>
              </a:rPr>
              <a:t>Prezidentsko-parlamentné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systémy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sú</a:t>
            </a:r>
            <a:r>
              <a:rPr lang="en-US" dirty="0">
                <a:cs typeface="+mn-cs"/>
              </a:rPr>
              <a:t> v SVE </a:t>
            </a:r>
            <a:r>
              <a:rPr lang="en-US" dirty="0" err="1">
                <a:cs typeface="+mn-cs"/>
              </a:rPr>
              <a:t>všeobecne</a:t>
            </a:r>
            <a:r>
              <a:rPr lang="en-US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menej</a:t>
            </a:r>
            <a:r>
              <a:rPr lang="en-US" b="1" dirty="0">
                <a:cs typeface="+mn-cs"/>
              </a:rPr>
              <a:t> </a:t>
            </a:r>
            <a:r>
              <a:rPr lang="en-US" b="1" dirty="0" err="1">
                <a:cs typeface="+mn-cs"/>
              </a:rPr>
              <a:t>demokratické</a:t>
            </a:r>
            <a:r>
              <a:rPr lang="en-US" b="1" dirty="0">
                <a:cs typeface="+mn-cs"/>
              </a:rPr>
              <a:t> </a:t>
            </a:r>
            <a:r>
              <a:rPr lang="en-US" dirty="0" err="1">
                <a:cs typeface="+mn-cs"/>
              </a:rPr>
              <a:t>než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premiérsko-prezidentské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Kľúčom</a:t>
            </a:r>
            <a:r>
              <a:rPr lang="en-US" dirty="0">
                <a:cs typeface="+mn-cs"/>
              </a:rPr>
              <a:t> je </a:t>
            </a:r>
            <a:r>
              <a:rPr lang="en-US" dirty="0" err="1">
                <a:cs typeface="+mn-cs"/>
              </a:rPr>
              <a:t>závislá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neistá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pozícia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vládneho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kabinetu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medzi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prezidentom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parlamentom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cs typeface="+mn-cs"/>
              </a:rPr>
              <a:t>Konflikty</a:t>
            </a:r>
            <a:r>
              <a:rPr lang="en-US" dirty="0">
                <a:cs typeface="+mn-cs"/>
              </a:rPr>
              <a:t>, </a:t>
            </a:r>
            <a:r>
              <a:rPr lang="en-US" dirty="0" err="1">
                <a:cs typeface="+mn-cs"/>
              </a:rPr>
              <a:t>ak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prezident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nemá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podporu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parlamentnej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väčšiny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E11D87-28D0-854F-B880-89E3AFB2B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2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78"/>
    </mc:Choice>
    <mc:Fallback>
      <p:transition spd="slow" advTm="12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9|3.2|0.2"/>
</p:tagLst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2884</TotalTime>
  <Words>1474</Words>
  <Application>Microsoft Macintosh PowerPoint</Application>
  <PresentationFormat>On-screen Show (4:3)</PresentationFormat>
  <Paragraphs>164</Paragraphs>
  <Slides>33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ＭＳ Ｐゴシック</vt:lpstr>
      <vt:lpstr>Arial</vt:lpstr>
      <vt:lpstr>Times New Roman</vt:lpstr>
      <vt:lpstr>Wingdings</vt:lpstr>
      <vt:lpstr>Capsules</vt:lpstr>
      <vt:lpstr>Exekutívno-legislatívne vzťahy</vt:lpstr>
      <vt:lpstr>Výkonná moc</vt:lpstr>
      <vt:lpstr>Prezidentské režimy a demokracia</vt:lpstr>
      <vt:lpstr>Tradičné delenie dem. systémov</vt:lpstr>
      <vt:lpstr>Duvergerov semiprezidentský systém</vt:lpstr>
      <vt:lpstr>Koncepcie semiprezidentských systémov</vt:lpstr>
      <vt:lpstr>Shugart a Carey (1992): dva typy semiprezidentských systémov</vt:lpstr>
      <vt:lpstr>Shugart a Carey (1992): dva typy semiprezidentských systémov</vt:lpstr>
      <vt:lpstr>Shugart a Carey (1992): dva typy semiprezidentských systémov</vt:lpstr>
      <vt:lpstr>Exekutívne systémy v počiatočnej fáze demokratických režimov SVE</vt:lpstr>
      <vt:lpstr>Klasifikácia podľa regiónov SVE</vt:lpstr>
      <vt:lpstr>Stredná Európa a Pobaltie</vt:lpstr>
      <vt:lpstr>Balkán</vt:lpstr>
      <vt:lpstr>Kaukaz a stredná Ázia</vt:lpstr>
      <vt:lpstr>Zvyšok bývalého ZSSR  (západné SNŠ)</vt:lpstr>
      <vt:lpstr>Semiprezidencializmus a demokracia v SVE</vt:lpstr>
      <vt:lpstr>Prečo prezidentsko-parlamentné systémy škodia demokracii?</vt:lpstr>
      <vt:lpstr>Vytváranie prezidentského úradu: Poľsko</vt:lpstr>
      <vt:lpstr>Vytváranie prezidentského úradu: Maďarsko</vt:lpstr>
      <vt:lpstr>Ďalšie krajiny SVE</vt:lpstr>
      <vt:lpstr>Ďalšie krajiny SVE</vt:lpstr>
      <vt:lpstr>Ďalšie krajiny SVE</vt:lpstr>
      <vt:lpstr>Ďalšie krajiny SVE</vt:lpstr>
      <vt:lpstr>Ďalšie krajiny SVE</vt:lpstr>
      <vt:lpstr>Modely parlamentarizmu 1/3</vt:lpstr>
      <vt:lpstr>Modely parlamentarizmu 2/3</vt:lpstr>
      <vt:lpstr>Modely parlamentarizmu 3/3</vt:lpstr>
      <vt:lpstr>Postavenie premiérov</vt:lpstr>
      <vt:lpstr>Funkcie parlamentov</vt:lpstr>
      <vt:lpstr>Štruktúra parlamentov</vt:lpstr>
      <vt:lpstr>Meniace sa postavenie  parlamentov v SVE 1/3</vt:lpstr>
      <vt:lpstr>Meniace sa postavenie  parlamentov v SVE 2/3</vt:lpstr>
      <vt:lpstr>Meniace sa postavenie  parlamentov v SVE 3/3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Marek Rybar</cp:lastModifiedBy>
  <cp:revision>113</cp:revision>
  <dcterms:created xsi:type="dcterms:W3CDTF">2005-06-20T08:50:09Z</dcterms:created>
  <dcterms:modified xsi:type="dcterms:W3CDTF">2020-12-09T09:29:14Z</dcterms:modified>
</cp:coreProperties>
</file>