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77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4"/>
    <p:restoredTop sz="94615"/>
  </p:normalViewPr>
  <p:slideViewPr>
    <p:cSldViewPr snapToGrid="0" snapToObjects="1">
      <p:cViewPr varScale="1">
        <p:scale>
          <a:sx n="106" d="100"/>
          <a:sy n="106" d="100"/>
        </p:scale>
        <p:origin x="5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78376-D04F-B641-AA18-3B6EEBA27A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999AEC-0D7E-AA44-A067-8426D7373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07440-29A6-504F-9984-7C7D0507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C0B1-97FD-B945-AF08-30238BD0608C}" type="datetimeFigureOut">
              <a:rPr lang="sk-SK" smtClean="0"/>
              <a:t>6.1.21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2C6CB-7FC8-D34A-8515-C059A72AC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A551B-5990-D949-A11D-2DC70FF20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8468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8B161-F68B-AF41-8EB1-E1BDCD422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44F844-CEDB-D14A-9C04-76F6049DB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37C04-3F6D-024B-9DFE-74FEB4C11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C0B1-97FD-B945-AF08-30238BD0608C}" type="datetimeFigureOut">
              <a:rPr lang="sk-SK" smtClean="0"/>
              <a:t>6.1.21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15367-C472-9244-BAED-54B4F772C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0B710-7EB4-C146-A683-D856F7C2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0101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2E8BF5-CC76-4848-8744-700B368F2E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B4A3F1-704C-EF49-91F3-99BF8F266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BA0D4-29E5-9744-A555-3D2A067CE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C0B1-97FD-B945-AF08-30238BD0608C}" type="datetimeFigureOut">
              <a:rPr lang="sk-SK" smtClean="0"/>
              <a:t>6.1.21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02358-E4E8-734D-B1BD-C4486FA38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99F79-D6E9-7047-B317-E23C41CF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47818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72F16-6168-E741-900A-CEC31A5A4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9B874-4C12-B446-8F20-31A6CE1A3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D6986-6068-5F46-B772-9AB80A3F0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C0B1-97FD-B945-AF08-30238BD0608C}" type="datetimeFigureOut">
              <a:rPr lang="sk-SK" smtClean="0"/>
              <a:t>6.1.21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564A4-00C6-4348-A0FE-7FC56DFCA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EB102-924A-254A-9B44-D1A57F39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57308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7C9-A513-6740-82A5-BB96880F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F9BEC-6641-6A48-A177-204197DFD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895D4-3052-9B4F-AB4B-53A3DB652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C0B1-97FD-B945-AF08-30238BD0608C}" type="datetimeFigureOut">
              <a:rPr lang="sk-SK" smtClean="0"/>
              <a:t>6.1.21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541B1-166B-8C4D-9479-A2769230F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EFF48-7395-4048-B84B-BE6D97E0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54523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415A-F1B9-D041-AFA0-CC69B8214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BF3A3-1A01-6340-B23B-B2D4CB0D5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04C94-ABD7-1044-85A9-33C1A56B1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BFEC4-C1DC-9346-AAE6-10C1B8535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C0B1-97FD-B945-AF08-30238BD0608C}" type="datetimeFigureOut">
              <a:rPr lang="sk-SK" smtClean="0"/>
              <a:t>6.1.21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E8A09-80E4-D84C-B831-EDA694E18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6B49B-0DCF-2143-A34B-D3559C830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9202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652E8-0648-7F48-A69D-18759424B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297B9-2757-304F-81B9-BF55565A7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5F999-0257-6D4F-A4FD-12F119070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732368-AAEF-6B45-94AD-099079B59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306839-CCFF-BE49-84E8-D2806C5C20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7B2332-E4DC-874E-8DE6-57993A7C7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C0B1-97FD-B945-AF08-30238BD0608C}" type="datetimeFigureOut">
              <a:rPr lang="sk-SK" smtClean="0"/>
              <a:t>6.1.21</a:t>
            </a:fld>
            <a:endParaRPr lang="sk-S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01248E-B4C5-D742-9228-CAE07C6E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A7B777-F9B6-A944-AB5D-87209E695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9709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FDFFF-8A78-D746-A8CE-CF8D961C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3D158-52FD-6D41-B771-99825B874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C0B1-97FD-B945-AF08-30238BD0608C}" type="datetimeFigureOut">
              <a:rPr lang="sk-SK" smtClean="0"/>
              <a:t>6.1.21</a:t>
            </a:fld>
            <a:endParaRPr lang="sk-S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0A3C72-7C99-A244-BDD3-3FDD77E19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CEBE22-A750-5D40-B08F-748E26AF0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689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8D3F40-0BDB-CD47-8478-ACC5ABEF9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C0B1-97FD-B945-AF08-30238BD0608C}" type="datetimeFigureOut">
              <a:rPr lang="sk-SK" smtClean="0"/>
              <a:t>6.1.21</a:t>
            </a:fld>
            <a:endParaRPr lang="sk-S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BD70EB-1422-D040-BD44-B806EE8ED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0C603-5AE2-D54B-B36B-DCEE80BA0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7083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670E4-1194-9E48-8AD7-041E1FA76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133B4-F8C0-704F-BEE0-964963ACF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884C7-D046-D349-99F7-C10F01EE3C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6DDF62-3C5A-6D4E-832D-FB7B63C1F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C0B1-97FD-B945-AF08-30238BD0608C}" type="datetimeFigureOut">
              <a:rPr lang="sk-SK" smtClean="0"/>
              <a:t>6.1.21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FB85B-658C-E84B-8FDE-C20A5B83C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55C5F-1C50-594C-AB77-9C573AE0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36953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AC652-5A51-E54D-9360-E854E738C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604E48-9251-D945-AC39-B6E4D97E86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C488F-3FA9-8C4F-B792-AEACF78C0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24F7C-B019-814A-8DF4-F55A8F02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C0B1-97FD-B945-AF08-30238BD0608C}" type="datetimeFigureOut">
              <a:rPr lang="sk-SK" smtClean="0"/>
              <a:t>6.1.21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F8032-F7EB-C24E-A904-26D0C397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474F8-CEE4-3945-940A-F8287216C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3977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06242D-27FF-0A4B-BFEB-ECD9BC929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AE8BC3-B512-C249-A52D-E41C3BF2A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1325-8561-D24D-9A3E-DAAE99075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3C0B1-97FD-B945-AF08-30238BD0608C}" type="datetimeFigureOut">
              <a:rPr lang="sk-SK" smtClean="0"/>
              <a:t>6.1.21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16437-92E4-2B4D-9E3D-03DC68DBA5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5FC2C-E4D3-AD40-BEAF-6B9D4835A9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281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521EF-0332-9144-9DD8-4A24A014E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b="1" dirty="0"/>
              <a:t>Úpadok demokracie: Poľsko</a:t>
            </a:r>
            <a:br>
              <a:rPr lang="sk-SK" dirty="0"/>
            </a:br>
            <a:endParaRPr lang="sk-S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9D839-83A7-AF4F-BFFF-620ECEA3AC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Koniec </a:t>
            </a:r>
            <a:r>
              <a:rPr lang="sk-SK" dirty="0" err="1"/>
              <a:t>postkomunizmu</a:t>
            </a:r>
            <a:endParaRPr lang="sk-SK" dirty="0"/>
          </a:p>
          <a:p>
            <a:r>
              <a:rPr lang="sk-SK" dirty="0" err="1"/>
              <a:t>Podzim</a:t>
            </a:r>
            <a:r>
              <a:rPr lang="sk-SK" dirty="0"/>
              <a:t> 2020</a:t>
            </a:r>
          </a:p>
          <a:p>
            <a:r>
              <a:rPr lang="sk-SK" dirty="0"/>
              <a:t>Doc. M. </a:t>
            </a:r>
            <a:r>
              <a:rPr lang="sk-SK" dirty="0" err="1"/>
              <a:t>Rybář</a:t>
            </a:r>
            <a:r>
              <a:rPr lang="sk-SK" dirty="0"/>
              <a:t>, PhD.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D6AA97C-E1FA-B343-A7D1-B4FB54FC2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69"/>
    </mc:Choice>
    <mc:Fallback xmlns="">
      <p:transition spd="slow" advTm="79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EFE91-365C-3742-8337-0CBCD7E24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Voľby 2005: nový stranícky systém</a:t>
            </a: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4FDEC-BC61-8A46-826C-721C78F30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63933"/>
          </a:xfrm>
        </p:spPr>
        <p:txBody>
          <a:bodyPr>
            <a:noAutofit/>
          </a:bodyPr>
          <a:lstStyle/>
          <a:p>
            <a:pPr algn="just"/>
            <a:r>
              <a:rPr lang="sk-SK" dirty="0"/>
              <a:t>Vo voľbách zvíťazila strana Právo a spravodlivosť, vedená dvojičkami </a:t>
            </a:r>
            <a:r>
              <a:rPr lang="sk-SK" dirty="0" err="1"/>
              <a:t>Lechom</a:t>
            </a:r>
            <a:r>
              <a:rPr lang="sk-SK" dirty="0"/>
              <a:t> a </a:t>
            </a:r>
            <a:r>
              <a:rPr lang="sk-SK" dirty="0" err="1"/>
              <a:t>Jaroslawom</a:t>
            </a:r>
            <a:r>
              <a:rPr lang="sk-SK" dirty="0"/>
              <a:t> </a:t>
            </a:r>
            <a:r>
              <a:rPr lang="sk-SK" dirty="0" err="1"/>
              <a:t>Kaczyńskimí</a:t>
            </a:r>
            <a:r>
              <a:rPr lang="sk-SK" dirty="0"/>
              <a:t> (27%, 155 </a:t>
            </a:r>
            <a:r>
              <a:rPr lang="sk-SK" dirty="0" err="1"/>
              <a:t>MPs</a:t>
            </a:r>
            <a:r>
              <a:rPr lang="sk-SK" dirty="0"/>
              <a:t>)</a:t>
            </a:r>
          </a:p>
          <a:p>
            <a:pPr algn="just"/>
            <a:r>
              <a:rPr lang="sk-SK" dirty="0"/>
              <a:t>Druhá skončila Občianska platforma vedená Donaldom Tuskom (24%a 133 </a:t>
            </a:r>
            <a:r>
              <a:rPr lang="sk-SK" dirty="0" err="1"/>
              <a:t>MPs</a:t>
            </a:r>
            <a:r>
              <a:rPr lang="sk-SK" dirty="0"/>
              <a:t>)</a:t>
            </a:r>
          </a:p>
          <a:p>
            <a:pPr algn="just"/>
            <a:r>
              <a:rPr lang="sk-SK" dirty="0"/>
              <a:t>Vládnuca SLD získala len 11,3% (55 </a:t>
            </a:r>
            <a:r>
              <a:rPr lang="sk-SK" dirty="0" err="1"/>
              <a:t>MPs</a:t>
            </a:r>
            <a:r>
              <a:rPr lang="sk-SK" dirty="0"/>
              <a:t>, pokles o 161!), predbehli ich aj Sebaobrana (11,4%), v parlamente boli zastúpené aj Liga poľských rodín (8%) a tradične aj Poľská ľudová strana (7%)</a:t>
            </a:r>
          </a:p>
          <a:p>
            <a:pPr algn="just"/>
            <a:r>
              <a:rPr lang="sk-SK" dirty="0"/>
              <a:t>Očakávalo sa, že dve najväčšie strany vytvoria vládnu koalíciu</a:t>
            </a:r>
          </a:p>
          <a:p>
            <a:pPr algn="just"/>
            <a:r>
              <a:rPr lang="sk-SK" dirty="0"/>
              <a:t>Necelé tri mesiace po parlamentných voľbách ale nasledovali prezidentské voľby v ktorých proti sebe stáli kandidáti oboch najväčších pravicových strán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93E7B0-A678-0348-9E3B-787454A44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08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166"/>
    </mc:Choice>
    <mc:Fallback>
      <p:transition spd="slow" advTm="184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621FC-382E-6C4F-9F80-E8156D1F6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Voľby 2005: nový stranícky systém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6AB8E-7FB1-3C44-AAB5-9EF44BF43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sk-SK" dirty="0"/>
              <a:t>Hoci v prvom kole zvíťazil D. Tusk, v druhom kole ho porazil kandidát </a:t>
            </a:r>
            <a:r>
              <a:rPr lang="sk-SK" dirty="0" err="1"/>
              <a:t>PiS</a:t>
            </a:r>
            <a:r>
              <a:rPr lang="sk-SK" dirty="0"/>
              <a:t> </a:t>
            </a:r>
            <a:r>
              <a:rPr lang="sk-SK" dirty="0" err="1"/>
              <a:t>Lech</a:t>
            </a:r>
            <a:r>
              <a:rPr lang="sk-SK" dirty="0"/>
              <a:t> </a:t>
            </a:r>
            <a:r>
              <a:rPr lang="sk-SK" dirty="0" err="1"/>
              <a:t>Kaczyński</a:t>
            </a:r>
            <a:r>
              <a:rPr lang="sk-SK" dirty="0"/>
              <a:t> (54:46)</a:t>
            </a:r>
          </a:p>
          <a:p>
            <a:pPr algn="just"/>
            <a:r>
              <a:rPr lang="sk-SK" dirty="0" err="1"/>
              <a:t>PiS</a:t>
            </a:r>
            <a:r>
              <a:rPr lang="sk-SK" dirty="0"/>
              <a:t> sa rozhodlo vytvoriť menšinovú vládu na čele s K. </a:t>
            </a:r>
            <a:r>
              <a:rPr lang="sk-SK" dirty="0" err="1"/>
              <a:t>Marcinkiewiczom</a:t>
            </a:r>
            <a:r>
              <a:rPr lang="sk-SK" dirty="0"/>
              <a:t> (líder J. </a:t>
            </a:r>
            <a:r>
              <a:rPr lang="sk-SK" dirty="0" err="1"/>
              <a:t>Kaczyński</a:t>
            </a:r>
            <a:r>
              <a:rPr lang="sk-SK" dirty="0"/>
              <a:t> sa o post neuchádzal), s podporou Sebaobrany a Ligy poľských rodín</a:t>
            </a:r>
          </a:p>
          <a:p>
            <a:pPr algn="just"/>
            <a:r>
              <a:rPr lang="sk-SK" dirty="0"/>
              <a:t>O rok neskôr tieto tri strany aj formálne vytvorili koaličnú vládu</a:t>
            </a:r>
          </a:p>
          <a:p>
            <a:pPr algn="just"/>
            <a:r>
              <a:rPr lang="sk-SK" dirty="0"/>
              <a:t>Krátko nato premiér rezignoval a J. </a:t>
            </a:r>
            <a:r>
              <a:rPr lang="sk-SK" dirty="0" err="1"/>
              <a:t>Kaczyński</a:t>
            </a:r>
            <a:r>
              <a:rPr lang="sk-SK" dirty="0"/>
              <a:t> sa stal premiérom koaličnej vlády</a:t>
            </a:r>
          </a:p>
          <a:p>
            <a:pPr algn="just"/>
            <a:r>
              <a:rPr lang="sk-SK" dirty="0"/>
              <a:t>Skončila stará logiku straníckeho delenia na postkomunistický a </a:t>
            </a:r>
            <a:r>
              <a:rPr lang="sk-SK" dirty="0" err="1"/>
              <a:t>postsolidaritný</a:t>
            </a:r>
            <a:r>
              <a:rPr lang="sk-SK" dirty="0"/>
              <a:t> tábor (SLD </a:t>
            </a:r>
            <a:r>
              <a:rPr lang="sk-SK" dirty="0" err="1"/>
              <a:t>vs</a:t>
            </a:r>
            <a:r>
              <a:rPr lang="sk-SK" dirty="0"/>
              <a:t>. pravicové strany)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D768B4-F0A7-2149-A189-A6A8E337A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06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947"/>
    </mc:Choice>
    <mc:Fallback>
      <p:transition spd="slow" advTm="156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4D600-1C76-B44F-AE4B-E8A234DA9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Voľby 2005: nový stranícky systém</a:t>
            </a: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14716-9854-E84A-B5F2-84964A4DA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 err="1"/>
              <a:t>PiS</a:t>
            </a:r>
            <a:r>
              <a:rPr lang="sk-SK" dirty="0"/>
              <a:t> a PO sa stali základom nového delenia straníckej scény</a:t>
            </a:r>
          </a:p>
          <a:p>
            <a:pPr algn="just"/>
            <a:r>
              <a:rPr lang="sk-SK" dirty="0"/>
              <a:t>vo voľbách sa odlišovali programovými akcentmi (</a:t>
            </a:r>
            <a:r>
              <a:rPr lang="sk-SK" dirty="0" err="1"/>
              <a:t>PiS</a:t>
            </a:r>
            <a:r>
              <a:rPr lang="sk-SK" dirty="0"/>
              <a:t>: sociálne konzervatívne témy, PO: liberalizácia ekonomiky, deregulácia)</a:t>
            </a:r>
          </a:p>
          <a:p>
            <a:pPr algn="just"/>
            <a:r>
              <a:rPr lang="sk-SK" dirty="0" err="1"/>
              <a:t>Kaczyńského</a:t>
            </a:r>
            <a:r>
              <a:rPr lang="sk-SK" dirty="0"/>
              <a:t> vláda bola euroskeptická, zvyšovala sociálne výdaje a presadzovala katolícko-konzervatívne hodnoty</a:t>
            </a:r>
          </a:p>
          <a:p>
            <a:pPr algn="just"/>
            <a:r>
              <a:rPr lang="sk-SK" dirty="0"/>
              <a:t>Viaceré jej opatrenia zastavil poľský Ústavný tribunál (protiústavnosť)</a:t>
            </a:r>
          </a:p>
          <a:p>
            <a:pPr algn="just"/>
            <a:r>
              <a:rPr lang="sk-SK" dirty="0"/>
              <a:t>Skončila predčasnými voľbami, korupčné škandály šéfa Sebaobrany viedli k rozpadu koalície, parlament skrátil svoje funkčné obdobie</a:t>
            </a:r>
          </a:p>
          <a:p>
            <a:pPr algn="just"/>
            <a:endParaRPr lang="sk-SK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2AA69A-88C0-7F44-BA8E-4AAD7DB4F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2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105"/>
    </mc:Choice>
    <mc:Fallback>
      <p:transition spd="slow" advTm="103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11A4D-60B2-7F47-BF73-1CAA6F2C7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Voľby 2007 a 2011: dve víťazstvá PO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7EC78-1A5D-534F-8AE0-2587B717D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/>
              <a:t>Voľby jasne ovládla PO (41,5% 209 </a:t>
            </a:r>
            <a:r>
              <a:rPr lang="sk-SK" dirty="0" err="1"/>
              <a:t>MPs</a:t>
            </a:r>
            <a:r>
              <a:rPr lang="sk-SK" dirty="0"/>
              <a:t>), nasledovala </a:t>
            </a:r>
            <a:r>
              <a:rPr lang="sk-SK" dirty="0" err="1"/>
              <a:t>PiS</a:t>
            </a:r>
            <a:r>
              <a:rPr lang="sk-SK" dirty="0"/>
              <a:t> s 31% a SLD s 13% a tradične Poľská ľudová strana s 9%, ďalšie strany neuspeli</a:t>
            </a:r>
          </a:p>
          <a:p>
            <a:pPr algn="just"/>
            <a:r>
              <a:rPr lang="sk-SK" dirty="0"/>
              <a:t>Vládu pod vedením premiéra Tuska vytvorila PO a ľudovcami</a:t>
            </a:r>
          </a:p>
          <a:p>
            <a:pPr algn="just"/>
            <a:r>
              <a:rPr lang="sk-SK" dirty="0"/>
              <a:t>Táto koalícia vládla dve plné funkčné obdobia (2007-2015)</a:t>
            </a:r>
          </a:p>
          <a:p>
            <a:pPr algn="just"/>
            <a:r>
              <a:rPr lang="sk-SK" dirty="0"/>
              <a:t>Prvá poľská vláda, ktorá obhájila svoj mandát vo voľbách</a:t>
            </a:r>
          </a:p>
          <a:p>
            <a:pPr algn="just"/>
            <a:r>
              <a:rPr lang="sk-SK" dirty="0"/>
              <a:t>Pripisované ekonomike: Poľsko jediná krajina EÚ, čo nebola v recesii</a:t>
            </a:r>
          </a:p>
          <a:p>
            <a:pPr algn="just"/>
            <a:r>
              <a:rPr lang="sk-SK" dirty="0"/>
              <a:t>V 2011 ľavicová SLD znovu stratila (8,2%), do parlamentu preniklo ešte liberálno-ľavicové </a:t>
            </a:r>
            <a:r>
              <a:rPr lang="sk-SK" dirty="0" err="1"/>
              <a:t>Palikotove</a:t>
            </a:r>
            <a:r>
              <a:rPr lang="sk-SK" dirty="0"/>
              <a:t> hnutie</a:t>
            </a:r>
          </a:p>
          <a:p>
            <a:pPr algn="just"/>
            <a:r>
              <a:rPr lang="sk-SK" dirty="0"/>
              <a:t>Parlamentným voľbám predchádzala aj zmena na poste prezidenta:</a:t>
            </a:r>
          </a:p>
          <a:p>
            <a:pPr algn="just"/>
            <a:endParaRPr lang="sk-SK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D26B2C-8FCA-2247-94E3-E69FBB10F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28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093"/>
    </mc:Choice>
    <mc:Fallback>
      <p:transition spd="slow" advTm="113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B6591-0A6A-D446-9028-3509D4BA7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err="1"/>
              <a:t>Smolensk</a:t>
            </a:r>
            <a:r>
              <a:rPr lang="sk-SK" b="1" dirty="0"/>
              <a:t> 2010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E4716-FEEB-A145-91A4-4DE0E9C30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51901"/>
          </a:xfrm>
        </p:spPr>
        <p:txBody>
          <a:bodyPr>
            <a:noAutofit/>
          </a:bodyPr>
          <a:lstStyle/>
          <a:p>
            <a:pPr algn="just"/>
            <a:r>
              <a:rPr lang="sk-SK" dirty="0"/>
              <a:t>V apríli 2010 sa na pozvanie ruského premiéra mala konať spomienková udalosť pri príležitosti 70. výročia </a:t>
            </a:r>
            <a:r>
              <a:rPr lang="sk-SK" dirty="0" err="1"/>
              <a:t>katynského</a:t>
            </a:r>
            <a:r>
              <a:rPr lang="sk-SK" dirty="0"/>
              <a:t> masakru</a:t>
            </a:r>
          </a:p>
          <a:p>
            <a:pPr algn="just"/>
            <a:r>
              <a:rPr lang="sk-SK" dirty="0"/>
              <a:t>(vražda takmer 22 000 poľských dôstojníkov sovietskou tajnou službou)</a:t>
            </a:r>
          </a:p>
          <a:p>
            <a:pPr algn="just"/>
            <a:r>
              <a:rPr lang="sk-SK" dirty="0"/>
              <a:t>Lietadlo poľskej vládnej delegácie sa pri pristávaní zrútilo pri ruskom meste </a:t>
            </a:r>
            <a:r>
              <a:rPr lang="sk-SK" dirty="0" err="1"/>
              <a:t>Smolensk</a:t>
            </a:r>
            <a:endParaRPr lang="sk-SK" dirty="0"/>
          </a:p>
          <a:p>
            <a:pPr algn="just"/>
            <a:r>
              <a:rPr lang="sk-SK" dirty="0"/>
              <a:t>Na jeho palube bol prezident L. </a:t>
            </a:r>
            <a:r>
              <a:rPr lang="sk-SK" dirty="0" err="1"/>
              <a:t>Kaczyński</a:t>
            </a:r>
            <a:r>
              <a:rPr lang="sk-SK" dirty="0"/>
              <a:t>, velitelia ozbrojených síl, poslanci senátori, aktivisti a rodinní príslušníci obetí z roku 1940</a:t>
            </a:r>
          </a:p>
          <a:p>
            <a:pPr algn="just"/>
            <a:r>
              <a:rPr lang="sk-SK" dirty="0"/>
              <a:t>J. </a:t>
            </a:r>
            <a:r>
              <a:rPr lang="sk-SK" dirty="0" err="1"/>
              <a:t>Kaczyński</a:t>
            </a:r>
            <a:r>
              <a:rPr lang="sk-SK" dirty="0"/>
              <a:t> a lídri </a:t>
            </a:r>
            <a:r>
              <a:rPr lang="sk-SK" dirty="0" err="1"/>
              <a:t>PiS</a:t>
            </a:r>
            <a:r>
              <a:rPr lang="sk-SK" dirty="0"/>
              <a:t> začali interpretovať nehodu lietadla ako konšpiráciu medzi ruskou a poľskou vládou s cieľom odstrániť prezidenta </a:t>
            </a:r>
            <a:r>
              <a:rPr lang="sk-SK" dirty="0" err="1"/>
              <a:t>Kaczyńského</a:t>
            </a:r>
            <a:endParaRPr lang="sk-SK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BBE7EB-7AE5-FB43-BB3A-5C076519E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20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953"/>
    </mc:Choice>
    <mc:Fallback>
      <p:transition spd="slow" advTm="125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5B192-C197-2E45-950F-8B2752846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Prezidentské voľby 2010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6B512-CCBF-F04C-B4F9-03131FD6D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/>
              <a:t>Konali sa pár mesiacov pred termínom plánovaných volieb</a:t>
            </a:r>
          </a:p>
          <a:p>
            <a:pPr algn="just"/>
            <a:r>
              <a:rPr lang="sk-SK" dirty="0"/>
              <a:t>Kandidáta </a:t>
            </a:r>
            <a:r>
              <a:rPr lang="sk-SK" dirty="0" err="1"/>
              <a:t>PiS</a:t>
            </a:r>
            <a:r>
              <a:rPr lang="sk-SK" dirty="0"/>
              <a:t> J. </a:t>
            </a:r>
            <a:r>
              <a:rPr lang="sk-SK" dirty="0" err="1"/>
              <a:t>Kaczyńského</a:t>
            </a:r>
            <a:r>
              <a:rPr lang="sk-SK" dirty="0"/>
              <a:t> porazil predseda </a:t>
            </a:r>
            <a:r>
              <a:rPr lang="sk-SK" dirty="0" err="1"/>
              <a:t>Sejmu</a:t>
            </a:r>
            <a:r>
              <a:rPr lang="sk-SK" dirty="0"/>
              <a:t> B. </a:t>
            </a:r>
            <a:r>
              <a:rPr lang="sk-SK" dirty="0" err="1"/>
              <a:t>Komorowski</a:t>
            </a:r>
            <a:r>
              <a:rPr lang="sk-SK" dirty="0"/>
              <a:t> nominovaný Občianskou platformou (53:47)</a:t>
            </a:r>
          </a:p>
          <a:p>
            <a:pPr algn="just"/>
            <a:r>
              <a:rPr lang="sk-SK" dirty="0"/>
              <a:t>Skončilo sa obdobie </a:t>
            </a:r>
            <a:r>
              <a:rPr lang="sk-SK" dirty="0" err="1"/>
              <a:t>kohabitácie</a:t>
            </a:r>
            <a:r>
              <a:rPr lang="sk-SK" dirty="0"/>
              <a:t> (2070-2010) vlády PO a prezidenta </a:t>
            </a:r>
            <a:r>
              <a:rPr lang="sk-SK" dirty="0" err="1"/>
              <a:t>PiS</a:t>
            </a:r>
            <a:endParaRPr lang="sk-SK" dirty="0"/>
          </a:p>
          <a:p>
            <a:pPr algn="just"/>
            <a:r>
              <a:rPr lang="sk-SK" dirty="0"/>
              <a:t>Charakteristická bola dvojkoľajnosť zahraničnej politiky, hlavne v EÚ (prezident má v kompetencii zahraničnú politiku, ale v Rade ministrov zasadajú ministri)</a:t>
            </a:r>
          </a:p>
          <a:p>
            <a:pPr algn="just"/>
            <a:r>
              <a:rPr lang="sk-SK" dirty="0" err="1"/>
              <a:t>Komorowski</a:t>
            </a:r>
            <a:r>
              <a:rPr lang="sk-SK" dirty="0"/>
              <a:t> bol nevýrazný a reprezentatívny prezident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DDA038-4D3B-9C44-ADF2-98D888300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0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304"/>
    </mc:Choice>
    <mc:Fallback>
      <p:transition spd="slow" advTm="107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8EF2E-DFA4-5E4A-8244-E3CEB752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Voľby 2015 a 2019: dominancia </a:t>
            </a:r>
            <a:r>
              <a:rPr lang="sk-SK" b="1" dirty="0" err="1"/>
              <a:t>PiS</a:t>
            </a:r>
            <a:endParaRPr lang="sk-SK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B5603-52A6-C545-A727-BD60D97BC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/>
              <a:t>D. Tusk rok pred voľbami rezignoval na post premiéra, stal sa predsedom Európskej rady, nahradila ho </a:t>
            </a:r>
            <a:r>
              <a:rPr lang="sk-SK" dirty="0" err="1"/>
              <a:t>Ewa</a:t>
            </a:r>
            <a:r>
              <a:rPr lang="sk-SK" dirty="0"/>
              <a:t> </a:t>
            </a:r>
            <a:r>
              <a:rPr lang="sk-SK" dirty="0" err="1"/>
              <a:t>Kopacz</a:t>
            </a:r>
            <a:endParaRPr lang="sk-SK" dirty="0"/>
          </a:p>
          <a:p>
            <a:pPr algn="just"/>
            <a:r>
              <a:rPr lang="sk-SK" dirty="0"/>
              <a:t>Táto zmena už PO nevrátila slabnúcu podporu:</a:t>
            </a:r>
          </a:p>
          <a:p>
            <a:pPr algn="just"/>
            <a:r>
              <a:rPr lang="sk-SK" dirty="0"/>
              <a:t>V r. 2015 bola po 8 rokoch porazená vláda PO a ľudovcov</a:t>
            </a:r>
          </a:p>
          <a:p>
            <a:pPr algn="just"/>
            <a:r>
              <a:rPr lang="sk-SK" dirty="0"/>
              <a:t>Zvíťazilo </a:t>
            </a:r>
            <a:r>
              <a:rPr lang="sk-SK" dirty="0" err="1"/>
              <a:t>PiS</a:t>
            </a:r>
            <a:r>
              <a:rPr lang="sk-SK" dirty="0"/>
              <a:t> (37,6% a 235 </a:t>
            </a:r>
            <a:r>
              <a:rPr lang="sk-SK" dirty="0" err="1"/>
              <a:t>MPs</a:t>
            </a:r>
            <a:r>
              <a:rPr lang="sk-SK" dirty="0"/>
              <a:t>), PO skončila druhá (24% a 138 </a:t>
            </a:r>
            <a:r>
              <a:rPr lang="sk-SK" dirty="0" err="1"/>
              <a:t>MPs</a:t>
            </a:r>
            <a:r>
              <a:rPr lang="sk-SK" dirty="0"/>
              <a:t>), nasledovala </a:t>
            </a:r>
            <a:r>
              <a:rPr lang="sk-SK" dirty="0" err="1"/>
              <a:t>odštiepenecká</a:t>
            </a:r>
            <a:r>
              <a:rPr lang="sk-SK" dirty="0"/>
              <a:t> strana Moderná (7,6%) a ako obvykle ľudovci (len 5,1%)</a:t>
            </a:r>
          </a:p>
          <a:p>
            <a:pPr algn="just"/>
            <a:r>
              <a:rPr lang="sk-SK" dirty="0"/>
              <a:t>Ľavicová koalícia vedená SLD tesne neprekročila kvórum (7,6%), čo umožnilo vznik jednofarebnej väčšinovej vlády Práva a spravodlivosti </a:t>
            </a:r>
          </a:p>
          <a:p>
            <a:pPr algn="just"/>
            <a:endParaRPr lang="sk-SK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6F2AF3A-6C31-BD4D-A4E3-95EE19370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0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2"/>
    </mc:Choice>
    <mc:Fallback>
      <p:transition spd="slow" advTm="1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EACE9-5D03-A44A-B62A-FA44FBDBB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Víťazstvo </a:t>
            </a:r>
            <a:r>
              <a:rPr lang="sk-SK" b="1" dirty="0" err="1"/>
              <a:t>PiS</a:t>
            </a:r>
            <a:r>
              <a:rPr lang="sk-SK" b="1" dirty="0"/>
              <a:t> 2015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70374-6CF4-2547-A682-785F348D9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 err="1"/>
              <a:t>PiS</a:t>
            </a:r>
            <a:r>
              <a:rPr lang="sk-SK" dirty="0"/>
              <a:t> zvíťazilo aj vďaka úplnej zmene rétoriky (</a:t>
            </a:r>
            <a:r>
              <a:rPr lang="sk-SK" dirty="0" err="1"/>
              <a:t>Smolensk</a:t>
            </a:r>
            <a:r>
              <a:rPr lang="sk-SK" dirty="0"/>
              <a:t> II sa spomínal len minimálne, dôraz na sociálnu podporu pre rodiny, problémy v zdravotníctve a pod.)</a:t>
            </a:r>
          </a:p>
          <a:p>
            <a:pPr algn="just"/>
            <a:r>
              <a:rPr lang="sk-SK" dirty="0"/>
              <a:t>J. </a:t>
            </a:r>
            <a:r>
              <a:rPr lang="sk-SK" dirty="0" err="1"/>
              <a:t>Kaczyński</a:t>
            </a:r>
            <a:r>
              <a:rPr lang="sk-SK" dirty="0"/>
              <a:t> bol v kampani v úzadí, hlavnými tvárami boli mladí a populárni umiernení predstavitelia strany</a:t>
            </a:r>
          </a:p>
          <a:p>
            <a:pPr algn="just"/>
            <a:r>
              <a:rPr lang="sk-SK" dirty="0"/>
              <a:t>Parlamentným voľbám predchádzali prezidentské voľby, v ktorých zvíťazil mladý politik </a:t>
            </a:r>
            <a:r>
              <a:rPr lang="sk-SK" dirty="0" err="1"/>
              <a:t>PiS</a:t>
            </a:r>
            <a:r>
              <a:rPr lang="sk-SK" dirty="0"/>
              <a:t> A. </a:t>
            </a:r>
            <a:r>
              <a:rPr lang="sk-SK" dirty="0" err="1"/>
              <a:t>Duda</a:t>
            </a:r>
            <a:r>
              <a:rPr lang="sk-SK" dirty="0"/>
              <a:t> nad </a:t>
            </a:r>
            <a:r>
              <a:rPr lang="sk-SK" dirty="0" err="1"/>
              <a:t>Komorowskim</a:t>
            </a:r>
            <a:r>
              <a:rPr lang="sk-SK" dirty="0"/>
              <a:t> podporovaným vládnou PO</a:t>
            </a:r>
          </a:p>
          <a:p>
            <a:pPr algn="just"/>
            <a:r>
              <a:rPr lang="sk-SK" dirty="0"/>
              <a:t>Po parlamentných a prezidentských voľbách sa začali pokusy </a:t>
            </a:r>
            <a:r>
              <a:rPr lang="sk-SK" dirty="0" err="1"/>
              <a:t>PiS</a:t>
            </a:r>
            <a:r>
              <a:rPr lang="sk-SK" dirty="0"/>
              <a:t> o transformáciu politického systému podľa </a:t>
            </a:r>
            <a:r>
              <a:rPr lang="sk-SK" dirty="0" err="1"/>
              <a:t>Orbánovho</a:t>
            </a:r>
            <a:r>
              <a:rPr lang="sk-SK" dirty="0"/>
              <a:t> vzoru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B384703-1ED9-0947-8AFC-78D238BE4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5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879"/>
    </mc:Choice>
    <mc:Fallback>
      <p:transition spd="slow" advTm="178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1B01-7F90-6144-BCBB-9FE75C426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Snahy </a:t>
            </a:r>
            <a:r>
              <a:rPr lang="sk-SK" b="1" dirty="0" err="1"/>
              <a:t>PiS</a:t>
            </a:r>
            <a:r>
              <a:rPr lang="sk-SK" b="1" dirty="0"/>
              <a:t> meniť politický systém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3F030-6F57-F642-AA57-7DEEB5B99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sk-SK" dirty="0"/>
              <a:t>Na rozdiel od </a:t>
            </a:r>
            <a:r>
              <a:rPr lang="sk-SK" dirty="0" err="1"/>
              <a:t>Fideszu</a:t>
            </a:r>
            <a:r>
              <a:rPr lang="sk-SK" dirty="0"/>
              <a:t> nemalo </a:t>
            </a:r>
            <a:r>
              <a:rPr lang="sk-SK" dirty="0" err="1"/>
              <a:t>PiS</a:t>
            </a:r>
            <a:r>
              <a:rPr lang="sk-SK" dirty="0"/>
              <a:t> ústavnú väčšinu v parlamente</a:t>
            </a:r>
          </a:p>
          <a:p>
            <a:pPr algn="just"/>
            <a:r>
              <a:rPr lang="sk-SK" dirty="0"/>
              <a:t>Ešte pred voľbami 2015 zvolila parlamentná väčšina (PO) 5 sudcov ústavného súdu, ktorí mali nahradiť končiacich sudcov (funkčné obdobie im končilo krátko po voľbách 2015)</a:t>
            </a:r>
          </a:p>
          <a:p>
            <a:pPr algn="just"/>
            <a:r>
              <a:rPr lang="sk-SK" dirty="0"/>
              <a:t>Nová parlamentná väčšina (</a:t>
            </a:r>
            <a:r>
              <a:rPr lang="sk-SK" dirty="0" err="1"/>
              <a:t>PiS</a:t>
            </a:r>
            <a:r>
              <a:rPr lang="sk-SK" dirty="0"/>
              <a:t>) odmietla akceptovať týchto sudcov a zablokovala (spolu s prezidentom) ich vymenovanie</a:t>
            </a:r>
          </a:p>
          <a:p>
            <a:pPr algn="just"/>
            <a:r>
              <a:rPr lang="sk-SK" dirty="0"/>
              <a:t>Zároveň zmenila zákon o rozhodovacej činnosti ÚS, ktorý po novom vyžadoval, aby ÚS  musel rozhodnúť 2/3 a nie ½ väčšinou</a:t>
            </a:r>
          </a:p>
          <a:p>
            <a:pPr algn="just"/>
            <a:r>
              <a:rPr lang="sk-SK" dirty="0"/>
              <a:t>Zároveň ignorovala stanovisko ÚS a dosadila 5 nových sudcov zvolených </a:t>
            </a:r>
            <a:r>
              <a:rPr lang="sk-SK" dirty="0" err="1"/>
              <a:t>PiS</a:t>
            </a:r>
            <a:r>
              <a:rPr lang="sk-SK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709827-188A-EA43-815E-7C47B44F3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7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801"/>
    </mc:Choice>
    <mc:Fallback>
      <p:transition spd="slow" advTm="193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C49BF-3308-804F-9BE1-AD7AA037E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Snahy </a:t>
            </a:r>
            <a:r>
              <a:rPr lang="sk-SK" b="1" dirty="0" err="1"/>
              <a:t>PiS</a:t>
            </a:r>
            <a:r>
              <a:rPr lang="sk-SK" b="1" dirty="0"/>
              <a:t> meniť politický systém</a:t>
            </a: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E99BF-7679-C744-B55E-0A4275952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sk-SK" dirty="0"/>
              <a:t>Väčšina legislatívy o ÚS aj o súdnej sústave podlieha rozhodnutiam (zákonom) parlamentu</a:t>
            </a:r>
          </a:p>
          <a:p>
            <a:pPr algn="just"/>
            <a:r>
              <a:rPr lang="sk-SK" dirty="0"/>
              <a:t>Vládna väčšina zmenila celkovo 13 právnych noriem, ktoré upravujú postavenie súdnictva</a:t>
            </a:r>
          </a:p>
          <a:p>
            <a:pPr algn="just"/>
            <a:r>
              <a:rPr lang="sk-SK" dirty="0"/>
              <a:t>Vláda s parlamentom a prezidentom systematicky ovplyvňuje zloženie, právomoci, riadenia a celkové fungovanie súdnej moci</a:t>
            </a:r>
          </a:p>
          <a:p>
            <a:pPr algn="just"/>
            <a:r>
              <a:rPr lang="sk-SK" dirty="0"/>
              <a:t>(napr. Zníženie veku odchodu sudcov do dôchodku, čím sa otvára priestor na nové nominácie sudcov, právo prezidenta predĺžiť funkčné obdobie sudcov najvyššieho súdu, právomoc ministra spravodlivosti predĺžiť funkčné obdobie sudcov, menovať a odvolávať predsedov súdov a pod.)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B8867C-2C6A-A147-B970-8476FFCF6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39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540"/>
    </mc:Choice>
    <mc:Fallback>
      <p:transition spd="slow" advTm="131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A1082-000A-8A4A-9E39-8C5BC028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Slobodné voľby 1991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A73FF-19CC-FA4D-AB1A-B06F54D00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k-SK" dirty="0"/>
              <a:t>prvé plne slobodné a spravodlivé voľby</a:t>
            </a:r>
          </a:p>
          <a:p>
            <a:pPr algn="just"/>
            <a:r>
              <a:rPr lang="sk-SK" dirty="0"/>
              <a:t>Predchádzalo im rozčlenenie hnutia Solidarita na odborovú a stranícku zložku a rozdrobenie politickej zložky na množstvo politických strán a iniciatív</a:t>
            </a:r>
          </a:p>
          <a:p>
            <a:pPr algn="just"/>
            <a:r>
              <a:rPr lang="sk-SK" dirty="0"/>
              <a:t>Zároveň bol použitý vysoko proporčný volebný systém, výsledkom bola fragmentácia parlamentu a nestabilná vláda:</a:t>
            </a:r>
          </a:p>
          <a:p>
            <a:pPr algn="just"/>
            <a:r>
              <a:rPr lang="sk-SK" dirty="0"/>
              <a:t>Do </a:t>
            </a:r>
            <a:r>
              <a:rPr lang="sk-SK" dirty="0" err="1"/>
              <a:t>Sejmu</a:t>
            </a:r>
            <a:r>
              <a:rPr lang="sk-SK" dirty="0"/>
              <a:t> preniklo až 29 politických strán, pričom najväčšia z nich bola Demokratická únia vedená premiérom T. </a:t>
            </a:r>
            <a:r>
              <a:rPr lang="sk-SK" dirty="0" err="1"/>
              <a:t>Mazowieckim</a:t>
            </a:r>
            <a:r>
              <a:rPr lang="sk-SK" dirty="0"/>
              <a:t>, získala len 12,3% a 62 poslancov v 460-člennej snemovni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A33382-9662-B14F-A95D-F0B667994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8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5FA56-676A-604D-8CA6-3D9AD3455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Ovládnutie mediálnej scény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11386-DE31-E142-ADF2-2529239D1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836"/>
            <a:ext cx="10515600" cy="4887996"/>
          </a:xfrm>
        </p:spPr>
        <p:txBody>
          <a:bodyPr>
            <a:noAutofit/>
          </a:bodyPr>
          <a:lstStyle/>
          <a:p>
            <a:pPr algn="just"/>
            <a:r>
              <a:rPr lang="sk-SK" sz="2650" dirty="0"/>
              <a:t>Ihneď po získaní moci </a:t>
            </a:r>
            <a:r>
              <a:rPr lang="sk-SK" sz="2650" dirty="0" err="1"/>
              <a:t>PiS</a:t>
            </a:r>
            <a:r>
              <a:rPr lang="sk-SK" sz="2650" dirty="0"/>
              <a:t> úplne ovládlo verejnoprávnu televíziu TVP</a:t>
            </a:r>
          </a:p>
          <a:p>
            <a:pPr algn="just"/>
            <a:r>
              <a:rPr lang="sk-SK" sz="2650" dirty="0"/>
              <a:t>Podľa viacerých správ medzinárodných stavovských organizácií sa TVP stala nástrojom propagandy v rukách vládnucej strany: opoziční predstavitelia majú minimálny priestor, správy sú otvorene skreslené a </a:t>
            </a:r>
            <a:r>
              <a:rPr lang="sk-SK" sz="2650" dirty="0" err="1"/>
              <a:t>dezinterpretované</a:t>
            </a:r>
            <a:r>
              <a:rPr lang="sk-SK" sz="2650" dirty="0"/>
              <a:t> v prospech vlády</a:t>
            </a:r>
          </a:p>
          <a:p>
            <a:pPr algn="just"/>
            <a:r>
              <a:rPr lang="sk-SK" sz="2650" dirty="0"/>
              <a:t>Dlhodobým cieľom </a:t>
            </a:r>
            <a:r>
              <a:rPr lang="sk-SK" sz="2650" dirty="0" err="1"/>
              <a:t>PiS</a:t>
            </a:r>
            <a:r>
              <a:rPr lang="sk-SK" sz="2650" dirty="0"/>
              <a:t> je "</a:t>
            </a:r>
            <a:r>
              <a:rPr lang="sk-SK" sz="2650" dirty="0" err="1"/>
              <a:t>polonizácia</a:t>
            </a:r>
            <a:r>
              <a:rPr lang="sk-SK" sz="2650" dirty="0"/>
              <a:t> médií“, </a:t>
            </a:r>
            <a:r>
              <a:rPr lang="sk-SK" sz="2650" dirty="0" err="1"/>
              <a:t>t.j</a:t>
            </a:r>
            <a:r>
              <a:rPr lang="sk-SK" sz="2650" dirty="0"/>
              <a:t>. obmedzenie zahraničného vlastníctva súkromných médií </a:t>
            </a:r>
          </a:p>
          <a:p>
            <a:pPr algn="just"/>
            <a:r>
              <a:rPr lang="sk-SK" sz="2650" dirty="0" err="1"/>
              <a:t>PiS</a:t>
            </a:r>
            <a:r>
              <a:rPr lang="sk-SK" sz="2650" dirty="0"/>
              <a:t> má v programe aj zriadenie regulačných inštitúcií, ktoré majú dohliadať na kvalitu práce novinárov</a:t>
            </a:r>
          </a:p>
          <a:p>
            <a:pPr algn="just"/>
            <a:r>
              <a:rPr lang="sk-SK" sz="2650" dirty="0"/>
              <a:t>v r. 2020 štátna spoločnosť PKN </a:t>
            </a:r>
            <a:r>
              <a:rPr lang="sk-SK" sz="2650" dirty="0" err="1"/>
              <a:t>Orlen</a:t>
            </a:r>
            <a:r>
              <a:rPr lang="sk-SK" sz="2650" dirty="0"/>
              <a:t> odkúpila od nemeckých vlastníkov podiely v mediálnej skupine vlastniacej niekoľko desiatok regionálnych denníkov a týždenníkov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216641B-E768-254B-8E3D-81EDF580D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7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8"/>
    </mc:Choice>
    <mc:Fallback>
      <p:transition spd="slow" advTm="1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95732-2EAF-CD45-8F67-87D0A24AF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Poľsko v kontexte de-demokratizácie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63560-DF71-4240-B1BA-ED90F5C9B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sk-SK" dirty="0" err="1"/>
              <a:t>Freedom</a:t>
            </a:r>
            <a:r>
              <a:rPr lang="sk-SK" dirty="0"/>
              <a:t> </a:t>
            </a:r>
            <a:r>
              <a:rPr lang="sk-SK" dirty="0" err="1"/>
              <a:t>House</a:t>
            </a:r>
            <a:r>
              <a:rPr lang="sk-SK" dirty="0"/>
              <a:t> 2014-2020: 93</a:t>
            </a:r>
            <a:r>
              <a:rPr lang="sk-SK" dirty="0">
                <a:sym typeface="Wingdings" pitchFamily="2" charset="2"/>
              </a:rPr>
              <a:t>84/100 (status FREE)</a:t>
            </a:r>
          </a:p>
          <a:p>
            <a:pPr algn="just"/>
            <a:r>
              <a:rPr lang="sk-SK" dirty="0">
                <a:sym typeface="Wingdings" pitchFamily="2" charset="2"/>
              </a:rPr>
              <a:t>Vývoj v Poľsku je znepokojivý aj z teoretického hľadiska: rizikové faktory zdôrazňované v existujúcich vysvetleniach de-demokratizácie v Poľsku absentujú:</a:t>
            </a:r>
          </a:p>
          <a:p>
            <a:pPr algn="just"/>
            <a:r>
              <a:rPr lang="sk-SK" dirty="0">
                <a:sym typeface="Wingdings" pitchFamily="2" charset="2"/>
              </a:rPr>
              <a:t>Hospodársky rast (ročný priemer 4,1% za obdobie po 1989)</a:t>
            </a:r>
          </a:p>
          <a:p>
            <a:pPr algn="just"/>
            <a:r>
              <a:rPr lang="sk-SK" dirty="0">
                <a:sym typeface="Wingdings" pitchFamily="2" charset="2"/>
              </a:rPr>
              <a:t>Členstvo v EÚ a naviazanosť na liberálnodemokratické štáty (vplyv na socializáciu, </a:t>
            </a:r>
            <a:r>
              <a:rPr lang="sk-SK" dirty="0" err="1">
                <a:sym typeface="Wingdings" pitchFamily="2" charset="2"/>
              </a:rPr>
              <a:t>linkage</a:t>
            </a:r>
            <a:r>
              <a:rPr lang="sk-SK" dirty="0">
                <a:sym typeface="Wingdings" pitchFamily="2" charset="2"/>
              </a:rPr>
              <a:t> &amp; </a:t>
            </a:r>
            <a:r>
              <a:rPr lang="sk-SK" dirty="0" err="1">
                <a:sym typeface="Wingdings" pitchFamily="2" charset="2"/>
              </a:rPr>
              <a:t>leverage</a:t>
            </a:r>
            <a:r>
              <a:rPr lang="sk-SK" dirty="0">
                <a:sym typeface="Wingdings" pitchFamily="2" charset="2"/>
              </a:rPr>
              <a:t>)</a:t>
            </a:r>
          </a:p>
          <a:p>
            <a:pPr algn="just"/>
            <a:r>
              <a:rPr lang="sk-SK" dirty="0">
                <a:sym typeface="Wingdings" pitchFamily="2" charset="2"/>
              </a:rPr>
              <a:t>Parlamentný systém, proporčná reprezentácia, oslabenie právomocí prezidenta v ústave 1997/1999</a:t>
            </a:r>
          </a:p>
          <a:p>
            <a:pPr algn="just"/>
            <a:r>
              <a:rPr lang="sk-SK" dirty="0">
                <a:sym typeface="Wingdings" pitchFamily="2" charset="2"/>
              </a:rPr>
              <a:t> konsolidácia (7 prípadov odovzdania moci opozícii 1989-2015)</a:t>
            </a:r>
          </a:p>
          <a:p>
            <a:pPr algn="just"/>
            <a:endParaRPr lang="sk-SK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B449AB1-3EB7-0143-B447-7FAE2AF3F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66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746"/>
    </mc:Choice>
    <mc:Fallback>
      <p:transition spd="slow" advTm="216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90038-CF1C-274B-8448-B2099B34A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Ako vysvetliť úpadok poľskej demokracie?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BFD82-0E0C-2249-B880-A7CE499D2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sk-SK" dirty="0"/>
              <a:t>Úrad prezidenta aj premiéra bol zredukovaný na úlohu administrátora politických rozhodnutí z prostredia </a:t>
            </a:r>
            <a:r>
              <a:rPr lang="sk-SK" dirty="0" err="1"/>
              <a:t>PiS</a:t>
            </a:r>
            <a:endParaRPr lang="sk-SK" dirty="0"/>
          </a:p>
          <a:p>
            <a:pPr algn="just"/>
            <a:r>
              <a:rPr lang="sk-SK" dirty="0"/>
              <a:t>Rozhodujúcu úlohu v strane má J. </a:t>
            </a:r>
            <a:r>
              <a:rPr lang="sk-SK" dirty="0" err="1"/>
              <a:t>Kaczyński</a:t>
            </a:r>
            <a:r>
              <a:rPr lang="sk-SK" dirty="0"/>
              <a:t>, strana je pod jeho plnou kontrolou, úplná absencia zmysluplnej vnútrostraníckej demokracie</a:t>
            </a:r>
          </a:p>
          <a:p>
            <a:pPr algn="just"/>
            <a:r>
              <a:rPr lang="sk-SK" dirty="0" err="1"/>
              <a:t>Delegitimizácia</a:t>
            </a:r>
            <a:r>
              <a:rPr lang="sk-SK" dirty="0"/>
              <a:t> parlamentnej opozície ako zradcov a nepriateľov (kľúčová rola médií kontrolovaných </a:t>
            </a:r>
            <a:r>
              <a:rPr lang="sk-SK" dirty="0" err="1"/>
              <a:t>PiS</a:t>
            </a:r>
            <a:r>
              <a:rPr lang="sk-SK" dirty="0"/>
              <a:t>)</a:t>
            </a:r>
          </a:p>
          <a:p>
            <a:pPr algn="just"/>
            <a:r>
              <a:rPr lang="sk-SK" dirty="0"/>
              <a:t>Popularita </a:t>
            </a:r>
            <a:r>
              <a:rPr lang="sk-SK" dirty="0" err="1"/>
              <a:t>PiS</a:t>
            </a:r>
            <a:r>
              <a:rPr lang="sk-SK" dirty="0"/>
              <a:t> sčasti spočíva v politike „kultúrnej kontrarevolúcie“</a:t>
            </a:r>
          </a:p>
          <a:p>
            <a:pPr algn="just"/>
            <a:r>
              <a:rPr lang="sk-SK" dirty="0"/>
              <a:t>Zároveň </a:t>
            </a:r>
            <a:r>
              <a:rPr lang="sk-SK" dirty="0" err="1"/>
              <a:t>redistribúcia</a:t>
            </a:r>
            <a:r>
              <a:rPr lang="sk-SK" dirty="0"/>
              <a:t> v prospech chudobnejších vrstiev:</a:t>
            </a:r>
          </a:p>
          <a:p>
            <a:pPr algn="just"/>
            <a:r>
              <a:rPr lang="sk-SK" dirty="0"/>
              <a:t>Zvýšenie detských prídavkov, zníženie veku odchodu do dôchodku, obmedzenie platieb dôchodcov za lieky a pod.</a:t>
            </a:r>
          </a:p>
          <a:p>
            <a:pPr algn="just"/>
            <a:endParaRPr lang="sk-SK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825649-DD48-9F45-9DF2-4DCA5AFB4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758"/>
    </mc:Choice>
    <mc:Fallback>
      <p:transition spd="slow" advTm="198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D7E3A-E351-0344-A212-BB0DCE7FE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Ako vysvetliť úpadok poľskej demokracie?</a:t>
            </a: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95564-2BB1-384D-8EB8-1E618B21E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/>
              <a:t>Kľúčovým mechanizmom úpadku demokracie je asymetrická polarizácia na strane elít:</a:t>
            </a:r>
          </a:p>
          <a:p>
            <a:pPr algn="just"/>
            <a:r>
              <a:rPr lang="sk-SK" dirty="0"/>
              <a:t>Zatiaľ čo rozdiely vo vnímaní politických javov medzi voličmi jednotlivých strán neboli dramaticky rozdielne, </a:t>
            </a:r>
            <a:r>
              <a:rPr lang="sk-SK" dirty="0" err="1"/>
              <a:t>politickoideologická</a:t>
            </a:r>
            <a:r>
              <a:rPr lang="sk-SK" dirty="0"/>
              <a:t> motivácia predstaviteľov </a:t>
            </a:r>
            <a:r>
              <a:rPr lang="sk-SK" dirty="0" err="1"/>
              <a:t>PiS</a:t>
            </a:r>
            <a:r>
              <a:rPr lang="sk-SK" dirty="0"/>
              <a:t> je hnacím motorom vývoja</a:t>
            </a:r>
          </a:p>
          <a:p>
            <a:pPr algn="just"/>
            <a:r>
              <a:rPr lang="sk-SK" dirty="0"/>
              <a:t>Tá sa následne – a s časovým odstupom – prejavuje aj na polarizácii spoločnosti</a:t>
            </a:r>
          </a:p>
          <a:p>
            <a:pPr algn="just"/>
            <a:r>
              <a:rPr lang="sk-SK" dirty="0"/>
              <a:t>Vo výsledku sú voliči </a:t>
            </a:r>
            <a:r>
              <a:rPr lang="sk-SK" dirty="0" err="1"/>
              <a:t>PiS</a:t>
            </a:r>
            <a:r>
              <a:rPr lang="sk-SK" dirty="0"/>
              <a:t> radikálnejší a </a:t>
            </a:r>
            <a:r>
              <a:rPr lang="sk-SK" dirty="0" err="1"/>
              <a:t>neústupnejší</a:t>
            </a:r>
            <a:r>
              <a:rPr lang="sk-SK" dirty="0"/>
              <a:t> voči oponentom </a:t>
            </a:r>
          </a:p>
          <a:p>
            <a:pPr algn="just"/>
            <a:r>
              <a:rPr lang="sk-SK" dirty="0"/>
              <a:t>Religiozita je najspoľahlivejším </a:t>
            </a:r>
            <a:r>
              <a:rPr lang="sk-SK" dirty="0" err="1"/>
              <a:t>prediktorom</a:t>
            </a:r>
            <a:r>
              <a:rPr lang="sk-SK" dirty="0"/>
              <a:t> voličského rozhodovania</a:t>
            </a:r>
          </a:p>
          <a:p>
            <a:pPr algn="just"/>
            <a:endParaRPr lang="sk-SK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71FEFB-9F76-6448-A113-9CED244EE7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05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812"/>
    </mc:Choice>
    <mc:Fallback>
      <p:transition spd="slow" advTm="138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CECA-1BB9-774B-98F3-0F6B75EE3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Voľby v roku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019B6-F451-C740-9A43-8440E4504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/>
              <a:t>Politicko-geografické rozdelenie krajiny: východné časti a vidiecke oblasti volili </a:t>
            </a:r>
            <a:r>
              <a:rPr lang="sk-SK" dirty="0" err="1"/>
              <a:t>PiS</a:t>
            </a:r>
            <a:r>
              <a:rPr lang="sk-SK" dirty="0"/>
              <a:t>, západ a mestá volili opozíciu</a:t>
            </a:r>
          </a:p>
          <a:p>
            <a:pPr algn="just"/>
            <a:r>
              <a:rPr lang="sk-SK" dirty="0" err="1"/>
              <a:t>PiS</a:t>
            </a:r>
            <a:r>
              <a:rPr lang="sk-SK" dirty="0"/>
              <a:t> dokázalo navýšiť počet voličov a udržať si parlamentnú väčšinu</a:t>
            </a:r>
          </a:p>
          <a:p>
            <a:pPr algn="just"/>
            <a:r>
              <a:rPr lang="sk-SK" dirty="0"/>
              <a:t>(aj keď organizačne okrem </a:t>
            </a:r>
            <a:r>
              <a:rPr lang="sk-SK" dirty="0" err="1"/>
              <a:t>PiS</a:t>
            </a:r>
            <a:r>
              <a:rPr lang="sk-SK" dirty="0"/>
              <a:t> sú niektorí poslanci členmi menších strán)</a:t>
            </a:r>
          </a:p>
          <a:p>
            <a:pPr algn="just"/>
            <a:r>
              <a:rPr lang="sk-SK" dirty="0" err="1"/>
              <a:t>PiS</a:t>
            </a:r>
            <a:r>
              <a:rPr lang="sk-SK" dirty="0"/>
              <a:t> (43,6% a 235 </a:t>
            </a:r>
            <a:r>
              <a:rPr lang="sk-SK" dirty="0" err="1"/>
              <a:t>MPs</a:t>
            </a:r>
            <a:r>
              <a:rPr lang="sk-SK" dirty="0"/>
              <a:t>), za ním koalície PO a Modernej (27,4% a 134 </a:t>
            </a:r>
            <a:r>
              <a:rPr lang="sk-SK" dirty="0" err="1"/>
              <a:t>MPs</a:t>
            </a:r>
            <a:r>
              <a:rPr lang="sk-SK" dirty="0"/>
              <a:t>), ďalej SLD (12,6% a 49) a ľudovci (8,6% a 30)</a:t>
            </a:r>
          </a:p>
          <a:p>
            <a:pPr algn="just"/>
            <a:r>
              <a:rPr lang="sk-SK" dirty="0"/>
              <a:t>Do parlamentu sa dostala aj radikálne pravicová Konfederácia sloboda a nezávislosť (6,8% a 11)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2D0A376-2896-9844-9CFD-F9244603B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0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175"/>
    </mc:Choice>
    <mc:Fallback>
      <p:transition spd="slow" advTm="102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C6F1D-BDE8-1A41-A8DA-24E43FACA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Voľby v roku 2019</a:t>
            </a: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80CC-BE82-694E-9612-CEEF4BCC4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9712"/>
          </a:xfrm>
        </p:spPr>
        <p:txBody>
          <a:bodyPr>
            <a:noAutofit/>
          </a:bodyPr>
          <a:lstStyle/>
          <a:p>
            <a:pPr algn="just"/>
            <a:r>
              <a:rPr lang="sk-SK" dirty="0"/>
              <a:t>Zároveň </a:t>
            </a:r>
            <a:r>
              <a:rPr lang="sk-SK" dirty="0" err="1"/>
              <a:t>PiS</a:t>
            </a:r>
            <a:r>
              <a:rPr lang="sk-SK" dirty="0"/>
              <a:t> stratila kontrolu Senátu: opozičné strany koordinovali svoju činnosť a nestavali proti sebe kandidátov s cieľom nedopustiť víťazstvo </a:t>
            </a:r>
            <a:r>
              <a:rPr lang="sk-SK" dirty="0" err="1"/>
              <a:t>PiS</a:t>
            </a:r>
            <a:endParaRPr lang="sk-SK" dirty="0"/>
          </a:p>
          <a:p>
            <a:pPr algn="just"/>
            <a:r>
              <a:rPr lang="sk-SK" dirty="0"/>
              <a:t>Znamená to, že legislatívny proces sa spomalí a opozícia v Senáte bude mať väčší priestor kritizovať vládne návrhy</a:t>
            </a:r>
          </a:p>
          <a:p>
            <a:pPr algn="just"/>
            <a:r>
              <a:rPr lang="sk-SK" dirty="0"/>
              <a:t>Zároveň má Senát určité menovacie právomoci, napr. volí ombudsmana  súčasný ombudsman je známym kritikom politík </a:t>
            </a:r>
            <a:r>
              <a:rPr lang="sk-SK" dirty="0" err="1"/>
              <a:t>PiS</a:t>
            </a:r>
            <a:endParaRPr lang="sk-SK" dirty="0"/>
          </a:p>
          <a:p>
            <a:pPr algn="just"/>
            <a:r>
              <a:rPr lang="sk-SK" dirty="0" err="1"/>
              <a:t>PiS</a:t>
            </a:r>
            <a:r>
              <a:rPr lang="sk-SK" dirty="0"/>
              <a:t> sa </a:t>
            </a:r>
            <a:r>
              <a:rPr lang="sk-SK" dirty="0" err="1"/>
              <a:t>snaži</a:t>
            </a:r>
            <a:r>
              <a:rPr lang="sk-SK" dirty="0"/>
              <a:t>/</a:t>
            </a:r>
            <a:r>
              <a:rPr lang="sk-SK" dirty="0" err="1"/>
              <a:t>lo</a:t>
            </a:r>
            <a:r>
              <a:rPr lang="sk-SK" dirty="0"/>
              <a:t> získať na svoju stranu niektorého z opozičných Senátorov (ponuky na ministerské kreslo), zatiaľ neúspešne</a:t>
            </a:r>
          </a:p>
          <a:p>
            <a:pPr algn="just"/>
            <a:r>
              <a:rPr lang="sk-SK" dirty="0"/>
              <a:t>Budúcoročné prezidentské voľby poukážu na dlhodobejšie rozdelenie podpory v spoločnosti (+ takmer 50% neúčasť vo voľbách)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895E85-FA53-5E4B-B0D9-482A384A9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27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335"/>
    </mc:Choice>
    <mc:Fallback>
      <p:transition spd="slow" advTm="99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EE00D-86B5-E34D-B482-4123AD707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Prezidentské</a:t>
            </a:r>
            <a:r>
              <a:rPr lang="en-US" b="1" dirty="0"/>
              <a:t> </a:t>
            </a:r>
            <a:r>
              <a:rPr lang="en-US" b="1" dirty="0" err="1"/>
              <a:t>voľby</a:t>
            </a:r>
            <a:r>
              <a:rPr lang="en-US" b="1" dirty="0"/>
              <a:t>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D9A76-78E8-5B48-8843-33ADF4AB6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3947"/>
            <a:ext cx="10515600" cy="5149516"/>
          </a:xfrm>
        </p:spPr>
        <p:txBody>
          <a:bodyPr>
            <a:normAutofit/>
          </a:bodyPr>
          <a:lstStyle/>
          <a:p>
            <a:pPr algn="just"/>
            <a:r>
              <a:rPr lang="en-US" dirty="0" err="1"/>
              <a:t>pôvodne</a:t>
            </a:r>
            <a:r>
              <a:rPr lang="en-US" dirty="0"/>
              <a:t> </a:t>
            </a:r>
            <a:r>
              <a:rPr lang="en-US" dirty="0" err="1"/>
              <a:t>plánované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máj</a:t>
            </a:r>
            <a:r>
              <a:rPr lang="en-US" dirty="0"/>
              <a:t> 2020</a:t>
            </a:r>
          </a:p>
          <a:p>
            <a:pPr algn="just"/>
            <a:r>
              <a:rPr lang="en-US" dirty="0" err="1"/>
              <a:t>vládna</a:t>
            </a:r>
            <a:r>
              <a:rPr lang="en-US" dirty="0"/>
              <a:t> </a:t>
            </a:r>
            <a:r>
              <a:rPr lang="en-US" dirty="0" err="1"/>
              <a:t>PiS</a:t>
            </a:r>
            <a:r>
              <a:rPr lang="en-US" dirty="0"/>
              <a:t> </a:t>
            </a:r>
            <a:r>
              <a:rPr lang="en-US" dirty="0" err="1"/>
              <a:t>zrejme</a:t>
            </a:r>
            <a:r>
              <a:rPr lang="en-US" dirty="0"/>
              <a:t> v </a:t>
            </a:r>
            <a:r>
              <a:rPr lang="en-US" dirty="0" err="1"/>
              <a:t>rozpore</a:t>
            </a:r>
            <a:r>
              <a:rPr lang="en-US" dirty="0"/>
              <a:t> s </a:t>
            </a:r>
            <a:r>
              <a:rPr lang="en-US" dirty="0" err="1"/>
              <a:t>ústavou</a:t>
            </a:r>
            <a:r>
              <a:rPr lang="en-US" dirty="0"/>
              <a:t> </a:t>
            </a:r>
            <a:r>
              <a:rPr lang="en-US" dirty="0" err="1"/>
              <a:t>presadila</a:t>
            </a:r>
            <a:r>
              <a:rPr lang="en-US" dirty="0"/>
              <a:t> </a:t>
            </a:r>
            <a:r>
              <a:rPr lang="en-US" dirty="0" err="1"/>
              <a:t>zmenu</a:t>
            </a:r>
            <a:r>
              <a:rPr lang="en-US" dirty="0"/>
              <a:t> </a:t>
            </a:r>
            <a:r>
              <a:rPr lang="en-US" dirty="0" err="1"/>
              <a:t>volebných</a:t>
            </a:r>
            <a:r>
              <a:rPr lang="en-US" dirty="0"/>
              <a:t> </a:t>
            </a:r>
            <a:r>
              <a:rPr lang="en-US" dirty="0" err="1"/>
              <a:t>pravidiel</a:t>
            </a:r>
            <a:r>
              <a:rPr lang="en-US" dirty="0"/>
              <a:t>: </a:t>
            </a:r>
            <a:r>
              <a:rPr lang="en-US" dirty="0" err="1"/>
              <a:t>kvôli</a:t>
            </a:r>
            <a:r>
              <a:rPr lang="en-US" dirty="0"/>
              <a:t> </a:t>
            </a:r>
            <a:r>
              <a:rPr lang="en-US" dirty="0" err="1"/>
              <a:t>pandémii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voľby</a:t>
            </a:r>
            <a:r>
              <a:rPr lang="en-US" dirty="0"/>
              <a:t> </a:t>
            </a:r>
            <a:r>
              <a:rPr lang="en-US" dirty="0" err="1"/>
              <a:t>mali</a:t>
            </a:r>
            <a:r>
              <a:rPr lang="en-US" dirty="0"/>
              <a:t> </a:t>
            </a:r>
            <a:r>
              <a:rPr lang="en-US" dirty="0" err="1"/>
              <a:t>uskutočniť</a:t>
            </a:r>
            <a:r>
              <a:rPr lang="en-US" dirty="0"/>
              <a:t> </a:t>
            </a:r>
            <a:r>
              <a:rPr lang="en-US" dirty="0" err="1"/>
              <a:t>len</a:t>
            </a:r>
            <a:r>
              <a:rPr lang="en-US" dirty="0"/>
              <a:t> </a:t>
            </a:r>
            <a:r>
              <a:rPr lang="en-US" dirty="0" err="1"/>
              <a:t>poštou</a:t>
            </a:r>
            <a:endParaRPr lang="en-US" dirty="0"/>
          </a:p>
          <a:p>
            <a:pPr algn="just"/>
            <a:r>
              <a:rPr lang="en-US" dirty="0" err="1"/>
              <a:t>Senát</a:t>
            </a:r>
            <a:r>
              <a:rPr lang="en-US" dirty="0"/>
              <a:t> </a:t>
            </a:r>
            <a:r>
              <a:rPr lang="en-US" dirty="0" err="1"/>
              <a:t>kontrolovaný</a:t>
            </a:r>
            <a:r>
              <a:rPr lang="en-US" dirty="0"/>
              <a:t> </a:t>
            </a:r>
            <a:r>
              <a:rPr lang="en-US" dirty="0" err="1"/>
              <a:t>opozíciou</a:t>
            </a:r>
            <a:r>
              <a:rPr lang="en-US" dirty="0"/>
              <a:t> </a:t>
            </a:r>
            <a:r>
              <a:rPr lang="en-US" dirty="0" err="1"/>
              <a:t>pozdržal</a:t>
            </a:r>
            <a:r>
              <a:rPr lang="en-US" dirty="0"/>
              <a:t> </a:t>
            </a:r>
            <a:r>
              <a:rPr lang="en-US" dirty="0" err="1"/>
              <a:t>platnosť</a:t>
            </a:r>
            <a:r>
              <a:rPr lang="en-US" dirty="0"/>
              <a:t> </a:t>
            </a:r>
            <a:r>
              <a:rPr lang="en-US" dirty="0" err="1"/>
              <a:t>zákona</a:t>
            </a:r>
            <a:r>
              <a:rPr lang="en-US" dirty="0"/>
              <a:t>, </a:t>
            </a:r>
            <a:r>
              <a:rPr lang="en-US" dirty="0" err="1"/>
              <a:t>nebolo</a:t>
            </a:r>
            <a:r>
              <a:rPr lang="en-US" dirty="0"/>
              <a:t> </a:t>
            </a:r>
            <a:r>
              <a:rPr lang="en-US" dirty="0" err="1"/>
              <a:t>možné</a:t>
            </a:r>
            <a:r>
              <a:rPr lang="en-US" dirty="0"/>
              <a:t> </a:t>
            </a:r>
            <a:r>
              <a:rPr lang="en-US" dirty="0" err="1"/>
              <a:t>technicky</a:t>
            </a:r>
            <a:r>
              <a:rPr lang="en-US" dirty="0"/>
              <a:t> </a:t>
            </a:r>
            <a:r>
              <a:rPr lang="en-US" dirty="0" err="1"/>
              <a:t>voľby</a:t>
            </a:r>
            <a:r>
              <a:rPr lang="en-US" dirty="0"/>
              <a:t> </a:t>
            </a:r>
            <a:r>
              <a:rPr lang="en-US" dirty="0" err="1"/>
              <a:t>uskutočniť</a:t>
            </a:r>
            <a:endParaRPr lang="en-US" dirty="0"/>
          </a:p>
          <a:p>
            <a:pPr algn="just"/>
            <a:r>
              <a:rPr lang="en-US" dirty="0"/>
              <a:t>pod </a:t>
            </a:r>
            <a:r>
              <a:rPr lang="en-US" dirty="0" err="1"/>
              <a:t>tlakom</a:t>
            </a:r>
            <a:r>
              <a:rPr lang="en-US" dirty="0"/>
              <a:t> </a:t>
            </a:r>
            <a:r>
              <a:rPr lang="en-US" dirty="0" err="1"/>
              <a:t>kritiky</a:t>
            </a:r>
            <a:r>
              <a:rPr lang="en-US" dirty="0"/>
              <a:t> </a:t>
            </a:r>
            <a:r>
              <a:rPr lang="en-US" dirty="0" err="1"/>
              <a:t>opozícii</a:t>
            </a:r>
            <a:r>
              <a:rPr lang="en-US" dirty="0"/>
              <a:t> a v </a:t>
            </a:r>
            <a:r>
              <a:rPr lang="en-US" dirty="0" err="1"/>
              <a:t>dôsledku</a:t>
            </a:r>
            <a:r>
              <a:rPr lang="en-US" dirty="0"/>
              <a:t> </a:t>
            </a:r>
            <a:r>
              <a:rPr lang="en-US" dirty="0" err="1"/>
              <a:t>neschopnosti</a:t>
            </a:r>
            <a:r>
              <a:rPr lang="en-US" dirty="0"/>
              <a:t> </a:t>
            </a:r>
            <a:r>
              <a:rPr lang="en-US" dirty="0" err="1"/>
              <a:t>narýchlo</a:t>
            </a:r>
            <a:r>
              <a:rPr lang="en-US" dirty="0"/>
              <a:t> </a:t>
            </a:r>
            <a:r>
              <a:rPr lang="en-US" dirty="0" err="1"/>
              <a:t>voľby</a:t>
            </a:r>
            <a:r>
              <a:rPr lang="en-US" dirty="0"/>
              <a:t> </a:t>
            </a:r>
            <a:r>
              <a:rPr lang="en-US" dirty="0" err="1"/>
              <a:t>zorganizovať</a:t>
            </a:r>
            <a:r>
              <a:rPr lang="en-US" dirty="0"/>
              <a:t> </a:t>
            </a:r>
            <a:r>
              <a:rPr lang="en-US" dirty="0" err="1"/>
              <a:t>odložil</a:t>
            </a:r>
            <a:r>
              <a:rPr lang="en-US" dirty="0"/>
              <a:t> </a:t>
            </a:r>
            <a:r>
              <a:rPr lang="en-US" dirty="0" err="1"/>
              <a:t>parlament</a:t>
            </a:r>
            <a:r>
              <a:rPr lang="en-US" dirty="0"/>
              <a:t> </a:t>
            </a:r>
            <a:r>
              <a:rPr lang="en-US" dirty="0" err="1"/>
              <a:t>voľby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jún</a:t>
            </a:r>
            <a:r>
              <a:rPr lang="en-US" dirty="0"/>
              <a:t>/</a:t>
            </a:r>
            <a:r>
              <a:rPr lang="en-US" dirty="0" err="1"/>
              <a:t>júl</a:t>
            </a:r>
            <a:r>
              <a:rPr lang="en-US" dirty="0"/>
              <a:t> 2020</a:t>
            </a:r>
          </a:p>
          <a:p>
            <a:pPr algn="just"/>
            <a:r>
              <a:rPr lang="en-US" dirty="0"/>
              <a:t>v </a:t>
            </a:r>
            <a:r>
              <a:rPr lang="en-US" dirty="0" err="1"/>
              <a:t>nich</a:t>
            </a:r>
            <a:r>
              <a:rPr lang="en-US" dirty="0"/>
              <a:t> </a:t>
            </a:r>
            <a:r>
              <a:rPr lang="en-US" dirty="0" err="1"/>
              <a:t>tesne</a:t>
            </a:r>
            <a:r>
              <a:rPr lang="en-US" dirty="0"/>
              <a:t> </a:t>
            </a:r>
            <a:r>
              <a:rPr lang="en-US" dirty="0" err="1"/>
              <a:t>zvíťazil</a:t>
            </a:r>
            <a:r>
              <a:rPr lang="en-US" dirty="0"/>
              <a:t> </a:t>
            </a:r>
            <a:r>
              <a:rPr lang="en-US" dirty="0" err="1"/>
              <a:t>prezident</a:t>
            </a:r>
            <a:r>
              <a:rPr lang="en-US" dirty="0"/>
              <a:t> </a:t>
            </a:r>
            <a:r>
              <a:rPr lang="en-US" dirty="0" err="1"/>
              <a:t>Duda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opozičným</a:t>
            </a:r>
            <a:r>
              <a:rPr lang="en-US" dirty="0"/>
              <a:t> </a:t>
            </a:r>
            <a:r>
              <a:rPr lang="en-US" dirty="0" err="1"/>
              <a:t>kandidátom</a:t>
            </a:r>
            <a:r>
              <a:rPr lang="en-US" dirty="0"/>
              <a:t> 51:49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8C6E49-F555-B944-8498-F3142D356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68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E62F1-5032-3D40-BA99-45CD29F50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Prebudená</a:t>
            </a:r>
            <a:r>
              <a:rPr lang="en-US" b="1" dirty="0"/>
              <a:t> </a:t>
            </a:r>
            <a:r>
              <a:rPr lang="en-US" b="1" dirty="0" err="1"/>
              <a:t>občianska</a:t>
            </a:r>
            <a:r>
              <a:rPr lang="en-US" b="1" dirty="0"/>
              <a:t> </a:t>
            </a:r>
            <a:r>
              <a:rPr lang="en-US" b="1" dirty="0" err="1"/>
              <a:t>spoločnosť</a:t>
            </a:r>
            <a:r>
              <a:rPr lang="en-US" b="1" dirty="0"/>
              <a:t>? </a:t>
            </a:r>
            <a:br>
              <a:rPr lang="en-US" b="1" dirty="0"/>
            </a:br>
            <a:r>
              <a:rPr lang="en-US" b="1" dirty="0" err="1"/>
              <a:t>Interupcie</a:t>
            </a:r>
            <a:r>
              <a:rPr lang="en-US" b="1" dirty="0"/>
              <a:t> a </a:t>
            </a:r>
            <a:r>
              <a:rPr lang="en-US" b="1" dirty="0" err="1"/>
              <a:t>protesty</a:t>
            </a:r>
            <a:r>
              <a:rPr lang="en-US" b="1" dirty="0"/>
              <a:t> v </a:t>
            </a:r>
            <a:r>
              <a:rPr lang="en-US" b="1" dirty="0" err="1"/>
              <a:t>roku</a:t>
            </a:r>
            <a:r>
              <a:rPr lang="en-US" b="1" dirty="0"/>
              <a:t>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54BE-AD42-8D42-915E-3E79D22C2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/>
              <a:t>Ústavný</a:t>
            </a:r>
            <a:r>
              <a:rPr lang="en-US" dirty="0"/>
              <a:t> </a:t>
            </a:r>
            <a:r>
              <a:rPr lang="en-US" dirty="0" err="1"/>
              <a:t>súd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podnet</a:t>
            </a:r>
            <a:r>
              <a:rPr lang="en-US" dirty="0"/>
              <a:t> </a:t>
            </a:r>
            <a:r>
              <a:rPr lang="en-US" dirty="0" err="1"/>
              <a:t>organizácií</a:t>
            </a:r>
            <a:r>
              <a:rPr lang="en-US" dirty="0"/>
              <a:t> </a:t>
            </a:r>
            <a:r>
              <a:rPr lang="en-US" dirty="0" err="1"/>
              <a:t>blázkych</a:t>
            </a:r>
            <a:r>
              <a:rPr lang="en-US" dirty="0"/>
              <a:t> </a:t>
            </a:r>
            <a:r>
              <a:rPr lang="en-US" dirty="0" err="1"/>
              <a:t>PiS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jeseň</a:t>
            </a:r>
            <a:r>
              <a:rPr lang="en-US" dirty="0"/>
              <a:t> 2020 </a:t>
            </a:r>
            <a:r>
              <a:rPr lang="en-US" dirty="0" err="1"/>
              <a:t>rozhodol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prísny</a:t>
            </a:r>
            <a:r>
              <a:rPr lang="en-US" dirty="0"/>
              <a:t> </a:t>
            </a:r>
            <a:r>
              <a:rPr lang="en-US" dirty="0" err="1"/>
              <a:t>interupčný</a:t>
            </a:r>
            <a:r>
              <a:rPr lang="en-US" dirty="0"/>
              <a:t> </a:t>
            </a:r>
            <a:r>
              <a:rPr lang="en-US" dirty="0" err="1"/>
              <a:t>zákon</a:t>
            </a:r>
            <a:r>
              <a:rPr lang="en-US" dirty="0"/>
              <a:t> z </a:t>
            </a:r>
            <a:r>
              <a:rPr lang="en-US" dirty="0" err="1"/>
              <a:t>roku</a:t>
            </a:r>
            <a:r>
              <a:rPr lang="en-US" dirty="0"/>
              <a:t> 1993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protiústavný</a:t>
            </a:r>
            <a:r>
              <a:rPr lang="en-US" dirty="0"/>
              <a:t>, </a:t>
            </a:r>
            <a:r>
              <a:rPr lang="en-US" dirty="0" err="1"/>
              <a:t>čím</a:t>
            </a:r>
            <a:r>
              <a:rPr lang="en-US" dirty="0"/>
              <a:t> </a:t>
            </a:r>
            <a:r>
              <a:rPr lang="en-US" dirty="0" err="1"/>
              <a:t>fakticky</a:t>
            </a:r>
            <a:r>
              <a:rPr lang="en-US" dirty="0"/>
              <a:t> </a:t>
            </a:r>
            <a:r>
              <a:rPr lang="en-US" dirty="0" err="1"/>
              <a:t>zakázal</a:t>
            </a:r>
            <a:r>
              <a:rPr lang="en-US" dirty="0"/>
              <a:t> </a:t>
            </a:r>
            <a:r>
              <a:rPr lang="en-US" dirty="0" err="1"/>
              <a:t>interupcie</a:t>
            </a:r>
            <a:r>
              <a:rPr lang="en-US" dirty="0"/>
              <a:t> v </a:t>
            </a:r>
            <a:r>
              <a:rPr lang="en-US" dirty="0" err="1"/>
              <a:t>Poľsku</a:t>
            </a:r>
            <a:endParaRPr lang="en-US" dirty="0"/>
          </a:p>
          <a:p>
            <a:pPr algn="just"/>
            <a:r>
              <a:rPr lang="en-US" dirty="0" err="1"/>
              <a:t>nasledovali</a:t>
            </a:r>
            <a:r>
              <a:rPr lang="en-US" dirty="0"/>
              <a:t> </a:t>
            </a:r>
            <a:r>
              <a:rPr lang="en-US" dirty="0" err="1"/>
              <a:t>masové</a:t>
            </a:r>
            <a:r>
              <a:rPr lang="en-US" dirty="0"/>
              <a:t> </a:t>
            </a:r>
            <a:r>
              <a:rPr lang="en-US" dirty="0" err="1"/>
              <a:t>demonštrácie</a:t>
            </a:r>
            <a:r>
              <a:rPr lang="en-US" dirty="0"/>
              <a:t>, </a:t>
            </a:r>
            <a:r>
              <a:rPr lang="en-US" dirty="0" err="1"/>
              <a:t>najväčšie</a:t>
            </a:r>
            <a:r>
              <a:rPr lang="en-US" dirty="0"/>
              <a:t> od </a:t>
            </a:r>
            <a:r>
              <a:rPr lang="en-US" dirty="0" err="1"/>
              <a:t>konca</a:t>
            </a:r>
            <a:r>
              <a:rPr lang="en-US" dirty="0"/>
              <a:t> </a:t>
            </a:r>
            <a:r>
              <a:rPr lang="en-US" dirty="0" err="1"/>
              <a:t>komunizmu</a:t>
            </a:r>
            <a:r>
              <a:rPr lang="en-US" dirty="0"/>
              <a:t>, </a:t>
            </a:r>
            <a:r>
              <a:rPr lang="en-US" dirty="0" err="1"/>
              <a:t>namierené</a:t>
            </a:r>
            <a:r>
              <a:rPr lang="en-US" dirty="0"/>
              <a:t> </a:t>
            </a:r>
            <a:r>
              <a:rPr lang="en-US" dirty="0" err="1"/>
              <a:t>proti</a:t>
            </a:r>
            <a:r>
              <a:rPr lang="en-US" dirty="0"/>
              <a:t> </a:t>
            </a:r>
            <a:r>
              <a:rPr lang="en-US" dirty="0" err="1"/>
              <a:t>vláde</a:t>
            </a:r>
            <a:r>
              <a:rPr lang="en-US" dirty="0"/>
              <a:t> </a:t>
            </a:r>
            <a:r>
              <a:rPr lang="en-US" dirty="0" err="1"/>
              <a:t>aj</a:t>
            </a:r>
            <a:r>
              <a:rPr lang="en-US" dirty="0"/>
              <a:t> </a:t>
            </a:r>
            <a:r>
              <a:rPr lang="en-US" dirty="0" err="1"/>
              <a:t>karolíckej</a:t>
            </a:r>
            <a:r>
              <a:rPr lang="en-US" dirty="0"/>
              <a:t> </a:t>
            </a:r>
            <a:r>
              <a:rPr lang="en-US" dirty="0" err="1"/>
              <a:t>cirkvi</a:t>
            </a:r>
            <a:endParaRPr lang="en-US" dirty="0"/>
          </a:p>
          <a:p>
            <a:pPr algn="just"/>
            <a:r>
              <a:rPr lang="en-US" dirty="0"/>
              <a:t> </a:t>
            </a:r>
            <a:r>
              <a:rPr lang="en-US" dirty="0" err="1"/>
              <a:t>podpora</a:t>
            </a:r>
            <a:r>
              <a:rPr lang="en-US" dirty="0"/>
              <a:t> pre </a:t>
            </a:r>
            <a:r>
              <a:rPr lang="en-US" dirty="0" err="1"/>
              <a:t>PiS</a:t>
            </a:r>
            <a:r>
              <a:rPr lang="en-US" dirty="0"/>
              <a:t> </a:t>
            </a:r>
            <a:r>
              <a:rPr lang="en-US" dirty="0" err="1"/>
              <a:t>klesla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o 10 </a:t>
            </a:r>
            <a:r>
              <a:rPr lang="en-US" dirty="0" err="1"/>
              <a:t>p.b</a:t>
            </a:r>
            <a:r>
              <a:rPr lang="en-US" dirty="0"/>
              <a:t>. </a:t>
            </a:r>
          </a:p>
          <a:p>
            <a:pPr algn="just"/>
            <a:r>
              <a:rPr lang="en-US" dirty="0" err="1"/>
              <a:t>vláda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rozhodla</a:t>
            </a:r>
            <a:r>
              <a:rPr lang="en-US" dirty="0"/>
              <a:t>, </a:t>
            </a:r>
            <a:r>
              <a:rPr lang="en-US" dirty="0" err="1"/>
              <a:t>zrejme</a:t>
            </a:r>
            <a:r>
              <a:rPr lang="en-US" dirty="0"/>
              <a:t> v </a:t>
            </a:r>
            <a:r>
              <a:rPr lang="en-US" dirty="0" err="1"/>
              <a:t>rozpore</a:t>
            </a:r>
            <a:r>
              <a:rPr lang="en-US" dirty="0"/>
              <a:t> s </a:t>
            </a:r>
            <a:r>
              <a:rPr lang="en-US" dirty="0" err="1"/>
              <a:t>ústavou</a:t>
            </a:r>
            <a:r>
              <a:rPr lang="en-US" dirty="0"/>
              <a:t>, </a:t>
            </a:r>
            <a:r>
              <a:rPr lang="en-US" dirty="0" err="1"/>
              <a:t>pozdržať</a:t>
            </a:r>
            <a:r>
              <a:rPr lang="en-US" dirty="0"/>
              <a:t> </a:t>
            </a:r>
            <a:r>
              <a:rPr lang="en-US" dirty="0" err="1"/>
              <a:t>publikovanie</a:t>
            </a:r>
            <a:r>
              <a:rPr lang="en-US" dirty="0"/>
              <a:t> </a:t>
            </a:r>
            <a:r>
              <a:rPr lang="en-US" dirty="0" err="1"/>
              <a:t>rozhodnutia</a:t>
            </a:r>
            <a:r>
              <a:rPr lang="en-US" dirty="0"/>
              <a:t> ÚS v </a:t>
            </a:r>
            <a:r>
              <a:rPr lang="en-US" dirty="0" err="1"/>
              <a:t>zbierke</a:t>
            </a:r>
            <a:r>
              <a:rPr lang="en-US" dirty="0"/>
              <a:t> </a:t>
            </a:r>
            <a:r>
              <a:rPr lang="en-US" dirty="0" err="1"/>
              <a:t>zákonov</a:t>
            </a:r>
            <a:r>
              <a:rPr lang="en-US" dirty="0"/>
              <a:t>, bez </a:t>
            </a:r>
            <a:r>
              <a:rPr lang="en-US" dirty="0" err="1"/>
              <a:t>toho</a:t>
            </a:r>
            <a:r>
              <a:rPr lang="en-US" dirty="0"/>
              <a:t> </a:t>
            </a:r>
            <a:r>
              <a:rPr lang="en-US" dirty="0" err="1"/>
              <a:t>nález</a:t>
            </a:r>
            <a:r>
              <a:rPr lang="en-US" dirty="0"/>
              <a:t> ÚS </a:t>
            </a:r>
            <a:r>
              <a:rPr lang="en-US" dirty="0" err="1"/>
              <a:t>nemohol</a:t>
            </a:r>
            <a:r>
              <a:rPr lang="en-US" dirty="0"/>
              <a:t> </a:t>
            </a:r>
            <a:r>
              <a:rPr lang="en-US" dirty="0" err="1"/>
              <a:t>nadobudnúť</a:t>
            </a:r>
            <a:r>
              <a:rPr lang="en-US" dirty="0"/>
              <a:t> </a:t>
            </a:r>
            <a:r>
              <a:rPr lang="en-US" dirty="0" err="1"/>
              <a:t>účinnosť</a:t>
            </a: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3B55FF-224A-8C4A-BE2F-F6AD6EDB9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7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571"/>
    </mc:Choice>
    <mc:Fallback>
      <p:transition spd="slow" advTm="580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F499-377C-A840-A6A1-132A1F16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Slobodné voľby 1991</a:t>
            </a: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92C76-C4D6-9447-82D9-3E67854C4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sk-SK" dirty="0"/>
              <a:t>Tesne za DU skončili </a:t>
            </a:r>
            <a:r>
              <a:rPr lang="sk-SK" dirty="0" err="1"/>
              <a:t>postkomunisti</a:t>
            </a:r>
            <a:r>
              <a:rPr lang="sk-SK" dirty="0"/>
              <a:t> (SLD) vedení A. </a:t>
            </a:r>
            <a:r>
              <a:rPr lang="sk-SK" dirty="0" err="1"/>
              <a:t>Kwaśniewskim</a:t>
            </a:r>
            <a:r>
              <a:rPr lang="sk-SK" dirty="0"/>
              <a:t>, nasledovalo niekoľko ďalších pravicových a stredových strán</a:t>
            </a:r>
          </a:p>
          <a:p>
            <a:pPr algn="just"/>
            <a:r>
              <a:rPr lang="sk-SK" dirty="0"/>
              <a:t>Tradičná Poľská ľudová strana získala 8,7% hlasov a skončila na 5. mieste</a:t>
            </a:r>
          </a:p>
          <a:p>
            <a:pPr algn="just"/>
            <a:r>
              <a:rPr lang="sk-SK" dirty="0"/>
              <a:t>Po zdĺhavých rokovaniach vznikla menšinová </a:t>
            </a:r>
            <a:r>
              <a:rPr lang="sk-SK" dirty="0" err="1"/>
              <a:t>stredopravá</a:t>
            </a:r>
            <a:r>
              <a:rPr lang="sk-SK" dirty="0"/>
              <a:t> vláda vedená premiérom J. </a:t>
            </a:r>
            <a:r>
              <a:rPr lang="sk-SK" dirty="0" err="1"/>
              <a:t>Olszewskim</a:t>
            </a:r>
            <a:r>
              <a:rPr lang="sk-SK" dirty="0"/>
              <a:t> (víťazná DU vo vláde nebola), ktorá skončila po necelom roku a nahradila ju širšia pravicová vláda H. </a:t>
            </a:r>
            <a:r>
              <a:rPr lang="sk-SK" dirty="0" err="1"/>
              <a:t>Suchockej</a:t>
            </a:r>
            <a:r>
              <a:rPr lang="sk-SK" dirty="0"/>
              <a:t> (DU) </a:t>
            </a:r>
          </a:p>
          <a:p>
            <a:pPr algn="just"/>
            <a:r>
              <a:rPr lang="sk-SK" dirty="0"/>
              <a:t>Situáciu komplikoval fakt, že priamo zvolený prezident </a:t>
            </a:r>
            <a:r>
              <a:rPr lang="sk-SK" dirty="0" err="1"/>
              <a:t>Lech</a:t>
            </a:r>
            <a:r>
              <a:rPr lang="sk-SK" dirty="0"/>
              <a:t> </a:t>
            </a:r>
            <a:r>
              <a:rPr lang="sk-SK" dirty="0" err="1"/>
              <a:t>Walesa</a:t>
            </a:r>
            <a:r>
              <a:rPr lang="sk-SK" dirty="0"/>
              <a:t> (1990-1995) často zasahoval do chodu vlád a napomáhal udržiavať pravicové strany rozdrobené</a:t>
            </a:r>
          </a:p>
          <a:p>
            <a:pPr algn="just"/>
            <a:endParaRPr lang="sk-SK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027566D-DC98-484B-94BD-2350C2B51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68"/>
    </mc:Choice>
    <mc:Fallback xmlns="">
      <p:transition spd="slow" advTm="80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9CFF-18C2-C543-BBC2-219F6ED9C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Druhé voľby 1993: víťazstvo postkomunistov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AF6BB-3F8A-784E-A6A6-D6EC64841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sk-SK" dirty="0"/>
              <a:t>Voľbám roku 1993 predchádzala zmena volebných zákonov, ktoré zaviedli vstupnú klauzulu a zvýhodnili väčšie strany</a:t>
            </a:r>
          </a:p>
          <a:p>
            <a:pPr algn="just"/>
            <a:r>
              <a:rPr lang="sk-SK" dirty="0"/>
              <a:t>Výsledkom bolo víťazstvo postkomunistickej SLD (20,4% a 171 </a:t>
            </a:r>
            <a:r>
              <a:rPr lang="sk-SK" dirty="0" err="1"/>
              <a:t>MPs</a:t>
            </a:r>
            <a:r>
              <a:rPr lang="sk-SK" dirty="0"/>
              <a:t>), pred Poľskou ľudovou stranou (15,5% a 132MPs), Demokratickou úniou a menšími </a:t>
            </a:r>
            <a:r>
              <a:rPr lang="sk-SK" dirty="0" err="1"/>
              <a:t>postsolidaritnými</a:t>
            </a:r>
            <a:r>
              <a:rPr lang="sk-SK" dirty="0"/>
              <a:t> stranami (</a:t>
            </a:r>
            <a:r>
              <a:rPr lang="sk-SK" dirty="0" err="1"/>
              <a:t>o.i</a:t>
            </a:r>
            <a:r>
              <a:rPr lang="sk-SK" dirty="0"/>
              <a:t>. Nestranícky blok za podporu reforiem prezidenta Walesu)</a:t>
            </a:r>
          </a:p>
          <a:p>
            <a:pPr algn="just"/>
            <a:r>
              <a:rPr lang="sk-SK" dirty="0"/>
              <a:t>Vznikla vláda postkomunistov a </a:t>
            </a:r>
            <a:r>
              <a:rPr lang="sk-SK" dirty="0" err="1"/>
              <a:t>Polskej</a:t>
            </a:r>
            <a:r>
              <a:rPr lang="sk-SK" dirty="0"/>
              <a:t> ľudovej strany, najskôr vedenej lídrom ľudovcov W. </a:t>
            </a:r>
            <a:r>
              <a:rPr lang="sk-SK" dirty="0" err="1"/>
              <a:t>Pawlakom</a:t>
            </a:r>
            <a:r>
              <a:rPr lang="sk-SK" dirty="0"/>
              <a:t> a následne dvoma premiérmi z radov SLD</a:t>
            </a:r>
          </a:p>
          <a:p>
            <a:pPr algn="just"/>
            <a:r>
              <a:rPr lang="sk-SK" dirty="0"/>
              <a:t>Prezidentské voľby v roku 1995 vyhral šéf postkomunistov </a:t>
            </a:r>
            <a:r>
              <a:rPr lang="sk-SK" dirty="0" err="1"/>
              <a:t>Kwaśniewski</a:t>
            </a:r>
            <a:r>
              <a:rPr lang="sk-SK" dirty="0"/>
              <a:t>, porazil L. Walesu</a:t>
            </a:r>
          </a:p>
          <a:p>
            <a:pPr marL="0" indent="0" algn="just">
              <a:buNone/>
            </a:pPr>
            <a:endParaRPr lang="sk-SK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97E000-119C-8B49-AAF7-042F0847C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3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12"/>
    </mc:Choice>
    <mc:Fallback xmlns="">
      <p:transition spd="slow" advTm="79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039B7-F129-0F4A-9DBD-0A01B0DB7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Tretie voľby 1997: víťazstvo spojenej pravice</a:t>
            </a: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468E2-6710-CF42-BC77-F6014423C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7680"/>
          </a:xfrm>
        </p:spPr>
        <p:txBody>
          <a:bodyPr>
            <a:noAutofit/>
          </a:bodyPr>
          <a:lstStyle/>
          <a:p>
            <a:pPr algn="just"/>
            <a:r>
              <a:rPr lang="sk-SK" dirty="0"/>
              <a:t>Pravicové strany na tento vývoj reagovali spojením (nie zjednotením) do formácie Volebná akcia Solidarity (AWS)</a:t>
            </a:r>
          </a:p>
          <a:p>
            <a:pPr algn="just"/>
            <a:r>
              <a:rPr lang="sk-SK" dirty="0"/>
              <a:t>Tvorilo ju vyše 30 liberálnych, konzervatívnych a kresťanských strán</a:t>
            </a:r>
          </a:p>
          <a:p>
            <a:pPr algn="just"/>
            <a:r>
              <a:rPr lang="sk-SK" dirty="0"/>
              <a:t>Získala 33,8% a 201 </a:t>
            </a:r>
            <a:r>
              <a:rPr lang="sk-SK" dirty="0" err="1"/>
              <a:t>MPs</a:t>
            </a:r>
            <a:r>
              <a:rPr lang="sk-SK" dirty="0"/>
              <a:t>, porazila SLD (27,1% a 164 </a:t>
            </a:r>
            <a:r>
              <a:rPr lang="sk-SK" dirty="0" err="1"/>
              <a:t>MPs</a:t>
            </a:r>
            <a:r>
              <a:rPr lang="sk-SK" dirty="0"/>
              <a:t>)</a:t>
            </a:r>
          </a:p>
          <a:p>
            <a:pPr algn="just"/>
            <a:r>
              <a:rPr lang="sk-SK" dirty="0"/>
              <a:t>Pokračoval trend koncentrácie straníckeho spektra: do parlamentu sa dostali už len tri ďalšie strany: liberálna Únia slobody (13%), ľudovci (7,3%) a euroskeptická a konzervatívne Hnutie za obnovu Poľska (5,5%)</a:t>
            </a:r>
          </a:p>
          <a:p>
            <a:pPr algn="just"/>
            <a:r>
              <a:rPr lang="sk-SK" dirty="0"/>
              <a:t>AWS s Úniou slobody vytvorili vládnu koalíciu vedenú premiérom J. </a:t>
            </a:r>
            <a:r>
              <a:rPr lang="sk-SK" dirty="0" err="1"/>
              <a:t>Buzekom</a:t>
            </a:r>
            <a:r>
              <a:rPr lang="sk-SK" dirty="0"/>
              <a:t> (AWS), vláda vydržala štyri roky, aj keď ju opustili liberáli z ÚS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759ACF6-9C42-BD4B-9981-A6B43809D4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1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98"/>
    </mc:Choice>
    <mc:Fallback xmlns="">
      <p:transition spd="slow" advTm="70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12271-F374-7647-A4F6-B65181794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Štvrté voľby 2001: Návrat SLD k moci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17A42-EDFA-A448-AA96-DCCD0BB5C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/>
              <a:t>Zjednotenie ľavice: koalícia SLD a post-</a:t>
            </a:r>
            <a:r>
              <a:rPr lang="sk-SK" dirty="0" err="1"/>
              <a:t>solidaritnej</a:t>
            </a:r>
            <a:r>
              <a:rPr lang="sk-SK" dirty="0"/>
              <a:t> Únie práce získala 41% a 216 </a:t>
            </a:r>
            <a:r>
              <a:rPr lang="sk-SK" dirty="0" err="1"/>
              <a:t>MPs</a:t>
            </a:r>
            <a:endParaRPr lang="sk-SK" dirty="0"/>
          </a:p>
          <a:p>
            <a:pPr algn="just"/>
            <a:r>
              <a:rPr lang="sk-SK" dirty="0"/>
              <a:t>Znovu vytvorila koaličnú vládu s ľudovcami (9% a 42 </a:t>
            </a:r>
            <a:r>
              <a:rPr lang="sk-SK" dirty="0" err="1"/>
              <a:t>MPs</a:t>
            </a:r>
            <a:r>
              <a:rPr lang="sk-SK" dirty="0"/>
              <a:t>) vedenú premiérom L. </a:t>
            </a:r>
            <a:r>
              <a:rPr lang="sk-SK" dirty="0" err="1"/>
              <a:t>Millerom</a:t>
            </a:r>
            <a:endParaRPr lang="sk-SK" dirty="0"/>
          </a:p>
          <a:p>
            <a:pPr algn="just"/>
            <a:r>
              <a:rPr lang="sk-SK" dirty="0"/>
              <a:t>Rozpad pravice: </a:t>
            </a:r>
          </a:p>
          <a:p>
            <a:pPr algn="just"/>
            <a:r>
              <a:rPr lang="sk-SK" dirty="0"/>
              <a:t>Občianska platforma (liberáli z AWS plus Únia slobody) 12,7%, 65 </a:t>
            </a:r>
            <a:r>
              <a:rPr lang="sk-SK" dirty="0" err="1"/>
              <a:t>MPs</a:t>
            </a:r>
            <a:r>
              <a:rPr lang="sk-SK" dirty="0"/>
              <a:t> </a:t>
            </a:r>
          </a:p>
          <a:p>
            <a:pPr algn="just"/>
            <a:r>
              <a:rPr lang="sk-SK" dirty="0"/>
              <a:t>Právo a spravodlivosť (konzervatívna časť AWS+) 9,5%, 44 </a:t>
            </a:r>
            <a:r>
              <a:rPr lang="sk-SK" dirty="0" err="1"/>
              <a:t>MPs</a:t>
            </a:r>
            <a:endParaRPr lang="sk-SK" dirty="0"/>
          </a:p>
          <a:p>
            <a:pPr algn="just"/>
            <a:r>
              <a:rPr lang="sk-SK" dirty="0"/>
              <a:t>V parlamente zastúpení aj radikálna kresťanská pravica (Liga poľských rodín, 8%) a pravicovo populistická Sebaobrana (10,2%)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7A3ACD-E677-7F4F-B65E-52367A52F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3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782"/>
    </mc:Choice>
    <mc:Fallback xmlns="">
      <p:transition spd="slow" advTm="141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73DD3-8A20-234F-8F6F-1180B0AF3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Kolaps ľavicového pólu politiky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46FFC-E0A4-6E4A-B223-D6087181E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/>
              <a:t>Vládna koalícia SLD-PSL sa po dvoch rokoch rozpadla v dôsledku viacerých korupčných škandálov</a:t>
            </a:r>
          </a:p>
          <a:p>
            <a:pPr algn="just"/>
            <a:r>
              <a:rPr lang="sk-SK" dirty="0"/>
              <a:t>V roku 2004, po porážke SLD vo voľbách do Európskeho parlamentu, nahradil L. </a:t>
            </a:r>
            <a:r>
              <a:rPr lang="sk-SK" dirty="0" err="1"/>
              <a:t>Millera</a:t>
            </a:r>
            <a:r>
              <a:rPr lang="sk-SK" dirty="0"/>
              <a:t> na čele menšinovej vlády SLD Marek Belka, </a:t>
            </a:r>
          </a:p>
          <a:p>
            <a:pPr algn="just"/>
            <a:r>
              <a:rPr lang="sk-SK" dirty="0"/>
              <a:t>tá vydržala až do volieb 2005</a:t>
            </a:r>
          </a:p>
          <a:p>
            <a:pPr algn="just"/>
            <a:r>
              <a:rPr lang="sk-SK" dirty="0"/>
              <a:t>Ľavicová vláda strácala podporu uskutočňovaním nepopulárnych opatrení (škrty v zdravotníctve, soc. veciach a školstve)  aj kvôli rastúcej nezamestnanosti</a:t>
            </a:r>
          </a:p>
          <a:p>
            <a:pPr algn="just"/>
            <a:r>
              <a:rPr lang="sk-SK" dirty="0"/>
              <a:t>Spomedzi korupčných škandálov vyčnievala tzv. </a:t>
            </a:r>
            <a:r>
              <a:rPr lang="sk-SK" dirty="0" err="1"/>
              <a:t>Rywinova</a:t>
            </a:r>
            <a:r>
              <a:rPr lang="sk-SK" dirty="0"/>
              <a:t> aféra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E21C11D-EA3F-A947-B5A3-B35A05B2B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35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298"/>
    </mc:Choice>
    <mc:Fallback>
      <p:transition spd="slow" advTm="94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F8022-6FF5-2F49-BE26-0E3C4C0F6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err="1"/>
              <a:t>Rywinova</a:t>
            </a:r>
            <a:r>
              <a:rPr lang="sk-SK" b="1" dirty="0"/>
              <a:t> aféra (2002)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03B17-CE10-1E48-B735-0EAC25F0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/>
              <a:t>Filmový producent L. </a:t>
            </a:r>
            <a:r>
              <a:rPr lang="sk-SK" dirty="0" err="1"/>
              <a:t>Rywin</a:t>
            </a:r>
            <a:r>
              <a:rPr lang="sk-SK" dirty="0"/>
              <a:t> kontaktoval A. </a:t>
            </a:r>
            <a:r>
              <a:rPr lang="sk-SK" dirty="0" err="1"/>
              <a:t>Michnika</a:t>
            </a:r>
            <a:r>
              <a:rPr lang="sk-SK" dirty="0"/>
              <a:t>, šéfredaktora denníka </a:t>
            </a:r>
            <a:r>
              <a:rPr lang="sk-SK" dirty="0" err="1"/>
              <a:t>Gazeta</a:t>
            </a:r>
            <a:r>
              <a:rPr lang="sk-SK" dirty="0"/>
              <a:t> </a:t>
            </a:r>
            <a:r>
              <a:rPr lang="sk-SK" dirty="0" err="1"/>
              <a:t>Wyborcza</a:t>
            </a:r>
            <a:endParaRPr lang="sk-SK" dirty="0"/>
          </a:p>
          <a:p>
            <a:pPr algn="just"/>
            <a:r>
              <a:rPr lang="sk-SK" dirty="0"/>
              <a:t>Tvrdil, že jedná v menej vplyvnej skupiny ľudí a za cca 20 mil. USD dokáže zabezpečiť, aby v parlamente neprešla novela zákona, ktorá obmedzí  veľkým mediálnym skupinám krížové vlastníctvo médií (GW patrila do skupiny, ktorá chcela kúpiť veľkú poľskú súkromnú TV)</a:t>
            </a:r>
          </a:p>
          <a:p>
            <a:pPr algn="just"/>
            <a:r>
              <a:rPr lang="sk-SK" dirty="0" err="1"/>
              <a:t>Michnik</a:t>
            </a:r>
            <a:r>
              <a:rPr lang="sk-SK" dirty="0"/>
              <a:t> si konverzáciu nahral konfrontoval premiéra </a:t>
            </a:r>
            <a:r>
              <a:rPr lang="sk-SK" dirty="0" err="1"/>
              <a:t>Millera</a:t>
            </a:r>
            <a:r>
              <a:rPr lang="sk-SK" dirty="0"/>
              <a:t>, ten účasť poprel</a:t>
            </a:r>
          </a:p>
          <a:p>
            <a:pPr algn="just"/>
            <a:r>
              <a:rPr lang="sk-SK" dirty="0"/>
              <a:t>Parlament zriadil vyšetrovaciu komisiu, zároveň bol </a:t>
            </a:r>
            <a:r>
              <a:rPr lang="sk-SK" dirty="0" err="1"/>
              <a:t>Rywin</a:t>
            </a:r>
            <a:r>
              <a:rPr lang="sk-SK" dirty="0"/>
              <a:t> odsúdený za korupciu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66EBE0-5763-BE43-989C-57716C0E8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4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89"/>
    </mc:Choice>
    <mc:Fallback>
      <p:transition spd="slow" advTm="78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3D14E-AA76-F54C-8879-59DC69F09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err="1"/>
              <a:t>Rywinova</a:t>
            </a:r>
            <a:r>
              <a:rPr lang="sk-SK" b="1" dirty="0"/>
              <a:t> aféra (2002)</a:t>
            </a: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5DE48-F9F7-C84A-9EA5-849F67964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/>
              <a:t>Plénum parlamentu neschválilo správu, podľa ktorej </a:t>
            </a:r>
            <a:r>
              <a:rPr lang="sk-SK" dirty="0" err="1"/>
              <a:t>Rywin</a:t>
            </a:r>
            <a:r>
              <a:rPr lang="sk-SK" dirty="0"/>
              <a:t> konal na vlastnú päsť</a:t>
            </a:r>
          </a:p>
          <a:p>
            <a:pPr algn="just"/>
            <a:r>
              <a:rPr lang="sk-SK" dirty="0"/>
              <a:t>Miesto toho podporilo závery, podľa ktorých boli do korupcie zapojení aj premiér </a:t>
            </a:r>
            <a:r>
              <a:rPr lang="sk-SK" dirty="0" err="1"/>
              <a:t>Miller</a:t>
            </a:r>
            <a:r>
              <a:rPr lang="sk-SK" dirty="0"/>
              <a:t> a jeho najbližší spolupracovníci</a:t>
            </a:r>
          </a:p>
          <a:p>
            <a:pPr algn="just"/>
            <a:r>
              <a:rPr lang="sk-SK" dirty="0"/>
              <a:t>Konzervatívne a antikomunistické kruhy tiež spochybňovali rolu A. </a:t>
            </a:r>
            <a:r>
              <a:rPr lang="sk-SK" dirty="0" err="1"/>
              <a:t>Michnika</a:t>
            </a:r>
            <a:r>
              <a:rPr lang="sk-SK" dirty="0"/>
              <a:t> (</a:t>
            </a:r>
            <a:r>
              <a:rPr lang="sk-SK" dirty="0" err="1"/>
              <a:t>dizidenta</a:t>
            </a:r>
            <a:r>
              <a:rPr lang="sk-SK" dirty="0"/>
              <a:t> a liberálneho intelektuála) a poukazovali na jeho priateľské kontakty s predstaviteľmi SLD</a:t>
            </a:r>
          </a:p>
          <a:p>
            <a:pPr algn="just"/>
            <a:r>
              <a:rPr lang="sk-SK" dirty="0"/>
              <a:t> časť opozície rozvíjala </a:t>
            </a:r>
            <a:r>
              <a:rPr lang="sk-SK" dirty="0" err="1"/>
              <a:t>naratív</a:t>
            </a:r>
            <a:r>
              <a:rPr lang="sk-SK" dirty="0"/>
              <a:t> uneseného štátu a nedokončenej antikomunistickej revolúcie: kvôli zjednanému transferu moci 1989-91 pri moci ostali staré komunistické kádre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545C92A-29CB-0A45-B277-EC646BC76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536"/>
    </mc:Choice>
    <mc:Fallback>
      <p:transition spd="slow" advTm="95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4292</TotalTime>
  <Words>2377</Words>
  <Application>Microsoft Macintosh PowerPoint</Application>
  <PresentationFormat>Widescreen</PresentationFormat>
  <Paragraphs>157</Paragraphs>
  <Slides>27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Wingdings</vt:lpstr>
      <vt:lpstr>Office Theme</vt:lpstr>
      <vt:lpstr>Úpadok demokracie: Poľsko </vt:lpstr>
      <vt:lpstr>Slobodné voľby 1991</vt:lpstr>
      <vt:lpstr>Slobodné voľby 1991</vt:lpstr>
      <vt:lpstr>Druhé voľby 1993: víťazstvo postkomunistov</vt:lpstr>
      <vt:lpstr>Tretie voľby 1997: víťazstvo spojenej pravice</vt:lpstr>
      <vt:lpstr>Štvrté voľby 2001: Návrat SLD k moci</vt:lpstr>
      <vt:lpstr>Kolaps ľavicového pólu politiky</vt:lpstr>
      <vt:lpstr>Rywinova aféra (2002)</vt:lpstr>
      <vt:lpstr>Rywinova aféra (2002)</vt:lpstr>
      <vt:lpstr>Voľby 2005: nový stranícky systém</vt:lpstr>
      <vt:lpstr>Voľby 2005: nový stranícky systém</vt:lpstr>
      <vt:lpstr>Voľby 2005: nový stranícky systém</vt:lpstr>
      <vt:lpstr>Voľby 2007 a 2011: dve víťazstvá PO</vt:lpstr>
      <vt:lpstr>Smolensk 2010</vt:lpstr>
      <vt:lpstr>Prezidentské voľby 2010</vt:lpstr>
      <vt:lpstr>Voľby 2015 a 2019: dominancia PiS</vt:lpstr>
      <vt:lpstr>Víťazstvo PiS 2015</vt:lpstr>
      <vt:lpstr>Snahy PiS meniť politický systém</vt:lpstr>
      <vt:lpstr>Snahy PiS meniť politický systém</vt:lpstr>
      <vt:lpstr>Ovládnutie mediálnej scény</vt:lpstr>
      <vt:lpstr>Poľsko v kontexte de-demokratizácie</vt:lpstr>
      <vt:lpstr>Ako vysvetliť úpadok poľskej demokracie?</vt:lpstr>
      <vt:lpstr>Ako vysvetliť úpadok poľskej demokracie?</vt:lpstr>
      <vt:lpstr>Voľby v roku 2019</vt:lpstr>
      <vt:lpstr>Voľby v roku 2019</vt:lpstr>
      <vt:lpstr>Prezidentské voľby 2020</vt:lpstr>
      <vt:lpstr>Prebudená občianska spoločnosť?  Interupcie a protesty v roku 2020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Úpadok demokracie: Maďarsko </dc:title>
  <dc:creator>Marek Rybar</dc:creator>
  <cp:lastModifiedBy>Marek Rybar</cp:lastModifiedBy>
  <cp:revision>99</cp:revision>
  <dcterms:created xsi:type="dcterms:W3CDTF">2019-11-27T08:25:35Z</dcterms:created>
  <dcterms:modified xsi:type="dcterms:W3CDTF">2021-01-06T11:31:55Z</dcterms:modified>
</cp:coreProperties>
</file>