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1" r:id="rId15"/>
    <p:sldId id="268" r:id="rId16"/>
    <p:sldId id="272" r:id="rId17"/>
    <p:sldId id="273" r:id="rId18"/>
    <p:sldId id="274" r:id="rId19"/>
    <p:sldId id="277" r:id="rId20"/>
    <p:sldId id="275" r:id="rId21"/>
    <p:sldId id="276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5" r:id="rId40"/>
    <p:sldId id="297" r:id="rId41"/>
    <p:sldId id="298" r:id="rId42"/>
    <p:sldId id="299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19:47:53.58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78,'119'1,"-19"2,114-14,-175 5,62-20,-66 16,0 1,44-5,219 9,-177 7,-92-1,-1 2,47 11,19 3,-63-13,34 10,-36-6,40 3,150 27,-33-4,-35-8,-87-13,13 3,-31-5,78 7,-99-16,-39-2,-17-1,-18 4,1 2,0 2,-68 18,28-5,-616 96,675-111,-1-2,1-1,-1-2,0-1,1-1,-1-1,-32-9,-6-10,-92-45,91 36,-77-23,92 41,-2 2,-101-6,153 17,-20-3,-34-9,-11-2,41 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20:20:58.0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20:20:59.4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20:21:03.3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0,'5'4,"1"2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20:22:35.1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20:10:35.60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72 1,'609'0,"-576"1,1 3,43 9,-37-6,41 3,-39-5,0 2,0 2,42 14,-17-4,-22-7,1 0,0-1,69 7,-107-17,1 0,-19-2,4 1,-66-5,1-4,-111-27,127 24,-103-21,119 25,-1 1,-67-2,-83 10,76 1,-301-2,382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20:17:58.05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81 9,'-2'0,"-1"0,1 0,0 1,0-1,0 1,0 0,-1-1,1 1,0 0,0 0,0 0,1 0,-1 1,0-1,0 0,-1 3,-1-1,1 1,0 0,0 1,0-1,0 0,-3 9,2-2,0-1,1 1,0 0,1 0,-2 21,4 129,2-65,-2-91,0 1,1 0,0 0,1 0,-1-1,1 1,0 0,0-1,1 0,0 1,-1-1,8 9,-3-5,1 0,1-1,-1 0,1 0,15 10,55 22,-72-37,-1 0,1-1,0 0,0 0,0 0,0-1,15 1,-4-1,36-4,-52 3,0-1,0 1,0-1,0 0,0 1,0-1,0 0,0 0,0 0,-1-1,1 1,0 0,-1-1,1 1,-1-1,1 1,-1-1,0 0,0 1,1-1,-1 0,0 0,-1 0,1 0,0 0,-1 0,1 0,-1 0,1-3,0-8,0 0,0 1,-3-25,1 20,-1-6,2 0,0 0,1 0,1 1,2-1,9-37,-10 53,-1 0,0 0,0-1,-1 1,0 0,0-1,-1-11,0 15,-1-1,0 1,0 0,-1-1,1 1,-1 0,0 0,0 0,0 0,-1 0,1 1,-1-1,-6-5,-15-21,21 25,-1-1,0 1,-1 0,1 0,-1 1,0 0,0-1,0 1,-1 1,-9-6,1 3,-1 0,0-1,0 2,0 0,-1 1,1 1,-1 0,-16 0,19 3,-29-3,29-1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20:18:08.59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1184 242,'-1'-2,"0"-1,0 0,0 0,0 0,-1 1,1-1,-1 1,1-1,-1 1,0-1,0 1,0 0,0 0,-1 0,-2-2,-2-2,-18-18,0 3,-2 0,-1 1,0 2,-2 1,1 1,-46-17,53 27,0 0,-1 1,0 1,1 2,-2 0,-29 2,17 2,1 2,0 1,-49 14,52-9,0 3,0 0,1 2,1 1,0 2,-49 38,59-37,0 0,1 2,-27 35,37-42,1 0,0 1,-9 23,-1 1,5-9,1 1,2 1,1 0,1 0,2 1,-4 49,8-59,2-1,0 0,5 39,-3-51,0 0,1-1,0 1,0-1,1 0,0 0,1 0,0-1,0 1,1-1,7 7,188 193,-95-100,-91-94,1 1,0-2,1 0,0-1,1-1,0 0,1-2,0 0,0-1,1-1,0 0,0-2,1-1,0 0,38 1,-34-3,0-2,0-1,0-1,0-1,0-1,-1-1,0-1,0-2,0 0,-1-1,0-2,-1 0,0-1,0-2,23-19,-41 30,22-17,28-29,-46 40,-1 1,1-1,-2-1,1 0,-1 0,-1 0,5-13,46-170,-36 118,-12 36,6-70,-5 28,-7 63,-1 1,0-1,-1 0,-1 1,-1-1,0 0,-8-25,7 33,0-1,-1 1,0 0,-1 0,0 1,-1-1,0 1,0 0,-1 1,0 0,0 0,-1 0,-13-10,7 10,0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20:17:22.573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0 1,'68'134,"-30"-61,51 136,-75-167,97 335,-72-178,-31-148,0 100,-7 9,-3 89,-17-108,2-9,15-98,2 0,1 0,2-1,10 53,-2-46,-7-30,-1 0,0 1,-1-1,0 1,0 0,-1 11,-1-21,0 0,0-1,0 1,0 0,-1-1,1 1,0-1,0 1,-1-1,1 1,0 0,0-1,-1 1,1-1,-1 0,1 1,-1-1,1 1,0-1,-1 1,1-1,-1 0,0 1,1-1,-1 0,1 0,-1 0,1 1,-1-1,0 0,1 0,-1 0,1 0,-1 0,0 0,0 0,-24-5,21 4,-18-6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20:17:24.598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0 106,'3'0,"-1"1,0 0,0 0,1 0,-1 0,0 0,0 0,0 1,0-1,0 1,-1-1,3 4,3 0,18 19,0 2,-2 0,0 2,28 46,38 46,-88-119,-1 0,1 0,0 1,0-1,0 0,0 0,0 0,0 0,1 0,-1-1,0 1,0 0,1 0,-1-1,0 1,1-1,-1 1,0-1,1 0,-1 1,1-1,-1 0,1 0,-1 0,1 0,-1 0,1-1,-1 1,0 0,1-1,-1 1,1 0,-1-1,0 0,1 1,-1-1,0 0,0 0,0 0,1 0,-1 0,1-1,5-6,-1-1,1 1,-2-1,10-20,-4 9,1 0,-1 1,2 0,1 1,29-30,-16 22,-16 15,0 1,16-12,-13 10,-1 0,0 0,-1-1,-1-1,0 0,12-19,0 0,-14 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20:17:27.92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122 0,'0'18,"-2"0,0-1,-1 1,-8 27,-30 67,26-75,-20 74,33-101,-1 4,0-1,1 0,-1 23,3-33,0 0,0 0,1 0,-1-1,1 1,-1 0,1 0,0-1,0 1,0-1,0 1,0-1,1 1,-1-1,1 1,0-1,0 0,-1 0,1 0,1 0,-1 0,0-1,4 3,6 2,1-1,0 0,0-1,1-1,-1 0,0 0,17 0,100-3,-58-2,-58 2,70-3,-74 2,-1 0,0-1,0 0,1 0,-1-1,13-6,-15 3,-10 1,-12 1,-3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20:17:28.711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0,'0'3,"0"19,0 14,0 9,0 3,0 3,0-3,0-7,0-13,0-12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20:18:51.513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0 7359,'65'-54,"-8"7,-36 31,-1-1,0 0,-1-2,23-29,-14 12,38-37,12-15,-66 73,-1 0,-1-1,-1 0,10-22,-4 5,24-35,-13 22,29-40,-32 51,20-39,38-73,-51 94,32-70,-3 4,-36 73,-3-1,25-80,-44 126,57-147,-37 99,-1 0,18-79,-26 61,4-77,-8 79,24-97,2-8,-25 104,29-171,-5-30,-30 238,16-81,-12 76,4-46,-8-176,3-45,-3 265,1 1,2 0,1 1,2-1,16-38,62-175,-51 136,11-46,22-60,-18 99,-24 61,24-80,-23 25,15-136,-38 217,4-19,1 0,3 1,35-89,28-67,-68 174,-1 1,-1-1,-2-1,1-56,-6 70,2 0,0 0,2 0,0 0,1 0,0 1,2 0,0 0,1 0,14-24,13-24,-2-1,37-118,-46 118,41-79,-25 59,-31 72,0 0,1 1,0 0,1 1,1-1,0 2,16-15,-25 25,23-27,-18 19,1 1,0 1,0-1,11-7,-16 14,-1 0,1 0,0 1,0-1,-1 1,1 0,0-1,1 2,-1-1,0 0,0 1,0-1,0 1,0 0,1 0,-1 0,0 0,0 1,0-1,4 2,3 2,0 0,0 0,-1 2,0-1,1 1,-2 0,1 1,-1 0,0 0,8 10,11 15,29 45,-34-45,89 142,-25-55,-23-31,-34-49,-1 1,-2 1,39 83,85 206,-146-322,21 46,-3 0,-2 2,14 58,-24-79,1-2,18 38,8 20,18 64,37 113,-38-98,40 165,16 115,-83-350,-4-8,39 131,-12-32,-2-8,-27-123,-9-30,11 49,-7-4,-3-4,4 0,33 88,-41-137,155 349,-135-309,21 66,3 10,92 155,-83-174,40 115,12 22,-58-144,43 123,-86-206,2 0,0 0,2-2,23 28,14 25,-41-62,0-1,2 0,23 20,13 16,-2 2,3-2,2-3,109 80,-112-93,-32-22,0-1,0-1,1-1,27 12,-13-8,0 2,55 38,8 6,-85-57,-1 0,24 7,-26-10,1 1,-1 1,1 0,-1 0,14 9,-16-8,37 24,-41-27,1-1,-1 1,1-1,-1 0,1 0,0 0,0 0,-1-1,1 1,0-1,4 0,5-2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9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8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5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0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1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7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5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9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8" Type="http://schemas.openxmlformats.org/officeDocument/2006/relationships/image" Target="../media/image14.png"/><Relationship Id="rId18" Type="http://schemas.openxmlformats.org/officeDocument/2006/relationships/customXml" Target="../ink/ink8.xml"/><Relationship Id="rId3" Type="http://schemas.openxmlformats.org/officeDocument/2006/relationships/customXml" Target="../ink/ink3.xml"/><Relationship Id="rId12" Type="http://schemas.openxmlformats.org/officeDocument/2006/relationships/image" Target="../media/image16.png"/><Relationship Id="rId17" Type="http://schemas.openxmlformats.org/officeDocument/2006/relationships/customXml" Target="../ink/ink7.xml"/><Relationship Id="rId2" Type="http://schemas.openxmlformats.org/officeDocument/2006/relationships/image" Target="../media/image11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5" Type="http://schemas.openxmlformats.org/officeDocument/2006/relationships/customXml" Target="../ink/ink5.xml"/><Relationship Id="rId10" Type="http://schemas.openxmlformats.org/officeDocument/2006/relationships/image" Target="../media/image15.png"/><Relationship Id="rId19" Type="http://schemas.openxmlformats.org/officeDocument/2006/relationships/customXml" Target="../ink/ink9.xml"/><Relationship Id="rId14" Type="http://schemas.openxmlformats.org/officeDocument/2006/relationships/image" Target="../media/image17.png"/><Relationship Id="rId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0.xml"/><Relationship Id="rId7" Type="http://schemas.openxmlformats.org/officeDocument/2006/relationships/customXml" Target="../ink/ink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customXml" Target="../ink/ink11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0FBF7-6692-427C-8750-8AD14DB59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07" b="7624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F7AA46-AEE7-4CEB-A382-9FC9480C8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cs-CZ" sz="4400" dirty="0">
                <a:solidFill>
                  <a:schemeClr val="tx1"/>
                </a:solidFill>
              </a:rPr>
              <a:t>Deskriptivní statistika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3A1F2C-9568-4B02-9DB0-9B05AE4EF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 fontScale="70000" lnSpcReduction="20000"/>
          </a:bodyPr>
          <a:lstStyle/>
          <a:p>
            <a:r>
              <a:rPr lang="cs-CZ" sz="20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POLb1139</a:t>
            </a:r>
          </a:p>
          <a:p>
            <a:r>
              <a:rPr lang="cs-CZ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19.10. 2020</a:t>
            </a:r>
            <a:endParaRPr lang="cs-CZ" sz="2000" b="1" i="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7533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CC89ACB-F509-4967-B6FA-73DDF8F77E7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66295"/>
            <a:ext cx="8024884" cy="4078983"/>
          </a:xfrm>
          <a:prstGeom prst="rect">
            <a:avLst/>
          </a:prstGeom>
        </p:spPr>
      </p:pic>
      <p:pic>
        <p:nvPicPr>
          <p:cNvPr id="5" name="Zástupný obsah 6">
            <a:extLst>
              <a:ext uri="{FF2B5EF4-FFF2-40B4-BE49-F238E27FC236}">
                <a16:creationId xmlns:a16="http://schemas.microsoft.com/office/drawing/2014/main" id="{6A67B650-745A-4C05-8865-A39D7FBFE94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65576" y="276649"/>
            <a:ext cx="4426424" cy="18721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97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623A7E5-6D15-4BAA-9AE2-20C1FBC5C3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59" y="745552"/>
            <a:ext cx="7266595" cy="4409072"/>
          </a:xfrm>
          <a:prstGeom prst="rect">
            <a:avLst/>
          </a:prstGeom>
        </p:spPr>
      </p:pic>
      <p:pic>
        <p:nvPicPr>
          <p:cNvPr id="6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1DCE1201-9598-4934-A3A7-73998EFCD18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70" y="3749475"/>
            <a:ext cx="5302232" cy="216065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66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A34863E-66F8-4F2C-9E0E-72FAD1ACB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14C79-7056-41B7-9F1F-23E437C2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kvantitativní (kardinální proměnné?)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9C362E-3B9E-43C2-A83F-80C6E1B125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679" y="1935126"/>
            <a:ext cx="8718698" cy="44231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23F22EE3-F745-4A93-A4C5-BAF4432376B3}"/>
                  </a:ext>
                </a:extLst>
              </p14:cNvPr>
              <p14:cNvContentPartPr/>
              <p14:nvPr/>
            </p14:nvContentPartPr>
            <p14:xfrm>
              <a:off x="6798036" y="2442750"/>
              <a:ext cx="537480" cy="5544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23F22EE3-F745-4A93-A4C5-BAF4432376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4036" y="2335110"/>
                <a:ext cx="64512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53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6A3F2-E4DB-4FAF-937B-9655F047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Histogram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BAAF736E-A721-482C-873B-4CF02C89B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0537" y="2108200"/>
            <a:ext cx="5911252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4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096DB-D54E-4A09-AAB8-BF7D80FC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Histogram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4A0BBB8-E3BF-4072-AAF5-946F8CBBA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0536" y="2108200"/>
            <a:ext cx="6271175" cy="398977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B9C2DF29-7342-4A4C-83CE-4C8926271875}"/>
                  </a:ext>
                </a:extLst>
              </p14:cNvPr>
              <p14:cNvContentPartPr/>
              <p14:nvPr/>
            </p14:nvContentPartPr>
            <p14:xfrm>
              <a:off x="4939847" y="1612554"/>
              <a:ext cx="140400" cy="21744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B9C2DF29-7342-4A4C-83CE-4C89262718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35527" y="1608234"/>
                <a:ext cx="1490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AEACC59D-A8F0-4F6E-9794-927E6C9EAF7D}"/>
                  </a:ext>
                </a:extLst>
              </p14:cNvPr>
              <p14:cNvContentPartPr/>
              <p14:nvPr/>
            </p14:nvContentPartPr>
            <p14:xfrm>
              <a:off x="7675847" y="5314016"/>
              <a:ext cx="488880" cy="49932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AEACC59D-A8F0-4F6E-9794-927E6C9EAF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71527" y="5309696"/>
                <a:ext cx="497520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Skupina 21">
            <a:extLst>
              <a:ext uri="{FF2B5EF4-FFF2-40B4-BE49-F238E27FC236}">
                <a16:creationId xmlns:a16="http://schemas.microsoft.com/office/drawing/2014/main" id="{40537BFF-3ED4-40AF-9529-BD627644C196}"/>
              </a:ext>
            </a:extLst>
          </p:cNvPr>
          <p:cNvGrpSpPr/>
          <p:nvPr/>
        </p:nvGrpSpPr>
        <p:grpSpPr>
          <a:xfrm>
            <a:off x="4054247" y="1637034"/>
            <a:ext cx="2335680" cy="3954182"/>
            <a:chOff x="4054247" y="1637034"/>
            <a:chExt cx="2335680" cy="39541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A06427F5-3839-4182-94D5-478489B74D57}"/>
                    </a:ext>
                  </a:extLst>
                </p14:cNvPr>
                <p14:cNvContentPartPr/>
                <p14:nvPr/>
              </p14:nvContentPartPr>
              <p14:xfrm>
                <a:off x="4876847" y="2012514"/>
                <a:ext cx="137520" cy="82044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A06427F5-3839-4182-94D5-478489B74D5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72527" y="2008194"/>
                  <a:ext cx="14616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7AC7A769-606E-4AFB-89F3-35F07995B55F}"/>
                    </a:ext>
                  </a:extLst>
                </p14:cNvPr>
                <p14:cNvContentPartPr/>
                <p14:nvPr/>
              </p14:nvContentPartPr>
              <p14:xfrm>
                <a:off x="4904927" y="2669514"/>
                <a:ext cx="243720" cy="15984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7AC7A769-606E-4AFB-89F3-35F07995B55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00607" y="2665194"/>
                  <a:ext cx="252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43E88D61-7683-46B1-80D1-A667239E4B25}"/>
                    </a:ext>
                  </a:extLst>
                </p14:cNvPr>
                <p14:cNvContentPartPr/>
                <p14:nvPr/>
              </p14:nvContentPartPr>
              <p14:xfrm>
                <a:off x="4712327" y="1637034"/>
                <a:ext cx="194400" cy="19980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43E88D61-7683-46B1-80D1-A667239E4B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08007" y="1632714"/>
                  <a:ext cx="203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38A16958-3913-49A2-A2FC-F96D5FDBE457}"/>
                    </a:ext>
                  </a:extLst>
                </p14:cNvPr>
                <p14:cNvContentPartPr/>
                <p14:nvPr/>
              </p14:nvContentPartPr>
              <p14:xfrm>
                <a:off x="4798727" y="1786074"/>
                <a:ext cx="360" cy="12168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38A16958-3913-49A2-A2FC-F96D5FDBE4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94407" y="1781754"/>
                  <a:ext cx="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AA7E0CBC-FDBA-48B6-BD7E-E578AC6E0170}"/>
                    </a:ext>
                  </a:extLst>
                </p14:cNvPr>
                <p14:cNvContentPartPr/>
                <p14:nvPr/>
              </p14:nvContentPartPr>
              <p14:xfrm>
                <a:off x="4054247" y="2922176"/>
                <a:ext cx="2335680" cy="266904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AA7E0CBC-FDBA-48B6-BD7E-E578AC6E017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49927" y="2917856"/>
                  <a:ext cx="2344320" cy="267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067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FB6BA1B9-C142-42F5-A2F9-5CB527354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774" y="3470404"/>
            <a:ext cx="4362767" cy="260573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8A9681A5-E7B6-4BA6-A222-3651974D4D41}"/>
                  </a:ext>
                </a:extLst>
              </p14:cNvPr>
              <p14:cNvContentPartPr/>
              <p14:nvPr/>
            </p14:nvContentPartPr>
            <p14:xfrm>
              <a:off x="1499328" y="2240136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8A9681A5-E7B6-4BA6-A222-3651974D4D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88" y="223113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69468385-B6EC-46BA-8870-B0F09B40946F}"/>
                  </a:ext>
                </a:extLst>
              </p14:cNvPr>
              <p14:cNvContentPartPr/>
              <p14:nvPr/>
            </p14:nvContentPartPr>
            <p14:xfrm>
              <a:off x="1408248" y="2605536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69468385-B6EC-46BA-8870-B0F09B4094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9248" y="25968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3252DDED-6B02-445B-9EF8-C4FE827CC037}"/>
                  </a:ext>
                </a:extLst>
              </p14:cNvPr>
              <p14:cNvContentPartPr/>
              <p14:nvPr/>
            </p14:nvContentPartPr>
            <p14:xfrm>
              <a:off x="2276568" y="3886056"/>
              <a:ext cx="3960" cy="39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3252DDED-6B02-445B-9EF8-C4FE827CC0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7568" y="3877056"/>
                <a:ext cx="21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1EC54DF0-598E-44E1-8AA2-CAEB65E27D7C}"/>
                  </a:ext>
                </a:extLst>
              </p14:cNvPr>
              <p14:cNvContentPartPr/>
              <p14:nvPr/>
            </p14:nvContentPartPr>
            <p14:xfrm>
              <a:off x="1462608" y="2303856"/>
              <a:ext cx="3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1EC54DF0-598E-44E1-8AA2-CAEB65E27D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3608" y="229485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Obrázek 11">
            <a:extLst>
              <a:ext uri="{FF2B5EF4-FFF2-40B4-BE49-F238E27FC236}">
                <a16:creationId xmlns:a16="http://schemas.microsoft.com/office/drawing/2014/main" id="{F1083FD7-AD5C-4634-A40B-78790DFA6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018" y="256152"/>
            <a:ext cx="4660278" cy="296241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D974D30-F72F-4E97-B621-6C845AE99C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5017" y="256152"/>
            <a:ext cx="4324953" cy="296241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818A13F-3BCB-4C7A-B23B-ADAB49EE11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73" t="5153" b="5153"/>
          <a:stretch/>
        </p:blipFill>
        <p:spPr>
          <a:xfrm>
            <a:off x="6422455" y="3470404"/>
            <a:ext cx="4710079" cy="26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165D-F46B-416B-84A6-2E0FC999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67375-5BBB-4511-A5AA-A2B9AC00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902243" cy="411186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Kolik má vrcholů?</a:t>
            </a:r>
          </a:p>
          <a:p>
            <a:r>
              <a:rPr lang="cs-CZ" dirty="0"/>
              <a:t>Je symetrická (zvonový tvar, symetrie kolem střední hodnoty)</a:t>
            </a:r>
          </a:p>
          <a:p>
            <a:r>
              <a:rPr lang="cs-CZ" dirty="0"/>
              <a:t>Symetrické rozložení = šikmost (</a:t>
            </a:r>
            <a:r>
              <a:rPr lang="cs-CZ" dirty="0" err="1"/>
              <a:t>skewness</a:t>
            </a:r>
            <a:r>
              <a:rPr lang="cs-CZ" dirty="0"/>
              <a:t>) blízko nule</a:t>
            </a:r>
          </a:p>
          <a:p>
            <a:r>
              <a:rPr lang="cs-CZ" dirty="0"/>
              <a:t>Pozitivní zešikmění (zešikmení zprava)</a:t>
            </a:r>
          </a:p>
          <a:p>
            <a:r>
              <a:rPr lang="cs-CZ" dirty="0"/>
              <a:t>Negativní zešikmení (zleva)</a:t>
            </a:r>
          </a:p>
          <a:p>
            <a:r>
              <a:rPr lang="cs-CZ" dirty="0"/>
              <a:t>Špičatost (</a:t>
            </a:r>
            <a:r>
              <a:rPr lang="cs-CZ" dirty="0" err="1"/>
              <a:t>kurtosis</a:t>
            </a:r>
            <a:r>
              <a:rPr lang="cs-CZ" dirty="0"/>
              <a:t>) = rozdělení blízko středu</a:t>
            </a:r>
          </a:p>
          <a:p>
            <a:r>
              <a:rPr lang="cs-CZ" dirty="0"/>
              <a:t>Pozitivní špičatost = špičaté rozložení</a:t>
            </a:r>
          </a:p>
          <a:p>
            <a:r>
              <a:rPr lang="cs-CZ" dirty="0"/>
              <a:t>Negativní špičatost = ploché/placaté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C44E7B-3896-49B4-A31A-06C65987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364" y="637930"/>
            <a:ext cx="6184897" cy="33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74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ED74E-A375-4FCB-8961-8B779CE5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tendence distribuce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9C55C-A7E9-477D-8AAB-C00E5919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Užitečné k sumarizaci</a:t>
            </a:r>
          </a:p>
          <a:p>
            <a:endParaRPr lang="cs-CZ" dirty="0"/>
          </a:p>
          <a:p>
            <a:r>
              <a:rPr lang="cs-CZ" dirty="0"/>
              <a:t>Modus</a:t>
            </a:r>
          </a:p>
          <a:p>
            <a:r>
              <a:rPr lang="cs-CZ" dirty="0"/>
              <a:t>Medián </a:t>
            </a:r>
          </a:p>
          <a:p>
            <a:r>
              <a:rPr lang="cs-CZ" dirty="0"/>
              <a:t>Průměr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149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ED74E-A375-4FCB-8961-8B779CE5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tendence distribuce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9C55C-A7E9-477D-8AAB-C00E5919B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Užitečné k sumarizaci</a:t>
            </a:r>
          </a:p>
          <a:p>
            <a:endParaRPr lang="cs-CZ" dirty="0"/>
          </a:p>
          <a:p>
            <a:r>
              <a:rPr lang="cs-CZ" dirty="0"/>
              <a:t>Nominální data – modus</a:t>
            </a:r>
          </a:p>
          <a:p>
            <a:r>
              <a:rPr lang="cs-CZ" dirty="0"/>
              <a:t>Ordinální data – modus, medián</a:t>
            </a:r>
          </a:p>
          <a:p>
            <a:r>
              <a:rPr lang="cs-CZ" dirty="0"/>
              <a:t>Kategorická data – modus, medián, průměr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828BD-3E2D-45C6-98D9-DA9EA990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Navazujeme na minule…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61A84-1B91-47AA-9E80-221DC05F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data</a:t>
            </a:r>
          </a:p>
          <a:p>
            <a:r>
              <a:rPr lang="cs-CZ" dirty="0"/>
              <a:t>Máme datovou matici</a:t>
            </a:r>
          </a:p>
          <a:p>
            <a:r>
              <a:rPr lang="cs-CZ" dirty="0"/>
              <a:t>Kombinace proměnných a případů</a:t>
            </a:r>
          </a:p>
          <a:p>
            <a:r>
              <a:rPr lang="cs-CZ" dirty="0"/>
              <a:t>Co s tím?</a:t>
            </a:r>
          </a:p>
          <a:p>
            <a:r>
              <a:rPr lang="cs-CZ" dirty="0"/>
              <a:t>Chci data sumarizovat, vizualizovat, podívat se na strukturu dat</a:t>
            </a:r>
          </a:p>
        </p:txBody>
      </p:sp>
    </p:spTree>
    <p:extLst>
      <p:ext uri="{BB962C8B-B14F-4D97-AF65-F5344CB8AC3E}">
        <p14:creationId xmlns:p14="http://schemas.microsoft.com/office/powerpoint/2010/main" val="3598502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B0692-6116-433E-9F02-9B268973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9939DA-DF04-4817-BCEC-0098D4BC1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hodnota</a:t>
            </a:r>
          </a:p>
          <a:p>
            <a:r>
              <a:rPr lang="cs-CZ" dirty="0"/>
              <a:t>Který sloupec sloupcového grafu nebo histogramu je nejvyšší???</a:t>
            </a:r>
          </a:p>
          <a:p>
            <a:r>
              <a:rPr lang="cs-CZ" dirty="0"/>
              <a:t>Který kus koláčového grafu je největší?</a:t>
            </a:r>
          </a:p>
          <a:p>
            <a:r>
              <a:rPr lang="cs-CZ" dirty="0"/>
              <a:t>Může jich být více – pak máme multimodální distribuci</a:t>
            </a:r>
          </a:p>
          <a:p>
            <a:r>
              <a:rPr lang="cs-CZ" dirty="0"/>
              <a:t>Více modů (třeba bimodální)</a:t>
            </a:r>
          </a:p>
          <a:p>
            <a:r>
              <a:rPr lang="cs-CZ" dirty="0"/>
              <a:t>Můžu použít pro kardinální i kategorická data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58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1373B-1722-4E61-AEE7-528C8826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059E2E-C2A6-4E64-8EA8-DD1945D95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Středová hodnota, rozděluje data set na dvě poloviny hodnot</a:t>
            </a:r>
          </a:p>
          <a:p>
            <a:r>
              <a:rPr lang="cs-CZ" dirty="0"/>
              <a:t>Seřadíme hodnoty vzestupně</a:t>
            </a:r>
          </a:p>
          <a:p>
            <a:r>
              <a:rPr lang="cs-CZ" dirty="0"/>
              <a:t>Najdeme tu, která leží uprostřed data setu (jednodušší pro matice s lichým počtem hodnot)</a:t>
            </a:r>
          </a:p>
          <a:p>
            <a:r>
              <a:rPr lang="cs-CZ" dirty="0"/>
              <a:t>Hodnota, pod kterou leží 50 % hodnot a nad kterou leží 50 % hodnot</a:t>
            </a:r>
          </a:p>
          <a:p>
            <a:r>
              <a:rPr lang="cs-CZ" dirty="0"/>
              <a:t>V kategorických datech  = mediánová kategorie (kumulativní četnost zahrnuje 50% případů pod mediánem)</a:t>
            </a:r>
          </a:p>
          <a:p>
            <a:r>
              <a:rPr lang="cs-CZ" dirty="0"/>
              <a:t>50. percentil</a:t>
            </a:r>
          </a:p>
          <a:p>
            <a:r>
              <a:rPr lang="cs-CZ" dirty="0"/>
              <a:t>Výhoda: je stabilní, není citlivý na extrémní hodnoty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08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4EA42-7EA8-4AF7-9394-9BEC33A4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Medián: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B2E698-D689-437B-804D-973016EB4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84953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Počet odpracovaných hodin týdně pro 11 lidí: 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45, 20, 56, 33, 18, 70, 40, 8, 40, 48, 59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Seřadíme vzestupně: 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8, 18, 20, 33, 40, 40, 45, 48, 56, 59, 70</a:t>
            </a:r>
          </a:p>
          <a:p>
            <a:pPr marL="0" indent="0">
              <a:buNone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Najdu hodnotu, co leží uprostřed (na 6. místě): 8, 18, 20, 33, 35, </a:t>
            </a:r>
            <a:r>
              <a:rPr lang="cs-CZ" sz="20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45, 48, 56, 59, 70</a:t>
            </a: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SUDÝ POČET ČÍSEL: 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8, 18, 20, 33, </a:t>
            </a:r>
            <a:r>
              <a:rPr lang="cs-CZ" sz="20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35, 40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45, 48, 56, 59</a:t>
            </a:r>
          </a:p>
          <a:p>
            <a:pPr marL="0" indent="0">
              <a:buNone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- Je to hodnota uprostřed dvou prostředních naměřených hodnot = 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(35+40)/2 = </a:t>
            </a:r>
            <a:r>
              <a:rPr lang="cs-CZ" sz="2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37,5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57877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C48C3-A0B6-4532-A474-45F81363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48C1CED-0229-40A6-B274-5D0F724C7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000" dirty="0"/>
                  <a:t>Jednoduchý aritmetický průměr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cs-CZ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cs-CZ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cs-CZ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𝛴</m:t>
                        </m:r>
                        <m:r>
                          <a:rPr lang="cs-CZ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cs-CZ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cs-CZ" sz="2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cs-CZ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Pozor na extrémní hodnoty</a:t>
                </a:r>
              </a:p>
              <a:p>
                <a:r>
                  <a:rPr lang="cs-CZ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Průměrný počet nohou člověka?</a:t>
                </a: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48C1CED-0229-40A6-B274-5D0F724C7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380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D0FF1-E891-4167-8B95-AED64860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Průměr: příklad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9F7AC1-4D7D-4FD0-A022-08D296D23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156346"/>
            <a:ext cx="4639736" cy="3712749"/>
          </a:xfrm>
        </p:spPr>
        <p:txBody>
          <a:bodyPr/>
          <a:lstStyle/>
          <a:p>
            <a:r>
              <a:rPr lang="cs-CZ" dirty="0"/>
              <a:t>Měsíční plat tří </a:t>
            </a:r>
            <a:r>
              <a:rPr lang="cs-CZ" dirty="0" err="1"/>
              <a:t>random</a:t>
            </a:r>
            <a:r>
              <a:rPr lang="cs-CZ" dirty="0"/>
              <a:t> lidí v baru:</a:t>
            </a:r>
          </a:p>
          <a:p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25 000, 32 0000, 40 000 Kč</a:t>
            </a:r>
          </a:p>
          <a:p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x̄ =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(25 000 + 32 000 + 40 000)/3 = 97 000/3 = 32 333,3 Kč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4A3EBAA-F919-4AF0-BE27-D82F47079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826" y="2156346"/>
            <a:ext cx="4443854" cy="392410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A94E8-EE54-4C39-B002-1830B904B958}"/>
              </a:ext>
            </a:extLst>
          </p:cNvPr>
          <p:cNvSpPr txBox="1"/>
          <p:nvPr/>
        </p:nvSpPr>
        <p:spPr>
          <a:xfrm>
            <a:off x="5920033" y="2253006"/>
            <a:ext cx="1489435" cy="3770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40 000 Kč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DC9321A-AFDD-4C80-9B59-B93E10BC39E9}"/>
              </a:ext>
            </a:extLst>
          </p:cNvPr>
          <p:cNvSpPr txBox="1"/>
          <p:nvPr/>
        </p:nvSpPr>
        <p:spPr>
          <a:xfrm>
            <a:off x="8372819" y="2441542"/>
            <a:ext cx="1586429" cy="3770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32 000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62F2C5F-8C17-4573-A244-C4776E173674}"/>
              </a:ext>
            </a:extLst>
          </p:cNvPr>
          <p:cNvSpPr txBox="1"/>
          <p:nvPr/>
        </p:nvSpPr>
        <p:spPr>
          <a:xfrm>
            <a:off x="10388906" y="2005070"/>
            <a:ext cx="1558567" cy="377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25 000 Kč</a:t>
            </a:r>
          </a:p>
        </p:txBody>
      </p:sp>
    </p:spTree>
    <p:extLst>
      <p:ext uri="{BB962C8B-B14F-4D97-AF65-F5344CB8AC3E}">
        <p14:creationId xmlns:p14="http://schemas.microsoft.com/office/powerpoint/2010/main" val="1988888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7F57E-4AA2-4A67-8626-A12DF814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Průměr: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DCC359-2964-4AB8-98B5-0B6FD5DCC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je průměr? </a:t>
            </a:r>
          </a:p>
          <a:p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x̄ =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86 750 Kč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B8618F-1A6E-4858-B880-185CBB45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972" y="2259029"/>
            <a:ext cx="4552748" cy="294767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A87AC5-6149-48B1-AA0A-09B80FF1A546}"/>
              </a:ext>
            </a:extLst>
          </p:cNvPr>
          <p:cNvSpPr txBox="1"/>
          <p:nvPr/>
        </p:nvSpPr>
        <p:spPr>
          <a:xfrm>
            <a:off x="5920033" y="2253006"/>
            <a:ext cx="1489435" cy="3770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40 000 Kč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8559610-433D-4636-A344-E8F3BFE4E2F8}"/>
              </a:ext>
            </a:extLst>
          </p:cNvPr>
          <p:cNvSpPr txBox="1"/>
          <p:nvPr/>
        </p:nvSpPr>
        <p:spPr>
          <a:xfrm>
            <a:off x="7626285" y="2441542"/>
            <a:ext cx="1310325" cy="3770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32 000 Kč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07768CC-E5CE-4D3B-B9D1-0EFB622C94C6}"/>
              </a:ext>
            </a:extLst>
          </p:cNvPr>
          <p:cNvSpPr txBox="1"/>
          <p:nvPr/>
        </p:nvSpPr>
        <p:spPr>
          <a:xfrm>
            <a:off x="8936610" y="2005070"/>
            <a:ext cx="1329181" cy="377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25 000 Kč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F48D436-8642-4842-9591-53275FD23E41}"/>
              </a:ext>
            </a:extLst>
          </p:cNvPr>
          <p:cNvSpPr txBox="1"/>
          <p:nvPr/>
        </p:nvSpPr>
        <p:spPr>
          <a:xfrm>
            <a:off x="10586301" y="2108201"/>
            <a:ext cx="1329181" cy="37707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250 000</a:t>
            </a:r>
          </a:p>
        </p:txBody>
      </p:sp>
    </p:spTree>
    <p:extLst>
      <p:ext uri="{BB962C8B-B14F-4D97-AF65-F5344CB8AC3E}">
        <p14:creationId xmlns:p14="http://schemas.microsoft.com/office/powerpoint/2010/main" val="1388598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3EBB93-76B8-4548-8F0A-9C87276E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cs-CZ" sz="4000"/>
              <a:t>Míry centrální tendence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4663E-700A-4063-B9E9-83B0C956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79"/>
            <a:ext cx="3543815" cy="322977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Jsou jednou z cenných informací o distribuci dat</a:t>
            </a:r>
          </a:p>
          <a:p>
            <a:r>
              <a:rPr lang="cs-CZ" dirty="0"/>
              <a:t>ALE!!! </a:t>
            </a:r>
          </a:p>
          <a:p>
            <a:r>
              <a:rPr lang="cs-CZ" dirty="0"/>
              <a:t>Nestačí. Potřebujeme znát i míru rozptýlenosti těch dat (</a:t>
            </a:r>
            <a:r>
              <a:rPr lang="cs-CZ" dirty="0" err="1"/>
              <a:t>dispersion</a:t>
            </a:r>
            <a:r>
              <a:rPr lang="cs-CZ" dirty="0"/>
              <a:t>)</a:t>
            </a:r>
          </a:p>
          <a:p>
            <a:r>
              <a:rPr lang="cs-CZ" dirty="0"/>
              <a:t>Příklad: potetovaná plocha z celkové plochy těl fotbalových hráčů??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058695-BF47-42CD-8432-A552F6E7CD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53447" y="1188509"/>
            <a:ext cx="6892560" cy="41355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3915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9C0CA1-63EB-4E80-A605-0E003993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cs-CZ" sz="4000" dirty="0"/>
              <a:t>ROZPĚTÍ (</a:t>
            </a:r>
            <a:r>
              <a:rPr lang="cs-CZ" sz="4000" dirty="0" err="1"/>
              <a:t>range</a:t>
            </a:r>
            <a:r>
              <a:rPr lang="cs-CZ" sz="4000" dirty="0"/>
              <a:t>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CFE88E9-EED0-4536-B367-E85276737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386390" cy="322971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250 000 – 25 000 = 225 000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Variační rozpětí je taky citlivé na extrémní hodnoty</a:t>
            </a:r>
            <a:endParaRPr lang="en-US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546C8A61-AE40-47B6-ADF1-BCA817DE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08" y="1320149"/>
            <a:ext cx="3917171" cy="405707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2688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BA059-0CB9-4096-A4F5-E6FF3C10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Tetování: dva týmy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65D6D0A-9F14-4C1C-82F7-14BAB4067EE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725" y="2126456"/>
            <a:ext cx="6238875" cy="37242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B4ACCE1-13F8-4586-8163-393913A5241E}"/>
              </a:ext>
            </a:extLst>
          </p:cNvPr>
          <p:cNvSpPr txBox="1"/>
          <p:nvPr/>
        </p:nvSpPr>
        <p:spPr>
          <a:xfrm>
            <a:off x="9556162" y="2634018"/>
            <a:ext cx="159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8,5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737524-B5FF-4252-8D3C-EE83971E8B60}"/>
              </a:ext>
            </a:extLst>
          </p:cNvPr>
          <p:cNvSpPr txBox="1"/>
          <p:nvPr/>
        </p:nvSpPr>
        <p:spPr>
          <a:xfrm>
            <a:off x="9556162" y="4462818"/>
            <a:ext cx="177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27,7</a:t>
            </a:r>
          </a:p>
        </p:txBody>
      </p:sp>
    </p:spTree>
    <p:extLst>
      <p:ext uri="{BB962C8B-B14F-4D97-AF65-F5344CB8AC3E}">
        <p14:creationId xmlns:p14="http://schemas.microsoft.com/office/powerpoint/2010/main" val="1945826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7508F0-17FD-48A0-B952-48511497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5323926" cy="1674180"/>
          </a:xfrm>
        </p:spPr>
        <p:txBody>
          <a:bodyPr>
            <a:normAutofit/>
          </a:bodyPr>
          <a:lstStyle/>
          <a:p>
            <a:r>
              <a:rPr lang="cs-CZ" sz="3400" dirty="0"/>
              <a:t>MEZIKVARTILOVÉ ROZPĚTÍ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C6CA7-3EDF-470D-85C3-71522666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6484432" cy="3229714"/>
          </a:xfrm>
        </p:spPr>
        <p:txBody>
          <a:bodyPr>
            <a:normAutofit/>
          </a:bodyPr>
          <a:lstStyle/>
          <a:p>
            <a:r>
              <a:rPr lang="cs-CZ" dirty="0" err="1"/>
              <a:t>Interquartile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 (IQR)</a:t>
            </a:r>
          </a:p>
          <a:p>
            <a:r>
              <a:rPr lang="cs-CZ" dirty="0"/>
              <a:t>Nebere v úvahu odlehlé hodnoty (výhoda)</a:t>
            </a:r>
          </a:p>
          <a:p>
            <a:r>
              <a:rPr lang="cs-CZ" dirty="0"/>
              <a:t>Kvartil – hodnoty, které dělá soubor na čtyři stejně velké části</a:t>
            </a:r>
          </a:p>
          <a:p>
            <a:r>
              <a:rPr lang="cs-CZ" dirty="0"/>
              <a:t>Je to první, druhý a třetí kvartil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BE98E5-43E5-4773-A244-03704EAA97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79223" y="2639373"/>
            <a:ext cx="3525065" cy="32297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28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36A2D-2123-43D1-86AE-D8345FF1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Deskriptivní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32741-479E-4CE9-99C5-D5D298DA1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6221"/>
            <a:ext cx="10058400" cy="4176214"/>
          </a:xfrm>
        </p:spPr>
        <p:txBody>
          <a:bodyPr/>
          <a:lstStyle/>
          <a:p>
            <a:r>
              <a:rPr lang="cs-CZ" dirty="0"/>
              <a:t>Explorace dat v rámci jedné proměnné</a:t>
            </a:r>
          </a:p>
          <a:p>
            <a:r>
              <a:rPr lang="cs-CZ" dirty="0"/>
              <a:t>Jednorozměrná analýza</a:t>
            </a:r>
          </a:p>
          <a:p>
            <a:r>
              <a:rPr lang="cs-CZ" dirty="0"/>
              <a:t>Nehledáme rozdíly ani souvislosti mezi proměnnými (vícerozměrná analýza)</a:t>
            </a:r>
          </a:p>
          <a:p>
            <a:r>
              <a:rPr lang="cs-CZ" dirty="0"/>
              <a:t>Dobrý první krok vždy</a:t>
            </a:r>
          </a:p>
          <a:p>
            <a:r>
              <a:rPr lang="cs-CZ" dirty="0"/>
              <a:t>Vizualizace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067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7508F0-17FD-48A0-B952-48511497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761328" cy="1674180"/>
          </a:xfrm>
        </p:spPr>
        <p:txBody>
          <a:bodyPr>
            <a:normAutofit/>
          </a:bodyPr>
          <a:lstStyle/>
          <a:p>
            <a:r>
              <a:rPr lang="cs-CZ" sz="3400" dirty="0"/>
              <a:t>MEZIKVARTILOVÉ ROZPĚTÍ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C6CA7-3EDF-470D-85C3-71522666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79"/>
            <a:ext cx="4014187" cy="36005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 err="1"/>
              <a:t>Interquartile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 (IQR)</a:t>
            </a:r>
          </a:p>
          <a:p>
            <a:pPr>
              <a:lnSpc>
                <a:spcPct val="110000"/>
              </a:lnSpc>
            </a:pPr>
            <a:r>
              <a:rPr lang="cs-CZ" dirty="0"/>
              <a:t>Nebere v úvahu odlehlé hodnoty (výhoda)</a:t>
            </a:r>
          </a:p>
          <a:p>
            <a:pPr>
              <a:lnSpc>
                <a:spcPct val="110000"/>
              </a:lnSpc>
            </a:pPr>
            <a:r>
              <a:rPr lang="cs-CZ" dirty="0"/>
              <a:t>Kvartil – hodnoty, které dělá soubor na čtyři stejně velké části</a:t>
            </a:r>
          </a:p>
          <a:p>
            <a:pPr>
              <a:lnSpc>
                <a:spcPct val="110000"/>
              </a:lnSpc>
            </a:pPr>
            <a:r>
              <a:rPr lang="cs-CZ" dirty="0"/>
              <a:t>Je to první, druhý a třetí kvartil</a:t>
            </a:r>
          </a:p>
          <a:p>
            <a:pPr>
              <a:lnSpc>
                <a:spcPct val="110000"/>
              </a:lnSpc>
            </a:pPr>
            <a:r>
              <a:rPr lang="cs-CZ" dirty="0"/>
              <a:t>IQR je rozdíl mezi Q3 a Q1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IQR = Q3 – Q1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5FE1899-8510-47A0-ADEB-8B5310390E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67937" y="2126535"/>
            <a:ext cx="4770440" cy="37425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2078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598EA-0831-47A4-B4C5-13ACD429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Najít Q2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6DDE05F-2F3A-4CD8-86CF-4426DF398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600" y="3117056"/>
            <a:ext cx="8239125" cy="1743075"/>
          </a:xfrm>
        </p:spPr>
      </p:pic>
    </p:spTree>
    <p:extLst>
      <p:ext uri="{BB962C8B-B14F-4D97-AF65-F5344CB8AC3E}">
        <p14:creationId xmlns:p14="http://schemas.microsoft.com/office/powerpoint/2010/main" val="1994764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F53C4-115C-4BE3-937B-BB279D10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Najdu Q1 a Q3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E2C075B-1CC7-4779-8FD9-9FCC3E2F0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550" y="2493169"/>
            <a:ext cx="8277225" cy="2990850"/>
          </a:xfrm>
        </p:spPr>
      </p:pic>
    </p:spTree>
    <p:extLst>
      <p:ext uri="{BB962C8B-B14F-4D97-AF65-F5344CB8AC3E}">
        <p14:creationId xmlns:p14="http://schemas.microsoft.com/office/powerpoint/2010/main" val="2637006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C510E8E-90AF-48A4-A0B7-94789E2B7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23769"/>
            <a:ext cx="10905066" cy="34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70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5CED0-66E9-4FFD-9AEF-A2EB632C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když mě zajímají odlehlé hodnoty???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08E22-0ED2-48B7-9556-C1703E05E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&lt;Q1 – 1,5(IQR)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&gt;Q3 + 1,5(IQR)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 těmito hodnotami leží tzv. </a:t>
            </a:r>
            <a:r>
              <a:rPr lang="cs-CZ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outliers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711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C7DD0-C479-483F-B275-0925A4F6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BOXPLOT: krabicový graf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F1201A5-CA3C-4D50-8D84-1B6151610F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6" y="1924333"/>
            <a:ext cx="4885898" cy="42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39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FF27D132-61D4-4748-9407-A6194D3ED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896" y="643467"/>
            <a:ext cx="7454207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98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FEC96-E455-435A-8504-F907AC6A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 jakými hodnotami leží odlehlé případy????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8476337-7595-4683-801D-509F86B69EBF}"/>
              </a:ext>
            </a:extLst>
          </p:cNvPr>
          <p:cNvSpPr txBox="1"/>
          <p:nvPr/>
        </p:nvSpPr>
        <p:spPr>
          <a:xfrm>
            <a:off x="1339701" y="2721934"/>
            <a:ext cx="404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&lt; Q1 - 1,5(IQR)   a  &gt; Q3 + 1,5(IQR)</a:t>
            </a:r>
            <a:endParaRPr lang="cs-CZ" dirty="0"/>
          </a:p>
        </p:txBody>
      </p: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D6743D7E-384D-407B-AEB7-80F4213C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E841D752-AC02-43D3-8599-3D3A1E139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664" y="1595973"/>
            <a:ext cx="6501191" cy="43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00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FEC96-E455-435A-8504-F907AC6A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 jakými hodnotami leží odlehlé případy????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8476337-7595-4683-801D-509F86B69EBF}"/>
              </a:ext>
            </a:extLst>
          </p:cNvPr>
          <p:cNvSpPr txBox="1"/>
          <p:nvPr/>
        </p:nvSpPr>
        <p:spPr>
          <a:xfrm>
            <a:off x="1339701" y="2721934"/>
            <a:ext cx="404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&lt; Q1 - 1,5(IQR)   a  &gt; Q3 + 1,5(IQR)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3E562F-AED5-4071-A1E5-51B357AC5D8C}"/>
              </a:ext>
            </a:extLst>
          </p:cNvPr>
          <p:cNvSpPr txBox="1"/>
          <p:nvPr/>
        </p:nvSpPr>
        <p:spPr>
          <a:xfrm>
            <a:off x="1097281" y="3657600"/>
            <a:ext cx="4157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IQR = 75,5 – 67 = 8,5</a:t>
            </a:r>
          </a:p>
          <a:p>
            <a:r>
              <a:rPr lang="cs-CZ" dirty="0"/>
              <a:t>67 – 1,5(8,5) = 54,2</a:t>
            </a:r>
          </a:p>
          <a:p>
            <a:r>
              <a:rPr lang="cs-CZ" dirty="0"/>
              <a:t>75,5 + 1,5(8,5) = 88,25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299EA3B-37F0-4F61-BF16-29C187099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206171"/>
            <a:ext cx="5631571" cy="3760788"/>
          </a:xfrm>
        </p:spPr>
      </p:pic>
    </p:spTree>
    <p:extLst>
      <p:ext uri="{BB962C8B-B14F-4D97-AF65-F5344CB8AC3E}">
        <p14:creationId xmlns:p14="http://schemas.microsoft.com/office/powerpoint/2010/main" val="5809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1DE06-01C9-48FF-B678-1C685397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ROZPTYL (variance)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58A545-035B-4526-A70B-55925F57B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38908"/>
            <a:ext cx="3023246" cy="1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E3972-AD84-417F-BD13-9D021046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Deskriptivní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1CFC3-B7F7-41A7-BC80-2EE55FDEF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Záleží na úrovni proměnných podle měření</a:t>
            </a:r>
          </a:p>
          <a:p>
            <a:r>
              <a:rPr lang="cs-CZ" dirty="0"/>
              <a:t>Různé typy proměnných = různé možnosti</a:t>
            </a:r>
          </a:p>
          <a:p>
            <a:r>
              <a:rPr lang="cs-CZ" dirty="0"/>
              <a:t>Vždy ale začínáme popisem</a:t>
            </a:r>
          </a:p>
          <a:p>
            <a:r>
              <a:rPr lang="cs-CZ" dirty="0"/>
              <a:t>Prostor pro odhalování chyb (měření)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777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6F956-C772-466A-84CF-503BD1CF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ROZPTYL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999E27A-1D2E-4386-99E9-EDBC35251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207" y="2247864"/>
            <a:ext cx="2209800" cy="942975"/>
          </a:xfr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2E467EF-96C6-44E4-A5FD-059D3C28E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451" y="2299718"/>
            <a:ext cx="4086225" cy="362902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93431EC5-7D49-4B8C-842E-0B5397FF4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74" y="2419705"/>
            <a:ext cx="3823939" cy="242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66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813754-7E74-497A-8B5D-4CE4045D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cs-CZ" sz="4000"/>
              <a:t>ROZPTYL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AF4544-E939-4AAF-A717-9DE414F33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5842987" cy="322971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Čím větší rozptyl, tím větší variabilita dat.</a:t>
            </a:r>
          </a:p>
          <a:p>
            <a:r>
              <a:rPr lang="cs-CZ" dirty="0"/>
              <a:t>Tím více jsou rozptýlena. </a:t>
            </a:r>
          </a:p>
          <a:p>
            <a:r>
              <a:rPr lang="cs-CZ" dirty="0"/>
              <a:t>Indikuje to rozptyl a vizuálně i krabicový graf</a:t>
            </a:r>
          </a:p>
          <a:p>
            <a:r>
              <a:rPr lang="cs-CZ" dirty="0"/>
              <a:t>(příklad s fotbalisty)</a:t>
            </a:r>
          </a:p>
          <a:p>
            <a:r>
              <a:rPr lang="cs-CZ" dirty="0"/>
              <a:t>Co je nevýhoda?</a:t>
            </a:r>
          </a:p>
          <a:p>
            <a:r>
              <a:rPr lang="cs-CZ" dirty="0"/>
              <a:t>Je udán ve stupnici měřené proměnné ale na druhou.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7E9C8F-9E8E-4625-AB2A-BD86D50550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32853" y="2406508"/>
            <a:ext cx="3320613" cy="34625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0771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9FD80-7552-4EA6-B587-804C3687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SMĚRODATNÁ ODCHYLKA (standard </a:t>
            </a:r>
            <a:r>
              <a:rPr lang="cs-CZ" dirty="0" err="1"/>
              <a:t>deviation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568CB2-8578-43CD-BEDF-B4A6F78CE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280"/>
            <a:ext cx="6681033" cy="3512064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Odmocníme hodnotu rozptylu!</a:t>
            </a:r>
          </a:p>
          <a:p>
            <a:r>
              <a:rPr lang="cs-CZ" sz="2000" dirty="0">
                <a:solidFill>
                  <a:schemeClr val="tx1"/>
                </a:solidFill>
              </a:rPr>
              <a:t>Čím větší SD, tím větší variabilita v datech. 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 našem fotbalovém týmu byl rozptyl 63,97, tím pádem směrodatná odchylka je 8.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Jako míra disperze dat se používá nejčastěji.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21A409-A589-4138-AFB8-92D73496B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313" y="2143410"/>
            <a:ext cx="3849579" cy="21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2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1503F-FA5F-4999-86CD-BF9117B5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Kategorická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D12189-4DA6-4632-AF7E-05480D6BF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Nominální a ordinální proměnná</a:t>
            </a:r>
          </a:p>
          <a:p>
            <a:r>
              <a:rPr lang="cs-CZ" dirty="0"/>
              <a:t>Čím se vyznačují?</a:t>
            </a:r>
          </a:p>
          <a:p>
            <a:r>
              <a:rPr lang="cs-CZ" dirty="0"/>
              <a:t>Co s nimi tedy můžeme dělat?</a:t>
            </a:r>
          </a:p>
          <a:p>
            <a:endParaRPr lang="cs-CZ" dirty="0"/>
          </a:p>
          <a:p>
            <a:r>
              <a:rPr lang="cs-CZ" dirty="0"/>
              <a:t>Můžeme se podívat, kolik máme případů pro jednotlivé kategorie</a:t>
            </a:r>
          </a:p>
          <a:p>
            <a:r>
              <a:rPr lang="cs-CZ" dirty="0"/>
              <a:t>Jak je distribuovaná proměnná napříč kategoriemi</a:t>
            </a:r>
          </a:p>
          <a:p>
            <a:r>
              <a:rPr lang="cs-CZ" dirty="0"/>
              <a:t>Neprovádíme žádné výpočty</a:t>
            </a:r>
          </a:p>
        </p:txBody>
      </p:sp>
    </p:spTree>
    <p:extLst>
      <p:ext uri="{BB962C8B-B14F-4D97-AF65-F5344CB8AC3E}">
        <p14:creationId xmlns:p14="http://schemas.microsoft.com/office/powerpoint/2010/main" val="21404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Zástupný obsah 3" descr="Obsah obrázku interiér, počítač, vyplněné, přenosný počítač&#10;&#10;Popis byl vytvořen automaticky">
            <a:extLst>
              <a:ext uri="{FF2B5EF4-FFF2-40B4-BE49-F238E27FC236}">
                <a16:creationId xmlns:a16="http://schemas.microsoft.com/office/drawing/2014/main" id="{BEEA6FCD-7952-4CE5-BC5E-0C542BDFA7D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8889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77469DCA-C675-4F70-955A-D58BC6AF1FB0}"/>
                  </a:ext>
                </a:extLst>
              </p14:cNvPr>
              <p14:cNvContentPartPr/>
              <p14:nvPr/>
            </p14:nvContentPartPr>
            <p14:xfrm>
              <a:off x="5486196" y="762990"/>
              <a:ext cx="883440" cy="15048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77469DCA-C675-4F70-955A-D58BC6AF1F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2196" y="655350"/>
                <a:ext cx="991080" cy="3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06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A8D34-D566-445A-AF5E-E5D89DD8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četností (</a:t>
            </a:r>
            <a:r>
              <a:rPr lang="cs-CZ" dirty="0" err="1"/>
              <a:t>frequency</a:t>
            </a:r>
            <a:r>
              <a:rPr lang="cs-CZ" dirty="0"/>
              <a:t> table)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E52A3E2-2E74-4E6C-9E1C-66580F08DE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405" y="2023671"/>
            <a:ext cx="9107155" cy="43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0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24E765D-EC14-4878-8CEB-9E3BC385770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933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4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7C885-CDD6-4750-922F-B3328E03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B184D-A970-43D6-8429-3DEE4799A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Sloupcový graf (bar chart)</a:t>
            </a:r>
          </a:p>
          <a:p>
            <a:r>
              <a:rPr lang="cs-CZ" dirty="0"/>
              <a:t>Koláčový graf (</a:t>
            </a:r>
            <a:r>
              <a:rPr lang="cs-CZ" dirty="0" err="1"/>
              <a:t>pie</a:t>
            </a:r>
            <a:r>
              <a:rPr lang="cs-CZ" dirty="0"/>
              <a:t> chart) – nedoporučuje se</a:t>
            </a:r>
          </a:p>
        </p:txBody>
      </p:sp>
    </p:spTree>
    <p:extLst>
      <p:ext uri="{BB962C8B-B14F-4D97-AF65-F5344CB8AC3E}">
        <p14:creationId xmlns:p14="http://schemas.microsoft.com/office/powerpoint/2010/main" val="543669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1A212E"/>
      </a:dk2>
      <a:lt2>
        <a:srgbClr val="F0F3F1"/>
      </a:lt2>
      <a:accent1>
        <a:srgbClr val="E729A7"/>
      </a:accent1>
      <a:accent2>
        <a:srgbClr val="C517D5"/>
      </a:accent2>
      <a:accent3>
        <a:srgbClr val="8829E7"/>
      </a:accent3>
      <a:accent4>
        <a:srgbClr val="3E30D9"/>
      </a:accent4>
      <a:accent5>
        <a:srgbClr val="2968E7"/>
      </a:accent5>
      <a:accent6>
        <a:srgbClr val="17A5D5"/>
      </a:accent6>
      <a:hlink>
        <a:srgbClr val="3F54BF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Širokoúhlá obrazovka</PresentationFormat>
  <Paragraphs>151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Calibri</vt:lpstr>
      <vt:lpstr>Cambria Math</vt:lpstr>
      <vt:lpstr>Helvetica</vt:lpstr>
      <vt:lpstr>Univers</vt:lpstr>
      <vt:lpstr>Univers Condensed</vt:lpstr>
      <vt:lpstr>RetrospectVTI</vt:lpstr>
      <vt:lpstr>Deskriptivní statistika</vt:lpstr>
      <vt:lpstr>Navazujeme na minule…</vt:lpstr>
      <vt:lpstr>Deskriptivní analýza</vt:lpstr>
      <vt:lpstr>Deskriptivní analýza</vt:lpstr>
      <vt:lpstr>Kategorická data</vt:lpstr>
      <vt:lpstr>Prezentace aplikace PowerPoint</vt:lpstr>
      <vt:lpstr>Tabulka četností (frequency table)</vt:lpstr>
      <vt:lpstr>Prezentace aplikace PowerPoint</vt:lpstr>
      <vt:lpstr>Vizualizace</vt:lpstr>
      <vt:lpstr>Prezentace aplikace PowerPoint</vt:lpstr>
      <vt:lpstr>Prezentace aplikace PowerPoint</vt:lpstr>
      <vt:lpstr>Prezentace aplikace PowerPoint</vt:lpstr>
      <vt:lpstr>Co kvantitativní (kardinální proměnné?)</vt:lpstr>
      <vt:lpstr>Histogram</vt:lpstr>
      <vt:lpstr>Histogram</vt:lpstr>
      <vt:lpstr>Prezentace aplikace PowerPoint</vt:lpstr>
      <vt:lpstr>Distribuce</vt:lpstr>
      <vt:lpstr>Centrální tendence distribuce</vt:lpstr>
      <vt:lpstr>Centrální tendence distribuce</vt:lpstr>
      <vt:lpstr>MODUS</vt:lpstr>
      <vt:lpstr>MEDIÁN</vt:lpstr>
      <vt:lpstr>Medián: příklad</vt:lpstr>
      <vt:lpstr>PRŮMĚR</vt:lpstr>
      <vt:lpstr>Průměr: příklad</vt:lpstr>
      <vt:lpstr>Průměr: příklad</vt:lpstr>
      <vt:lpstr>Míry centrální tendence</vt:lpstr>
      <vt:lpstr>ROZPĚTÍ (range)</vt:lpstr>
      <vt:lpstr>Tetování: dva týmy</vt:lpstr>
      <vt:lpstr>MEZIKVARTILOVÉ ROZPĚTÍ</vt:lpstr>
      <vt:lpstr>MEZIKVARTILOVÉ ROZPĚTÍ</vt:lpstr>
      <vt:lpstr>Najít Q2</vt:lpstr>
      <vt:lpstr>Najdu Q1 a Q3</vt:lpstr>
      <vt:lpstr>Prezentace aplikace PowerPoint</vt:lpstr>
      <vt:lpstr>Co když mě zajímají odlehlé hodnoty???</vt:lpstr>
      <vt:lpstr>BOXPLOT: krabicový graf</vt:lpstr>
      <vt:lpstr>Prezentace aplikace PowerPoint</vt:lpstr>
      <vt:lpstr>Za jakými hodnotami leží odlehlé případy????</vt:lpstr>
      <vt:lpstr>Za jakými hodnotami leží odlehlé případy????</vt:lpstr>
      <vt:lpstr>ROZPTYL (variance)</vt:lpstr>
      <vt:lpstr>ROZPTYL</vt:lpstr>
      <vt:lpstr>ROZPTYL</vt:lpstr>
      <vt:lpstr>SMĚRODATNÁ ODCHYLKA (standard deviation)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Deskriptivní statistika</dc:title>
  <dc:creator>Lenka Hrbková</dc:creator>
  <cp:lastModifiedBy>Lenka Hrbková</cp:lastModifiedBy>
  <cp:revision>3</cp:revision>
  <dcterms:created xsi:type="dcterms:W3CDTF">2020-10-18T19:21:38Z</dcterms:created>
  <dcterms:modified xsi:type="dcterms:W3CDTF">2020-10-19T13:30:23Z</dcterms:modified>
</cp:coreProperties>
</file>