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7292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18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12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7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527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53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07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41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94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61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2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148765D-F7B5-41DE-87CF-62DB8B33C008}" type="datetimeFigureOut">
              <a:rPr lang="cs-CZ" smtClean="0"/>
              <a:t>12.1.2021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5A0FDBE-68B3-45AE-9BB3-1D0AAF488D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56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77/194855061037049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18CE-6570-49A9-858B-36B33766AD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Víceúrovňová lineární regrese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002A55-2E81-4698-A23E-A841BDD256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6</a:t>
            </a:r>
          </a:p>
        </p:txBody>
      </p:sp>
    </p:spTree>
    <p:extLst>
      <p:ext uri="{BB962C8B-B14F-4D97-AF65-F5344CB8AC3E}">
        <p14:creationId xmlns:p14="http://schemas.microsoft.com/office/powerpoint/2010/main" val="1521254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39402-4705-43EE-A201-4E40A75D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32" y="365760"/>
            <a:ext cx="10140780" cy="598974"/>
          </a:xfrm>
        </p:spPr>
        <p:txBody>
          <a:bodyPr>
            <a:normAutofit fontScale="90000"/>
          </a:bodyPr>
          <a:lstStyle/>
          <a:p>
            <a:r>
              <a:rPr lang="cs-CZ" dirty="0"/>
              <a:t>Ověření předpokladů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B389-78B1-4583-81D1-8FA02A9E9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1182848"/>
            <a:ext cx="10484729" cy="5192785"/>
          </a:xfrm>
        </p:spPr>
        <p:txBody>
          <a:bodyPr>
            <a:normAutofit/>
          </a:bodyPr>
          <a:lstStyle/>
          <a:p>
            <a:r>
              <a:rPr lang="cs-CZ" dirty="0"/>
              <a:t>V SPSS poměrně pracné – spíš pro představu celého procesu.</a:t>
            </a:r>
          </a:p>
          <a:p>
            <a:r>
              <a:rPr lang="cs-CZ" dirty="0"/>
              <a:t>Nejprve je nutné uložit si rezidua úrovně 1. Použijeme k tomu argument /SAVE RESID pod příkazem MIXED.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Rezidua úrovně 1 by měla mít přibližně normální rozdělení</a:t>
            </a:r>
            <a:r>
              <a:rPr lang="cs-CZ" dirty="0"/>
              <a:t>. To lze ověřit pomocí histogramu či P-P/Q-Q grafu.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Rezidua úrovně 1 by měla být vzájemně nezávislá. </a:t>
            </a:r>
            <a:r>
              <a:rPr lang="cs-CZ" dirty="0"/>
              <a:t>Lze ověřit pomocí bodových grafů (vytvořených zvlášť pro každého hudebníka) s číslem měření na ose X a reziduem na ose Y. Shluky bodů by měly vypadat náhodně.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Rezidua úrovně 1 by neměla záviset na hodnotách prediktorů úrovně 1. </a:t>
            </a:r>
            <a:r>
              <a:rPr lang="cs-CZ" dirty="0"/>
              <a:t>To lze ověřit pomocí několika bodových nebo krabicových grafů s prediktory úrovně 1 na ose X a rezidui na ose Y.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Rozptyl reziduí úrovně 1 by měl být v rámci každé jednotky úrovně 2 přibližně stejný</a:t>
            </a:r>
            <a:r>
              <a:rPr lang="cs-CZ" dirty="0"/>
              <a:t>. To lze ověřit např. pomocí krabicových grafů s identifikátorem hudebníka na ose X a rezidui na ose Y.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84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39402-4705-43EE-A201-4E40A75D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32" y="365760"/>
            <a:ext cx="10140780" cy="598974"/>
          </a:xfrm>
        </p:spPr>
        <p:txBody>
          <a:bodyPr>
            <a:normAutofit fontScale="90000"/>
          </a:bodyPr>
          <a:lstStyle/>
          <a:p>
            <a:r>
              <a:rPr lang="cs-CZ" dirty="0"/>
              <a:t>Ověření předpokladů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3B389-78B1-4583-81D1-8FA02A9E9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1182848"/>
            <a:ext cx="10484729" cy="5192785"/>
          </a:xfrm>
        </p:spPr>
        <p:txBody>
          <a:bodyPr>
            <a:normAutofit/>
          </a:bodyPr>
          <a:lstStyle/>
          <a:p>
            <a:r>
              <a:rPr lang="cs-CZ" dirty="0"/>
              <a:t>Poté si uložíme rezidua 2 úrovně, což jsou vlastně odhady náhodných průsečíků a směrnic. Použijeme k tomu argument </a:t>
            </a:r>
            <a:r>
              <a:rPr lang="pl-PL" dirty="0"/>
              <a:t>SOLUTION na konci řádku /RANDOM pod příkazem MIXED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2 úrovně by měla být vzájemně nezávislá</a:t>
            </a:r>
            <a:r>
              <a:rPr lang="cs-CZ" dirty="0"/>
              <a:t>. Obtížně ověřitelné. Porušení tohoto předpokladu může nastat při opomenutí vyšší úrovně hierarchie dat (např. každý hudebník může "spadat" pod jiné instruktory, jiný hudební soubor atd.).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2 úrovně by měla vykazovat </a:t>
            </a:r>
            <a:r>
              <a:rPr lang="cs-CZ" b="1" dirty="0" err="1"/>
              <a:t>multivariační</a:t>
            </a:r>
            <a:r>
              <a:rPr lang="cs-CZ" b="1" dirty="0"/>
              <a:t> normalitu</a:t>
            </a:r>
            <a:r>
              <a:rPr lang="cs-CZ" dirty="0"/>
              <a:t>. Spokojíme se </a:t>
            </a:r>
            <a:br>
              <a:rPr lang="cs-CZ" dirty="0"/>
            </a:br>
            <a:r>
              <a:rPr lang="cs-CZ" dirty="0"/>
              <a:t>s ověřením </a:t>
            </a:r>
            <a:r>
              <a:rPr lang="cs-CZ" dirty="0" err="1"/>
              <a:t>univariační</a:t>
            </a:r>
            <a:r>
              <a:rPr lang="cs-CZ" dirty="0"/>
              <a:t> normality (ta je totiž podmínkou </a:t>
            </a:r>
            <a:r>
              <a:rPr lang="cs-CZ" dirty="0" err="1"/>
              <a:t>multivariační</a:t>
            </a:r>
            <a:r>
              <a:rPr lang="cs-CZ" dirty="0"/>
              <a:t>) pomocí histogramů nebo Q-Q/P-P grafu.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2 úrovně by měla být nezávislá na hodnotách prediktorů úrovně 2</a:t>
            </a:r>
            <a:r>
              <a:rPr lang="cs-CZ" dirty="0"/>
              <a:t>. To můžeme ověřit pomocí bodových nebo krabicových grafů (v závislosti na typu prediktoru).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Rezidua úrovně 1 by neměla souviset s rezidui úrovně 2</a:t>
            </a:r>
            <a:r>
              <a:rPr lang="en-US" dirty="0"/>
              <a:t>. </a:t>
            </a:r>
            <a:r>
              <a:rPr lang="cs-CZ" dirty="0"/>
              <a:t>To můžeme ověřit pomocí bodových grafů (případně s </a:t>
            </a:r>
            <a:r>
              <a:rPr lang="cs-CZ" dirty="0" err="1"/>
              <a:t>loess</a:t>
            </a:r>
            <a:r>
              <a:rPr lang="cs-CZ" dirty="0"/>
              <a:t> křivkou).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cs-CZ" b="1" dirty="0"/>
              <a:t>Prediktory úrovně 1 by měly být nezávislé na reziduích úrovně 2 a naopak prediktory úrovně 2 by měly být nezávislé na reziduích úrovně 1</a:t>
            </a:r>
            <a:r>
              <a:rPr lang="cs-CZ" dirty="0"/>
              <a:t>. To lze ověřit pomocí krabicových nebo bodových grafů (v závislosti na typu prediktoru).</a:t>
            </a:r>
          </a:p>
          <a:p>
            <a:pPr marL="342900" indent="-342900">
              <a:buFont typeface="+mj-lt"/>
              <a:buAutoNum type="arabicPeriod" startAt="5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79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5CB27-4DD4-4196-8EC0-EA312855E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833866"/>
          </a:xfrm>
        </p:spPr>
        <p:txBody>
          <a:bodyPr/>
          <a:lstStyle/>
          <a:p>
            <a:r>
              <a:rPr lang="cs-CZ" dirty="0"/>
              <a:t>Zdroj dat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4141E-18B8-4F1F-B362-A4419B289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481" y="1367406"/>
            <a:ext cx="9392146" cy="4946955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Data, se kterými budeme pracovat, pocházejí z této studie:</a:t>
            </a:r>
          </a:p>
          <a:p>
            <a:pPr lvl="1">
              <a:lnSpc>
                <a:spcPct val="120000"/>
              </a:lnSpc>
            </a:pPr>
            <a:r>
              <a:rPr lang="cs-CZ" sz="2000" dirty="0" err="1"/>
              <a:t>Sadler</a:t>
            </a:r>
            <a:r>
              <a:rPr lang="cs-CZ" sz="2000" dirty="0"/>
              <a:t>, M. E., &amp; Miller, C. J. (2010). </a:t>
            </a:r>
            <a:r>
              <a:rPr lang="en-US" sz="2000" dirty="0"/>
              <a:t>Performance </a:t>
            </a:r>
            <a:r>
              <a:rPr lang="cs-CZ" sz="2000" dirty="0"/>
              <a:t>a</a:t>
            </a:r>
            <a:r>
              <a:rPr lang="en-US" sz="2000" dirty="0" err="1"/>
              <a:t>nxiety</a:t>
            </a:r>
            <a:r>
              <a:rPr lang="en-US" sz="2000" dirty="0"/>
              <a:t>: A </a:t>
            </a:r>
            <a:r>
              <a:rPr lang="cs-CZ" sz="2000" dirty="0"/>
              <a:t>l</a:t>
            </a:r>
            <a:r>
              <a:rPr lang="en-US" sz="2000" dirty="0" err="1"/>
              <a:t>ongitudinal</a:t>
            </a:r>
            <a:r>
              <a:rPr lang="en-US" sz="2000" dirty="0"/>
              <a:t> </a:t>
            </a:r>
            <a:r>
              <a:rPr lang="cs-CZ" sz="2000" dirty="0"/>
              <a:t>s</a:t>
            </a:r>
            <a:r>
              <a:rPr lang="en-US" sz="2000" dirty="0" err="1"/>
              <a:t>tudy</a:t>
            </a:r>
            <a:r>
              <a:rPr lang="en-US" sz="2000" dirty="0"/>
              <a:t> of the </a:t>
            </a:r>
            <a:r>
              <a:rPr lang="cs-CZ" sz="2000" dirty="0"/>
              <a:t>r</a:t>
            </a:r>
            <a:r>
              <a:rPr lang="en-US" sz="2000" dirty="0" err="1"/>
              <a:t>oles</a:t>
            </a:r>
            <a:r>
              <a:rPr lang="en-US" sz="2000" dirty="0"/>
              <a:t> of </a:t>
            </a:r>
            <a:r>
              <a:rPr lang="cs-CZ" sz="2000" dirty="0"/>
              <a:t>p</a:t>
            </a:r>
            <a:r>
              <a:rPr lang="en-US" sz="2000" dirty="0" err="1"/>
              <a:t>ersonality</a:t>
            </a:r>
            <a:r>
              <a:rPr lang="en-US" sz="2000" dirty="0"/>
              <a:t> and </a:t>
            </a:r>
            <a:r>
              <a:rPr lang="cs-CZ" sz="2000" dirty="0"/>
              <a:t>e</a:t>
            </a:r>
            <a:r>
              <a:rPr lang="en-US" sz="2000" dirty="0" err="1"/>
              <a:t>xperience</a:t>
            </a:r>
            <a:r>
              <a:rPr lang="en-US" sz="2000" dirty="0"/>
              <a:t> in </a:t>
            </a:r>
            <a:r>
              <a:rPr lang="cs-CZ" sz="2000" dirty="0"/>
              <a:t>m</a:t>
            </a:r>
            <a:r>
              <a:rPr lang="en-US" sz="2000" dirty="0" err="1"/>
              <a:t>usicians</a:t>
            </a:r>
            <a:r>
              <a:rPr lang="cs-CZ" sz="2000" dirty="0"/>
              <a:t>. </a:t>
            </a:r>
            <a:r>
              <a:rPr lang="cs-CZ" sz="2000" i="1" dirty="0" err="1"/>
              <a:t>Social</a:t>
            </a:r>
            <a:r>
              <a:rPr lang="cs-CZ" sz="2000" i="1" dirty="0"/>
              <a:t> </a:t>
            </a:r>
            <a:r>
              <a:rPr lang="cs-CZ" sz="2000" i="1" dirty="0" err="1"/>
              <a:t>Psychological</a:t>
            </a:r>
            <a:r>
              <a:rPr lang="cs-CZ" sz="2000" i="1" dirty="0"/>
              <a:t> and Personality Science</a:t>
            </a:r>
            <a:r>
              <a:rPr lang="cs-CZ" sz="2000" dirty="0"/>
              <a:t>,</a:t>
            </a:r>
            <a:r>
              <a:rPr lang="cs-CZ" sz="2000" i="1" dirty="0"/>
              <a:t> 1</a:t>
            </a:r>
            <a:r>
              <a:rPr lang="cs-CZ" sz="2000" dirty="0"/>
              <a:t>(3), 280–287. </a:t>
            </a:r>
            <a:r>
              <a:rPr lang="cs-CZ" sz="2000" dirty="0">
                <a:hlinkClick r:id="rId2"/>
              </a:rPr>
              <a:t>https://doi.org/10.1177/1948550610370492</a:t>
            </a:r>
            <a:endParaRPr lang="cs-CZ" sz="2000" dirty="0"/>
          </a:p>
          <a:p>
            <a:r>
              <a:rPr lang="cs-CZ" sz="2400" dirty="0"/>
              <a:t>Jedná se o longitudinální studii, která se zabývá emočním stavem hudebníků před představením a jeho prediktory. </a:t>
            </a:r>
          </a:p>
          <a:p>
            <a:r>
              <a:rPr lang="cs-CZ" sz="2400" dirty="0"/>
              <a:t>Respondenty byli vysokoškolští studenti hudebního umění.</a:t>
            </a:r>
          </a:p>
          <a:p>
            <a:r>
              <a:rPr lang="cs-CZ" sz="2400" dirty="0"/>
              <a:t>Rekrutování probíhalo oslovováním potenciálních respondentů během individuálních lekcí a zkoušek hudebních souborů nebo pomocí letáků.</a:t>
            </a:r>
          </a:p>
          <a:p>
            <a:r>
              <a:rPr lang="cs-CZ" sz="2400" dirty="0"/>
              <a:t>Prvotní měření vyplnilo celkem 43 studentů, ale ne všichni se zúčastnili všech měření.</a:t>
            </a:r>
          </a:p>
          <a:p>
            <a:r>
              <a:rPr lang="cs-CZ" sz="2400" dirty="0"/>
              <a:t>Data mají dvouúrovňovou strukturu: jednotlivá měření (vystoupení) jsou "zanořena" do hudebníků.</a:t>
            </a:r>
          </a:p>
        </p:txBody>
      </p:sp>
    </p:spTree>
    <p:extLst>
      <p:ext uri="{BB962C8B-B14F-4D97-AF65-F5344CB8AC3E}">
        <p14:creationId xmlns:p14="http://schemas.microsoft.com/office/powerpoint/2010/main" val="391171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728A-6273-4717-BEC7-BD345E10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4441"/>
          </a:xfrm>
        </p:spPr>
        <p:txBody>
          <a:bodyPr>
            <a:normAutofit fontScale="90000"/>
          </a:bodyPr>
          <a:lstStyle/>
          <a:p>
            <a:r>
              <a:rPr lang="cs-CZ" dirty="0"/>
              <a:t>Popis dat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4604D5-8D7A-4BA9-9A9F-05801029C5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278089"/>
              </p:ext>
            </p:extLst>
          </p:nvPr>
        </p:nvGraphicFramePr>
        <p:xfrm>
          <a:off x="435528" y="1048344"/>
          <a:ext cx="10515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8949">
                  <a:extLst>
                    <a:ext uri="{9D8B030D-6E8A-4147-A177-3AD203B41FA5}">
                      <a16:colId xmlns:a16="http://schemas.microsoft.com/office/drawing/2014/main" val="904617147"/>
                    </a:ext>
                  </a:extLst>
                </a:gridCol>
                <a:gridCol w="8266651">
                  <a:extLst>
                    <a:ext uri="{9D8B030D-6E8A-4147-A177-3AD203B41FA5}">
                      <a16:colId xmlns:a16="http://schemas.microsoft.com/office/drawing/2014/main" val="928094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Název proměnné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007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row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Číslo řádku.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6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Jedinečný číselný identifikátor hudebníka.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172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diary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Číslo měření (deníku).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793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previous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Číslo předešlého měření (deníku).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956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perform_type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Druh vystoupení (sólové, v malém/velkém souboru)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4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memory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Zda hudebník hrál zpaměti, nebo podle not (nebo nespecifikováno)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68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/>
                        <a:t>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Druh posluchačů (učitelé, veřejné představení, jiní studenti, porotci).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8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pa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Skór pozitivních emocí z dotazníku PANAS (</a:t>
                      </a:r>
                      <a:r>
                        <a:rPr lang="en-US" sz="1600" dirty="0"/>
                        <a:t>Positive and Negative Affect Schedule</a:t>
                      </a:r>
                      <a:r>
                        <a:rPr lang="cs-CZ" sz="1600" dirty="0"/>
                        <a:t>), vyplňováno před každým představením)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27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Skór negativních emocí z dotazníku PANAS (vyplňováno před každým představením)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310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age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Věk hudebníka v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41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Pohlaví hudebníka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207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/>
                        <a:t>instrument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Typ hudebního nástroje (vokály, orchestrální, klavír).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233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years_study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Kolik let již hudebník chodí na formální lekce hry na hudební nástroj (nebo lekce zpěvu).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985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19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728A-6273-4717-BEC7-BD345E10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6342"/>
          </a:xfrm>
        </p:spPr>
        <p:txBody>
          <a:bodyPr/>
          <a:lstStyle/>
          <a:p>
            <a:r>
              <a:rPr lang="cs-CZ" dirty="0"/>
              <a:t>Popis dat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4604D5-8D7A-4BA9-9A9F-05801029C5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567026"/>
              </p:ext>
            </p:extLst>
          </p:nvPr>
        </p:nvGraphicFramePr>
        <p:xfrm>
          <a:off x="418751" y="1586339"/>
          <a:ext cx="10515600" cy="4569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904617147"/>
                    </a:ext>
                  </a:extLst>
                </a:gridCol>
                <a:gridCol w="8610600">
                  <a:extLst>
                    <a:ext uri="{9D8B030D-6E8A-4147-A177-3AD203B41FA5}">
                      <a16:colId xmlns:a16="http://schemas.microsoft.com/office/drawing/2014/main" val="928094837"/>
                    </a:ext>
                  </a:extLst>
                </a:gridCol>
              </a:tblGrid>
              <a:tr h="592338">
                <a:tc>
                  <a:txBody>
                    <a:bodyPr/>
                    <a:lstStyle/>
                    <a:p>
                      <a:r>
                        <a:rPr lang="cs-CZ" sz="1600" dirty="0"/>
                        <a:t>Název proměnné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007626"/>
                  </a:ext>
                </a:extLst>
              </a:tr>
              <a:tr h="1100056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mpqab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Škála "Pohroužení" (</a:t>
                      </a:r>
                      <a:r>
                        <a:rPr lang="cs-CZ" sz="1600" dirty="0" err="1"/>
                        <a:t>Absorption</a:t>
                      </a:r>
                      <a:r>
                        <a:rPr lang="cs-CZ" sz="1600" dirty="0"/>
                        <a:t>) z dotazníku </a:t>
                      </a:r>
                      <a:r>
                        <a:rPr lang="cs-CZ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Multidimensional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Personality </a:t>
                      </a:r>
                      <a:r>
                        <a:rPr lang="cs-CZ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</a:t>
                      </a: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600" dirty="0"/>
                        <a:t>(MPQ), má měřit sklon nechat se pohltit různými smyslovými prožitky nebo představami.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064442"/>
                  </a:ext>
                </a:extLst>
              </a:tr>
              <a:tr h="846197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mpqsr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Škála "Stresové reakce" (Stress </a:t>
                      </a:r>
                      <a:r>
                        <a:rPr lang="cs-CZ" sz="1600" dirty="0" err="1"/>
                        <a:t>Reaction</a:t>
                      </a:r>
                      <a:r>
                        <a:rPr lang="cs-CZ" sz="1600" dirty="0"/>
                        <a:t>) z MPQ. Má měřit skon k pocitům, které obvykle vyvolává stres (napětí, úzkost, nervozita, podrážděnost, zranitelnost apod.).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172218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mpqcon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Škála "Zábran" (</a:t>
                      </a:r>
                      <a:r>
                        <a:rPr lang="cs-CZ" sz="1600" dirty="0" err="1"/>
                        <a:t>Constraint</a:t>
                      </a:r>
                      <a:r>
                        <a:rPr lang="cs-CZ" sz="1600" dirty="0"/>
                        <a:t>) z MPQ. Má měřit sklon k inhibici, kontrolu impulzů, vyhýbání se nonkonformnímu a riskantnímu chování.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45665"/>
                  </a:ext>
                </a:extLst>
              </a:tr>
              <a:tr h="846197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mpqpem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Škála "Pozitivní emocionality" z MPQ. Obecný sklon k pozitivním emocím. Lidé s vysokým skórem se rádi baví, jsou aktivní a zapojují se s nadšením do sociálních a pracovních činností.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689287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r>
                        <a:rPr lang="cs-CZ" sz="1600" b="1" dirty="0" err="1"/>
                        <a:t>mpqnem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Škála "Negativní emocionality" z MPQ. Obecný sklon k negativním emocím. Lidé s vysokým skórem mají sklon k pocitům úzkosti, napětí a vzteku.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81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906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49952-CF67-4A46-B5D5-4E10300F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721"/>
          </a:xfrm>
        </p:spPr>
        <p:txBody>
          <a:bodyPr>
            <a:normAutofit fontScale="90000"/>
          </a:bodyPr>
          <a:lstStyle/>
          <a:p>
            <a:r>
              <a:rPr lang="cs-CZ" dirty="0"/>
              <a:t>Příprava dat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FC168-7B88-423A-93F9-F860851D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516"/>
            <a:ext cx="10515600" cy="5469622"/>
          </a:xfrm>
        </p:spPr>
        <p:txBody>
          <a:bodyPr>
            <a:normAutofit/>
          </a:bodyPr>
          <a:lstStyle/>
          <a:p>
            <a:r>
              <a:rPr lang="cs-CZ" sz="2400" dirty="0"/>
              <a:t>Proměnnou </a:t>
            </a:r>
            <a:r>
              <a:rPr lang="cs-CZ" sz="2400" b="1" dirty="0" err="1"/>
              <a:t>perform_type</a:t>
            </a:r>
            <a:r>
              <a:rPr lang="cs-CZ" sz="2400" b="1" dirty="0"/>
              <a:t> </a:t>
            </a:r>
            <a:r>
              <a:rPr lang="cs-CZ" sz="2400" dirty="0" err="1"/>
              <a:t>rekódujeme</a:t>
            </a:r>
            <a:r>
              <a:rPr lang="cs-CZ" sz="2400" dirty="0"/>
              <a:t> takto: </a:t>
            </a:r>
          </a:p>
          <a:p>
            <a:pPr lvl="1"/>
            <a:r>
              <a:rPr lang="cs-CZ" sz="2000" dirty="0"/>
              <a:t>0 = nesólové (hromadné) vystoupení (</a:t>
            </a:r>
            <a:r>
              <a:rPr lang="cs-CZ" sz="2000" dirty="0" err="1"/>
              <a:t>small</a:t>
            </a:r>
            <a:r>
              <a:rPr lang="cs-CZ" sz="2000" dirty="0"/>
              <a:t>/</a:t>
            </a:r>
            <a:r>
              <a:rPr lang="cs-CZ" sz="2000" dirty="0" err="1"/>
              <a:t>large</a:t>
            </a:r>
            <a:r>
              <a:rPr lang="cs-CZ" sz="2000" dirty="0"/>
              <a:t> </a:t>
            </a:r>
            <a:r>
              <a:rPr lang="cs-CZ" sz="2000" dirty="0" err="1"/>
              <a:t>essemble</a:t>
            </a:r>
            <a:r>
              <a:rPr lang="cs-CZ" sz="2000" dirty="0"/>
              <a:t>);</a:t>
            </a:r>
          </a:p>
          <a:p>
            <a:pPr lvl="1"/>
            <a:r>
              <a:rPr lang="cs-CZ" sz="2000" dirty="0"/>
              <a:t>1 = sólové vystoupení.</a:t>
            </a:r>
          </a:p>
          <a:p>
            <a:r>
              <a:rPr lang="cs-CZ" sz="2400" dirty="0"/>
              <a:t>Proměnnou </a:t>
            </a:r>
            <a:r>
              <a:rPr lang="cs-CZ" sz="2400" b="1" dirty="0"/>
              <a:t>audience</a:t>
            </a:r>
            <a:r>
              <a:rPr lang="cs-CZ" sz="2400" dirty="0"/>
              <a:t> </a:t>
            </a:r>
            <a:r>
              <a:rPr lang="cs-CZ" sz="2400" dirty="0" err="1"/>
              <a:t>rekódujeme</a:t>
            </a:r>
            <a:r>
              <a:rPr lang="cs-CZ" sz="2400" dirty="0"/>
              <a:t> takto:</a:t>
            </a:r>
          </a:p>
          <a:p>
            <a:pPr lvl="1"/>
            <a:r>
              <a:rPr lang="cs-CZ" sz="2000" dirty="0"/>
              <a:t>0 = vystoupení pouze před instruktorem.</a:t>
            </a:r>
          </a:p>
          <a:p>
            <a:pPr lvl="1"/>
            <a:r>
              <a:rPr lang="cs-CZ" sz="2000" dirty="0"/>
              <a:t>1 = vystoupení před více lidmi (</a:t>
            </a:r>
            <a:r>
              <a:rPr lang="cs-CZ" sz="2000" dirty="0" err="1"/>
              <a:t>juried</a:t>
            </a:r>
            <a:r>
              <a:rPr lang="cs-CZ" sz="2000" dirty="0"/>
              <a:t> </a:t>
            </a:r>
            <a:r>
              <a:rPr lang="cs-CZ" sz="2000" dirty="0" err="1"/>
              <a:t>recital</a:t>
            </a:r>
            <a:r>
              <a:rPr lang="cs-CZ" sz="2000" dirty="0"/>
              <a:t>, public performance, </a:t>
            </a:r>
            <a:r>
              <a:rPr lang="cs-CZ" sz="2000" dirty="0" err="1"/>
              <a:t>students</a:t>
            </a:r>
            <a:r>
              <a:rPr lang="cs-CZ" sz="2000" dirty="0"/>
              <a:t>)</a:t>
            </a:r>
          </a:p>
          <a:p>
            <a:r>
              <a:rPr lang="cs-CZ" sz="2400" dirty="0"/>
              <a:t>Vycentrujeme spojité proměnné: </a:t>
            </a:r>
          </a:p>
          <a:p>
            <a:pPr lvl="1"/>
            <a:r>
              <a:rPr lang="cs-CZ" sz="2200" b="1" dirty="0" err="1"/>
              <a:t>mpqnem</a:t>
            </a:r>
            <a:r>
              <a:rPr lang="cs-CZ" sz="2200" dirty="0"/>
              <a:t> hodnotou 32 (aby fixní </a:t>
            </a:r>
            <a:r>
              <a:rPr lang="cs-CZ" sz="2200" dirty="0" err="1"/>
              <a:t>intercept</a:t>
            </a:r>
            <a:r>
              <a:rPr lang="cs-CZ" sz="2200" dirty="0"/>
              <a:t> představoval očekávanou hodnotu trémy pro hudebníka s průměrnou míru negativní emocionality)</a:t>
            </a:r>
          </a:p>
          <a:p>
            <a:pPr lvl="1"/>
            <a:r>
              <a:rPr lang="cs-CZ" sz="2200" b="1" dirty="0" err="1"/>
              <a:t>diary</a:t>
            </a:r>
            <a:r>
              <a:rPr lang="cs-CZ" sz="2200" dirty="0"/>
              <a:t> hodnotou 1 (aby fixní </a:t>
            </a:r>
            <a:r>
              <a:rPr lang="cs-CZ" sz="2200" dirty="0" err="1"/>
              <a:t>intercept</a:t>
            </a:r>
            <a:r>
              <a:rPr lang="cs-CZ" sz="2200" dirty="0"/>
              <a:t> představoval očekávanou hodnotu tréma na začátku výzkumu).</a:t>
            </a:r>
          </a:p>
          <a:p>
            <a:r>
              <a:rPr lang="cs-CZ" sz="2400" dirty="0"/>
              <a:t>Vytvoříme interakční člen mezi sólovým vystoupením a </a:t>
            </a:r>
            <a:r>
              <a:rPr lang="cs-CZ" sz="2400" dirty="0" err="1"/>
              <a:t>mpqnem</a:t>
            </a:r>
            <a:r>
              <a:rPr lang="cs-CZ" sz="2400" dirty="0"/>
              <a:t> (po vycentrování).</a:t>
            </a:r>
          </a:p>
        </p:txBody>
      </p:sp>
    </p:spTree>
    <p:extLst>
      <p:ext uri="{BB962C8B-B14F-4D97-AF65-F5344CB8AC3E}">
        <p14:creationId xmlns:p14="http://schemas.microsoft.com/office/powerpoint/2010/main" val="424663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864B7-EE99-449A-9DA4-B9EB361A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5" y="206369"/>
            <a:ext cx="9692640" cy="615752"/>
          </a:xfrm>
        </p:spPr>
        <p:txBody>
          <a:bodyPr>
            <a:normAutofit fontScale="90000"/>
          </a:bodyPr>
          <a:lstStyle/>
          <a:p>
            <a:r>
              <a:rPr lang="cs-CZ" dirty="0"/>
              <a:t>Hypotézy, které budeme testovat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D6B6-62C7-408D-9004-607484FAE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031847"/>
            <a:ext cx="10515600" cy="555351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Závislou proměnnou bude skór negativních emocí z dotazníku PANAS ("na"). Budeme jej považovat za měřítko trémy před vystoupením.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Budeme ověřovat, zda trému před vystoupením predikuje číslo měření, sólové vystoupení, větší publikum, negativní emocionalita.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Předpokládáme přitom, že: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tréma by měla v průběhu výzkumu klesat </a:t>
            </a:r>
            <a:r>
              <a:rPr lang="cs-CZ" sz="1800" dirty="0"/>
              <a:t>(číslo měření by mělo negativně souviset s trémou);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tempo této změny se liší pro různé hudebníky </a:t>
            </a:r>
            <a:r>
              <a:rPr lang="cs-CZ" sz="1800" dirty="0"/>
              <a:t>(proto do modelu zařazujeme náhodnou směrnici);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hudebníci se liší v průměrné míře trémy napříč měřeními</a:t>
            </a:r>
            <a:r>
              <a:rPr lang="cs-CZ" sz="1800" dirty="0"/>
              <a:t>: skóry trémy téhož hudebníka jsou vzájemně závislé, takže část rozptylu závislé proměnné lze vysvětlit rozdíly mezi hudebníky (proto do modelu zařazujeme </a:t>
            </a:r>
            <a:r>
              <a:rPr lang="cs-CZ" sz="1800" b="1" i="1" dirty="0"/>
              <a:t>náhodný průsečík</a:t>
            </a:r>
            <a:r>
              <a:rPr lang="cs-CZ" sz="1800" dirty="0"/>
              <a:t>).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tempo změny trémy v průběhu výzkumu závisí na trémě hudebníka na začátku výzkumu </a:t>
            </a:r>
            <a:r>
              <a:rPr lang="cs-CZ" sz="1800" dirty="0"/>
              <a:t>(proto do modelu zahrnujeme kovarianci mezi náhodným průsečíkem a směrnicí);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větší trému hudebníci pociťují při sólovém vystoupení</a:t>
            </a:r>
            <a:r>
              <a:rPr lang="cs-CZ" sz="1800" dirty="0"/>
              <a:t>;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větší trému hudebníci pociťují při vystoupení před více lidmi</a:t>
            </a:r>
            <a:r>
              <a:rPr lang="cs-CZ" sz="1800" dirty="0"/>
              <a:t>;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negativní emocionalita souvisí s větší trémou před vystoupením</a:t>
            </a:r>
            <a:r>
              <a:rPr lang="cs-CZ" sz="1800" dirty="0"/>
              <a:t>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800" b="1" dirty="0"/>
              <a:t>hudebníci s vyšší negativní emocionalitou pociťují při sólovém vystoupení větší trému než hudebníci s nižší negativní emocionalitou </a:t>
            </a:r>
            <a:r>
              <a:rPr lang="cs-CZ" sz="1800" dirty="0"/>
              <a:t>(tj. negativní emocionalita moderuje efekt sólového vystoupení).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2000" dirty="0"/>
              <a:t>Tréma, číslo měření, typ vystoupení i typ publika jsou proměnné úrovně 1 (jejich hodnoty se liší v rámci jednotlivých hudebníků vystoupení od vystoupení), zatímco negativní emocionalita je proměnná úrovně 2 (v rámci jednotlivých hudebníků je konstantní).</a:t>
            </a:r>
          </a:p>
        </p:txBody>
      </p:sp>
    </p:spTree>
    <p:extLst>
      <p:ext uri="{BB962C8B-B14F-4D97-AF65-F5344CB8AC3E}">
        <p14:creationId xmlns:p14="http://schemas.microsoft.com/office/powerpoint/2010/main" val="3515857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E345F-FDDE-4364-8C5C-78AD259B3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159391"/>
            <a:ext cx="10291782" cy="654341"/>
          </a:xfrm>
        </p:spPr>
        <p:txBody>
          <a:bodyPr>
            <a:normAutofit/>
          </a:bodyPr>
          <a:lstStyle/>
          <a:p>
            <a:r>
              <a:rPr lang="cs-CZ" sz="3200" dirty="0"/>
              <a:t>Konstrukce dvouúrovňového modelu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84506-31E5-4DBC-ABE0-D2AD07F77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69" y="872454"/>
            <a:ext cx="10916089" cy="598554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dirty="0"/>
              <a:t>Existuje více možných postupů, následující je příkladem tzv. "</a:t>
            </a:r>
            <a:r>
              <a:rPr lang="cs-CZ" dirty="0" err="1"/>
              <a:t>bottom</a:t>
            </a:r>
            <a:r>
              <a:rPr lang="cs-CZ" dirty="0"/>
              <a:t>-up" postupu.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dirty="0"/>
              <a:t>Odhadneme tzv. </a:t>
            </a:r>
            <a:r>
              <a:rPr lang="cs-CZ" b="1" dirty="0"/>
              <a:t>nulový (prázdný) model bez prediktorů</a:t>
            </a:r>
            <a:r>
              <a:rPr lang="cs-CZ" dirty="0"/>
              <a:t>, který zahrnuje pouze fixní a náhodný průsečík.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dirty="0"/>
              <a:t>Do modelu přidáme </a:t>
            </a:r>
            <a:r>
              <a:rPr lang="cs-CZ" b="1" dirty="0"/>
              <a:t>fixní efekty prediktorů úrovně 1 </a:t>
            </a:r>
            <a:r>
              <a:rPr lang="cs-CZ" dirty="0"/>
              <a:t>(v našem případě jsou to efekty čísla měření, sólového vystoupení a většího publika), případně i fixní efekty pro interakce mezi prediktory úrovně 1.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dirty="0"/>
              <a:t>Do modelu </a:t>
            </a:r>
            <a:r>
              <a:rPr lang="cs-CZ" b="1" dirty="0"/>
              <a:t>přidáme náhodné směrnice </a:t>
            </a:r>
            <a:r>
              <a:rPr lang="cs-CZ" dirty="0"/>
              <a:t>pro ty prediktory úrovně 1, u kterých předem očekáváme, že se jejich efekt může různit napříč jednotkami druhé úrovně (v našem případě to bude efekt čísla měření, protože očekáváme, že vývoj trémy v čase se bude u jednotlivých hudebníků lišit). Současně odhadneme také </a:t>
            </a:r>
            <a:r>
              <a:rPr lang="cs-CZ" b="1" dirty="0"/>
              <a:t>kovarianci mezi náhodným průsečíkem a směrnicemi</a:t>
            </a:r>
            <a:r>
              <a:rPr lang="cs-CZ" dirty="0"/>
              <a:t>, pokud nemáme dobrý důvod domnívat se, že je nulová.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dirty="0"/>
              <a:t>Do modelu přidáme </a:t>
            </a:r>
            <a:r>
              <a:rPr lang="cs-CZ" b="1" dirty="0"/>
              <a:t>fixní efekty prediktorů úrovně 2 </a:t>
            </a:r>
            <a:r>
              <a:rPr lang="cs-CZ" dirty="0"/>
              <a:t>(v našem případě efekt rysové negativní emocionality), </a:t>
            </a:r>
            <a:r>
              <a:rPr lang="cs-CZ" dirty="0" err="1"/>
              <a:t>meziúrovňové</a:t>
            </a:r>
            <a:r>
              <a:rPr lang="cs-CZ" dirty="0"/>
              <a:t> interakce (v našem případě interakci mezi sólovým vystoupením a negativní emocionalitou) a případně i fixní efekty pro interakce mezi prediktory úrovně 2.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dirty="0"/>
              <a:t>Další postup už je více explorační a souvisí také s ověřením předpokladů správné specifikace modelu:</a:t>
            </a:r>
          </a:p>
          <a:p>
            <a:pPr marL="617220" lvl="1" indent="-3429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Do modelu můžeme přidat náhodné směrnice pro ostatní prediktory úrovně 1 (u nichž jsme předem neočekávali, že se jejich efekt liší napříč jednotkami úrovně 2) a kovarianci mezi těmito směrnicemi a náhodným průsečíkem.</a:t>
            </a:r>
          </a:p>
          <a:p>
            <a:pPr marL="617220" lvl="1" indent="-342900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Dále můžeme do modelu přidat tzv. agregované proměnné jako fixní efekty: v našem případě např. relativní počet sólových vystoupení pro daného hudebníka, abychom si ověřili, že efekt sólového vystoupení je stejný v rámci i napříč jednotek úrovně 2.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dirty="0"/>
              <a:t>Ověření předpokladů.</a:t>
            </a:r>
          </a:p>
        </p:txBody>
      </p:sp>
    </p:spTree>
    <p:extLst>
      <p:ext uri="{BB962C8B-B14F-4D97-AF65-F5344CB8AC3E}">
        <p14:creationId xmlns:p14="http://schemas.microsoft.com/office/powerpoint/2010/main" val="251883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55C31-2DAF-41F4-8C3C-10FD5A73B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619"/>
            <a:ext cx="10515600" cy="788559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modely, které budeme odhadovat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9CBE3C3-3D05-41CD-BE51-82671EEB25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179776"/>
              </p:ext>
            </p:extLst>
          </p:nvPr>
        </p:nvGraphicFramePr>
        <p:xfrm>
          <a:off x="284528" y="1233182"/>
          <a:ext cx="10515602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769">
                  <a:extLst>
                    <a:ext uri="{9D8B030D-6E8A-4147-A177-3AD203B41FA5}">
                      <a16:colId xmlns:a16="http://schemas.microsoft.com/office/drawing/2014/main" val="3838090973"/>
                    </a:ext>
                  </a:extLst>
                </a:gridCol>
                <a:gridCol w="3766657">
                  <a:extLst>
                    <a:ext uri="{9D8B030D-6E8A-4147-A177-3AD203B41FA5}">
                      <a16:colId xmlns:a16="http://schemas.microsoft.com/office/drawing/2014/main" val="4106450661"/>
                    </a:ext>
                  </a:extLst>
                </a:gridCol>
                <a:gridCol w="1357794">
                  <a:extLst>
                    <a:ext uri="{9D8B030D-6E8A-4147-A177-3AD203B41FA5}">
                      <a16:colId xmlns:a16="http://schemas.microsoft.com/office/drawing/2014/main" val="2326846417"/>
                    </a:ext>
                  </a:extLst>
                </a:gridCol>
                <a:gridCol w="1357794">
                  <a:extLst>
                    <a:ext uri="{9D8B030D-6E8A-4147-A177-3AD203B41FA5}">
                      <a16:colId xmlns:a16="http://schemas.microsoft.com/office/drawing/2014/main" val="1481336950"/>
                    </a:ext>
                  </a:extLst>
                </a:gridCol>
                <a:gridCol w="1357794">
                  <a:extLst>
                    <a:ext uri="{9D8B030D-6E8A-4147-A177-3AD203B41FA5}">
                      <a16:colId xmlns:a16="http://schemas.microsoft.com/office/drawing/2014/main" val="3121542900"/>
                    </a:ext>
                  </a:extLst>
                </a:gridCol>
                <a:gridCol w="1357794">
                  <a:extLst>
                    <a:ext uri="{9D8B030D-6E8A-4147-A177-3AD203B41FA5}">
                      <a16:colId xmlns:a16="http://schemas.microsoft.com/office/drawing/2014/main" val="376222237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Efekty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M4…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81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Fixní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37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Průsečík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610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Číslo měření (L1)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9594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Sólové vystoupení (L1)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827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Větší publikum (L1)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263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Negativní emocionalita (L2)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5730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Negativní emocionalita (L2)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 × Sólové vystoupení (L1)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0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Náhodné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213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Var: Reziduum (L1)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Schoolbook" panose="02040604050505020304"/>
                          <a:ea typeface="+mn-ea"/>
                          <a:cs typeface="+mn-cs"/>
                        </a:rPr>
                        <a:t>X</a:t>
                      </a: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Schoolbook" panose="020406040505050203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Schoolbook" panose="02040604050505020304"/>
                          <a:ea typeface="+mn-ea"/>
                          <a:cs typeface="+mn-cs"/>
                        </a:rPr>
                        <a:t>X</a:t>
                      </a: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Schoolbook" panose="020406040505050203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Schoolbook" panose="02040604050505020304"/>
                          <a:ea typeface="+mn-ea"/>
                          <a:cs typeface="+mn-cs"/>
                        </a:rPr>
                        <a:t>X</a:t>
                      </a: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Schoolbook" panose="020406040505050203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Schoolbook" panose="020406040505050203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80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Var: Průsečík (L2)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54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Var: Číslo měření (L2)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22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Cov</a:t>
                      </a:r>
                      <a:r>
                        <a:rPr lang="cs-CZ" dirty="0"/>
                        <a:t>: Průsečík – Číslo měření (L2)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015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93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7A5C8-9DFF-4C19-84FE-FA48D4B42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35"/>
            <a:ext cx="10515600" cy="691887"/>
          </a:xfrm>
        </p:spPr>
        <p:txBody>
          <a:bodyPr>
            <a:normAutofit fontScale="90000"/>
          </a:bodyPr>
          <a:lstStyle/>
          <a:p>
            <a:r>
              <a:rPr lang="cs-CZ" dirty="0"/>
              <a:t>Finální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A8F496-DDFD-4274-BB42-0B7522C3CF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1454" y="1044430"/>
                <a:ext cx="10515600" cy="1325564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cs-CZ" sz="2400" dirty="0"/>
                  <a:t>Rovnice finálního modelu by měla vypadat takto: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𝑀𝑒𝑟𝑒𝑛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𝑆𝑜𝑙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𝑃𝑢𝑏𝑙𝑖𝑘𝑢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𝑁𝑒𝑔𝑒𝑚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𝑁𝑒𝑔𝑒𝑚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𝑆𝑜𝑙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eqAr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𝑀𝑒𝑟𝑒𝑛𝑖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A8F496-DDFD-4274-BB42-0B7522C3CF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1454" y="1044430"/>
                <a:ext cx="10515600" cy="1325564"/>
              </a:xfrm>
              <a:blipFill>
                <a:blip r:embed="rId2"/>
                <a:stretch>
                  <a:fillRect l="-232" t="-55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7E1392-46F8-45FC-8400-512B7F634BA5}"/>
              </a:ext>
            </a:extLst>
          </p:cNvPr>
          <p:cNvSpPr txBox="1">
            <a:spLocks/>
          </p:cNvSpPr>
          <p:nvPr/>
        </p:nvSpPr>
        <p:spPr>
          <a:xfrm>
            <a:off x="491454" y="2283852"/>
            <a:ext cx="10515600" cy="4408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/>
              <a:t>Průsečík </a:t>
            </a:r>
            <a:r>
              <a:rPr lang="cs-CZ" sz="1800" i="1" dirty="0"/>
              <a:t>b</a:t>
            </a:r>
            <a:r>
              <a:rPr lang="cs-CZ" sz="1800" baseline="-25000" dirty="0"/>
              <a:t>0</a:t>
            </a:r>
            <a:r>
              <a:rPr lang="cs-CZ" sz="1800" dirty="0"/>
              <a:t> představuje očekávanou hodnotu trémy náhodně vybraného hudebníka s průměrným skórem (32) negativní emocionality při 1. měření, hromadném vystoupení a malém publiku.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/>
              <a:t>Koeficient </a:t>
            </a:r>
            <a:r>
              <a:rPr lang="cs-CZ" sz="1800" i="1" dirty="0"/>
              <a:t>b</a:t>
            </a:r>
            <a:r>
              <a:rPr lang="cs-CZ" sz="1800" baseline="-25000" dirty="0"/>
              <a:t>1</a:t>
            </a:r>
            <a:r>
              <a:rPr lang="cs-CZ" sz="1800" dirty="0"/>
              <a:t> představuje očekávanou změnu v míře trémy mezi dvěma sousedními měřeními u náhodně vybraného hudebníka.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/>
              <a:t>Koeficient </a:t>
            </a:r>
            <a:r>
              <a:rPr lang="cs-CZ" sz="1800" i="1" dirty="0"/>
              <a:t>b</a:t>
            </a:r>
            <a:r>
              <a:rPr lang="cs-CZ" sz="1800" baseline="-25000" dirty="0"/>
              <a:t>2</a:t>
            </a:r>
            <a:r>
              <a:rPr lang="cs-CZ" sz="1800" dirty="0"/>
              <a:t> představuje očekávaný nárůst trémy při sólovém vystoupení ve srovnání s hromadným vystoupením u náhodně vybraného hudebníka s průměrným skórem (32) negativní emocionality.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/>
              <a:t>Koeficient </a:t>
            </a:r>
            <a:r>
              <a:rPr lang="cs-CZ" sz="1800" i="1" dirty="0"/>
              <a:t>b</a:t>
            </a:r>
            <a:r>
              <a:rPr lang="cs-CZ" sz="1800" baseline="-25000" dirty="0"/>
              <a:t>3</a:t>
            </a:r>
            <a:r>
              <a:rPr lang="cs-CZ" sz="1800" dirty="0"/>
              <a:t> představuje očekávaný nárůst trémy u náhodně vybraného hudebníka při vystoupení před větším publikem ve srovnání s vystoupením pouze před instruktorem.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/>
              <a:t>Koeficient </a:t>
            </a:r>
            <a:r>
              <a:rPr lang="cs-CZ" sz="1800" i="1" dirty="0"/>
              <a:t>b</a:t>
            </a:r>
            <a:r>
              <a:rPr lang="cs-CZ" sz="1800" baseline="-25000" dirty="0"/>
              <a:t>4</a:t>
            </a:r>
            <a:r>
              <a:rPr lang="cs-CZ" sz="1800" dirty="0"/>
              <a:t> představuje očekávaný rozdíl mezi dvěma náhodně vybranými hudebníky, kteří se liší o 1 bod ve skóru negativní emocionality, při nesólovém vystoupení.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/>
              <a:t>Koeficient </a:t>
            </a:r>
            <a:r>
              <a:rPr lang="cs-CZ" sz="1800" i="1" dirty="0"/>
              <a:t>b</a:t>
            </a:r>
            <a:r>
              <a:rPr lang="cs-CZ" sz="1800" baseline="-25000" dirty="0"/>
              <a:t>5</a:t>
            </a:r>
            <a:r>
              <a:rPr lang="cs-CZ" sz="1800" dirty="0"/>
              <a:t> představuje očekávanou změnu efektu sólového vystoupení při nárůstu skóru negativní emocionality o 1 bod (ale zároveň i očekávanou změnu efektu negativní emocionality při sólovém vystoupení ve srovnání s nesólovým).</a:t>
            </a:r>
          </a:p>
        </p:txBody>
      </p:sp>
    </p:spTree>
    <p:extLst>
      <p:ext uri="{BB962C8B-B14F-4D97-AF65-F5344CB8AC3E}">
        <p14:creationId xmlns:p14="http://schemas.microsoft.com/office/powerpoint/2010/main" val="58809474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617</TotalTime>
  <Words>1716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Century Schoolbook</vt:lpstr>
      <vt:lpstr>Wingdings 2</vt:lpstr>
      <vt:lpstr>View</vt:lpstr>
      <vt:lpstr>Víceúrovňová lineární regrese</vt:lpstr>
      <vt:lpstr>Zdroj dat</vt:lpstr>
      <vt:lpstr>Popis dat</vt:lpstr>
      <vt:lpstr>Popis dat</vt:lpstr>
      <vt:lpstr>Příprava dat</vt:lpstr>
      <vt:lpstr>Hypotézy, které budeme testovat</vt:lpstr>
      <vt:lpstr>Konstrukce dvouúrovňového modelu</vt:lpstr>
      <vt:lpstr>Základní modely, které budeme odhadovat</vt:lpstr>
      <vt:lpstr>Finální model</vt:lpstr>
      <vt:lpstr>Ověření předpokladů</vt:lpstr>
      <vt:lpstr>Ověření předpokladů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Víceúrovňová lineární regrese</dc:title>
  <dc:creator>Karel Rečka</dc:creator>
  <cp:lastModifiedBy>Karel Rečka</cp:lastModifiedBy>
  <cp:revision>65</cp:revision>
  <dcterms:created xsi:type="dcterms:W3CDTF">2021-01-07T12:01:25Z</dcterms:created>
  <dcterms:modified xsi:type="dcterms:W3CDTF">2021-01-12T16:49:48Z</dcterms:modified>
</cp:coreProperties>
</file>