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69"/>
  </p:notesMasterIdLst>
  <p:sldIdLst>
    <p:sldId id="275" r:id="rId2"/>
    <p:sldId id="273" r:id="rId3"/>
    <p:sldId id="323" r:id="rId4"/>
    <p:sldId id="291" r:id="rId5"/>
    <p:sldId id="320" r:id="rId6"/>
    <p:sldId id="321" r:id="rId7"/>
    <p:sldId id="304" r:id="rId8"/>
    <p:sldId id="384" r:id="rId9"/>
    <p:sldId id="288" r:id="rId10"/>
    <p:sldId id="279" r:id="rId11"/>
    <p:sldId id="280" r:id="rId12"/>
    <p:sldId id="385" r:id="rId13"/>
    <p:sldId id="386" r:id="rId14"/>
    <p:sldId id="281" r:id="rId15"/>
    <p:sldId id="383" r:id="rId16"/>
    <p:sldId id="387" r:id="rId17"/>
    <p:sldId id="322" r:id="rId18"/>
    <p:sldId id="337" r:id="rId19"/>
    <p:sldId id="338" r:id="rId20"/>
    <p:sldId id="339" r:id="rId21"/>
    <p:sldId id="340" r:id="rId22"/>
    <p:sldId id="286" r:id="rId23"/>
    <p:sldId id="342" r:id="rId24"/>
    <p:sldId id="343" r:id="rId25"/>
    <p:sldId id="344" r:id="rId26"/>
    <p:sldId id="346" r:id="rId27"/>
    <p:sldId id="287" r:id="rId28"/>
    <p:sldId id="341" r:id="rId29"/>
    <p:sldId id="347" r:id="rId30"/>
    <p:sldId id="348" r:id="rId31"/>
    <p:sldId id="349" r:id="rId32"/>
    <p:sldId id="350" r:id="rId33"/>
    <p:sldId id="352" r:id="rId34"/>
    <p:sldId id="353" r:id="rId35"/>
    <p:sldId id="351" r:id="rId36"/>
    <p:sldId id="354" r:id="rId37"/>
    <p:sldId id="355" r:id="rId38"/>
    <p:sldId id="356" r:id="rId39"/>
    <p:sldId id="357" r:id="rId40"/>
    <p:sldId id="358" r:id="rId41"/>
    <p:sldId id="359" r:id="rId42"/>
    <p:sldId id="308" r:id="rId43"/>
    <p:sldId id="309" r:id="rId44"/>
    <p:sldId id="310" r:id="rId45"/>
    <p:sldId id="361" r:id="rId46"/>
    <p:sldId id="362" r:id="rId47"/>
    <p:sldId id="363" r:id="rId48"/>
    <p:sldId id="364" r:id="rId49"/>
    <p:sldId id="365" r:id="rId50"/>
    <p:sldId id="366" r:id="rId51"/>
    <p:sldId id="388" r:id="rId52"/>
    <p:sldId id="367" r:id="rId53"/>
    <p:sldId id="368" r:id="rId54"/>
    <p:sldId id="369" r:id="rId55"/>
    <p:sldId id="371" r:id="rId56"/>
    <p:sldId id="372" r:id="rId57"/>
    <p:sldId id="370" r:id="rId58"/>
    <p:sldId id="335" r:id="rId59"/>
    <p:sldId id="373" r:id="rId60"/>
    <p:sldId id="375" r:id="rId61"/>
    <p:sldId id="377" r:id="rId62"/>
    <p:sldId id="378" r:id="rId63"/>
    <p:sldId id="379" r:id="rId64"/>
    <p:sldId id="380" r:id="rId65"/>
    <p:sldId id="381" r:id="rId66"/>
    <p:sldId id="382" r:id="rId67"/>
    <p:sldId id="376" r:id="rId68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87433" autoAdjust="0"/>
  </p:normalViewPr>
  <p:slideViewPr>
    <p:cSldViewPr>
      <p:cViewPr varScale="1">
        <p:scale>
          <a:sx n="73" d="100"/>
          <a:sy n="73" d="100"/>
        </p:scale>
        <p:origin x="466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16520172972234"/>
          <c:y val="7.1226505313396554E-2"/>
          <c:w val="0.83942226130363151"/>
          <c:h val="0.76669043728024566"/>
        </c:manualLayout>
      </c:layout>
      <c:lineChart>
        <c:grouping val="standard"/>
        <c:varyColors val="0"/>
        <c:ser>
          <c:idx val="0"/>
          <c:order val="0"/>
          <c:tx>
            <c:strRef>
              <c:f>List1!$B$14</c:f>
              <c:strCache>
                <c:ptCount val="1"/>
                <c:pt idx="0">
                  <c:v>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List1!$C$13:$D$13</c:f>
              <c:numCache>
                <c:formatCode>General</c:formatCode>
                <c:ptCount val="2"/>
                <c:pt idx="0">
                  <c:v>2</c:v>
                </c:pt>
                <c:pt idx="1">
                  <c:v>4</c:v>
                </c:pt>
              </c:numCache>
            </c:numRef>
          </c:cat>
          <c:val>
            <c:numRef>
              <c:f>List1!$C$14:$D$14</c:f>
              <c:numCache>
                <c:formatCode>0.000</c:formatCode>
                <c:ptCount val="2"/>
                <c:pt idx="0">
                  <c:v>2.8398912080951173</c:v>
                </c:pt>
                <c:pt idx="1">
                  <c:v>3.2609351188082965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1B-48C5-89DF-B031827DB0BD}"/>
            </c:ext>
          </c:extLst>
        </c:ser>
        <c:ser>
          <c:idx val="1"/>
          <c:order val="1"/>
          <c:tx>
            <c:strRef>
              <c:f>List1!$B$15</c:f>
              <c:strCache>
                <c:ptCount val="1"/>
                <c:pt idx="0">
                  <c:v>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List1!$C$13:$D$13</c:f>
              <c:numCache>
                <c:formatCode>General</c:formatCode>
                <c:ptCount val="2"/>
                <c:pt idx="0">
                  <c:v>2</c:v>
                </c:pt>
                <c:pt idx="1">
                  <c:v>4</c:v>
                </c:pt>
              </c:numCache>
            </c:numRef>
          </c:cat>
          <c:val>
            <c:numRef>
              <c:f>List1!$C$15:$D$15</c:f>
              <c:numCache>
                <c:formatCode>0.000</c:formatCode>
                <c:ptCount val="2"/>
                <c:pt idx="0">
                  <c:v>2.6301348762085222</c:v>
                </c:pt>
                <c:pt idx="1">
                  <c:v>3.3845977566401837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E1B-48C5-89DF-B031827DB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54550831"/>
        <c:axId val="1728607167"/>
      </c:lineChart>
      <c:catAx>
        <c:axId val="1254550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28607167"/>
        <c:crosses val="autoZero"/>
        <c:auto val="1"/>
        <c:lblAlgn val="ctr"/>
        <c:lblOffset val="100"/>
        <c:noMultiLvlLbl val="0"/>
      </c:catAx>
      <c:valAx>
        <c:axId val="1728607167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54550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298906164648196"/>
          <c:y val="0.53981049538618997"/>
          <c:w val="0.22419649954923149"/>
          <c:h val="0.116373990986975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680CB724-4D3E-48BC-846F-28126695EA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85A75C0-952F-4850-8446-60DD80357CF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943735C-93A8-4FE6-A7F4-E6323EA1C030}" type="datetimeFigureOut">
              <a:rPr lang="cs-CZ"/>
              <a:pPr>
                <a:defRPr/>
              </a:pPr>
              <a:t>10.11.2020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C7430B83-F16C-4339-85C8-795EA89241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5630EBFF-59A1-4EF9-8CF9-78A362BD50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7865312-ADA0-4F63-ACAA-9A5002F4FC4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00419B2-A767-4B4F-8A79-E53EAD5906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E688444-0E13-4360-A288-EEC3851F85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quantpsy.org/sobel/sobel.htm" TargetMode="External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danielsoper.com/statcalc3/calc.aspx?id=31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>
            <a:extLst>
              <a:ext uri="{FF2B5EF4-FFF2-40B4-BE49-F238E27FC236}">
                <a16:creationId xmlns:a16="http://schemas.microsoft.com/office/drawing/2014/main" id="{BC77B5A6-C3BD-4F96-A555-8FFA3092F9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Zástupný symbol pro poznámky 2">
            <a:extLst>
              <a:ext uri="{FF2B5EF4-FFF2-40B4-BE49-F238E27FC236}">
                <a16:creationId xmlns:a16="http://schemas.microsoft.com/office/drawing/2014/main" id="{C390E14C-03FB-4E14-AE7C-911DD42383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5124" name="Zástupný symbol pro číslo snímku 3">
            <a:extLst>
              <a:ext uri="{FF2B5EF4-FFF2-40B4-BE49-F238E27FC236}">
                <a16:creationId xmlns:a16="http://schemas.microsoft.com/office/drawing/2014/main" id="{6857484C-F143-4BDD-A307-8658BEE362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AA833D-CF14-4296-A3C7-5EABDB0DA802}" type="slidenum">
              <a:rPr lang="cs-CZ" altLang="cs-CZ" smtClean="0">
                <a:latin typeface="Segoe UI" panose="020B0502040204020203" pitchFamily="34" charset="0"/>
              </a:rPr>
              <a:pPr>
                <a:spcBef>
                  <a:spcPct val="0"/>
                </a:spcBef>
              </a:pPr>
              <a:t>1</a:t>
            </a:fld>
            <a:endParaRPr lang="cs-CZ" altLang="cs-CZ">
              <a:latin typeface="Segoe UI" panose="020B0502040204020203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>
            <a:extLst>
              <a:ext uri="{FF2B5EF4-FFF2-40B4-BE49-F238E27FC236}">
                <a16:creationId xmlns:a16="http://schemas.microsoft.com/office/drawing/2014/main" id="{2622F347-21F9-47DF-97D1-766A4D6041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Zástupný symbol pro poznámky 2">
            <a:extLst>
              <a:ext uri="{FF2B5EF4-FFF2-40B4-BE49-F238E27FC236}">
                <a16:creationId xmlns:a16="http://schemas.microsoft.com/office/drawing/2014/main" id="{7D01F40F-A743-43DE-96DD-F72C07DAAB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7172" name="Zástupný symbol pro číslo snímku 3">
            <a:extLst>
              <a:ext uri="{FF2B5EF4-FFF2-40B4-BE49-F238E27FC236}">
                <a16:creationId xmlns:a16="http://schemas.microsoft.com/office/drawing/2014/main" id="{5F0C8BF1-E053-4217-AC50-8419893750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CE9652-CCA6-4DC0-B4B6-355D20C53BA8}" type="slidenum">
              <a:rPr lang="cs-CZ" altLang="cs-CZ" smtClean="0">
                <a:latin typeface="Segoe UI" panose="020B0502040204020203" pitchFamily="34" charset="0"/>
              </a:rPr>
              <a:pPr>
                <a:spcBef>
                  <a:spcPct val="0"/>
                </a:spcBef>
              </a:pPr>
              <a:t>2</a:t>
            </a:fld>
            <a:endParaRPr lang="cs-CZ" altLang="cs-CZ">
              <a:latin typeface="Segoe UI" panose="020B0502040204020203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>
            <a:extLst>
              <a:ext uri="{FF2B5EF4-FFF2-40B4-BE49-F238E27FC236}">
                <a16:creationId xmlns:a16="http://schemas.microsoft.com/office/drawing/2014/main" id="{F7D9AD5D-81B8-4639-B204-F7C2857A28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>
            <a:extLst>
              <a:ext uri="{FF2B5EF4-FFF2-40B4-BE49-F238E27FC236}">
                <a16:creationId xmlns:a16="http://schemas.microsoft.com/office/drawing/2014/main" id="{2C2CAF62-E13A-4DFF-8E62-B08E6149E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8676" name="Zástupný symbol pro číslo snímku 3">
            <a:extLst>
              <a:ext uri="{FF2B5EF4-FFF2-40B4-BE49-F238E27FC236}">
                <a16:creationId xmlns:a16="http://schemas.microsoft.com/office/drawing/2014/main" id="{D8D563DC-6146-43C8-A291-CC14448508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fld id="{7C07C38B-F7B3-4852-9642-4781588308F1}" type="slidenum">
              <a:rPr lang="cs-CZ" altLang="cs-CZ" sz="1200" smtClean="0"/>
              <a:pPr/>
              <a:t>32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id="{DF864B89-9E1F-4CA9-86CE-1FFF36CFDD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id="{370200FD-25C0-44F7-9C4D-6FE3956800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52652BB9-4355-4C07-A3E0-650B2E7359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fld id="{3B310A87-0EC6-4017-95A5-31E7A212E53B}" type="slidenum">
              <a:rPr lang="cs-CZ" altLang="cs-CZ" sz="1200" smtClean="0"/>
              <a:pPr/>
              <a:t>33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>
            <a:extLst>
              <a:ext uri="{FF2B5EF4-FFF2-40B4-BE49-F238E27FC236}">
                <a16:creationId xmlns:a16="http://schemas.microsoft.com/office/drawing/2014/main" id="{467EE8F0-3BC8-4A3F-BB1C-88E098D33C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Zástupný symbol pro poznámky 2">
            <a:extLst>
              <a:ext uri="{FF2B5EF4-FFF2-40B4-BE49-F238E27FC236}">
                <a16:creationId xmlns:a16="http://schemas.microsoft.com/office/drawing/2014/main" id="{409F4312-4269-4E77-8CBE-0C17ACAF41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2772" name="Zástupný symbol pro číslo snímku 3">
            <a:extLst>
              <a:ext uri="{FF2B5EF4-FFF2-40B4-BE49-F238E27FC236}">
                <a16:creationId xmlns:a16="http://schemas.microsoft.com/office/drawing/2014/main" id="{576E29BB-47E3-475E-92F3-390904E39F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fld id="{B74848D4-D2BB-48F0-B863-D9FD1AD4EB3B}" type="slidenum">
              <a:rPr lang="cs-CZ" altLang="cs-CZ" sz="1200" smtClean="0"/>
              <a:pPr/>
              <a:t>34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>
            <a:extLst>
              <a:ext uri="{FF2B5EF4-FFF2-40B4-BE49-F238E27FC236}">
                <a16:creationId xmlns:a16="http://schemas.microsoft.com/office/drawing/2014/main" id="{698E967B-C879-4247-A6B6-6C49C3C84E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Zástupný symbol pro poznámky 2">
            <a:extLst>
              <a:ext uri="{FF2B5EF4-FFF2-40B4-BE49-F238E27FC236}">
                <a16:creationId xmlns:a16="http://schemas.microsoft.com/office/drawing/2014/main" id="{71364E68-60E5-4D7E-B9D7-C8B15DBC80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43012" name="Zástupný symbol pro číslo snímku 3">
            <a:extLst>
              <a:ext uri="{FF2B5EF4-FFF2-40B4-BE49-F238E27FC236}">
                <a16:creationId xmlns:a16="http://schemas.microsoft.com/office/drawing/2014/main" id="{9C9EFD9F-0A06-4804-B96D-5006563D06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fld id="{8DE56AEF-B885-4AD8-80A6-6FF506861350}" type="slidenum">
              <a:rPr lang="cs-CZ" altLang="cs-CZ" sz="1200" smtClean="0"/>
              <a:pPr/>
              <a:t>43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>
            <a:extLst>
              <a:ext uri="{FF2B5EF4-FFF2-40B4-BE49-F238E27FC236}">
                <a16:creationId xmlns:a16="http://schemas.microsoft.com/office/drawing/2014/main" id="{3BA081E1-A3DA-4534-AE9B-6CC349E6F9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Zástupný symbol pro poznámky 2">
            <a:extLst>
              <a:ext uri="{FF2B5EF4-FFF2-40B4-BE49-F238E27FC236}">
                <a16:creationId xmlns:a16="http://schemas.microsoft.com/office/drawing/2014/main" id="{230459E3-1FF3-4206-B96B-A984D37C95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>
                <a:hlinkClick r:id="rId3"/>
              </a:rPr>
              <a:t>http://quantpsy.org/sobel/sobel.htm</a:t>
            </a:r>
            <a:endParaRPr lang="cs-CZ" altLang="cs-CZ"/>
          </a:p>
          <a:p>
            <a:r>
              <a:rPr lang="cs-CZ" altLang="cs-CZ">
                <a:hlinkClick r:id="rId4"/>
              </a:rPr>
              <a:t>http://www.danielsoper.com/statcalc3/calc.aspx?id=31</a:t>
            </a:r>
            <a:endParaRPr lang="cs-CZ" altLang="cs-CZ"/>
          </a:p>
          <a:p>
            <a:endParaRPr lang="cs-CZ" altLang="cs-CZ"/>
          </a:p>
          <a:p>
            <a:endParaRPr lang="cs-CZ" altLang="cs-CZ"/>
          </a:p>
        </p:txBody>
      </p:sp>
      <p:sp>
        <p:nvSpPr>
          <p:cNvPr id="45060" name="Zástupný symbol pro číslo snímku 3">
            <a:extLst>
              <a:ext uri="{FF2B5EF4-FFF2-40B4-BE49-F238E27FC236}">
                <a16:creationId xmlns:a16="http://schemas.microsoft.com/office/drawing/2014/main" id="{7C8AE9D3-EB43-4965-9ECB-ABF1E9AAF9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fld id="{96BB7C22-E059-4F69-AB52-41502FC4C2BE}" type="slidenum">
              <a:rPr lang="cs-CZ" altLang="cs-CZ" sz="1200" smtClean="0"/>
              <a:pPr/>
              <a:t>44</a:t>
            </a:fld>
            <a:endParaRPr lang="cs-CZ" altLang="cs-CZ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extLst>
              <a:ext uri="{FF2B5EF4-FFF2-40B4-BE49-F238E27FC236}">
                <a16:creationId xmlns:a16="http://schemas.microsoft.com/office/drawing/2014/main" id="{5EB31388-5A52-4EC6-897B-9541E0C07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EF18CD-A57C-4712-A376-E8BDEBBE50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F01A4A-366E-4F31-B255-A0922C1E61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855365-F3F2-4FD1-A0F2-13B0F06DCF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5CC5C-EFA6-4070-88B3-2DB0A5ACEB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836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620567D9-48DA-4A4A-B128-5D4120BC0B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1793665F-E621-4CE9-A7AC-656B8950F4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68AA72F1-E05F-42C6-B3E9-23E766315E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E1B8E-B92E-4170-9DAE-F8BFC306C8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6312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3AC3B81-A2C8-4580-80BE-B20B73E98D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BF7FB30D-8F60-4981-8BCD-894BFB3191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4EDE031D-72B6-4EC6-BC5D-22017C68EB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D3DBA-4C4E-4AC9-A701-70B5A40B2F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122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8001000" cy="2057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26CC44F-E060-4469-AAA7-2E2FD5BCA3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CB780A9-F65D-4457-B68C-07D27A6DF6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4FED504-B4AD-4D2C-827E-8B76D75BFD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13D36-B7A0-4CC2-8EB3-C6BB92939D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987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B14AD7E-DFE3-4C15-817C-A84A92E31B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8D03C31-DBBF-4FA6-919D-2F42A6B101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7608355-EC9E-4F48-9E1E-0D58EACE11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1AC06-7104-49F1-A5A0-D688F57082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048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068E083-17A7-4CC4-ACC7-98EAF761E2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293C87F5-A5FB-42A5-8819-543320679D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E0973CE1-4DEE-46A4-9B4A-5DE26B744D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265E2-48CB-4AD9-9F9C-B525E7BE34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028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AA0FFE8-4FB7-4F53-95CB-0E9CE89B97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C0078D7-5343-4DC4-9041-20F35F934E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7F8EB3D4-A686-4A46-BAB9-9AFE5820BB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833B6-4F51-460E-8F40-018EF1448E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3129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2ECAB260-7748-4EE8-BC78-C3EDD9E3EC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67D13D7-C523-459D-8C63-C83F6A4EB1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F81FB4CB-5289-4756-B4A7-656A909D28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C9774-5342-4794-BE34-4EE6EDAB5B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392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A0779FA0-A329-49CC-89BB-BF70D988D8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53548D04-9F57-41A5-8D95-C3D0D4AC6B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2D8F41BC-B1F4-4445-BC6F-B9B557CA06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3C43C-35D3-4AF3-AC58-F7E9BCDFB6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361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E2269DE7-C0C1-4D4D-98D3-E6C51D76D2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E889237D-899D-438C-94F4-982927C5E4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FE9EABC7-810F-4DBE-901A-06DAB0D018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FD736-DFE4-47C4-A393-DB483953ED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569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698F301-E93B-46E3-AE6E-79C2C8A993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0217F9B-BB06-4970-8BF0-727F0D34FF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38BB479-14BA-4208-B11E-88B35DF8C2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44086-ADF1-40D4-89C6-DA1018EBF3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6685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A1709EA-F1B5-4FD0-BFC3-6E426CB000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C65631A-8252-486F-8092-F61EE08802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6F1A816-0945-4594-9E03-940D9B20AF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EFA10-CE56-455D-8209-2124692161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87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C22AFDC-26E9-4DE0-BD4E-EE75CE5F78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2B6E25C-CCEB-412D-9434-30AB7179B2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AutoShape 7">
            <a:extLst>
              <a:ext uri="{FF2B5EF4-FFF2-40B4-BE49-F238E27FC236}">
                <a16:creationId xmlns:a16="http://schemas.microsoft.com/office/drawing/2014/main" id="{9F5E230B-1933-4AB2-AB0A-F46D19E3C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9" name="Line 8">
            <a:extLst>
              <a:ext uri="{FF2B5EF4-FFF2-40B4-BE49-F238E27FC236}">
                <a16:creationId xmlns:a16="http://schemas.microsoft.com/office/drawing/2014/main" id="{01144A90-B230-40A4-AFCC-896CA2434A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7" name="Rectangle 9">
            <a:extLst>
              <a:ext uri="{FF2B5EF4-FFF2-40B4-BE49-F238E27FC236}">
                <a16:creationId xmlns:a16="http://schemas.microsoft.com/office/drawing/2014/main" id="{FBA8A446-E9CF-47A5-9822-DD9B5C4FDC8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298" name="Rectangle 10">
            <a:extLst>
              <a:ext uri="{FF2B5EF4-FFF2-40B4-BE49-F238E27FC236}">
                <a16:creationId xmlns:a16="http://schemas.microsoft.com/office/drawing/2014/main" id="{4033912E-B2AF-4E99-844C-73BAB836231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299" name="Rectangle 11">
            <a:extLst>
              <a:ext uri="{FF2B5EF4-FFF2-40B4-BE49-F238E27FC236}">
                <a16:creationId xmlns:a16="http://schemas.microsoft.com/office/drawing/2014/main" id="{C7A26ACB-AA28-48AF-9D12-CFE0984827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3376283-351F-41D2-B140-15F395284E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Segoe UI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esmos.com/calculato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davidakenny.net/kenny.htm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wmf"/><Relationship Id="rId4" Type="http://schemas.openxmlformats.org/officeDocument/2006/relationships/hyperlink" Target="http://www.processmacro.org/index.html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6A768722-271C-4098-8026-38E678F8607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sz="2400" dirty="0"/>
              <a:t>PSYb2520</a:t>
            </a:r>
            <a:br>
              <a:rPr lang="cs-CZ" altLang="cs-CZ" sz="2400" dirty="0"/>
            </a:br>
            <a:r>
              <a:rPr lang="cs-CZ" altLang="cs-CZ" sz="2400" dirty="0"/>
              <a:t>Statistická analýza dat v psychologii II</a:t>
            </a:r>
            <a:br>
              <a:rPr lang="cs-CZ" altLang="cs-CZ" sz="2400" dirty="0"/>
            </a:br>
            <a:r>
              <a:rPr lang="cs-CZ" altLang="cs-CZ" sz="2400" b="1" dirty="0"/>
              <a:t>Přednáška 3</a:t>
            </a:r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D1538BCC-CC01-4BA7-91C0-69732E98439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11188" y="3429000"/>
            <a:ext cx="7993062" cy="3168650"/>
          </a:xfrm>
        </p:spPr>
        <p:txBody>
          <a:bodyPr/>
          <a:lstStyle/>
          <a:p>
            <a:pPr algn="ctr" eaLnBrk="1" hangingPunct="1"/>
            <a:r>
              <a:rPr lang="cs-CZ" altLang="cs-CZ" sz="4000" b="1">
                <a:solidFill>
                  <a:schemeClr val="accent2"/>
                </a:solidFill>
              </a:rPr>
              <a:t>Pokročilá využití regresního modelu</a:t>
            </a:r>
            <a:endParaRPr lang="cs-CZ" altLang="cs-CZ" sz="2400" b="1">
              <a:solidFill>
                <a:schemeClr val="accent2"/>
              </a:solidFill>
            </a:endParaRPr>
          </a:p>
          <a:p>
            <a:pPr eaLnBrk="1" hangingPunct="1"/>
            <a:endParaRPr lang="cs-CZ" altLang="cs-CZ" b="1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Hierarchická lineární regrese</a:t>
            </a:r>
            <a:endParaRPr lang="en-US" altLang="cs-CZ"/>
          </a:p>
        </p:txBody>
      </p:sp>
      <p:sp>
        <p:nvSpPr>
          <p:cNvPr id="1048648" name="Zástupný symbol pro obsah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altLang="cs-CZ" sz="2400" dirty="0"/>
              <a:t>Bloková, se sadami (</a:t>
            </a:r>
            <a:r>
              <a:rPr lang="cs-CZ" altLang="cs-CZ" sz="2400" dirty="0" err="1"/>
              <a:t>sets</a:t>
            </a:r>
            <a:r>
              <a:rPr lang="cs-CZ" altLang="cs-CZ" sz="2400" dirty="0"/>
              <a:t>) prediktorů</a:t>
            </a:r>
          </a:p>
          <a:p>
            <a:pPr>
              <a:spcAft>
                <a:spcPts val="600"/>
              </a:spcAft>
            </a:pPr>
            <a:r>
              <a:rPr lang="cs-CZ" altLang="cs-CZ" sz="2400" dirty="0"/>
              <a:t>Prediktory vkládáme po skupinách (popř. jednotlivě) v teoreticky zdůvodněném pořadí</a:t>
            </a:r>
          </a:p>
          <a:p>
            <a:pPr>
              <a:spcAft>
                <a:spcPts val="0"/>
              </a:spcAft>
            </a:pPr>
            <a:r>
              <a:rPr lang="cs-CZ" altLang="cs-CZ" sz="2400" dirty="0"/>
              <a:t>Teoreticky zdůvodněné pořadí umožňuje rozdělit rozptyl </a:t>
            </a:r>
            <a:r>
              <a:rPr lang="cs-CZ" altLang="cs-CZ" sz="2400" i="1" dirty="0"/>
              <a:t>Y</a:t>
            </a:r>
            <a:r>
              <a:rPr lang="cs-CZ" altLang="cs-CZ" sz="2400" dirty="0"/>
              <a:t> na smysluplné části (variance </a:t>
            </a:r>
            <a:r>
              <a:rPr lang="cs-CZ" altLang="cs-CZ" sz="2400" dirty="0" err="1"/>
              <a:t>partitioning</a:t>
            </a:r>
            <a:r>
              <a:rPr lang="cs-CZ" altLang="cs-CZ" sz="2400" dirty="0"/>
              <a:t>)</a:t>
            </a:r>
          </a:p>
          <a:p>
            <a:pPr lvl="1">
              <a:spcAft>
                <a:spcPts val="0"/>
              </a:spcAft>
            </a:pPr>
            <a:r>
              <a:rPr lang="cs-CZ" altLang="cs-CZ" sz="2000" dirty="0"/>
              <a:t>Změna pořadí prediktorů změní velikost těch částí</a:t>
            </a:r>
            <a:endParaRPr lang="en-GB" altLang="cs-CZ" sz="2000" dirty="0"/>
          </a:p>
          <a:p>
            <a:pPr lvl="1">
              <a:spcAft>
                <a:spcPts val="600"/>
              </a:spcAft>
            </a:pPr>
            <a:r>
              <a:rPr lang="en-GB" altLang="cs-CZ" sz="2000" dirty="0" err="1"/>
              <a:t>Sm</a:t>
            </a:r>
            <a:r>
              <a:rPr lang="cs-CZ" altLang="cs-CZ" sz="2000" dirty="0" err="1"/>
              <a:t>ysluplnost</a:t>
            </a:r>
            <a:r>
              <a:rPr lang="cs-CZ" altLang="cs-CZ" sz="2000" dirty="0"/>
              <a:t> se odvozuje právě od toho, kterými prediktory je rozptyl Y vysvětlen.</a:t>
            </a:r>
          </a:p>
          <a:p>
            <a:pPr>
              <a:spcAft>
                <a:spcPts val="0"/>
              </a:spcAft>
            </a:pPr>
            <a:r>
              <a:rPr lang="cs-CZ" altLang="cs-CZ" sz="2400" dirty="0"/>
              <a:t>Zajímá nás schopnost sady prediktorů vylepšit model</a:t>
            </a:r>
          </a:p>
          <a:p>
            <a:pPr lvl="1"/>
            <a:r>
              <a:rPr lang="cs-CZ" altLang="cs-CZ" sz="2000" dirty="0"/>
              <a:t>Srovnání různých oblastí vlivu na zkoumaný jev</a:t>
            </a:r>
          </a:p>
          <a:p>
            <a:pPr lvl="1"/>
            <a:r>
              <a:rPr lang="cs-CZ" altLang="cs-CZ" sz="2000" dirty="0"/>
              <a:t>Zkoumání inkrementální validity</a:t>
            </a:r>
          </a:p>
          <a:p>
            <a:pPr lvl="1"/>
            <a:endParaRPr lang="en-US" altLang="cs-CZ" sz="2000" dirty="0"/>
          </a:p>
          <a:p>
            <a:pPr lvl="1"/>
            <a:endParaRPr lang="cs-CZ" altLang="cs-CZ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Obvyklá řazení bloků</a:t>
            </a:r>
            <a:endParaRPr lang="en-US" altLang="cs-CZ"/>
          </a:p>
        </p:txBody>
      </p:sp>
      <p:sp>
        <p:nvSpPr>
          <p:cNvPr id="1048650" name="Zástupný symbol pro obsah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dirty="0"/>
              <a:t>Dle času, kauzální priority</a:t>
            </a:r>
          </a:p>
          <a:p>
            <a:pPr lvl="1">
              <a:spcAft>
                <a:spcPts val="1200"/>
              </a:spcAft>
            </a:pPr>
            <a:r>
              <a:rPr lang="cs-CZ" altLang="cs-CZ" dirty="0"/>
              <a:t>Př. od dispozičním k situačním…</a:t>
            </a:r>
          </a:p>
          <a:p>
            <a:pPr marL="0" indent="0">
              <a:buNone/>
            </a:pPr>
            <a:r>
              <a:rPr lang="cs-CZ" altLang="cs-CZ" dirty="0"/>
              <a:t>Od známých k neznámým vlivům</a:t>
            </a:r>
          </a:p>
          <a:p>
            <a:pPr lvl="1">
              <a:spcAft>
                <a:spcPts val="1200"/>
              </a:spcAft>
            </a:pPr>
            <a:r>
              <a:rPr lang="cs-CZ" altLang="cs-CZ" dirty="0" err="1"/>
              <a:t>Stat</a:t>
            </a:r>
            <a:r>
              <a:rPr lang="cs-CZ" altLang="cs-CZ" dirty="0"/>
              <a:t>. kontrola intervenujících proměnných</a:t>
            </a:r>
          </a:p>
          <a:p>
            <a:pPr marL="0" indent="0">
              <a:buNone/>
            </a:pPr>
            <a:r>
              <a:rPr lang="cs-CZ" altLang="cs-CZ" dirty="0"/>
              <a:t>Podle výzkumné relevance </a:t>
            </a:r>
          </a:p>
          <a:p>
            <a:pPr lvl="1"/>
            <a:r>
              <a:rPr lang="cs-CZ" altLang="cs-CZ" dirty="0"/>
              <a:t>Od ústředních po „co kdyby“; maximalizace síly</a:t>
            </a:r>
          </a:p>
          <a:p>
            <a:endParaRPr lang="en-US" alt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>
            <a:extLst>
              <a:ext uri="{FF2B5EF4-FFF2-40B4-BE49-F238E27FC236}">
                <a16:creationId xmlns:a16="http://schemas.microsoft.com/office/drawing/2014/main" id="{A0BAD521-6B37-45CA-9AB6-48DAE048E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Srovnávání modelů po blocích</a:t>
            </a:r>
            <a:endParaRPr lang="en-US" altLang="cs-CZ" dirty="0"/>
          </a:p>
        </p:txBody>
      </p:sp>
      <p:sp>
        <p:nvSpPr>
          <p:cNvPr id="3076" name="Zástupný symbol pro obsah 2">
            <a:extLst>
              <a:ext uri="{FF2B5EF4-FFF2-40B4-BE49-F238E27FC236}">
                <a16:creationId xmlns:a16="http://schemas.microsoft.com/office/drawing/2014/main" id="{A014C85A-81B5-48A2-8D3E-19EA71337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7" y="1752600"/>
            <a:ext cx="8181975" cy="4267200"/>
          </a:xfrm>
        </p:spPr>
        <p:txBody>
          <a:bodyPr/>
          <a:lstStyle/>
          <a:p>
            <a:r>
              <a:rPr lang="cs-CZ" altLang="cs-CZ" sz="2800" dirty="0"/>
              <a:t>Po vložení bloku sledujeme, zda došlo k nárůstu </a:t>
            </a:r>
            <a:r>
              <a:rPr lang="cs-CZ" altLang="cs-CZ" sz="2800" i="1" dirty="0"/>
              <a:t>R</a:t>
            </a:r>
            <a:r>
              <a:rPr lang="cs-CZ" altLang="cs-CZ" sz="2800" baseline="30000" dirty="0"/>
              <a:t>2 </a:t>
            </a:r>
            <a:r>
              <a:rPr lang="cs-CZ" altLang="cs-CZ" sz="2800" dirty="0"/>
              <a:t>oproti předchozímu modelu</a:t>
            </a:r>
            <a:endParaRPr lang="cs-CZ" altLang="cs-CZ" sz="2800" baseline="30000" dirty="0"/>
          </a:p>
          <a:p>
            <a:r>
              <a:rPr lang="cs-CZ" altLang="cs-CZ" sz="2800" dirty="0"/>
              <a:t>Test signifikance nárůstu </a:t>
            </a:r>
            <a:r>
              <a:rPr lang="cs-CZ" altLang="cs-CZ" sz="2800" i="1" dirty="0"/>
              <a:t>R</a:t>
            </a:r>
            <a:r>
              <a:rPr lang="cs-CZ" altLang="cs-CZ" sz="2800" baseline="30000" dirty="0"/>
              <a:t>2</a:t>
            </a:r>
            <a:endParaRPr lang="cs-CZ" altLang="cs-CZ" sz="2800" dirty="0"/>
          </a:p>
          <a:p>
            <a:pPr lvl="1"/>
            <a:r>
              <a:rPr lang="cs-CZ" altLang="cs-CZ" sz="2400" dirty="0"/>
              <a:t>Je-li A 1. blok prediktorů a B 2., </a:t>
            </a:r>
            <a:r>
              <a:rPr lang="cs-CZ" altLang="cs-CZ" sz="2400" i="1" dirty="0"/>
              <a:t>H</a:t>
            </a:r>
            <a:r>
              <a:rPr lang="cs-CZ" altLang="cs-CZ" sz="2400" baseline="-25000" dirty="0"/>
              <a:t>0</a:t>
            </a:r>
            <a:r>
              <a:rPr lang="cs-CZ" altLang="cs-CZ" sz="2400" dirty="0"/>
              <a:t>: </a:t>
            </a:r>
            <a:r>
              <a:rPr lang="cs-CZ" altLang="cs-CZ" sz="2400" i="1" dirty="0"/>
              <a:t>R</a:t>
            </a:r>
            <a:r>
              <a:rPr lang="cs-CZ" altLang="cs-CZ" sz="2400" baseline="30000" dirty="0"/>
              <a:t>2</a:t>
            </a:r>
            <a:r>
              <a:rPr lang="cs-CZ" altLang="cs-CZ" sz="2400" i="1" baseline="-25000" dirty="0"/>
              <a:t>Y.AB</a:t>
            </a:r>
            <a:r>
              <a:rPr lang="cs-CZ" altLang="cs-CZ" sz="2400" i="1" dirty="0"/>
              <a:t> </a:t>
            </a:r>
            <a:r>
              <a:rPr lang="cs-CZ" altLang="cs-CZ" sz="2400" dirty="0"/>
              <a:t>– </a:t>
            </a:r>
            <a:r>
              <a:rPr lang="cs-CZ" altLang="cs-CZ" sz="2400" i="1" dirty="0"/>
              <a:t>R</a:t>
            </a:r>
            <a:r>
              <a:rPr lang="cs-CZ" altLang="cs-CZ" sz="2400" baseline="30000" dirty="0"/>
              <a:t>2</a:t>
            </a:r>
            <a:r>
              <a:rPr lang="cs-CZ" altLang="cs-CZ" sz="2400" i="1" baseline="-25000" dirty="0"/>
              <a:t>Y.A</a:t>
            </a:r>
            <a:r>
              <a:rPr lang="cs-CZ" altLang="cs-CZ" sz="2400" i="1" dirty="0"/>
              <a:t> </a:t>
            </a:r>
            <a:r>
              <a:rPr lang="cs-CZ" altLang="cs-CZ" sz="2400" dirty="0"/>
              <a:t>= 0</a:t>
            </a:r>
          </a:p>
          <a:p>
            <a:pPr lvl="1"/>
            <a:r>
              <a:rPr lang="cs-CZ" altLang="cs-CZ" sz="2400" dirty="0"/>
              <a:t>Testová statistika </a:t>
            </a:r>
          </a:p>
          <a:p>
            <a:pPr lvl="1"/>
            <a:endParaRPr lang="cs-CZ" altLang="cs-CZ" sz="2400" i="1" dirty="0"/>
          </a:p>
          <a:p>
            <a:pPr lvl="2"/>
            <a:r>
              <a:rPr lang="cs-CZ" altLang="cs-CZ" sz="2100" i="1" dirty="0" err="1"/>
              <a:t>df</a:t>
            </a:r>
            <a:r>
              <a:rPr lang="cs-CZ" altLang="cs-CZ" sz="2100" baseline="-25000" dirty="0" err="1"/>
              <a:t>čitatel</a:t>
            </a:r>
            <a:r>
              <a:rPr lang="cs-CZ" altLang="cs-CZ" sz="2100" dirty="0"/>
              <a:t>=</a:t>
            </a:r>
            <a:r>
              <a:rPr lang="cs-CZ" altLang="cs-CZ" sz="2100" i="1" dirty="0"/>
              <a:t>k</a:t>
            </a:r>
            <a:r>
              <a:rPr lang="cs-CZ" altLang="cs-CZ" sz="2100" baseline="-25000" dirty="0"/>
              <a:t>B</a:t>
            </a:r>
            <a:r>
              <a:rPr lang="cs-CZ" altLang="cs-CZ" sz="2100" dirty="0"/>
              <a:t> (počet proměnných v bloku B)</a:t>
            </a:r>
          </a:p>
          <a:p>
            <a:pPr lvl="2"/>
            <a:r>
              <a:rPr lang="cs-CZ" altLang="cs-CZ" sz="2100" i="1" dirty="0" err="1"/>
              <a:t>df</a:t>
            </a:r>
            <a:r>
              <a:rPr lang="cs-CZ" altLang="cs-CZ" sz="2100" baseline="-25000" dirty="0" err="1"/>
              <a:t>jmenovatel</a:t>
            </a:r>
            <a:r>
              <a:rPr lang="cs-CZ" altLang="cs-CZ" sz="2100" dirty="0"/>
              <a:t>=</a:t>
            </a:r>
            <a:r>
              <a:rPr lang="cs-CZ" altLang="cs-CZ" sz="2100" i="1" dirty="0"/>
              <a:t>n</a:t>
            </a:r>
            <a:r>
              <a:rPr lang="cs-CZ" altLang="cs-CZ" sz="2100" dirty="0"/>
              <a:t>-</a:t>
            </a:r>
            <a:r>
              <a:rPr lang="cs-CZ" altLang="cs-CZ" sz="2100" i="1" dirty="0"/>
              <a:t>k</a:t>
            </a:r>
            <a:r>
              <a:rPr lang="cs-CZ" altLang="cs-CZ" sz="2100" baseline="-25000" dirty="0"/>
              <a:t>A</a:t>
            </a:r>
            <a:r>
              <a:rPr lang="cs-CZ" altLang="cs-CZ" sz="2100" dirty="0"/>
              <a:t>-</a:t>
            </a:r>
            <a:r>
              <a:rPr lang="cs-CZ" altLang="cs-CZ" sz="2100" i="1" dirty="0"/>
              <a:t>k</a:t>
            </a:r>
            <a:r>
              <a:rPr lang="cs-CZ" altLang="cs-CZ" sz="2100" baseline="-25000" dirty="0"/>
              <a:t>B</a:t>
            </a:r>
            <a:r>
              <a:rPr lang="cs-CZ" altLang="cs-CZ" sz="2100" dirty="0"/>
              <a:t>-1 </a:t>
            </a:r>
          </a:p>
          <a:p>
            <a:pPr>
              <a:spcBef>
                <a:spcPts val="1200"/>
              </a:spcBef>
            </a:pPr>
            <a:r>
              <a:rPr lang="cs-CZ" altLang="cs-CZ" sz="2800" dirty="0" err="1"/>
              <a:t>SPSS</a:t>
            </a:r>
            <a:r>
              <a:rPr lang="cs-CZ" altLang="cs-CZ" sz="2800" dirty="0"/>
              <a:t> to počítá zaškrtnutím „R </a:t>
            </a:r>
            <a:r>
              <a:rPr lang="cs-CZ" altLang="cs-CZ" sz="2800" dirty="0" err="1"/>
              <a:t>squared</a:t>
            </a:r>
            <a:r>
              <a:rPr lang="cs-CZ" altLang="cs-CZ" sz="2800" dirty="0"/>
              <a:t> </a:t>
            </a:r>
            <a:r>
              <a:rPr lang="cs-CZ" altLang="cs-CZ" sz="2800" dirty="0" err="1"/>
              <a:t>change</a:t>
            </a:r>
            <a:r>
              <a:rPr lang="cs-CZ" altLang="cs-CZ" sz="2800" dirty="0"/>
              <a:t>“ </a:t>
            </a:r>
          </a:p>
        </p:txBody>
      </p:sp>
      <p:graphicFrame>
        <p:nvGraphicFramePr>
          <p:cNvPr id="3074" name="Object 2">
            <a:extLst>
              <a:ext uri="{FF2B5EF4-FFF2-40B4-BE49-F238E27FC236}">
                <a16:creationId xmlns:a16="http://schemas.microsoft.com/office/drawing/2014/main" id="{D38304AC-82FC-4AF9-978E-D2F263CDB3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334226"/>
              </p:ext>
            </p:extLst>
          </p:nvPr>
        </p:nvGraphicFramePr>
        <p:xfrm>
          <a:off x="3851275" y="3573016"/>
          <a:ext cx="4897438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5" name="Rovnice" r:id="rId3" imgW="2006280" imgH="457200" progId="Equation.3">
                  <p:embed/>
                </p:oleObj>
              </mc:Choice>
              <mc:Fallback>
                <p:oleObj name="Rovnice" r:id="rId3" imgW="2006280" imgH="457200" progId="Equation.3">
                  <p:embed/>
                  <p:pic>
                    <p:nvPicPr>
                      <p:cNvPr id="3074" name="Object 2">
                        <a:extLst>
                          <a:ext uri="{FF2B5EF4-FFF2-40B4-BE49-F238E27FC236}">
                            <a16:creationId xmlns:a16="http://schemas.microsoft.com/office/drawing/2014/main" id="{D38304AC-82FC-4AF9-978E-D2F263CDB3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3573016"/>
                        <a:ext cx="4897438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CDECD9-748E-4DC3-BDF3-ABB452FEC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Upozornění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659276-01B6-4040-9EFC-E78E87BF7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/>
              <a:t>I když je přidávání bloků v </a:t>
            </a:r>
            <a:r>
              <a:rPr lang="cs-CZ" altLang="cs-CZ" sz="2400" dirty="0" err="1"/>
              <a:t>SPSS</a:t>
            </a:r>
            <a:r>
              <a:rPr lang="cs-CZ" altLang="cs-CZ" sz="2400" dirty="0"/>
              <a:t> provedeno automaticky jedním příkazem, nezapomínejme, že jde o sérii samostatných (obyčejných) regresních modelů.</a:t>
            </a:r>
          </a:p>
          <a:p>
            <a:pPr lvl="1"/>
            <a:r>
              <a:rPr lang="cs-CZ" altLang="cs-CZ" sz="2000" dirty="0"/>
              <a:t>Hierarchická regrese tedy není zvláštním typem regrese, regresního modelu.</a:t>
            </a:r>
          </a:p>
          <a:p>
            <a:pPr lvl="1"/>
            <a:endParaRPr lang="cs-CZ" altLang="cs-CZ" sz="2400" dirty="0"/>
          </a:p>
          <a:p>
            <a:r>
              <a:rPr lang="cs-CZ" altLang="cs-CZ" sz="2400" dirty="0"/>
              <a:t>Uvnitř jednotlivých modelů nezáleží na pořadí prediktorů.</a:t>
            </a:r>
          </a:p>
          <a:p>
            <a:pPr lvl="1"/>
            <a:r>
              <a:rPr lang="cs-CZ" altLang="cs-CZ" sz="2000" dirty="0"/>
              <a:t>Můžeme také říci, že uvnitř bloků nezáleží na pořadí.</a:t>
            </a:r>
            <a:endParaRPr lang="en-US" alt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6842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Interpretace v hierarchické regresi</a:t>
            </a:r>
            <a:endParaRPr lang="en-US" altLang="cs-CZ" dirty="0"/>
          </a:p>
        </p:txBody>
      </p:sp>
      <p:sp>
        <p:nvSpPr>
          <p:cNvPr id="1048652" name="Zástupný symbol pro obsah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sz="2400" b="1" dirty="0"/>
              <a:t>Přírůstek </a:t>
            </a:r>
            <a:r>
              <a:rPr lang="cs-CZ" altLang="cs-CZ" sz="2400" b="1" i="1" dirty="0"/>
              <a:t>R</a:t>
            </a:r>
            <a:r>
              <a:rPr lang="cs-CZ" altLang="cs-CZ" sz="2400" b="1" baseline="30000" dirty="0"/>
              <a:t>2</a:t>
            </a:r>
          </a:p>
          <a:p>
            <a:r>
              <a:rPr lang="cs-CZ" altLang="cs-CZ" sz="1800" dirty="0"/>
              <a:t>Pokles není možný, minimem je nulový nárůst.</a:t>
            </a:r>
          </a:p>
          <a:p>
            <a:r>
              <a:rPr lang="cs-CZ" altLang="cs-CZ" sz="1800" dirty="0"/>
              <a:t>Často nás zajímá, jestli je vskutku nějaký nárůst (H0 není jen formální)</a:t>
            </a:r>
          </a:p>
          <a:p>
            <a:pPr marL="0" indent="0">
              <a:buNone/>
            </a:pPr>
            <a:r>
              <a:rPr lang="cs-CZ" altLang="cs-CZ" sz="2400" b="1" dirty="0"/>
              <a:t>Změna </a:t>
            </a:r>
            <a:r>
              <a:rPr lang="cs-CZ" altLang="cs-CZ" sz="2400" b="1" i="1" dirty="0"/>
              <a:t>b</a:t>
            </a:r>
            <a:endParaRPr lang="cs-CZ" altLang="cs-CZ" sz="2400" b="1" i="1" baseline="-25000" dirty="0"/>
          </a:p>
          <a:p>
            <a:r>
              <a:rPr lang="cs-CZ" altLang="cs-CZ" sz="1800" dirty="0"/>
              <a:t>Pokud byl prediktor v dřívějším bloku, zajímá nás jeho změna</a:t>
            </a:r>
          </a:p>
          <a:p>
            <a:r>
              <a:rPr lang="cs-CZ" altLang="cs-CZ" sz="1800" dirty="0"/>
              <a:t>Možný je pokles i nárůst, vč. změny znaménka, nově přidané prediktory mění význam </a:t>
            </a:r>
            <a:r>
              <a:rPr lang="cs-CZ" altLang="cs-CZ" sz="1800" i="1" dirty="0"/>
              <a:t>b</a:t>
            </a:r>
            <a:endParaRPr lang="cs-CZ" altLang="cs-CZ" sz="1800" i="1" baseline="-25000" dirty="0"/>
          </a:p>
          <a:p>
            <a:r>
              <a:rPr lang="cs-CZ" altLang="cs-CZ" sz="1800" dirty="0"/>
              <a:t>Velikost změn souvisí s tím, jak moc spolu prediktory korelují</a:t>
            </a:r>
          </a:p>
          <a:p>
            <a:r>
              <a:rPr lang="cs-CZ" altLang="cs-CZ" sz="1800" b="1" dirty="0"/>
              <a:t>Pokles</a:t>
            </a:r>
            <a:r>
              <a:rPr lang="cs-CZ" altLang="cs-CZ" sz="1800" dirty="0"/>
              <a:t> – nově přidané prediktory asi vysvětlují </a:t>
            </a:r>
            <a:r>
              <a:rPr lang="cs-CZ" altLang="cs-CZ" sz="1800" i="1" dirty="0"/>
              <a:t>Y</a:t>
            </a:r>
            <a:r>
              <a:rPr lang="cs-CZ" altLang="cs-CZ" sz="1800" dirty="0"/>
              <a:t> tou částí svého rozptylu, kterou sdílí s prediktorem, jehož </a:t>
            </a:r>
            <a:r>
              <a:rPr lang="cs-CZ" altLang="cs-CZ" sz="1800" i="1" dirty="0"/>
              <a:t>b</a:t>
            </a:r>
            <a:r>
              <a:rPr lang="cs-CZ" altLang="cs-CZ" sz="1800" dirty="0"/>
              <a:t> poklesl</a:t>
            </a:r>
          </a:p>
          <a:p>
            <a:r>
              <a:rPr lang="cs-CZ" altLang="cs-CZ" sz="1800" b="1" dirty="0"/>
              <a:t>Nárůst</a:t>
            </a:r>
            <a:r>
              <a:rPr lang="cs-CZ" altLang="cs-CZ" sz="1800" dirty="0"/>
              <a:t> – nově přidané prediktory asi vysvětlují část rozptylu prediktoru, jehož </a:t>
            </a:r>
            <a:r>
              <a:rPr lang="cs-CZ" altLang="cs-CZ" sz="1800" i="1" dirty="0"/>
              <a:t>b</a:t>
            </a:r>
            <a:r>
              <a:rPr lang="cs-CZ" altLang="cs-CZ" sz="1800" dirty="0"/>
              <a:t> narostl, a tato část rozptylu vůbec nesouvisí s </a:t>
            </a:r>
            <a:r>
              <a:rPr lang="cs-CZ" altLang="cs-CZ" sz="1800" i="1" dirty="0"/>
              <a:t>Y</a:t>
            </a:r>
            <a:r>
              <a:rPr lang="cs-CZ" altLang="cs-CZ" sz="1800" dirty="0"/>
              <a:t>. </a:t>
            </a:r>
          </a:p>
          <a:p>
            <a:pPr lvl="1"/>
            <a:r>
              <a:rPr lang="cs-CZ" altLang="cs-CZ" sz="1400" dirty="0"/>
              <a:t>Efekt </a:t>
            </a:r>
            <a:r>
              <a:rPr lang="cs-CZ" altLang="cs-CZ" sz="1400" dirty="0" err="1"/>
              <a:t>suprese</a:t>
            </a:r>
            <a:r>
              <a:rPr lang="cs-CZ" altLang="cs-CZ" sz="1400" dirty="0"/>
              <a:t>, „</a:t>
            </a:r>
            <a:r>
              <a:rPr lang="cs-CZ" altLang="cs-CZ" sz="1400" dirty="0" err="1"/>
              <a:t>Simpsonův</a:t>
            </a:r>
            <a:r>
              <a:rPr lang="cs-CZ" altLang="cs-CZ" sz="1400" dirty="0"/>
              <a:t> paradox“, </a:t>
            </a:r>
          </a:p>
          <a:p>
            <a:pPr lvl="1"/>
            <a:endParaRPr lang="en-US" altLang="cs-CZ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E08DA4-F1FB-4747-BED7-0457AA183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hierarchické regrese se </a:t>
            </a:r>
            <a:r>
              <a:rPr lang="cs-CZ" dirty="0" err="1"/>
              <a:t>supresí</a:t>
            </a:r>
            <a:r>
              <a:rPr lang="cs-CZ" dirty="0"/>
              <a:t>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2EE76F-5C95-4EEF-99D2-B6ED37AB2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Fieldovy</a:t>
            </a:r>
            <a:r>
              <a:rPr lang="cs-CZ" dirty="0"/>
              <a:t> modelky.</a:t>
            </a:r>
          </a:p>
        </p:txBody>
      </p:sp>
    </p:spTree>
    <p:extLst>
      <p:ext uri="{BB962C8B-B14F-4D97-AF65-F5344CB8AC3E}">
        <p14:creationId xmlns:p14="http://schemas.microsoft.com/office/powerpoint/2010/main" val="1375655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66C039-2416-404A-B956-AD76B6A6E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C1E4F1-0B00-4BA2-A23D-D636595B0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109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1C2AC013-DC70-4D09-974E-E91F7FF0BA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Použití kategorických prediktorů</a:t>
            </a:r>
          </a:p>
        </p:txBody>
      </p:sp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B46A1D52-22F3-4D14-9893-097E6000A6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dirty="0"/>
              <a:t>Prediktorem může být i kategorická proměnná</a:t>
            </a:r>
          </a:p>
          <a:p>
            <a:pPr>
              <a:defRPr/>
            </a:pPr>
            <a:r>
              <a:rPr lang="cs-CZ" altLang="cs-CZ" dirty="0"/>
              <a:t>dichotomická</a:t>
            </a:r>
          </a:p>
          <a:p>
            <a:pPr>
              <a:defRPr/>
            </a:pPr>
            <a:r>
              <a:rPr lang="cs-CZ" altLang="cs-CZ" dirty="0"/>
              <a:t>na dichotomie transformovaná</a:t>
            </a:r>
          </a:p>
          <a:p>
            <a:pPr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37943165-497B-4363-8543-D28BE26F42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Příklad s pohlavím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2DBA646-B4C0-4B63-9448-D30C8DBB0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Změna kódování na 1=muž, 0=žena (MUŽ)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>
                <a:latin typeface="Arial Monospaced"/>
              </a:rPr>
              <a:t>RECODE POHLAVI (1=1) (2=0) INTO MUZ.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>
                <a:latin typeface="Arial Monospaced"/>
              </a:rPr>
              <a:t>EXECUTE.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>
                <a:latin typeface="Arial Monospaced"/>
              </a:rPr>
              <a:t>FREQ MUZ.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fr-FR" sz="2000" dirty="0">
                <a:latin typeface="Arial Monospaced"/>
              </a:rPr>
              <a:t>T-TEST GROUPS=pohlavi(1 2)  /VARIABLES=deprese.</a:t>
            </a:r>
            <a:endParaRPr lang="cs-CZ" sz="2000" dirty="0">
              <a:latin typeface="Arial Monospaced"/>
            </a:endParaRPr>
          </a:p>
          <a:p>
            <a:pPr>
              <a:defRPr/>
            </a:pPr>
            <a:r>
              <a:rPr lang="cs-CZ" dirty="0"/>
              <a:t>Regrese s proměnnou MUŽ jako jediným prediktorem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/>
              <a:t>REGRESSION   /DEPENDENT deprese   /METHOD=ENTER </a:t>
            </a:r>
            <a:r>
              <a:rPr lang="cs-CZ" sz="2000" dirty="0" err="1"/>
              <a:t>muz</a:t>
            </a:r>
            <a:r>
              <a:rPr lang="cs-CZ" sz="2000" dirty="0"/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3F07DC1E-ABF8-449C-BB95-ED8AEF422E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5363" name="Zástupný symbol pro obsah 4">
            <a:extLst>
              <a:ext uri="{FF2B5EF4-FFF2-40B4-BE49-F238E27FC236}">
                <a16:creationId xmlns:a16="http://schemas.microsoft.com/office/drawing/2014/main" id="{28F43736-D8CD-4FED-8354-A0C50F8C76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2225"/>
            <a:ext cx="9017000" cy="2371725"/>
          </a:xfrm>
        </p:spPr>
      </p:pic>
      <p:pic>
        <p:nvPicPr>
          <p:cNvPr id="15364" name="Obrázek 5">
            <a:extLst>
              <a:ext uri="{FF2B5EF4-FFF2-40B4-BE49-F238E27FC236}">
                <a16:creationId xmlns:a16="http://schemas.microsoft.com/office/drawing/2014/main" id="{4D2E11AB-F85F-4D96-BC59-C8C998A58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3933825"/>
            <a:ext cx="91313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Obrázek 6">
            <a:extLst>
              <a:ext uri="{FF2B5EF4-FFF2-40B4-BE49-F238E27FC236}">
                <a16:creationId xmlns:a16="http://schemas.microsoft.com/office/drawing/2014/main" id="{402C030A-71AC-4A8E-B7B2-5833BC5CB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8851900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Obrázek 7">
            <a:extLst>
              <a:ext uri="{FF2B5EF4-FFF2-40B4-BE49-F238E27FC236}">
                <a16:creationId xmlns:a16="http://schemas.microsoft.com/office/drawing/2014/main" id="{C71599CD-5F7F-441C-8519-CD20DCCB9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248400"/>
            <a:ext cx="27352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FD71655-685F-4075-933A-E1B80BC4B6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Mnohonásobná lineární regrese</a:t>
            </a:r>
            <a:endParaRPr lang="cs-CZ" altLang="cs-CZ" sz="2400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FE5B73F5-E3EC-4A6E-B6C0-276E9D2F826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1916113"/>
            <a:ext cx="8001000" cy="4465637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altLang="cs-CZ" sz="3600" i="1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3600" i="1" dirty="0"/>
              <a:t>Y = b</a:t>
            </a:r>
            <a:r>
              <a:rPr lang="cs-CZ" altLang="cs-CZ" sz="3600" i="1" baseline="-25000" dirty="0"/>
              <a:t>0</a:t>
            </a:r>
            <a:r>
              <a:rPr lang="cs-CZ" altLang="cs-CZ" sz="3600" i="1" dirty="0"/>
              <a:t> +b</a:t>
            </a:r>
            <a:r>
              <a:rPr lang="cs-CZ" altLang="cs-CZ" sz="3600" i="1" baseline="-25000" dirty="0"/>
              <a:t>1</a:t>
            </a:r>
            <a:r>
              <a:rPr lang="cs-CZ" altLang="cs-CZ" sz="3600" i="1" dirty="0"/>
              <a:t>X</a:t>
            </a:r>
            <a:r>
              <a:rPr lang="cs-CZ" altLang="cs-CZ" sz="3600" i="1" baseline="-25000" dirty="0"/>
              <a:t>1</a:t>
            </a:r>
            <a:r>
              <a:rPr lang="cs-CZ" altLang="cs-CZ" sz="3600" i="1" dirty="0"/>
              <a:t> + b</a:t>
            </a:r>
            <a:r>
              <a:rPr lang="cs-CZ" altLang="cs-CZ" sz="3600" i="1" baseline="-25000" dirty="0"/>
              <a:t>2</a:t>
            </a:r>
            <a:r>
              <a:rPr lang="cs-CZ" altLang="cs-CZ" sz="3600" i="1" dirty="0"/>
              <a:t>X</a:t>
            </a:r>
            <a:r>
              <a:rPr lang="cs-CZ" altLang="cs-CZ" sz="3600" i="1" baseline="-25000" dirty="0"/>
              <a:t>2</a:t>
            </a:r>
            <a:r>
              <a:rPr lang="cs-CZ" altLang="cs-CZ" sz="3600" i="1" dirty="0"/>
              <a:t> + … + </a:t>
            </a:r>
            <a:r>
              <a:rPr lang="cs-CZ" altLang="cs-CZ" sz="3600" i="1" dirty="0" err="1"/>
              <a:t>b</a:t>
            </a:r>
            <a:r>
              <a:rPr lang="cs-CZ" altLang="cs-CZ" sz="3600" i="1" baseline="-25000" dirty="0" err="1"/>
              <a:t>k</a:t>
            </a:r>
            <a:r>
              <a:rPr lang="cs-CZ" altLang="cs-CZ" sz="3600" i="1" dirty="0" err="1"/>
              <a:t>X</a:t>
            </a:r>
            <a:r>
              <a:rPr lang="cs-CZ" altLang="cs-CZ" sz="3600" i="1" baseline="-25000" dirty="0" err="1"/>
              <a:t>k</a:t>
            </a:r>
            <a:r>
              <a:rPr lang="cs-CZ" altLang="cs-CZ" sz="3600" i="1" baseline="-25000" dirty="0"/>
              <a:t>  </a:t>
            </a:r>
            <a:r>
              <a:rPr lang="cs-CZ" altLang="cs-CZ" sz="3600" i="1" dirty="0"/>
              <a:t>+  e</a:t>
            </a:r>
            <a:endParaRPr lang="cs-CZ" altLang="cs-CZ" sz="3600" i="1" baseline="-25000" dirty="0"/>
          </a:p>
          <a:p>
            <a:pPr marL="471487" lvl="1" indent="0" eaLnBrk="1" hangingPunct="1">
              <a:buFont typeface="Wingdings" panose="05000000000000000000" pitchFamily="2" charset="2"/>
              <a:buNone/>
              <a:defRPr/>
            </a:pPr>
            <a:endParaRPr lang="cs-CZ" altLang="cs-CZ" sz="1600" dirty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1400" dirty="0"/>
          </a:p>
          <a:p>
            <a:pPr lvl="1" eaLnBrk="1" hangingPunct="1">
              <a:defRPr/>
            </a:pPr>
            <a:endParaRPr lang="cs-CZ" altLang="cs-CZ" sz="1400" dirty="0"/>
          </a:p>
          <a:p>
            <a:pPr lvl="1" eaLnBrk="1" hangingPunct="1">
              <a:defRPr/>
            </a:pPr>
            <a:endParaRPr lang="cs-CZ" altLang="cs-CZ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862EC536-72E7-4FBE-8B29-56306D06FB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Je-li kategorický prediktor kódovaný 0/1…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CA22A6-D087-4952-9A93-2F9533365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752600"/>
            <a:ext cx="8397875" cy="4267200"/>
          </a:xfrm>
        </p:spPr>
        <p:txBody>
          <a:bodyPr/>
          <a:lstStyle/>
          <a:p>
            <a:pPr marL="471487" lvl="1" indent="0">
              <a:buFont typeface="Wingdings" panose="05000000000000000000" pitchFamily="2" charset="2"/>
              <a:buNone/>
              <a:defRPr/>
            </a:pPr>
            <a:r>
              <a:rPr lang="cs-CZ" sz="2400" i="1" dirty="0">
                <a:solidFill>
                  <a:schemeClr val="accent6"/>
                </a:solidFill>
              </a:rPr>
              <a:t>DEP‘</a:t>
            </a:r>
            <a:r>
              <a:rPr lang="cs-CZ" sz="2400" dirty="0">
                <a:solidFill>
                  <a:schemeClr val="accent6"/>
                </a:solidFill>
              </a:rPr>
              <a:t>=2,064 - 0,126*</a:t>
            </a:r>
            <a:r>
              <a:rPr lang="cs-CZ" sz="2400" i="1" dirty="0">
                <a:solidFill>
                  <a:schemeClr val="accent6"/>
                </a:solidFill>
              </a:rPr>
              <a:t>MUZ</a:t>
            </a:r>
            <a:endParaRPr lang="cs-CZ" sz="2400" dirty="0">
              <a:solidFill>
                <a:schemeClr val="accent6"/>
              </a:solidFill>
            </a:endParaRPr>
          </a:p>
          <a:p>
            <a:pPr marL="471487" lvl="1" indent="0">
              <a:buFont typeface="Wingdings" panose="05000000000000000000" pitchFamily="2" charset="2"/>
              <a:buNone/>
              <a:defRPr/>
            </a:pPr>
            <a:r>
              <a:rPr lang="cs-CZ" sz="2400" dirty="0">
                <a:solidFill>
                  <a:schemeClr val="accent6"/>
                </a:solidFill>
              </a:rPr>
              <a:t>Je-li </a:t>
            </a:r>
            <a:r>
              <a:rPr lang="cs-CZ" sz="2400" i="1" dirty="0">
                <a:solidFill>
                  <a:schemeClr val="accent6"/>
                </a:solidFill>
              </a:rPr>
              <a:t>MUZ</a:t>
            </a:r>
            <a:r>
              <a:rPr lang="cs-CZ" sz="2400" dirty="0">
                <a:solidFill>
                  <a:schemeClr val="accent6"/>
                </a:solidFill>
              </a:rPr>
              <a:t>=0, pak  </a:t>
            </a:r>
            <a:r>
              <a:rPr lang="cs-CZ" sz="2400" i="1" dirty="0">
                <a:solidFill>
                  <a:schemeClr val="accent6"/>
                </a:solidFill>
              </a:rPr>
              <a:t>DEP‘ </a:t>
            </a:r>
            <a:r>
              <a:rPr lang="cs-CZ" sz="2400" dirty="0">
                <a:solidFill>
                  <a:schemeClr val="accent6"/>
                </a:solidFill>
              </a:rPr>
              <a:t>= 2,064 - 0,126*0 = 2,064</a:t>
            </a:r>
          </a:p>
          <a:p>
            <a:pPr>
              <a:defRPr/>
            </a:pPr>
            <a:r>
              <a:rPr lang="cs-CZ" sz="2800" dirty="0"/>
              <a:t>Při pouze jednom prediktoru udává </a:t>
            </a:r>
            <a:r>
              <a:rPr lang="cs-CZ" sz="2800" i="1" dirty="0"/>
              <a:t>b</a:t>
            </a:r>
            <a:r>
              <a:rPr lang="cs-CZ" sz="2800" baseline="-25000" dirty="0"/>
              <a:t>0</a:t>
            </a:r>
            <a:r>
              <a:rPr lang="cs-CZ" sz="2800" dirty="0"/>
              <a:t> průměr skupiny kódované 0</a:t>
            </a:r>
          </a:p>
          <a:p>
            <a:pPr marL="471487" lvl="1" indent="0">
              <a:buFont typeface="Wingdings" panose="05000000000000000000" pitchFamily="2" charset="2"/>
              <a:buNone/>
              <a:defRPr/>
            </a:pPr>
            <a:r>
              <a:rPr lang="cs-CZ" sz="2400" dirty="0">
                <a:solidFill>
                  <a:schemeClr val="accent6"/>
                </a:solidFill>
              </a:rPr>
              <a:t>Je-li </a:t>
            </a:r>
            <a:r>
              <a:rPr lang="cs-CZ" sz="2400" i="1" dirty="0">
                <a:solidFill>
                  <a:schemeClr val="accent6"/>
                </a:solidFill>
              </a:rPr>
              <a:t>MUZ</a:t>
            </a:r>
            <a:r>
              <a:rPr lang="cs-CZ" sz="2400" dirty="0">
                <a:solidFill>
                  <a:schemeClr val="accent6"/>
                </a:solidFill>
              </a:rPr>
              <a:t>=1, pak  </a:t>
            </a:r>
            <a:r>
              <a:rPr lang="cs-CZ" sz="2400" i="1" dirty="0">
                <a:solidFill>
                  <a:schemeClr val="accent6"/>
                </a:solidFill>
              </a:rPr>
              <a:t>DEP‘ </a:t>
            </a:r>
            <a:r>
              <a:rPr lang="cs-CZ" sz="2400" dirty="0">
                <a:solidFill>
                  <a:schemeClr val="accent6"/>
                </a:solidFill>
              </a:rPr>
              <a:t>= 2,064 - 0,126*1 = 1,938</a:t>
            </a:r>
          </a:p>
          <a:p>
            <a:pPr>
              <a:defRPr/>
            </a:pPr>
            <a:r>
              <a:rPr lang="cs-CZ" sz="2800" dirty="0"/>
              <a:t>Průměr skupiny kódované 1 je roven </a:t>
            </a:r>
            <a:r>
              <a:rPr lang="cs-CZ" sz="2800" i="1" dirty="0"/>
              <a:t>b</a:t>
            </a:r>
            <a:r>
              <a:rPr lang="cs-CZ" sz="2800" baseline="-25000" dirty="0"/>
              <a:t>0</a:t>
            </a:r>
            <a:r>
              <a:rPr lang="cs-CZ" sz="2800" dirty="0"/>
              <a:t>+</a:t>
            </a:r>
            <a:r>
              <a:rPr lang="cs-CZ" sz="2800" i="1" dirty="0"/>
              <a:t>b</a:t>
            </a:r>
            <a:r>
              <a:rPr lang="cs-CZ" sz="2800" baseline="-25000" dirty="0"/>
              <a:t>MUZ</a:t>
            </a:r>
            <a:endParaRPr lang="cs-CZ" sz="2800" dirty="0"/>
          </a:p>
          <a:p>
            <a:pPr>
              <a:defRPr/>
            </a:pPr>
            <a:r>
              <a:rPr lang="cs-CZ" sz="2800" dirty="0"/>
              <a:t>… jeho regresní koeficient udává, o kolik se liší průměr skupiny kódované 1 od skupiny kódované 0.</a:t>
            </a:r>
          </a:p>
          <a:p>
            <a:pPr lvl="2">
              <a:defRPr/>
            </a:pPr>
            <a:r>
              <a:rPr lang="cs-CZ" sz="2000" dirty="0"/>
              <a:t>Při kódování 2/0 by udával polovinu rozdílu….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720E0CD6-9351-4083-9615-E216D8751D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Předpoklady regrese</a:t>
            </a:r>
            <a:br>
              <a:rPr lang="cs-CZ" altLang="cs-CZ"/>
            </a:br>
            <a:r>
              <a:rPr lang="cs-CZ" altLang="cs-CZ"/>
              <a:t>stále platí                                  </a:t>
            </a:r>
            <a:r>
              <a:rPr lang="cs-CZ" altLang="cs-CZ" sz="2800" i="1"/>
              <a:t>(kinda)</a:t>
            </a:r>
            <a:endParaRPr lang="cs-CZ" altLang="cs-CZ" i="1"/>
          </a:p>
        </p:txBody>
      </p:sp>
      <p:pic>
        <p:nvPicPr>
          <p:cNvPr id="17411" name="Zástupný symbol pro obsah 3">
            <a:extLst>
              <a:ext uri="{FF2B5EF4-FFF2-40B4-BE49-F238E27FC236}">
                <a16:creationId xmlns:a16="http://schemas.microsoft.com/office/drawing/2014/main" id="{16390416-5AC2-4869-9F4C-2E548EECA9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1919288"/>
            <a:ext cx="3438525" cy="4267200"/>
          </a:xfrm>
        </p:spPr>
      </p:pic>
      <p:pic>
        <p:nvPicPr>
          <p:cNvPr id="17412" name="Obrázek 5">
            <a:extLst>
              <a:ext uri="{FF2B5EF4-FFF2-40B4-BE49-F238E27FC236}">
                <a16:creationId xmlns:a16="http://schemas.microsoft.com/office/drawing/2014/main" id="{EA56B3BE-9D39-4FE9-B22E-C52B998E2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1909763"/>
            <a:ext cx="2640012" cy="433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Obrázek 6">
            <a:extLst>
              <a:ext uri="{FF2B5EF4-FFF2-40B4-BE49-F238E27FC236}">
                <a16:creationId xmlns:a16="http://schemas.microsoft.com/office/drawing/2014/main" id="{ACEB56F3-C299-493D-BE3A-287E6CBB5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3054350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60882810-99B0-4B41-915C-0900D01582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318500" cy="1216025"/>
          </a:xfrm>
        </p:spPr>
        <p:txBody>
          <a:bodyPr/>
          <a:lstStyle/>
          <a:p>
            <a:r>
              <a:rPr lang="cs-CZ" altLang="cs-CZ" sz="3600"/>
              <a:t>Kategorické prediktory s </a:t>
            </a:r>
            <a:r>
              <a:rPr lang="cs-CZ" altLang="cs-CZ" sz="3600" i="1"/>
              <a:t>k</a:t>
            </a:r>
            <a:r>
              <a:rPr lang="cs-CZ" altLang="cs-CZ" sz="3600"/>
              <a:t> hodnotami</a:t>
            </a:r>
            <a:br>
              <a:rPr lang="cs-CZ" altLang="cs-CZ" sz="3600"/>
            </a:br>
            <a:r>
              <a:rPr lang="cs-CZ" altLang="cs-CZ" sz="3600"/>
              <a:t>Dummy coding </a:t>
            </a:r>
            <a:r>
              <a:rPr lang="en-US" altLang="cs-CZ" sz="3600"/>
              <a:t>-&gt;</a:t>
            </a:r>
            <a:r>
              <a:rPr lang="cs-CZ" altLang="cs-CZ" sz="3600"/>
              <a:t>dummy variables</a:t>
            </a:r>
            <a:endParaRPr lang="en-US" altLang="cs-CZ" sz="3600"/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75C1F6E2-BB2A-4F76-9CEF-85C6524BB8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6738" y="1752600"/>
            <a:ext cx="8181975" cy="4267200"/>
          </a:xfrm>
        </p:spPr>
        <p:txBody>
          <a:bodyPr/>
          <a:lstStyle/>
          <a:p>
            <a:r>
              <a:rPr lang="cs-CZ" altLang="cs-CZ" sz="2400" i="1"/>
              <a:t>k</a:t>
            </a:r>
            <a:r>
              <a:rPr lang="cs-CZ" altLang="cs-CZ" sz="2400">
                <a:cs typeface="Segoe UI" panose="020B0502040204020203" pitchFamily="34" charset="0"/>
              </a:rPr>
              <a:t>−</a:t>
            </a:r>
            <a:r>
              <a:rPr lang="cs-CZ" altLang="cs-CZ" sz="2400"/>
              <a:t>1 dichotomických proměnných nesoucích informaci obsaženou v původní kategorické p.</a:t>
            </a:r>
          </a:p>
          <a:p>
            <a:r>
              <a:rPr lang="cs-CZ" altLang="cs-CZ" sz="2400" b="1"/>
              <a:t>Indikátorové kódování</a:t>
            </a:r>
            <a:r>
              <a:rPr lang="cs-CZ" altLang="cs-CZ" sz="2400"/>
              <a:t> (indicator coding)</a:t>
            </a:r>
          </a:p>
          <a:p>
            <a:pPr lvl="1"/>
            <a:r>
              <a:rPr lang="cs-CZ" altLang="cs-CZ" sz="2400"/>
              <a:t>Pro každou hodnotu vyjma jedné vytvoříme proměnnou, kde bude mít respondent 1, pokud tuto hodnotu má, jinak 0 </a:t>
            </a:r>
          </a:p>
          <a:p>
            <a:pPr lvl="1"/>
            <a:r>
              <a:rPr lang="cs-CZ" altLang="cs-CZ" sz="2400"/>
              <a:t>Zbylá hodnota = </a:t>
            </a:r>
            <a:r>
              <a:rPr lang="cs-CZ" altLang="cs-CZ" sz="2400" b="1"/>
              <a:t>referenční kategorie</a:t>
            </a:r>
            <a:r>
              <a:rPr lang="cs-CZ" altLang="cs-CZ" sz="2400"/>
              <a:t>, i.e. ten, kdo má všechny dummies = 0</a:t>
            </a:r>
          </a:p>
          <a:p>
            <a:r>
              <a:rPr lang="cs-CZ" altLang="cs-CZ" sz="2400"/>
              <a:t>Zahrnutí všech </a:t>
            </a:r>
            <a:r>
              <a:rPr lang="cs-CZ" altLang="cs-CZ" sz="2400" i="1"/>
              <a:t>k</a:t>
            </a:r>
            <a:r>
              <a:rPr lang="cs-CZ" altLang="cs-CZ" sz="2400"/>
              <a:t>-1 dummy proměnných mezi prediktory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/>
          </a:p>
          <a:p>
            <a:pPr lvl="1"/>
            <a:endParaRPr lang="en-US" altLang="cs-CZ"/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04691868-3630-4E90-BC40-CB64443D42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9459" name="Zástupný symbol pro obsah 5">
            <a:extLst>
              <a:ext uri="{FF2B5EF4-FFF2-40B4-BE49-F238E27FC236}">
                <a16:creationId xmlns:a16="http://schemas.microsoft.com/office/drawing/2014/main" id="{84E53B35-C86C-4562-AD13-2489721F79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5875"/>
            <a:ext cx="7546975" cy="3240088"/>
          </a:xfrm>
        </p:spPr>
      </p:pic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E6CFEE39-0C78-4CCE-BC7D-B8366AC69616}"/>
              </a:ext>
            </a:extLst>
          </p:cNvPr>
          <p:cNvGraphicFramePr>
            <a:graphicFrameLocks noGrp="1"/>
          </p:cNvGraphicFramePr>
          <p:nvPr/>
        </p:nvGraphicFramePr>
        <p:xfrm>
          <a:off x="574675" y="3429000"/>
          <a:ext cx="7958139" cy="2468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6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0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0272">
                  <a:extLst>
                    <a:ext uri="{9D8B030D-6E8A-4147-A177-3AD203B41FA5}">
                      <a16:colId xmlns:a16="http://schemas.microsoft.com/office/drawing/2014/main" val="2041895042"/>
                    </a:ext>
                  </a:extLst>
                </a:gridCol>
              </a:tblGrid>
              <a:tr h="640017">
                <a:tc>
                  <a:txBody>
                    <a:bodyPr/>
                    <a:lstStyle/>
                    <a:p>
                      <a:r>
                        <a:rPr lang="cs-CZ" sz="1800" dirty="0"/>
                        <a:t>Vzdělání matky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Původní</a:t>
                      </a:r>
                      <a:r>
                        <a:rPr lang="cs-CZ" sz="1800" baseline="0" dirty="0"/>
                        <a:t> kód</a:t>
                      </a:r>
                      <a:endParaRPr lang="cs-CZ" sz="1800" dirty="0"/>
                    </a:p>
                  </a:txBody>
                  <a:tcPr marL="91443" marR="91443" marT="45701" marB="45701"/>
                </a:tc>
                <a:tc gridSpan="3">
                  <a:txBody>
                    <a:bodyPr/>
                    <a:lstStyle/>
                    <a:p>
                      <a:r>
                        <a:rPr lang="cs-CZ" sz="1800" dirty="0"/>
                        <a:t>Indikátorové</a:t>
                      </a:r>
                      <a:r>
                        <a:rPr lang="cs-CZ" sz="1800" baseline="0" dirty="0"/>
                        <a:t> kódování – 3 nové </a:t>
                      </a:r>
                      <a:r>
                        <a:rPr lang="cs-CZ" sz="1800" baseline="0" dirty="0" err="1"/>
                        <a:t>dummy</a:t>
                      </a:r>
                      <a:r>
                        <a:rPr lang="cs-CZ" sz="1800" baseline="0" dirty="0"/>
                        <a:t> proměnné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0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/>
                        <a:t>vm_zak</a:t>
                      </a:r>
                      <a:r>
                        <a:rPr lang="cs-CZ" sz="1800" dirty="0"/>
                        <a:t> 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/>
                        <a:t>vm_vyu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/>
                        <a:t>vm_str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09">
                <a:tc>
                  <a:txBody>
                    <a:bodyPr/>
                    <a:lstStyle/>
                    <a:p>
                      <a:r>
                        <a:rPr lang="cs-CZ" sz="1800" dirty="0"/>
                        <a:t>základní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0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0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09">
                <a:tc>
                  <a:txBody>
                    <a:bodyPr/>
                    <a:lstStyle/>
                    <a:p>
                      <a:r>
                        <a:rPr lang="cs-CZ" sz="1800" dirty="0"/>
                        <a:t>vyučena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2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0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0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09">
                <a:tc>
                  <a:txBody>
                    <a:bodyPr/>
                    <a:lstStyle/>
                    <a:p>
                      <a:r>
                        <a:rPr lang="cs-CZ" sz="1800" dirty="0"/>
                        <a:t>střední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3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0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0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09">
                <a:tc>
                  <a:txBody>
                    <a:bodyPr/>
                    <a:lstStyle/>
                    <a:p>
                      <a:r>
                        <a:rPr lang="cs-CZ" sz="1800" dirty="0"/>
                        <a:t>vysokoškolské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4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0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0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0</a:t>
                      </a:r>
                      <a:endParaRPr lang="en-US" sz="1800" dirty="0"/>
                    </a:p>
                  </a:txBody>
                  <a:tcPr marL="91443" marR="91443" marT="45701" marB="45701"/>
                </a:tc>
                <a:extLst>
                  <a:ext uri="{0D108BD9-81ED-4DB2-BD59-A6C34878D82A}">
                    <a16:rowId xmlns:a16="http://schemas.microsoft.com/office/drawing/2014/main" val="158380118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BBF71B8C-366B-46BF-A631-56FF4621F6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D6825AF3-863E-41F7-894E-0AAF754795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cs-CZ" altLang="cs-CZ" sz="1800" dirty="0">
              <a:latin typeface="Arial Monospaced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800" dirty="0">
              <a:latin typeface="Arial Monospaced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800" dirty="0">
              <a:latin typeface="Arial Monospaced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800" dirty="0">
              <a:latin typeface="Arial Monospaced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800" dirty="0">
              <a:latin typeface="Arial Monospaced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800" dirty="0">
              <a:latin typeface="Arial Monospaced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800" dirty="0">
              <a:latin typeface="Arial Monospaced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800" dirty="0">
              <a:latin typeface="Arial Monospaced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800" dirty="0">
              <a:latin typeface="Arial Monospaced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800" dirty="0">
              <a:latin typeface="Arial Monospaced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800" dirty="0" err="1">
                <a:latin typeface="Arial Monospaced" pitchFamily="49" charset="0"/>
              </a:rPr>
              <a:t>recode</a:t>
            </a:r>
            <a:r>
              <a:rPr lang="cs-CZ" altLang="cs-CZ" sz="1800" dirty="0">
                <a:latin typeface="Arial Monospaced" pitchFamily="49" charset="0"/>
              </a:rPr>
              <a:t> </a:t>
            </a:r>
            <a:r>
              <a:rPr lang="cs-CZ" altLang="cs-CZ" sz="1800" dirty="0" err="1">
                <a:latin typeface="Arial Monospaced" pitchFamily="49" charset="0"/>
              </a:rPr>
              <a:t>vzdel_ma</a:t>
            </a:r>
            <a:r>
              <a:rPr lang="cs-CZ" altLang="cs-CZ" sz="1800" dirty="0">
                <a:latin typeface="Arial Monospaced" pitchFamily="49" charset="0"/>
              </a:rPr>
              <a:t> (1=1) (2=0) (3=0) (4=0) </a:t>
            </a:r>
            <a:r>
              <a:rPr lang="cs-CZ" altLang="cs-CZ" sz="1800" dirty="0" err="1">
                <a:latin typeface="Arial Monospaced" pitchFamily="49" charset="0"/>
              </a:rPr>
              <a:t>into</a:t>
            </a:r>
            <a:r>
              <a:rPr lang="cs-CZ" altLang="cs-CZ" sz="1800" dirty="0">
                <a:latin typeface="Arial Monospaced" pitchFamily="49" charset="0"/>
              </a:rPr>
              <a:t> </a:t>
            </a:r>
            <a:r>
              <a:rPr lang="cs-CZ" altLang="cs-CZ" sz="1800" dirty="0" err="1">
                <a:latin typeface="Arial Monospaced" pitchFamily="49" charset="0"/>
              </a:rPr>
              <a:t>vm_zak</a:t>
            </a:r>
            <a:r>
              <a:rPr lang="cs-CZ" altLang="cs-CZ" sz="1800" dirty="0">
                <a:latin typeface="Arial Monospaced" pitchFamily="49" charset="0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800" dirty="0" err="1">
                <a:latin typeface="Arial Monospaced" pitchFamily="49" charset="0"/>
              </a:rPr>
              <a:t>recode</a:t>
            </a:r>
            <a:r>
              <a:rPr lang="cs-CZ" altLang="cs-CZ" sz="1800" dirty="0">
                <a:latin typeface="Arial Monospaced" pitchFamily="49" charset="0"/>
              </a:rPr>
              <a:t> </a:t>
            </a:r>
            <a:r>
              <a:rPr lang="cs-CZ" altLang="cs-CZ" sz="1800" dirty="0" err="1">
                <a:latin typeface="Arial Monospaced" pitchFamily="49" charset="0"/>
              </a:rPr>
              <a:t>vzdel_ma</a:t>
            </a:r>
            <a:r>
              <a:rPr lang="cs-CZ" altLang="cs-CZ" sz="1800" dirty="0">
                <a:latin typeface="Arial Monospaced" pitchFamily="49" charset="0"/>
              </a:rPr>
              <a:t> (1=0) (2=1) (3=0) (4=0) </a:t>
            </a:r>
            <a:r>
              <a:rPr lang="cs-CZ" altLang="cs-CZ" sz="1800" dirty="0" err="1">
                <a:latin typeface="Arial Monospaced" pitchFamily="49" charset="0"/>
              </a:rPr>
              <a:t>into</a:t>
            </a:r>
            <a:r>
              <a:rPr lang="cs-CZ" altLang="cs-CZ" sz="1800" dirty="0">
                <a:latin typeface="Arial Monospaced" pitchFamily="49" charset="0"/>
              </a:rPr>
              <a:t> </a:t>
            </a:r>
            <a:r>
              <a:rPr lang="cs-CZ" altLang="cs-CZ" sz="1800" dirty="0" err="1">
                <a:latin typeface="Arial Monospaced" pitchFamily="49" charset="0"/>
              </a:rPr>
              <a:t>vm_vyu</a:t>
            </a:r>
            <a:r>
              <a:rPr lang="cs-CZ" altLang="cs-CZ" sz="1800" dirty="0">
                <a:latin typeface="Arial Monospaced" pitchFamily="49" charset="0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800" dirty="0" err="1">
                <a:latin typeface="Arial Monospaced" pitchFamily="49" charset="0"/>
              </a:rPr>
              <a:t>recode</a:t>
            </a:r>
            <a:r>
              <a:rPr lang="cs-CZ" altLang="cs-CZ" sz="1800" dirty="0">
                <a:latin typeface="Arial Monospaced" pitchFamily="49" charset="0"/>
              </a:rPr>
              <a:t> </a:t>
            </a:r>
            <a:r>
              <a:rPr lang="cs-CZ" altLang="cs-CZ" sz="1800" dirty="0" err="1">
                <a:latin typeface="Arial Monospaced" pitchFamily="49" charset="0"/>
              </a:rPr>
              <a:t>vzdel_ma</a:t>
            </a:r>
            <a:r>
              <a:rPr lang="cs-CZ" altLang="cs-CZ" sz="1800" dirty="0">
                <a:latin typeface="Arial Monospaced" pitchFamily="49" charset="0"/>
              </a:rPr>
              <a:t> (1=0) (2=0) (3=1) (4=0) </a:t>
            </a:r>
            <a:r>
              <a:rPr lang="cs-CZ" altLang="cs-CZ" sz="1800" dirty="0" err="1">
                <a:latin typeface="Arial Monospaced" pitchFamily="49" charset="0"/>
              </a:rPr>
              <a:t>into</a:t>
            </a:r>
            <a:r>
              <a:rPr lang="cs-CZ" altLang="cs-CZ" sz="1800" dirty="0">
                <a:latin typeface="Arial Monospaced" pitchFamily="49" charset="0"/>
              </a:rPr>
              <a:t> </a:t>
            </a:r>
            <a:r>
              <a:rPr lang="cs-CZ" altLang="cs-CZ" sz="1800" dirty="0" err="1">
                <a:latin typeface="Arial Monospaced" pitchFamily="49" charset="0"/>
              </a:rPr>
              <a:t>vm_str</a:t>
            </a:r>
            <a:r>
              <a:rPr lang="cs-CZ" altLang="cs-CZ" sz="1800" dirty="0">
                <a:latin typeface="Arial Monospaced" pitchFamily="49" charset="0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800" dirty="0" err="1">
                <a:latin typeface="Arial Monospaced" pitchFamily="49" charset="0"/>
              </a:rPr>
              <a:t>execute</a:t>
            </a:r>
            <a:r>
              <a:rPr lang="cs-CZ" altLang="cs-CZ" sz="1800" dirty="0">
                <a:latin typeface="Arial Monospaced" pitchFamily="49" charset="0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 dirty="0">
              <a:latin typeface="Arial Monospaced" pitchFamily="49" charset="0"/>
            </a:endParaRPr>
          </a:p>
        </p:txBody>
      </p:sp>
      <p:pic>
        <p:nvPicPr>
          <p:cNvPr id="20484" name="Obrázek 4">
            <a:extLst>
              <a:ext uri="{FF2B5EF4-FFF2-40B4-BE49-F238E27FC236}">
                <a16:creationId xmlns:a16="http://schemas.microsoft.com/office/drawing/2014/main" id="{3001C5A0-B523-4FF8-ABC2-2995202E3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0"/>
            <a:ext cx="302895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Obrázek 5">
            <a:extLst>
              <a:ext uri="{FF2B5EF4-FFF2-40B4-BE49-F238E27FC236}">
                <a16:creationId xmlns:a16="http://schemas.microsoft.com/office/drawing/2014/main" id="{AD11896D-FCDD-48BE-92DC-BCE54F5B3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0"/>
            <a:ext cx="3902075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1C454B7B-EAA7-4A0F-9C13-508D6F7151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1507" name="Zástupný symbol pro obsah 2">
            <a:extLst>
              <a:ext uri="{FF2B5EF4-FFF2-40B4-BE49-F238E27FC236}">
                <a16:creationId xmlns:a16="http://schemas.microsoft.com/office/drawing/2014/main" id="{04F2C30B-1430-42CF-9B41-D056B55BD5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6738" y="2557463"/>
            <a:ext cx="8001000" cy="346233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400" dirty="0" err="1">
                <a:latin typeface="Arial Monospaced" pitchFamily="49" charset="0"/>
              </a:rPr>
              <a:t>REGRESSION</a:t>
            </a:r>
            <a:r>
              <a:rPr lang="cs-CZ" altLang="cs-CZ" sz="2400" dirty="0">
                <a:latin typeface="Arial Monospaced" pitchFamily="49" charset="0"/>
              </a:rPr>
              <a:t>   /</a:t>
            </a:r>
            <a:r>
              <a:rPr lang="cs-CZ" altLang="cs-CZ" sz="2400" dirty="0" err="1">
                <a:latin typeface="Arial Monospaced" pitchFamily="49" charset="0"/>
              </a:rPr>
              <a:t>DEPENDENT</a:t>
            </a:r>
            <a:r>
              <a:rPr lang="cs-CZ" altLang="cs-CZ" sz="2400" dirty="0">
                <a:latin typeface="Arial Monospaced" pitchFamily="49" charset="0"/>
              </a:rPr>
              <a:t> deprese   /</a:t>
            </a:r>
            <a:r>
              <a:rPr lang="cs-CZ" altLang="cs-CZ" sz="2400" dirty="0" err="1">
                <a:latin typeface="Arial Monospaced" pitchFamily="49" charset="0"/>
              </a:rPr>
              <a:t>METHOD</a:t>
            </a:r>
            <a:r>
              <a:rPr lang="cs-CZ" altLang="cs-CZ" sz="2400" dirty="0">
                <a:latin typeface="Arial Monospaced" pitchFamily="49" charset="0"/>
              </a:rPr>
              <a:t>=ENTER </a:t>
            </a:r>
            <a:r>
              <a:rPr lang="cs-CZ" altLang="cs-CZ" sz="2400" dirty="0" err="1">
                <a:latin typeface="Arial Monospaced" pitchFamily="49" charset="0"/>
              </a:rPr>
              <a:t>vm_zak</a:t>
            </a:r>
            <a:r>
              <a:rPr lang="cs-CZ" altLang="cs-CZ" sz="2400" dirty="0">
                <a:latin typeface="Arial Monospaced" pitchFamily="49" charset="0"/>
              </a:rPr>
              <a:t> </a:t>
            </a:r>
            <a:r>
              <a:rPr lang="cs-CZ" altLang="cs-CZ" sz="2400" dirty="0" err="1">
                <a:latin typeface="Arial Monospaced" pitchFamily="49" charset="0"/>
              </a:rPr>
              <a:t>vm_vyu</a:t>
            </a:r>
            <a:r>
              <a:rPr lang="cs-CZ" altLang="cs-CZ" sz="2400" dirty="0">
                <a:latin typeface="Arial Monospaced" pitchFamily="49" charset="0"/>
              </a:rPr>
              <a:t> </a:t>
            </a:r>
            <a:r>
              <a:rPr lang="cs-CZ" altLang="cs-CZ" sz="2400" dirty="0" err="1">
                <a:latin typeface="Arial Monospaced" pitchFamily="49" charset="0"/>
              </a:rPr>
              <a:t>vm_str</a:t>
            </a:r>
            <a:r>
              <a:rPr lang="cs-CZ" altLang="cs-CZ" sz="2400" dirty="0">
                <a:latin typeface="Arial Monospaced" pitchFamily="49" charset="0"/>
              </a:rPr>
              <a:t>.</a:t>
            </a:r>
          </a:p>
        </p:txBody>
      </p:sp>
      <p:pic>
        <p:nvPicPr>
          <p:cNvPr id="21508" name="Obrázek 3">
            <a:extLst>
              <a:ext uri="{FF2B5EF4-FFF2-40B4-BE49-F238E27FC236}">
                <a16:creationId xmlns:a16="http://schemas.microsoft.com/office/drawing/2014/main" id="{B6890B75-7FEC-48A5-BC3F-9DA96A4DB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69850"/>
            <a:ext cx="6561137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Obrázek 4">
            <a:extLst>
              <a:ext uri="{FF2B5EF4-FFF2-40B4-BE49-F238E27FC236}">
                <a16:creationId xmlns:a16="http://schemas.microsoft.com/office/drawing/2014/main" id="{4AD20055-105B-47E0-8A42-A12C47C80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500438"/>
            <a:ext cx="9167813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CE4624DD-15D2-47F1-B87F-E593505B48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Jsou-li dummy kódované 0/1…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CA22A6-D087-4952-9A93-2F9533365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752600"/>
            <a:ext cx="8577262" cy="4267200"/>
          </a:xfrm>
        </p:spPr>
        <p:txBody>
          <a:bodyPr/>
          <a:lstStyle/>
          <a:p>
            <a:pPr marL="471487" lvl="1" indent="0">
              <a:buFont typeface="Wingdings" panose="05000000000000000000" pitchFamily="2" charset="2"/>
              <a:buNone/>
              <a:defRPr/>
            </a:pPr>
            <a:r>
              <a:rPr lang="cs-CZ" sz="2400" i="1" dirty="0">
                <a:solidFill>
                  <a:schemeClr val="accent6"/>
                </a:solidFill>
              </a:rPr>
              <a:t>DEP‘</a:t>
            </a:r>
            <a:r>
              <a:rPr lang="cs-CZ" sz="2400" dirty="0">
                <a:solidFill>
                  <a:schemeClr val="accent6"/>
                </a:solidFill>
              </a:rPr>
              <a:t>=1,95 + 0,18vm_zak + 0,09vm_vyu + 0,05vm_str</a:t>
            </a:r>
          </a:p>
          <a:p>
            <a:pPr marL="471487" lvl="1" indent="0">
              <a:buFont typeface="Wingdings" panose="05000000000000000000" pitchFamily="2" charset="2"/>
              <a:buNone/>
              <a:defRPr/>
            </a:pPr>
            <a:r>
              <a:rPr lang="cs-CZ" sz="2400" dirty="0">
                <a:solidFill>
                  <a:schemeClr val="accent6"/>
                </a:solidFill>
              </a:rPr>
              <a:t>Je-li </a:t>
            </a:r>
            <a:r>
              <a:rPr lang="cs-CZ" sz="2400" b="1" i="1" dirty="0">
                <a:solidFill>
                  <a:schemeClr val="accent6"/>
                </a:solidFill>
              </a:rPr>
              <a:t>VŠ</a:t>
            </a:r>
            <a:r>
              <a:rPr lang="cs-CZ" sz="2400" dirty="0">
                <a:solidFill>
                  <a:schemeClr val="accent6"/>
                </a:solidFill>
              </a:rPr>
              <a:t>, pak  </a:t>
            </a:r>
            <a:r>
              <a:rPr lang="cs-CZ" sz="2400" i="1" dirty="0">
                <a:solidFill>
                  <a:schemeClr val="accent6"/>
                </a:solidFill>
              </a:rPr>
              <a:t>DEP‘ </a:t>
            </a:r>
            <a:r>
              <a:rPr lang="cs-CZ" sz="2400" dirty="0">
                <a:solidFill>
                  <a:schemeClr val="accent6"/>
                </a:solidFill>
              </a:rPr>
              <a:t>= </a:t>
            </a:r>
            <a:r>
              <a:rPr lang="cs-CZ" sz="2400" b="1" dirty="0">
                <a:solidFill>
                  <a:schemeClr val="accent6"/>
                </a:solidFill>
              </a:rPr>
              <a:t>1,95</a:t>
            </a:r>
            <a:r>
              <a:rPr lang="cs-CZ" sz="2400" dirty="0">
                <a:solidFill>
                  <a:schemeClr val="accent6"/>
                </a:solidFill>
              </a:rPr>
              <a:t> + 0,18*0 + 0,09*0 + 0,05*0</a:t>
            </a:r>
          </a:p>
          <a:p>
            <a:pPr>
              <a:defRPr/>
            </a:pPr>
            <a:r>
              <a:rPr lang="cs-CZ" sz="2800" dirty="0"/>
              <a:t>Při jednom kat. prediktoru udává </a:t>
            </a:r>
            <a:r>
              <a:rPr lang="cs-CZ" sz="2800" i="1" dirty="0"/>
              <a:t>b</a:t>
            </a:r>
            <a:r>
              <a:rPr lang="cs-CZ" sz="2800" baseline="-25000" dirty="0"/>
              <a:t>0</a:t>
            </a:r>
            <a:r>
              <a:rPr lang="cs-CZ" sz="2800" dirty="0"/>
              <a:t> průměr </a:t>
            </a:r>
            <a:r>
              <a:rPr lang="cs-CZ" sz="2800" b="1" dirty="0"/>
              <a:t>referenční </a:t>
            </a:r>
            <a:r>
              <a:rPr lang="cs-CZ" sz="2800" dirty="0"/>
              <a:t>skupiny</a:t>
            </a:r>
            <a:r>
              <a:rPr lang="cs-CZ" sz="2800" b="1" dirty="0"/>
              <a:t> </a:t>
            </a:r>
            <a:r>
              <a:rPr lang="cs-CZ" sz="2800" dirty="0"/>
              <a:t>(kódované 0 ve všech </a:t>
            </a:r>
            <a:r>
              <a:rPr lang="cs-CZ" sz="2800" dirty="0" err="1"/>
              <a:t>dummy</a:t>
            </a:r>
            <a:r>
              <a:rPr lang="cs-CZ" sz="2800" dirty="0"/>
              <a:t>)</a:t>
            </a:r>
          </a:p>
          <a:p>
            <a:pPr marL="471487" lvl="1" indent="0">
              <a:buFont typeface="Wingdings" panose="05000000000000000000" pitchFamily="2" charset="2"/>
              <a:buNone/>
              <a:defRPr/>
            </a:pPr>
            <a:r>
              <a:rPr lang="cs-CZ" sz="2400" dirty="0">
                <a:solidFill>
                  <a:schemeClr val="accent6"/>
                </a:solidFill>
              </a:rPr>
              <a:t>Je-li </a:t>
            </a:r>
            <a:r>
              <a:rPr lang="cs-CZ" sz="2400" b="1" i="1" dirty="0">
                <a:solidFill>
                  <a:schemeClr val="accent6"/>
                </a:solidFill>
              </a:rPr>
              <a:t>SŠ</a:t>
            </a:r>
            <a:r>
              <a:rPr lang="cs-CZ" sz="2400" dirty="0">
                <a:solidFill>
                  <a:schemeClr val="accent6"/>
                </a:solidFill>
              </a:rPr>
              <a:t>, pak  </a:t>
            </a:r>
            <a:r>
              <a:rPr lang="cs-CZ" sz="2400" i="1" dirty="0">
                <a:solidFill>
                  <a:schemeClr val="accent6"/>
                </a:solidFill>
              </a:rPr>
              <a:t>DEP‘ </a:t>
            </a:r>
            <a:r>
              <a:rPr lang="cs-CZ" sz="2400" dirty="0">
                <a:solidFill>
                  <a:schemeClr val="accent6"/>
                </a:solidFill>
              </a:rPr>
              <a:t>= </a:t>
            </a:r>
            <a:r>
              <a:rPr lang="cs-CZ" sz="2400" b="1" dirty="0">
                <a:solidFill>
                  <a:schemeClr val="accent6"/>
                </a:solidFill>
              </a:rPr>
              <a:t>1,95</a:t>
            </a:r>
            <a:r>
              <a:rPr lang="cs-CZ" sz="2400" dirty="0">
                <a:solidFill>
                  <a:schemeClr val="accent6"/>
                </a:solidFill>
              </a:rPr>
              <a:t> + 0,18*0 + 0,09*0 + 0,05*</a:t>
            </a:r>
            <a:r>
              <a:rPr lang="cs-CZ" sz="2400" b="1" dirty="0">
                <a:solidFill>
                  <a:schemeClr val="accent6"/>
                </a:solidFill>
              </a:rPr>
              <a:t>1</a:t>
            </a:r>
            <a:r>
              <a:rPr lang="cs-CZ" sz="2400" dirty="0">
                <a:solidFill>
                  <a:schemeClr val="accent6"/>
                </a:solidFill>
              </a:rPr>
              <a:t> =2,00</a:t>
            </a:r>
          </a:p>
          <a:p>
            <a:pPr>
              <a:defRPr/>
            </a:pPr>
            <a:r>
              <a:rPr lang="cs-CZ" sz="2800" dirty="0"/>
              <a:t>Průměr skupiny dané </a:t>
            </a:r>
            <a:r>
              <a:rPr lang="cs-CZ" sz="2800" dirty="0" err="1"/>
              <a:t>dummy</a:t>
            </a:r>
            <a:r>
              <a:rPr lang="cs-CZ" sz="2800" dirty="0"/>
              <a:t> je roven </a:t>
            </a:r>
            <a:r>
              <a:rPr lang="cs-CZ" sz="2800" i="1" dirty="0"/>
              <a:t>b</a:t>
            </a:r>
            <a:r>
              <a:rPr lang="cs-CZ" sz="2800" baseline="-25000" dirty="0"/>
              <a:t>0</a:t>
            </a:r>
            <a:r>
              <a:rPr lang="cs-CZ" sz="2800" dirty="0"/>
              <a:t>+</a:t>
            </a:r>
            <a:r>
              <a:rPr lang="cs-CZ" sz="2800" i="1" dirty="0"/>
              <a:t>b</a:t>
            </a:r>
            <a:r>
              <a:rPr lang="cs-CZ" sz="2800" i="1" baseline="-25000" dirty="0"/>
              <a:t>H</a:t>
            </a:r>
            <a:endParaRPr lang="cs-CZ" sz="2800" baseline="-25000" dirty="0"/>
          </a:p>
          <a:p>
            <a:pPr>
              <a:defRPr/>
            </a:pPr>
            <a:r>
              <a:rPr lang="cs-CZ" sz="2800" dirty="0"/>
              <a:t>… jejich regresní koeficienty udávají, o kolik se liší průměr skupiny dané </a:t>
            </a:r>
            <a:r>
              <a:rPr lang="cs-CZ" sz="2800" dirty="0" err="1"/>
              <a:t>dummy</a:t>
            </a:r>
            <a:r>
              <a:rPr lang="cs-CZ" sz="2800" dirty="0"/>
              <a:t> proměnnou od referenční skupiny.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1E8B7070-B6E9-4C48-82BF-8592A47FD0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Interpretace regresních koeficientů dummy proměnných</a:t>
            </a:r>
            <a:endParaRPr lang="en-US" alt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27437E7-7152-44C8-821E-184EB4518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9900" lvl="1" indent="-469900">
              <a:buFont typeface="Wingdings" panose="05000000000000000000" pitchFamily="2" charset="2"/>
              <a:buChar char="o"/>
              <a:defRPr/>
            </a:pPr>
            <a:r>
              <a:rPr lang="cs-CZ" sz="2400" i="1" dirty="0"/>
              <a:t>Y = b</a:t>
            </a:r>
            <a:r>
              <a:rPr lang="cs-CZ" sz="2400" i="1" baseline="-25000" dirty="0"/>
              <a:t>0</a:t>
            </a:r>
            <a:r>
              <a:rPr lang="cs-CZ" sz="2400" i="1" dirty="0"/>
              <a:t> +b</a:t>
            </a:r>
            <a:r>
              <a:rPr lang="cs-CZ" sz="2400" i="1" baseline="-25000" dirty="0"/>
              <a:t>A1</a:t>
            </a:r>
            <a:r>
              <a:rPr lang="cs-CZ" sz="2400" i="1" dirty="0"/>
              <a:t>X</a:t>
            </a:r>
            <a:r>
              <a:rPr lang="cs-CZ" sz="2400" i="1" baseline="-25000" dirty="0"/>
              <a:t>A1</a:t>
            </a:r>
            <a:r>
              <a:rPr lang="cs-CZ" sz="2400" i="1" dirty="0"/>
              <a:t> + b</a:t>
            </a:r>
            <a:r>
              <a:rPr lang="cs-CZ" sz="2400" i="1" baseline="-25000" dirty="0"/>
              <a:t>A2</a:t>
            </a:r>
            <a:r>
              <a:rPr lang="cs-CZ" sz="2400" i="1" dirty="0"/>
              <a:t>X</a:t>
            </a:r>
            <a:r>
              <a:rPr lang="cs-CZ" sz="2400" i="1" baseline="-25000" dirty="0"/>
              <a:t>A2</a:t>
            </a:r>
            <a:r>
              <a:rPr lang="cs-CZ" sz="2400" i="1" dirty="0"/>
              <a:t> + … + </a:t>
            </a:r>
            <a:r>
              <a:rPr lang="cs-CZ" sz="2400" i="1" dirty="0" err="1"/>
              <a:t>b</a:t>
            </a:r>
            <a:r>
              <a:rPr lang="cs-CZ" sz="2400" i="1" baseline="-25000" dirty="0" err="1"/>
              <a:t>m</a:t>
            </a:r>
            <a:r>
              <a:rPr lang="cs-CZ" sz="2400" i="1" dirty="0" err="1"/>
              <a:t>X</a:t>
            </a:r>
            <a:r>
              <a:rPr lang="cs-CZ" sz="2400" i="1" baseline="-25000" dirty="0" err="1"/>
              <a:t>m</a:t>
            </a:r>
            <a:r>
              <a:rPr lang="cs-CZ" sz="2400" i="1" baseline="-25000" dirty="0"/>
              <a:t>  </a:t>
            </a:r>
            <a:r>
              <a:rPr lang="cs-CZ" sz="2400" i="1" dirty="0"/>
              <a:t>+  e</a:t>
            </a:r>
          </a:p>
          <a:p>
            <a:pPr>
              <a:defRPr/>
            </a:pPr>
            <a:r>
              <a:rPr lang="cs-CZ" sz="2400" dirty="0"/>
              <a:t>Indikátorové kódování</a:t>
            </a:r>
          </a:p>
          <a:p>
            <a:pPr lvl="1">
              <a:defRPr/>
            </a:pPr>
            <a:r>
              <a:rPr lang="cs-CZ" sz="1800" i="1" dirty="0" err="1"/>
              <a:t>b</a:t>
            </a:r>
            <a:r>
              <a:rPr lang="cs-CZ" sz="1800" i="1" baseline="-25000" dirty="0" err="1"/>
              <a:t>Ai</a:t>
            </a:r>
            <a:r>
              <a:rPr lang="cs-CZ" sz="1800" dirty="0"/>
              <a:t> udává rozdíl průměrných hodnot </a:t>
            </a:r>
            <a:r>
              <a:rPr lang="cs-CZ" sz="1800" i="1" dirty="0"/>
              <a:t>Y</a:t>
            </a:r>
            <a:r>
              <a:rPr lang="cs-CZ" sz="1800" dirty="0"/>
              <a:t> mezi indikovanou skupinou a referenční skupinou, </a:t>
            </a:r>
            <a:r>
              <a:rPr lang="cs-CZ" sz="1800" i="1" dirty="0" err="1"/>
              <a:t>ceteris</a:t>
            </a:r>
            <a:r>
              <a:rPr lang="cs-CZ" sz="1800" i="1" dirty="0"/>
              <a:t> </a:t>
            </a:r>
            <a:r>
              <a:rPr lang="cs-CZ" sz="1800" i="1" dirty="0" err="1"/>
              <a:t>paribus</a:t>
            </a:r>
            <a:endParaRPr lang="cs-CZ" sz="1800" i="1" dirty="0"/>
          </a:p>
          <a:p>
            <a:pPr lvl="1">
              <a:defRPr/>
            </a:pPr>
            <a:r>
              <a:rPr lang="cs-CZ" sz="1800" i="1" dirty="0" err="1"/>
              <a:t>b</a:t>
            </a:r>
            <a:r>
              <a:rPr lang="cs-CZ" sz="1800" i="1" baseline="-25000" dirty="0" err="1"/>
              <a:t>Ai</a:t>
            </a:r>
            <a:r>
              <a:rPr lang="cs-CZ" sz="1800" dirty="0"/>
              <a:t> udává o kolik nám členství ve skupině zvyšuje/snižuje predikovanou hodnotu oproti referenční skupině</a:t>
            </a:r>
          </a:p>
          <a:p>
            <a:pPr lvl="1">
              <a:defRPr/>
            </a:pPr>
            <a:r>
              <a:rPr lang="cs-CZ" sz="1800" i="1" dirty="0"/>
              <a:t>b</a:t>
            </a:r>
            <a:r>
              <a:rPr lang="cs-CZ" sz="1800" i="1" baseline="-25000" dirty="0"/>
              <a:t>0</a:t>
            </a:r>
            <a:r>
              <a:rPr lang="cs-CZ" sz="1800" dirty="0"/>
              <a:t> udává (při absenci jiných prediktorů) průměr </a:t>
            </a:r>
            <a:r>
              <a:rPr lang="cs-CZ" sz="1800" i="1" dirty="0"/>
              <a:t>Y</a:t>
            </a:r>
            <a:r>
              <a:rPr lang="cs-CZ" sz="1800" dirty="0"/>
              <a:t> v referenční skupině</a:t>
            </a:r>
          </a:p>
          <a:p>
            <a:pPr>
              <a:defRPr/>
            </a:pPr>
            <a:r>
              <a:rPr lang="cs-CZ" sz="2200" dirty="0"/>
              <a:t>Testy koeficientů jsou ekvivalentní t-testům rozdílu průměrů mezi indikovanou a referenční skupinou</a:t>
            </a:r>
          </a:p>
          <a:p>
            <a:pPr marL="0" indent="0">
              <a:buNone/>
              <a:defRPr/>
            </a:pPr>
            <a:endParaRPr lang="en-US" sz="2200" dirty="0"/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3D5D33D7-4F7D-4E47-BC4C-A68F1ABA3D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318500" cy="1216025"/>
          </a:xfrm>
        </p:spPr>
        <p:txBody>
          <a:bodyPr/>
          <a:lstStyle/>
          <a:p>
            <a:r>
              <a:rPr lang="cs-CZ" altLang="cs-CZ"/>
              <a:t>Jiné než indikátorové kódování</a:t>
            </a:r>
            <a:endParaRPr lang="en-US" altLang="cs-CZ"/>
          </a:p>
        </p:txBody>
      </p:sp>
      <p:sp>
        <p:nvSpPr>
          <p:cNvPr id="29699" name="Zástupný symbol pro obsah 2">
            <a:extLst>
              <a:ext uri="{FF2B5EF4-FFF2-40B4-BE49-F238E27FC236}">
                <a16:creationId xmlns:a16="http://schemas.microsoft.com/office/drawing/2014/main" id="{5CDBF215-E598-440C-B998-2264F3D24D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90537" indent="-457200">
              <a:defRPr/>
            </a:pPr>
            <a:r>
              <a:rPr lang="cs-CZ" altLang="cs-CZ" sz="2800" dirty="0" err="1"/>
              <a:t>Dummy</a:t>
            </a:r>
            <a:r>
              <a:rPr lang="cs-CZ" altLang="cs-CZ" sz="2800" dirty="0"/>
              <a:t> proměnné nám umožňují srovnávat průměry skupin – ale dostaneme jen některá srovnání – </a:t>
            </a:r>
            <a:r>
              <a:rPr lang="cs-CZ" altLang="cs-CZ" sz="2800" b="1" dirty="0"/>
              <a:t>volba referenční skupiny!</a:t>
            </a:r>
          </a:p>
          <a:p>
            <a:pPr marL="490537" indent="-457200">
              <a:defRPr/>
            </a:pPr>
            <a:r>
              <a:rPr lang="cs-CZ" altLang="cs-CZ" sz="2800" dirty="0"/>
              <a:t>Máme-li více než 2 skupiny, roste množství srovnání, které bychom mohli chtít učinit.</a:t>
            </a:r>
          </a:p>
          <a:p>
            <a:pPr lvl="1">
              <a:defRPr/>
            </a:pPr>
            <a:r>
              <a:rPr lang="cs-CZ" altLang="cs-CZ" sz="2400" dirty="0"/>
              <a:t>Př. VŠ </a:t>
            </a:r>
            <a:r>
              <a:rPr lang="cs-CZ" altLang="cs-CZ" sz="2400" dirty="0" err="1"/>
              <a:t>vs</a:t>
            </a:r>
            <a:r>
              <a:rPr lang="cs-CZ" altLang="cs-CZ" sz="2400" dirty="0"/>
              <a:t> nižší vzdělání matky? SŠ </a:t>
            </a:r>
            <a:r>
              <a:rPr lang="cs-CZ" altLang="cs-CZ" sz="2400" dirty="0" err="1"/>
              <a:t>vs</a:t>
            </a:r>
            <a:r>
              <a:rPr lang="cs-CZ" altLang="cs-CZ" sz="2400" dirty="0"/>
              <a:t> VYU?</a:t>
            </a:r>
          </a:p>
          <a:p>
            <a:pPr marL="490537" indent="-457200">
              <a:defRPr/>
            </a:pPr>
            <a:r>
              <a:rPr lang="cs-CZ" altLang="cs-CZ" sz="2800" dirty="0"/>
              <a:t>Tomu odpovídá i široká paleta způsobů jimiž můžeme vytvořit </a:t>
            </a:r>
            <a:r>
              <a:rPr lang="cs-CZ" altLang="cs-CZ" sz="2800" dirty="0" err="1"/>
              <a:t>dummy</a:t>
            </a:r>
            <a:r>
              <a:rPr lang="cs-CZ" altLang="cs-CZ" sz="2800" dirty="0"/>
              <a:t> proměnné.</a:t>
            </a:r>
          </a:p>
          <a:p>
            <a:pPr marL="490537" indent="-457200">
              <a:defRPr/>
            </a:pPr>
            <a:r>
              <a:rPr lang="cs-CZ" altLang="cs-CZ" sz="2800" b="1" dirty="0">
                <a:solidFill>
                  <a:schemeClr val="accent6"/>
                </a:solidFill>
              </a:rPr>
              <a:t>KONTRASTY</a:t>
            </a:r>
            <a:r>
              <a:rPr lang="cs-CZ" altLang="cs-CZ" sz="2800" dirty="0"/>
              <a:t> (</a:t>
            </a:r>
            <a:r>
              <a:rPr lang="cs-CZ" altLang="cs-CZ" sz="2800" dirty="0" err="1"/>
              <a:t>contrasts</a:t>
            </a:r>
            <a:r>
              <a:rPr lang="cs-CZ" altLang="cs-CZ" sz="2800" dirty="0"/>
              <a:t>)</a:t>
            </a:r>
          </a:p>
          <a:p>
            <a:pPr lvl="1">
              <a:defRPr/>
            </a:pPr>
            <a:endParaRPr lang="en-US" altLang="cs-CZ" dirty="0"/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0A695E19-AFFC-4FB5-9E8A-10225FDF57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Osnova</a:t>
            </a:r>
          </a:p>
        </p:txBody>
      </p:sp>
      <p:sp>
        <p:nvSpPr>
          <p:cNvPr id="8195" name="Zástupný symbol pro obsah 2">
            <a:extLst>
              <a:ext uri="{FF2B5EF4-FFF2-40B4-BE49-F238E27FC236}">
                <a16:creationId xmlns:a16="http://schemas.microsoft.com/office/drawing/2014/main" id="{6052EE88-CA0E-4798-9E78-A569F155D46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566738" y="1752600"/>
            <a:ext cx="8001000" cy="4268788"/>
          </a:xfrm>
        </p:spPr>
        <p:txBody>
          <a:bodyPr/>
          <a:lstStyle/>
          <a:p>
            <a:r>
              <a:rPr lang="cs-CZ" altLang="cs-CZ" dirty="0"/>
              <a:t>Centrování prediktorů</a:t>
            </a:r>
          </a:p>
          <a:p>
            <a:r>
              <a:rPr lang="cs-CZ" altLang="cs-CZ" dirty="0"/>
              <a:t>Vkládání prediktorů po blocích - porovnávání modelů</a:t>
            </a:r>
          </a:p>
          <a:p>
            <a:r>
              <a:rPr lang="cs-CZ" altLang="cs-CZ" dirty="0"/>
              <a:t>Kategorické prediktory, kontrasty</a:t>
            </a:r>
          </a:p>
          <a:p>
            <a:r>
              <a:rPr lang="cs-CZ" altLang="cs-CZ" dirty="0"/>
              <a:t>Interakce-moderace</a:t>
            </a:r>
          </a:p>
          <a:p>
            <a:r>
              <a:rPr lang="cs-CZ" altLang="cs-CZ" dirty="0"/>
              <a:t>Mediace</a:t>
            </a:r>
          </a:p>
          <a:p>
            <a:r>
              <a:rPr lang="cs-CZ" altLang="cs-CZ" dirty="0"/>
              <a:t>Odhad potřebné velikosti vzorku</a:t>
            </a:r>
          </a:p>
          <a:p>
            <a:r>
              <a:rPr lang="cs-CZ" altLang="cs-CZ" dirty="0"/>
              <a:t>Lineární regrese pomocí </a:t>
            </a:r>
            <a:r>
              <a:rPr lang="cs-CZ" altLang="cs-CZ" dirty="0" err="1"/>
              <a:t>GENLIN</a:t>
            </a:r>
            <a:endParaRPr lang="cs-CZ" alt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D2A0C669-6C71-414E-999F-682622667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Moderace(interakce)</a:t>
            </a:r>
            <a:br>
              <a:rPr lang="cs-CZ" altLang="cs-CZ"/>
            </a:br>
            <a:endParaRPr lang="cs-CZ" altLang="cs-CZ"/>
          </a:p>
        </p:txBody>
      </p:sp>
      <p:sp>
        <p:nvSpPr>
          <p:cNvPr id="25603" name="Zástupný symbol pro obsah 2">
            <a:extLst>
              <a:ext uri="{FF2B5EF4-FFF2-40B4-BE49-F238E27FC236}">
                <a16:creationId xmlns:a16="http://schemas.microsoft.com/office/drawing/2014/main" id="{F043F9C8-81F8-40E0-BE05-0D37287763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25604" name="Obrázek 4">
            <a:extLst>
              <a:ext uri="{FF2B5EF4-FFF2-40B4-BE49-F238E27FC236}">
                <a16:creationId xmlns:a16="http://schemas.microsoft.com/office/drawing/2014/main" id="{6F9728D3-7098-44BA-9ADD-515A05622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5675"/>
            <a:ext cx="9144000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48D57142-9A2B-448D-9789-92C53A1FCB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Moderace(interakce) </a:t>
            </a:r>
            <a:br>
              <a:rPr lang="cs-CZ" altLang="cs-CZ"/>
            </a:br>
            <a:endParaRPr lang="cs-CZ" altLang="cs-CZ"/>
          </a:p>
        </p:txBody>
      </p:sp>
      <p:sp>
        <p:nvSpPr>
          <p:cNvPr id="26627" name="Zástupný symbol pro obsah 2">
            <a:extLst>
              <a:ext uri="{FF2B5EF4-FFF2-40B4-BE49-F238E27FC236}">
                <a16:creationId xmlns:a16="http://schemas.microsoft.com/office/drawing/2014/main" id="{342CB3AF-42AD-4927-B39B-CF00837AC2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Moderací se rozumí situace, kdy vztah mezi prediktorem a outcomem je jiný v různých skupinách vynezených kategorickou proměnnou – MODERÁTOREM</a:t>
            </a:r>
          </a:p>
          <a:p>
            <a:r>
              <a:rPr lang="cs-CZ" altLang="cs-CZ"/>
              <a:t>Historicky moderace = tlumení vztahu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AE235D14-CA34-4872-BBA7-73363DB4A1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Moderace konceptuálně</a:t>
            </a:r>
          </a:p>
        </p:txBody>
      </p:sp>
      <p:sp>
        <p:nvSpPr>
          <p:cNvPr id="27651" name="Zástupný symbol pro obsah 2">
            <a:extLst>
              <a:ext uri="{FF2B5EF4-FFF2-40B4-BE49-F238E27FC236}">
                <a16:creationId xmlns:a16="http://schemas.microsoft.com/office/drawing/2014/main" id="{3325C7AD-2061-4049-BA59-C79C39F66A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cs-CZ" alt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D8907B9-68F6-4BEA-810E-8E186417CF7F}"/>
              </a:ext>
            </a:extLst>
          </p:cNvPr>
          <p:cNvSpPr/>
          <p:nvPr/>
        </p:nvSpPr>
        <p:spPr>
          <a:xfrm>
            <a:off x="788988" y="2708275"/>
            <a:ext cx="2487612" cy="115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800" dirty="0"/>
              <a:t>Prediktor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390708D-EFB4-45AF-B02E-3762CB6B4F41}"/>
              </a:ext>
            </a:extLst>
          </p:cNvPr>
          <p:cNvSpPr/>
          <p:nvPr/>
        </p:nvSpPr>
        <p:spPr>
          <a:xfrm>
            <a:off x="5435600" y="2708275"/>
            <a:ext cx="2592388" cy="115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800" dirty="0" err="1"/>
              <a:t>Outcome</a:t>
            </a:r>
            <a:endParaRPr lang="cs-CZ" sz="28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B487DC5-904E-4A88-A6C7-CE32662AA1EA}"/>
              </a:ext>
            </a:extLst>
          </p:cNvPr>
          <p:cNvSpPr/>
          <p:nvPr/>
        </p:nvSpPr>
        <p:spPr>
          <a:xfrm>
            <a:off x="3132138" y="4365625"/>
            <a:ext cx="2232025" cy="1150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800" dirty="0"/>
              <a:t>Moderátor</a:t>
            </a:r>
          </a:p>
        </p:txBody>
      </p:sp>
      <p:cxnSp>
        <p:nvCxnSpPr>
          <p:cNvPr id="7" name="Přímá spojovací šipka 19">
            <a:extLst>
              <a:ext uri="{FF2B5EF4-FFF2-40B4-BE49-F238E27FC236}">
                <a16:creationId xmlns:a16="http://schemas.microsoft.com/office/drawing/2014/main" id="{369C38C1-1A70-4F3F-950E-935080AC2C90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3276600" y="3284538"/>
            <a:ext cx="21590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23">
            <a:extLst>
              <a:ext uri="{FF2B5EF4-FFF2-40B4-BE49-F238E27FC236}">
                <a16:creationId xmlns:a16="http://schemas.microsoft.com/office/drawing/2014/main" id="{6A000364-3D63-4FD1-9170-DD24789034E9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4248150" y="3357563"/>
            <a:ext cx="0" cy="10080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0F910A98-75A7-4E9D-9889-103342DFD7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Moderace jako součást lineárního modelu</a:t>
            </a:r>
          </a:p>
        </p:txBody>
      </p:sp>
      <p:sp>
        <p:nvSpPr>
          <p:cNvPr id="29699" name="Zástupný symbol pro obsah 2">
            <a:extLst>
              <a:ext uri="{FF2B5EF4-FFF2-40B4-BE49-F238E27FC236}">
                <a16:creationId xmlns:a16="http://schemas.microsoft.com/office/drawing/2014/main" id="{7F5D27EA-B0A5-490B-9AD1-435AC4FC5C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cs-CZ" alt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D8907B9-68F6-4BEA-810E-8E186417CF7F}"/>
              </a:ext>
            </a:extLst>
          </p:cNvPr>
          <p:cNvSpPr/>
          <p:nvPr/>
        </p:nvSpPr>
        <p:spPr>
          <a:xfrm>
            <a:off x="665163" y="1906588"/>
            <a:ext cx="2486025" cy="115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800" dirty="0"/>
              <a:t>Prediktor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390708D-EFB4-45AF-B02E-3762CB6B4F41}"/>
              </a:ext>
            </a:extLst>
          </p:cNvPr>
          <p:cNvSpPr/>
          <p:nvPr/>
        </p:nvSpPr>
        <p:spPr>
          <a:xfrm>
            <a:off x="5508625" y="3357563"/>
            <a:ext cx="2592388" cy="115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800" dirty="0" err="1"/>
              <a:t>Outcome</a:t>
            </a:r>
            <a:endParaRPr lang="cs-CZ" sz="28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B487DC5-904E-4A88-A6C7-CE32662AA1EA}"/>
              </a:ext>
            </a:extLst>
          </p:cNvPr>
          <p:cNvSpPr/>
          <p:nvPr/>
        </p:nvSpPr>
        <p:spPr>
          <a:xfrm>
            <a:off x="665163" y="3387725"/>
            <a:ext cx="2486025" cy="1150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800" dirty="0"/>
              <a:t>Moderátor</a:t>
            </a:r>
          </a:p>
        </p:txBody>
      </p:sp>
      <p:cxnSp>
        <p:nvCxnSpPr>
          <p:cNvPr id="7" name="Přímá spojovací šipka 19">
            <a:extLst>
              <a:ext uri="{FF2B5EF4-FFF2-40B4-BE49-F238E27FC236}">
                <a16:creationId xmlns:a16="http://schemas.microsoft.com/office/drawing/2014/main" id="{369C38C1-1A70-4F3F-950E-935080AC2C90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3151188" y="2482850"/>
            <a:ext cx="2357437" cy="14509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23">
            <a:extLst>
              <a:ext uri="{FF2B5EF4-FFF2-40B4-BE49-F238E27FC236}">
                <a16:creationId xmlns:a16="http://schemas.microsoft.com/office/drawing/2014/main" id="{6A000364-3D63-4FD1-9170-DD24789034E9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 flipV="1">
            <a:off x="3151188" y="3933825"/>
            <a:ext cx="2357437" cy="301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délník 17">
            <a:extLst>
              <a:ext uri="{FF2B5EF4-FFF2-40B4-BE49-F238E27FC236}">
                <a16:creationId xmlns:a16="http://schemas.microsoft.com/office/drawing/2014/main" id="{F21A8349-9B77-4137-9C0C-A0C94D3DBEA8}"/>
              </a:ext>
            </a:extLst>
          </p:cNvPr>
          <p:cNvSpPr/>
          <p:nvPr/>
        </p:nvSpPr>
        <p:spPr>
          <a:xfrm>
            <a:off x="655638" y="4902200"/>
            <a:ext cx="3556000" cy="115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800" dirty="0"/>
              <a:t>Prediktor*Moderátor</a:t>
            </a:r>
          </a:p>
        </p:txBody>
      </p:sp>
      <p:cxnSp>
        <p:nvCxnSpPr>
          <p:cNvPr id="19" name="Přímá spojovací šipka 23">
            <a:extLst>
              <a:ext uri="{FF2B5EF4-FFF2-40B4-BE49-F238E27FC236}">
                <a16:creationId xmlns:a16="http://schemas.microsoft.com/office/drawing/2014/main" id="{56EE4014-B1A2-41D9-933F-89032E41239B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4211638" y="3963988"/>
            <a:ext cx="1296987" cy="15144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4C883674-6B20-41B3-801B-C26B06F476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Moderace jako součást lineárního modelu</a:t>
            </a:r>
          </a:p>
        </p:txBody>
      </p:sp>
      <p:sp>
        <p:nvSpPr>
          <p:cNvPr id="31747" name="Zástupný symbol pro obsah 2">
            <a:extLst>
              <a:ext uri="{FF2B5EF4-FFF2-40B4-BE49-F238E27FC236}">
                <a16:creationId xmlns:a16="http://schemas.microsoft.com/office/drawing/2014/main" id="{1EC04339-6CD2-4358-9133-466A8C2E1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Závislou tak predikujeme pomocí</a:t>
            </a:r>
          </a:p>
          <a:p>
            <a:pPr lvl="1"/>
            <a:r>
              <a:rPr lang="cs-CZ" altLang="cs-CZ" dirty="0"/>
              <a:t>prediktoru</a:t>
            </a:r>
          </a:p>
          <a:p>
            <a:pPr lvl="1"/>
            <a:r>
              <a:rPr lang="cs-CZ" altLang="cs-CZ" dirty="0"/>
              <a:t>moderátoru  (nelze ho vynechat!)</a:t>
            </a:r>
          </a:p>
          <a:p>
            <a:pPr lvl="1"/>
            <a:r>
              <a:rPr lang="cs-CZ" altLang="cs-CZ" dirty="0"/>
              <a:t>interakčního členu, který si jako novou proměnnou spočítáme jako násobek prediktoru a moderátoru</a:t>
            </a:r>
          </a:p>
          <a:p>
            <a:r>
              <a:rPr lang="cs-CZ" altLang="cs-CZ" sz="3200" i="1" dirty="0"/>
              <a:t>Y = b</a:t>
            </a:r>
            <a:r>
              <a:rPr lang="cs-CZ" altLang="cs-CZ" sz="3200" i="1" baseline="-25000" dirty="0"/>
              <a:t>0</a:t>
            </a:r>
            <a:r>
              <a:rPr lang="cs-CZ" altLang="cs-CZ" sz="3200" i="1" dirty="0"/>
              <a:t> +</a:t>
            </a:r>
            <a:r>
              <a:rPr lang="cs-CZ" altLang="cs-CZ" sz="3200" i="1" dirty="0" err="1"/>
              <a:t>b</a:t>
            </a:r>
            <a:r>
              <a:rPr lang="cs-CZ" altLang="cs-CZ" sz="3200" i="1" baseline="-25000" dirty="0" err="1"/>
              <a:t>X</a:t>
            </a:r>
            <a:r>
              <a:rPr lang="cs-CZ" altLang="cs-CZ" sz="3200" i="1" dirty="0" err="1">
                <a:solidFill>
                  <a:schemeClr val="accent6"/>
                </a:solidFill>
              </a:rPr>
              <a:t>X</a:t>
            </a:r>
            <a:r>
              <a:rPr lang="cs-CZ" altLang="cs-CZ" sz="3200" i="1" dirty="0"/>
              <a:t> + </a:t>
            </a:r>
            <a:r>
              <a:rPr lang="cs-CZ" altLang="cs-CZ" sz="3200" i="1" dirty="0" err="1"/>
              <a:t>b</a:t>
            </a:r>
            <a:r>
              <a:rPr lang="cs-CZ" altLang="cs-CZ" sz="3200" i="1" baseline="-25000" dirty="0" err="1"/>
              <a:t>M</a:t>
            </a:r>
            <a:r>
              <a:rPr lang="cs-CZ" altLang="cs-CZ" sz="3200" i="1" dirty="0" err="1">
                <a:solidFill>
                  <a:schemeClr val="accent6"/>
                </a:solidFill>
              </a:rPr>
              <a:t>M</a:t>
            </a:r>
            <a:r>
              <a:rPr lang="cs-CZ" altLang="cs-CZ" sz="3200" i="1" dirty="0"/>
              <a:t> + </a:t>
            </a:r>
            <a:r>
              <a:rPr lang="cs-CZ" altLang="cs-CZ" sz="3200" i="1" dirty="0" err="1"/>
              <a:t>b</a:t>
            </a:r>
            <a:r>
              <a:rPr lang="cs-CZ" altLang="cs-CZ" sz="3200" i="1" baseline="-25000" dirty="0" err="1"/>
              <a:t>XM</a:t>
            </a:r>
            <a:r>
              <a:rPr lang="cs-CZ" altLang="cs-CZ" sz="3200" i="1" dirty="0" err="1">
                <a:solidFill>
                  <a:schemeClr val="accent6"/>
                </a:solidFill>
              </a:rPr>
              <a:t>XM</a:t>
            </a:r>
            <a:r>
              <a:rPr lang="cs-CZ" altLang="cs-CZ" sz="3200" i="1" baseline="-25000" dirty="0"/>
              <a:t>  </a:t>
            </a:r>
            <a:r>
              <a:rPr lang="cs-CZ" altLang="cs-CZ" sz="3200" i="1" dirty="0"/>
              <a:t>+  e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>
            <a:extLst>
              <a:ext uri="{FF2B5EF4-FFF2-40B4-BE49-F238E27FC236}">
                <a16:creationId xmlns:a16="http://schemas.microsoft.com/office/drawing/2014/main" id="{AD642284-DC23-4EFF-BCAC-597DDB436A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Příklad moderace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D099C8-8B17-4B86-A7B5-4257123F0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Závislá: </a:t>
            </a:r>
            <a:r>
              <a:rPr lang="cs-CZ" dirty="0" err="1"/>
              <a:t>Selfe</a:t>
            </a:r>
            <a:r>
              <a:rPr lang="cs-CZ" dirty="0"/>
              <a:t> – </a:t>
            </a:r>
            <a:r>
              <a:rPr lang="cs-CZ" dirty="0" err="1"/>
              <a:t>self-esteem</a:t>
            </a:r>
            <a:endParaRPr lang="cs-CZ" dirty="0"/>
          </a:p>
          <a:p>
            <a:pPr>
              <a:defRPr/>
            </a:pPr>
            <a:r>
              <a:rPr lang="cs-CZ" dirty="0"/>
              <a:t>Prediktor: </a:t>
            </a:r>
            <a:r>
              <a:rPr lang="cs-CZ" dirty="0" err="1"/>
              <a:t>warm_o</a:t>
            </a:r>
            <a:r>
              <a:rPr lang="cs-CZ" dirty="0"/>
              <a:t> – vřelost otce</a:t>
            </a:r>
          </a:p>
          <a:p>
            <a:pPr>
              <a:defRPr/>
            </a:pPr>
            <a:r>
              <a:rPr lang="cs-CZ" dirty="0"/>
              <a:t>Moderátor: pohlaví</a:t>
            </a:r>
          </a:p>
          <a:p>
            <a:pPr>
              <a:defRPr/>
            </a:pPr>
            <a:endParaRPr lang="cs-CZ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>
                <a:latin typeface="Arial Monospaced" panose="020B0609020202030204" pitchFamily="49" charset="0"/>
              </a:rPr>
              <a:t>RECODE POHLAVI (1=1) (2=0) INTO MUZ.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>
                <a:latin typeface="Arial Monospaced" panose="020B0609020202030204" pitchFamily="49" charset="0"/>
              </a:rPr>
              <a:t>COMPUTE </a:t>
            </a:r>
            <a:r>
              <a:rPr lang="cs-CZ" sz="2000" dirty="0" err="1">
                <a:latin typeface="Arial Monospaced" panose="020B0609020202030204" pitchFamily="49" charset="0"/>
              </a:rPr>
              <a:t>VOxMUZ</a:t>
            </a:r>
            <a:r>
              <a:rPr lang="cs-CZ" sz="2000" dirty="0">
                <a:latin typeface="Arial Monospaced" panose="020B0609020202030204" pitchFamily="49" charset="0"/>
              </a:rPr>
              <a:t>=</a:t>
            </a:r>
            <a:r>
              <a:rPr lang="cs-CZ" sz="2000" dirty="0" err="1">
                <a:latin typeface="Arial Monospaced" panose="020B0609020202030204" pitchFamily="49" charset="0"/>
              </a:rPr>
              <a:t>warm_o</a:t>
            </a:r>
            <a:r>
              <a:rPr lang="cs-CZ" sz="2000" dirty="0">
                <a:latin typeface="Arial Monospaced" panose="020B0609020202030204" pitchFamily="49" charset="0"/>
              </a:rPr>
              <a:t>*MUZ.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>
                <a:latin typeface="Arial Monospaced" panose="020B0609020202030204" pitchFamily="49" charset="0"/>
              </a:rPr>
              <a:t>EXECUTE.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000" dirty="0">
              <a:latin typeface="Arial Monospaced" panose="020B0609020202030204" pitchFamily="49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>
                <a:latin typeface="Arial Monospaced" panose="020B0609020202030204" pitchFamily="49" charset="0"/>
              </a:rPr>
              <a:t>REGRESSION /DEPENDENT </a:t>
            </a:r>
            <a:r>
              <a:rPr lang="cs-CZ" sz="2000" dirty="0" err="1">
                <a:latin typeface="Arial Monospaced" panose="020B0609020202030204" pitchFamily="49" charset="0"/>
              </a:rPr>
              <a:t>selfe</a:t>
            </a:r>
            <a:r>
              <a:rPr lang="cs-CZ" sz="2000" dirty="0">
                <a:latin typeface="Arial Monospaced" panose="020B0609020202030204" pitchFamily="49" charset="0"/>
              </a:rPr>
              <a:t>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>
                <a:latin typeface="Arial Monospaced" panose="020B0609020202030204" pitchFamily="49" charset="0"/>
              </a:rPr>
              <a:t>           /METHOD=ENTER </a:t>
            </a:r>
            <a:r>
              <a:rPr lang="cs-CZ" sz="2000" dirty="0" err="1">
                <a:latin typeface="Arial Monospaced" panose="020B0609020202030204" pitchFamily="49" charset="0"/>
              </a:rPr>
              <a:t>warm_o</a:t>
            </a:r>
            <a:r>
              <a:rPr lang="cs-CZ" sz="2000" dirty="0">
                <a:latin typeface="Arial Monospaced" panose="020B0609020202030204" pitchFamily="49" charset="0"/>
              </a:rPr>
              <a:t> MUZ </a:t>
            </a:r>
            <a:r>
              <a:rPr lang="cs-CZ" sz="2000" dirty="0" err="1">
                <a:latin typeface="Arial Monospaced" panose="020B0609020202030204" pitchFamily="49" charset="0"/>
              </a:rPr>
              <a:t>VOxMUZ</a:t>
            </a:r>
            <a:r>
              <a:rPr lang="cs-CZ" sz="2000" dirty="0">
                <a:latin typeface="Arial Monospaced" panose="020B0609020202030204" pitchFamily="49" charset="0"/>
              </a:rPr>
              <a:t>.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>
            <a:extLst>
              <a:ext uri="{FF2B5EF4-FFF2-40B4-BE49-F238E27FC236}">
                <a16:creationId xmlns:a16="http://schemas.microsoft.com/office/drawing/2014/main" id="{1AC5F0DE-0157-4659-A004-84DE478D5B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0A21C6C-0186-4DCB-84D5-C8D70B9EC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2636838"/>
            <a:ext cx="8469312" cy="33115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800" dirty="0"/>
              <a:t>SELFE‘=2,4 + 0,2warm_o – 0,5MUZ + 0,2VOxMUZ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800" b="1" dirty="0"/>
              <a:t>Interpretace</a:t>
            </a:r>
          </a:p>
          <a:p>
            <a:pPr>
              <a:defRPr/>
            </a:pPr>
            <a:r>
              <a:rPr lang="cs-CZ" sz="2400" dirty="0"/>
              <a:t>Je-li MUZ=0, pak SELFE‘=2,4 + 0,2warm_o </a:t>
            </a:r>
          </a:p>
          <a:p>
            <a:pPr>
              <a:defRPr/>
            </a:pPr>
            <a:r>
              <a:rPr lang="cs-CZ" sz="2400" dirty="0"/>
              <a:t>Je-li MUZ=1, pak  </a:t>
            </a:r>
            <a:r>
              <a:rPr lang="cs-CZ" sz="1800" dirty="0"/>
              <a:t>SELFE‘=2,4 + 0,2warm_o – 0,5 + 0,2(</a:t>
            </a:r>
            <a:r>
              <a:rPr lang="cs-CZ" sz="1800" dirty="0" err="1"/>
              <a:t>warm_o</a:t>
            </a:r>
            <a:r>
              <a:rPr lang="cs-CZ" sz="1800" dirty="0"/>
              <a:t>*MUZ) </a:t>
            </a:r>
          </a:p>
          <a:p>
            <a:pPr marL="471487" lvl="1" indent="0">
              <a:buFont typeface="Wingdings" panose="05000000000000000000" pitchFamily="2" charset="2"/>
              <a:buNone/>
              <a:defRPr/>
            </a:pPr>
            <a:r>
              <a:rPr lang="cs-CZ" sz="1800" dirty="0"/>
              <a:t>			SELFE‘=2,4 + 0,2warm_o – 0,5 + 0,2warm_o </a:t>
            </a:r>
          </a:p>
          <a:p>
            <a:pPr marL="471487" lvl="1" indent="0">
              <a:buFont typeface="Wingdings" panose="05000000000000000000" pitchFamily="2" charset="2"/>
              <a:buNone/>
              <a:defRPr/>
            </a:pPr>
            <a:r>
              <a:rPr lang="cs-CZ" sz="1800" dirty="0"/>
              <a:t>			SELFE‘=2,4 + 0,4warm_o – 0,5</a:t>
            </a:r>
          </a:p>
          <a:p>
            <a:pPr>
              <a:defRPr/>
            </a:pPr>
            <a:r>
              <a:rPr lang="en-GB" sz="2800" i="1" dirty="0"/>
              <a:t>b</a:t>
            </a:r>
            <a:r>
              <a:rPr lang="cs-CZ" sz="2800" i="1" baseline="-25000" dirty="0"/>
              <a:t>X</a:t>
            </a:r>
            <a:r>
              <a:rPr lang="en-GB" sz="2800" dirty="0"/>
              <a:t> </a:t>
            </a:r>
            <a:r>
              <a:rPr lang="en-GB" sz="2800" dirty="0" err="1"/>
              <a:t>ud</a:t>
            </a:r>
            <a:r>
              <a:rPr lang="cs-CZ" sz="2800" dirty="0" err="1"/>
              <a:t>ává</a:t>
            </a:r>
            <a:r>
              <a:rPr lang="cs-CZ" sz="2800" dirty="0"/>
              <a:t> efekt </a:t>
            </a:r>
            <a:r>
              <a:rPr lang="cs-CZ" sz="2800" i="1" dirty="0"/>
              <a:t>X</a:t>
            </a:r>
            <a:r>
              <a:rPr lang="cs-CZ" sz="2800" dirty="0"/>
              <a:t> na </a:t>
            </a:r>
            <a:r>
              <a:rPr lang="cs-CZ" sz="2800" i="1" dirty="0"/>
              <a:t>Y</a:t>
            </a:r>
            <a:r>
              <a:rPr lang="cs-CZ" sz="2800" dirty="0"/>
              <a:t> ve skupině, kde </a:t>
            </a:r>
            <a:r>
              <a:rPr lang="cs-CZ" sz="2800" i="1" dirty="0"/>
              <a:t>M</a:t>
            </a:r>
            <a:r>
              <a:rPr lang="cs-CZ" sz="2800" dirty="0"/>
              <a:t>=0</a:t>
            </a:r>
          </a:p>
          <a:p>
            <a:pPr>
              <a:defRPr/>
            </a:pPr>
            <a:r>
              <a:rPr lang="cs-CZ" sz="2800" i="1" dirty="0" err="1"/>
              <a:t>b</a:t>
            </a:r>
            <a:r>
              <a:rPr lang="cs-CZ" sz="2800" i="1" baseline="-25000" dirty="0" err="1"/>
              <a:t>MX</a:t>
            </a:r>
            <a:r>
              <a:rPr lang="cs-CZ" sz="2800" dirty="0"/>
              <a:t> udává, o kolik je efekt X na Y větší, když M=1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/>
              <a:t>Obecně: </a:t>
            </a:r>
            <a:r>
              <a:rPr lang="cs-CZ" sz="2000" i="1" dirty="0" err="1"/>
              <a:t>b</a:t>
            </a:r>
            <a:r>
              <a:rPr lang="cs-CZ" sz="2000" i="1" baseline="-25000" dirty="0" err="1"/>
              <a:t>MX</a:t>
            </a:r>
            <a:r>
              <a:rPr lang="cs-CZ" sz="2000" dirty="0"/>
              <a:t> udává, o kolik se mění </a:t>
            </a:r>
            <a:r>
              <a:rPr lang="en-GB" sz="2000" i="1" dirty="0"/>
              <a:t>b</a:t>
            </a:r>
            <a:r>
              <a:rPr lang="cs-CZ" sz="2000" i="1" baseline="-25000" dirty="0"/>
              <a:t>X</a:t>
            </a:r>
            <a:r>
              <a:rPr lang="cs-CZ" sz="2000" dirty="0"/>
              <a:t> při jednotkové změně M</a:t>
            </a:r>
          </a:p>
          <a:p>
            <a:pPr marL="471487" lvl="1" indent="0"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 marL="471487" lvl="1" indent="0">
              <a:buFont typeface="Wingdings" panose="05000000000000000000" pitchFamily="2" charset="2"/>
              <a:buNone/>
              <a:defRPr/>
            </a:pPr>
            <a:r>
              <a:rPr lang="cs-CZ" dirty="0"/>
              <a:t> 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pic>
        <p:nvPicPr>
          <p:cNvPr id="34820" name="Obrázek 3">
            <a:extLst>
              <a:ext uri="{FF2B5EF4-FFF2-40B4-BE49-F238E27FC236}">
                <a16:creationId xmlns:a16="http://schemas.microsoft.com/office/drawing/2014/main" id="{DA9A46AB-7565-47BC-93AA-198DABB36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20638"/>
            <a:ext cx="9031288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>
            <a:extLst>
              <a:ext uri="{FF2B5EF4-FFF2-40B4-BE49-F238E27FC236}">
                <a16:creationId xmlns:a16="http://schemas.microsoft.com/office/drawing/2014/main" id="{A646C34D-E70F-4180-AEC2-0FA872B8F0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Moderace - zobrazení</a:t>
            </a:r>
          </a:p>
        </p:txBody>
      </p:sp>
      <p:sp>
        <p:nvSpPr>
          <p:cNvPr id="35843" name="Zástupný symbol pro obsah 2">
            <a:extLst>
              <a:ext uri="{FF2B5EF4-FFF2-40B4-BE49-F238E27FC236}">
                <a16:creationId xmlns:a16="http://schemas.microsoft.com/office/drawing/2014/main" id="{234BB4F5-D2AF-41A3-AF68-7511BBF381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dirty="0" err="1"/>
              <a:t>Simple</a:t>
            </a:r>
            <a:r>
              <a:rPr lang="cs-CZ" altLang="cs-CZ" sz="2800" dirty="0"/>
              <a:t> </a:t>
            </a:r>
            <a:r>
              <a:rPr lang="cs-CZ" altLang="cs-CZ" sz="2800" dirty="0" err="1"/>
              <a:t>slopes</a:t>
            </a:r>
            <a:r>
              <a:rPr lang="cs-CZ" altLang="cs-CZ" sz="2800" dirty="0"/>
              <a:t> – regresní přímky pro vybrané hodnoty moderátoru (všechny, -1SD, M, 1SD)</a:t>
            </a:r>
          </a:p>
          <a:p>
            <a:endParaRPr lang="cs-CZ" altLang="cs-CZ" dirty="0"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8F8C303F-9483-42E5-96BD-DFCBA1DDEA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1419298"/>
              </p:ext>
            </p:extLst>
          </p:nvPr>
        </p:nvGraphicFramePr>
        <p:xfrm>
          <a:off x="899592" y="2780929"/>
          <a:ext cx="7488832" cy="3238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>
            <a:extLst>
              <a:ext uri="{FF2B5EF4-FFF2-40B4-BE49-F238E27FC236}">
                <a16:creationId xmlns:a16="http://schemas.microsoft.com/office/drawing/2014/main" id="{AC0F9613-A8C6-4319-930D-7746CDE08E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Graf můžeme vyrobit v Excelu…</a:t>
            </a:r>
          </a:p>
        </p:txBody>
      </p:sp>
      <p:sp>
        <p:nvSpPr>
          <p:cNvPr id="36867" name="Zástupný symbol pro obsah 2">
            <a:extLst>
              <a:ext uri="{FF2B5EF4-FFF2-40B4-BE49-F238E27FC236}">
                <a16:creationId xmlns:a16="http://schemas.microsoft.com/office/drawing/2014/main" id="{CBB94080-7C89-4823-93A4-ADAA2D49CE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graphicFrame>
        <p:nvGraphicFramePr>
          <p:cNvPr id="36868" name="Objekt 3">
            <a:extLst>
              <a:ext uri="{FF2B5EF4-FFF2-40B4-BE49-F238E27FC236}">
                <a16:creationId xmlns:a16="http://schemas.microsoft.com/office/drawing/2014/main" id="{B31B65C4-5150-4B3E-9A59-6514C4C30A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309707"/>
              </p:ext>
            </p:extLst>
          </p:nvPr>
        </p:nvGraphicFramePr>
        <p:xfrm>
          <a:off x="1331913" y="1844675"/>
          <a:ext cx="5884862" cy="353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4" name="Worksheet" r:id="rId3" imgW="4937760" imgH="3398441" progId="Excel.Sheet.12">
                  <p:embed/>
                </p:oleObj>
              </mc:Choice>
              <mc:Fallback>
                <p:oleObj name="Worksheet" r:id="rId3" imgW="4937760" imgH="3398441" progId="Excel.Sheet.12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844675"/>
                        <a:ext cx="5884862" cy="353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>
            <a:extLst>
              <a:ext uri="{FF2B5EF4-FFF2-40B4-BE49-F238E27FC236}">
                <a16:creationId xmlns:a16="http://schemas.microsoft.com/office/drawing/2014/main" id="{DB5419D1-35E5-4E9B-AA5D-F42D4A01DD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37891" name="Zástupný symbol pro obsah 2">
            <a:extLst>
              <a:ext uri="{FF2B5EF4-FFF2-40B4-BE49-F238E27FC236}">
                <a16:creationId xmlns:a16="http://schemas.microsoft.com/office/drawing/2014/main" id="{FDC92283-6592-4AFC-B8D0-E361B9D48D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alternativně online tvořítka na grafy jako např. </a:t>
            </a:r>
            <a:r>
              <a:rPr lang="cs-CZ" altLang="cs-CZ" dirty="0">
                <a:hlinkClick r:id="rId2"/>
              </a:rPr>
              <a:t>https://www.desmos.com/calculator</a:t>
            </a:r>
            <a:endParaRPr lang="cs-CZ" altLang="cs-CZ" dirty="0"/>
          </a:p>
          <a:p>
            <a:r>
              <a:rPr lang="cs-CZ" altLang="cs-CZ" dirty="0"/>
              <a:t>nebo </a:t>
            </a:r>
            <a:r>
              <a:rPr lang="cs-CZ" altLang="cs-CZ" i="1" dirty="0"/>
              <a:t>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76C3ADA5-CEB8-433D-9688-24B2A324D3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200" dirty="0"/>
              <a:t>Interpretace </a:t>
            </a:r>
            <a:r>
              <a:rPr lang="cs-CZ" altLang="cs-CZ" sz="3200" i="1" dirty="0"/>
              <a:t>Y</a:t>
            </a:r>
            <a:r>
              <a:rPr lang="cs-CZ" altLang="cs-CZ" sz="3200" dirty="0"/>
              <a:t>‘ a regresních koeficientů</a:t>
            </a:r>
            <a:br>
              <a:rPr lang="cs-CZ" altLang="cs-CZ" sz="3200" dirty="0"/>
            </a:br>
            <a:r>
              <a:rPr lang="cs-CZ" altLang="cs-CZ" sz="2800" i="1" dirty="0"/>
              <a:t>Y‘ = b</a:t>
            </a:r>
            <a:r>
              <a:rPr lang="cs-CZ" altLang="cs-CZ" sz="2800" i="1" baseline="-25000" dirty="0"/>
              <a:t>0</a:t>
            </a:r>
            <a:r>
              <a:rPr lang="cs-CZ" altLang="cs-CZ" sz="2800" i="1" dirty="0"/>
              <a:t> +b</a:t>
            </a:r>
            <a:r>
              <a:rPr lang="cs-CZ" altLang="cs-CZ" sz="2800" i="1" baseline="-25000" dirty="0"/>
              <a:t>1</a:t>
            </a:r>
            <a:r>
              <a:rPr lang="cs-CZ" altLang="cs-CZ" sz="2800" i="1" dirty="0"/>
              <a:t>X</a:t>
            </a:r>
            <a:r>
              <a:rPr lang="cs-CZ" altLang="cs-CZ" sz="2800" i="1" baseline="-25000" dirty="0"/>
              <a:t>1</a:t>
            </a:r>
            <a:r>
              <a:rPr lang="cs-CZ" altLang="cs-CZ" sz="2800" i="1" dirty="0"/>
              <a:t> + b</a:t>
            </a:r>
            <a:r>
              <a:rPr lang="cs-CZ" altLang="cs-CZ" sz="2800" i="1" baseline="-25000" dirty="0"/>
              <a:t>2</a:t>
            </a:r>
            <a:r>
              <a:rPr lang="cs-CZ" altLang="cs-CZ" sz="2800" i="1" dirty="0"/>
              <a:t>X</a:t>
            </a:r>
            <a:r>
              <a:rPr lang="cs-CZ" altLang="cs-CZ" sz="2800" i="1" baseline="-25000" dirty="0"/>
              <a:t>2</a:t>
            </a:r>
            <a:r>
              <a:rPr lang="cs-CZ" altLang="cs-CZ" sz="2800" i="1" dirty="0"/>
              <a:t> + … + </a:t>
            </a:r>
            <a:r>
              <a:rPr lang="cs-CZ" altLang="cs-CZ" sz="2800" i="1" dirty="0" err="1"/>
              <a:t>b</a:t>
            </a:r>
            <a:r>
              <a:rPr lang="cs-CZ" altLang="cs-CZ" sz="2800" i="1" baseline="-25000" dirty="0" err="1"/>
              <a:t>k</a:t>
            </a:r>
            <a:r>
              <a:rPr lang="cs-CZ" altLang="cs-CZ" sz="2800" i="1" dirty="0" err="1"/>
              <a:t>X</a:t>
            </a:r>
            <a:r>
              <a:rPr lang="cs-CZ" altLang="cs-CZ" sz="2800" i="1" baseline="-25000" dirty="0" err="1"/>
              <a:t>k</a:t>
            </a:r>
            <a:r>
              <a:rPr lang="cs-CZ" altLang="cs-CZ" sz="2800" i="1" baseline="-25000" dirty="0"/>
              <a:t> </a:t>
            </a:r>
            <a:endParaRPr lang="cs-CZ" altLang="cs-CZ" sz="3200" dirty="0"/>
          </a:p>
        </p:txBody>
      </p:sp>
      <p:sp>
        <p:nvSpPr>
          <p:cNvPr id="9219" name="Zástupný symbol pro obsah 2">
            <a:extLst>
              <a:ext uri="{FF2B5EF4-FFF2-40B4-BE49-F238E27FC236}">
                <a16:creationId xmlns:a16="http://schemas.microsoft.com/office/drawing/2014/main" id="{A49E730C-DD59-42F0-AE73-2EFB3986EC3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539750" y="1844675"/>
            <a:ext cx="8424738" cy="4248150"/>
          </a:xfrm>
        </p:spPr>
        <p:txBody>
          <a:bodyPr/>
          <a:lstStyle/>
          <a:p>
            <a:pPr lvl="1" eaLnBrk="1" hangingPunct="1">
              <a:spcBef>
                <a:spcPts val="600"/>
              </a:spcBef>
            </a:pPr>
            <a:endParaRPr lang="cs-CZ" altLang="cs-CZ" sz="500" dirty="0"/>
          </a:p>
          <a:p>
            <a:pPr marL="0" lvl="2" indent="0" eaLnBrk="1" hangingPunct="1">
              <a:spcBef>
                <a:spcPts val="600"/>
              </a:spcBef>
              <a:spcAft>
                <a:spcPts val="0"/>
              </a:spcAft>
              <a:buNone/>
            </a:pPr>
            <a:r>
              <a:rPr lang="cs-CZ" altLang="cs-CZ" sz="2400" b="1" i="1" dirty="0"/>
              <a:t>Y‘ </a:t>
            </a:r>
            <a:r>
              <a:rPr lang="cs-CZ" altLang="cs-CZ" sz="1800" dirty="0"/>
              <a:t>predikovaná hodnota je </a:t>
            </a:r>
            <a:r>
              <a:rPr lang="cs-CZ" altLang="cs-CZ" sz="1800" b="1" dirty="0"/>
              <a:t>podmíněný průměr </a:t>
            </a:r>
            <a:r>
              <a:rPr lang="cs-CZ" altLang="cs-CZ" sz="1800" b="1" i="1" dirty="0"/>
              <a:t>Y</a:t>
            </a:r>
            <a:r>
              <a:rPr lang="cs-CZ" altLang="cs-CZ" sz="1800" i="1" dirty="0"/>
              <a:t>, M</a:t>
            </a:r>
            <a:r>
              <a:rPr lang="cs-CZ" altLang="cs-CZ" sz="1800" dirty="0"/>
              <a:t>(</a:t>
            </a:r>
            <a:r>
              <a:rPr lang="cs-CZ" altLang="cs-CZ" sz="1800" i="1" dirty="0" err="1"/>
              <a:t>Y|X</a:t>
            </a:r>
            <a:r>
              <a:rPr lang="cs-CZ" altLang="cs-CZ" sz="1800" i="1" baseline="-25000" dirty="0" err="1"/>
              <a:t>i</a:t>
            </a:r>
            <a:r>
              <a:rPr lang="cs-CZ" altLang="cs-CZ" sz="1800" dirty="0"/>
              <a:t>), tj. průměr lidí s danými hodnotami </a:t>
            </a:r>
            <a:r>
              <a:rPr lang="cs-CZ" altLang="cs-CZ" sz="1800" i="1" dirty="0" err="1"/>
              <a:t>X</a:t>
            </a:r>
            <a:r>
              <a:rPr lang="cs-CZ" altLang="cs-CZ" sz="1800" i="1" baseline="-25000" dirty="0" err="1"/>
              <a:t>i</a:t>
            </a:r>
            <a:endParaRPr lang="cs-CZ" altLang="cs-CZ" sz="1800" i="1" baseline="-25000" dirty="0"/>
          </a:p>
          <a:p>
            <a:pPr marL="731838" lvl="3" indent="-342900"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1400" dirty="0"/>
              <a:t>Kdybychom sehnali náhodný vzorek lidí, kteří mají stejnou hodnotu u všech prediktorů, pak by </a:t>
            </a:r>
            <a:r>
              <a:rPr lang="cs-CZ" altLang="cs-CZ" sz="1400" i="1" dirty="0"/>
              <a:t>Y</a:t>
            </a:r>
            <a:r>
              <a:rPr lang="cs-CZ" altLang="cs-CZ" sz="1400" dirty="0"/>
              <a:t>‘ měla být rovna průměru jejich </a:t>
            </a:r>
            <a:r>
              <a:rPr lang="cs-CZ" altLang="cs-CZ" sz="1400" i="1" dirty="0"/>
              <a:t>Y</a:t>
            </a:r>
            <a:r>
              <a:rPr lang="cs-CZ" altLang="cs-CZ" sz="1400" dirty="0"/>
              <a:t> a jejich rozptyl je roven reziduálnímu rozptylu … pokud jsou předpoklady modelu splněny.</a:t>
            </a:r>
          </a:p>
          <a:p>
            <a:pPr marL="731838" lvl="3" indent="-342900" eaLnBrk="1" hangingPunct="1">
              <a:spcBef>
                <a:spcPts val="0"/>
              </a:spcBef>
              <a:spcAft>
                <a:spcPts val="1200"/>
              </a:spcAft>
            </a:pPr>
            <a:r>
              <a:rPr lang="cs-CZ" altLang="cs-CZ" sz="1400" dirty="0"/>
              <a:t>V tomto smyslu je predikovaná hodnota očekávanou hodnotou </a:t>
            </a:r>
            <a:r>
              <a:rPr lang="cs-CZ" altLang="cs-CZ" sz="1400" i="1" dirty="0"/>
              <a:t>E</a:t>
            </a:r>
            <a:r>
              <a:rPr lang="cs-CZ" altLang="cs-CZ" sz="1400" dirty="0"/>
              <a:t>(</a:t>
            </a:r>
            <a:r>
              <a:rPr lang="cs-CZ" altLang="cs-CZ" sz="1400" i="1" dirty="0" err="1"/>
              <a:t>Y|X</a:t>
            </a:r>
            <a:r>
              <a:rPr lang="cs-CZ" altLang="cs-CZ" sz="1400" i="1" baseline="-25000" dirty="0" err="1"/>
              <a:t>i</a:t>
            </a:r>
            <a:r>
              <a:rPr lang="cs-CZ" altLang="cs-CZ" sz="1400" dirty="0"/>
              <a:t>)</a:t>
            </a:r>
          </a:p>
          <a:p>
            <a:pPr marL="0" lvl="2" indent="0" eaLnBrk="1" hangingPunct="1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altLang="cs-CZ" sz="2400" b="1" i="1" dirty="0" err="1"/>
              <a:t>B</a:t>
            </a:r>
            <a:r>
              <a:rPr lang="cs-CZ" altLang="cs-CZ" sz="2400" b="1" i="1" baseline="-25000" dirty="0" err="1"/>
              <a:t>i</a:t>
            </a:r>
            <a:r>
              <a:rPr lang="cs-CZ" altLang="cs-CZ" sz="1600" baseline="-25000" dirty="0"/>
              <a:t> </a:t>
            </a:r>
            <a:r>
              <a:rPr lang="cs-CZ" altLang="cs-CZ" sz="1600" dirty="0"/>
              <a:t>; </a:t>
            </a:r>
            <a:r>
              <a:rPr lang="cs-CZ" altLang="cs-CZ" sz="2400" b="1" i="1" dirty="0" err="1"/>
              <a:t>b</a:t>
            </a:r>
            <a:r>
              <a:rPr lang="cs-CZ" altLang="cs-CZ" sz="2400" b="1" i="1" baseline="-25000" dirty="0" err="1"/>
              <a:t>i</a:t>
            </a:r>
            <a:r>
              <a:rPr lang="cs-CZ" altLang="cs-CZ" sz="1600" dirty="0"/>
              <a:t> </a:t>
            </a:r>
            <a:r>
              <a:rPr lang="cs-CZ" altLang="cs-CZ" sz="1800" dirty="0"/>
              <a:t>vyjadřuje nárůst </a:t>
            </a:r>
            <a:r>
              <a:rPr lang="cs-CZ" altLang="cs-CZ" sz="1800" b="1" i="1" dirty="0"/>
              <a:t>Y</a:t>
            </a:r>
            <a:r>
              <a:rPr lang="en-US" altLang="cs-CZ" sz="1800" b="1" i="1" dirty="0"/>
              <a:t>’</a:t>
            </a:r>
            <a:r>
              <a:rPr lang="cs-CZ" altLang="cs-CZ" sz="1800" dirty="0"/>
              <a:t> při nárůstu </a:t>
            </a:r>
            <a:r>
              <a:rPr lang="cs-CZ" altLang="cs-CZ" sz="1800" i="1" dirty="0" err="1"/>
              <a:t>X</a:t>
            </a:r>
            <a:r>
              <a:rPr lang="cs-CZ" altLang="cs-CZ" sz="1800" i="1" baseline="-25000" dirty="0" err="1"/>
              <a:t>i</a:t>
            </a:r>
            <a:r>
              <a:rPr lang="cs-CZ" altLang="cs-CZ" sz="1800" dirty="0"/>
              <a:t> o jednu jednotku; v jednotkách </a:t>
            </a:r>
            <a:r>
              <a:rPr lang="cs-CZ" altLang="cs-CZ" sz="1800" i="1" dirty="0"/>
              <a:t>Y, </a:t>
            </a:r>
            <a:r>
              <a:rPr lang="cs-CZ" altLang="cs-CZ" sz="1800" dirty="0"/>
              <a:t>pokud by ostatní prediktory zůstaly nezměněné (</a:t>
            </a:r>
            <a:r>
              <a:rPr lang="en-US" altLang="cs-CZ" sz="1800" i="1" dirty="0">
                <a:cs typeface="Segoe UI" panose="020B0502040204020203" pitchFamily="34" charset="0"/>
              </a:rPr>
              <a:t>≈</a:t>
            </a:r>
            <a:r>
              <a:rPr lang="cs-CZ" altLang="cs-CZ" sz="1800" dirty="0" err="1">
                <a:cs typeface="Segoe UI" panose="020B0502040204020203" pitchFamily="34" charset="0"/>
              </a:rPr>
              <a:t>semiparciální</a:t>
            </a:r>
            <a:r>
              <a:rPr lang="cs-CZ" altLang="cs-CZ" sz="1800" dirty="0">
                <a:cs typeface="Segoe UI" panose="020B0502040204020203" pitchFamily="34" charset="0"/>
              </a:rPr>
              <a:t> </a:t>
            </a:r>
            <a:r>
              <a:rPr lang="cs-CZ" altLang="cs-CZ" sz="1800" i="1" dirty="0">
                <a:cs typeface="Segoe UI" panose="020B0502040204020203" pitchFamily="34" charset="0"/>
              </a:rPr>
              <a:t>r</a:t>
            </a:r>
            <a:r>
              <a:rPr lang="cs-CZ" altLang="cs-CZ" sz="1800" dirty="0">
                <a:cs typeface="Segoe UI" panose="020B0502040204020203" pitchFamily="34" charset="0"/>
              </a:rPr>
              <a:t>); jedinečný přínos</a:t>
            </a:r>
          </a:p>
          <a:p>
            <a:pPr marL="0" lvl="2" indent="0" eaLnBrk="1" hangingPunct="1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altLang="cs-CZ" sz="2400" b="1" i="1" dirty="0" err="1">
                <a:latin typeface="Symbol" panose="05050102010706020507" pitchFamily="18" charset="2"/>
              </a:rPr>
              <a:t>b</a:t>
            </a:r>
            <a:r>
              <a:rPr lang="cs-CZ" altLang="cs-CZ" sz="2400" b="1" i="1" baseline="-25000" dirty="0" err="1"/>
              <a:t>i</a:t>
            </a:r>
            <a:r>
              <a:rPr lang="cs-CZ" altLang="cs-CZ" sz="1600" dirty="0"/>
              <a:t>; </a:t>
            </a:r>
            <a:r>
              <a:rPr lang="cs-CZ" altLang="cs-CZ" sz="1600" b="1" i="1" dirty="0"/>
              <a:t>BETA </a:t>
            </a:r>
            <a:r>
              <a:rPr lang="cs-CZ" altLang="cs-CZ" sz="1800" dirty="0"/>
              <a:t>vyjadřuje nárůst </a:t>
            </a:r>
            <a:r>
              <a:rPr lang="cs-CZ" altLang="cs-CZ" sz="1800" i="1" dirty="0"/>
              <a:t>Y</a:t>
            </a:r>
            <a:r>
              <a:rPr lang="en-US" altLang="cs-CZ" sz="1800" i="1" dirty="0"/>
              <a:t>’</a:t>
            </a:r>
            <a:r>
              <a:rPr lang="cs-CZ" altLang="cs-CZ" sz="1800" dirty="0"/>
              <a:t> při nárůstu </a:t>
            </a:r>
            <a:r>
              <a:rPr lang="cs-CZ" altLang="cs-CZ" sz="1800" i="1" dirty="0" err="1"/>
              <a:t>X</a:t>
            </a:r>
            <a:r>
              <a:rPr lang="cs-CZ" altLang="cs-CZ" sz="1800" i="1" baseline="-25000" dirty="0" err="1"/>
              <a:t>i</a:t>
            </a:r>
            <a:r>
              <a:rPr lang="cs-CZ" altLang="cs-CZ" sz="1800" dirty="0"/>
              <a:t> o 1SD v násobcích </a:t>
            </a:r>
            <a:r>
              <a:rPr lang="cs-CZ" altLang="cs-CZ" sz="1800" dirty="0" err="1"/>
              <a:t>SD</a:t>
            </a:r>
            <a:r>
              <a:rPr lang="cs-CZ" altLang="cs-CZ" sz="1800" dirty="0"/>
              <a:t> </a:t>
            </a:r>
            <a:r>
              <a:rPr lang="cs-CZ" altLang="cs-CZ" sz="1800" i="1" dirty="0"/>
              <a:t>Y</a:t>
            </a:r>
            <a:r>
              <a:rPr lang="cs-CZ" altLang="cs-CZ" sz="1800" dirty="0"/>
              <a:t> pokud by ostatní prediktory zůstaly nezměněné(</a:t>
            </a:r>
            <a:r>
              <a:rPr lang="en-US" altLang="cs-CZ" sz="1800" i="1" dirty="0">
                <a:cs typeface="Segoe UI" panose="020B0502040204020203" pitchFamily="34" charset="0"/>
              </a:rPr>
              <a:t>≈</a:t>
            </a:r>
            <a:r>
              <a:rPr lang="cs-CZ" altLang="cs-CZ" sz="1800" dirty="0" err="1">
                <a:cs typeface="Segoe UI" panose="020B0502040204020203" pitchFamily="34" charset="0"/>
              </a:rPr>
              <a:t>semiparciální</a:t>
            </a:r>
            <a:r>
              <a:rPr lang="cs-CZ" altLang="cs-CZ" sz="1800" dirty="0">
                <a:cs typeface="Segoe UI" panose="020B0502040204020203" pitchFamily="34" charset="0"/>
              </a:rPr>
              <a:t> </a:t>
            </a:r>
            <a:r>
              <a:rPr lang="cs-CZ" altLang="cs-CZ" sz="1800" i="1" dirty="0">
                <a:cs typeface="Segoe UI" panose="020B0502040204020203" pitchFamily="34" charset="0"/>
              </a:rPr>
              <a:t>r</a:t>
            </a:r>
            <a:r>
              <a:rPr lang="cs-CZ" altLang="cs-CZ" sz="1800" dirty="0">
                <a:cs typeface="Segoe UI" panose="020B0502040204020203" pitchFamily="34" charset="0"/>
              </a:rPr>
              <a:t>)</a:t>
            </a:r>
            <a:endParaRPr lang="cs-CZ" altLang="cs-CZ" sz="1600" dirty="0">
              <a:cs typeface="Segoe UI" panose="020B0502040204020203" pitchFamily="34" charset="0"/>
            </a:endParaRPr>
          </a:p>
          <a:p>
            <a:pPr marL="0" lvl="2" indent="0" eaLnBrk="1" hangingPunct="1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altLang="cs-CZ" sz="2400" b="1" i="1" dirty="0"/>
              <a:t>B</a:t>
            </a:r>
            <a:r>
              <a:rPr lang="cs-CZ" altLang="cs-CZ" sz="2400" b="1" i="1" baseline="-25000" dirty="0"/>
              <a:t>0</a:t>
            </a:r>
            <a:r>
              <a:rPr lang="cs-CZ" altLang="cs-CZ" sz="2400" baseline="-25000" dirty="0"/>
              <a:t> </a:t>
            </a:r>
            <a:r>
              <a:rPr lang="cs-CZ" altLang="cs-CZ" sz="2400" dirty="0"/>
              <a:t>; </a:t>
            </a:r>
            <a:r>
              <a:rPr lang="cs-CZ" altLang="cs-CZ" sz="2400" b="1" i="1" dirty="0"/>
              <a:t>b</a:t>
            </a:r>
            <a:r>
              <a:rPr lang="cs-CZ" altLang="cs-CZ" sz="2400" b="1" baseline="-25000" dirty="0"/>
              <a:t>0</a:t>
            </a:r>
            <a:r>
              <a:rPr lang="cs-CZ" altLang="cs-CZ" sz="2400" dirty="0"/>
              <a:t> </a:t>
            </a:r>
            <a:r>
              <a:rPr lang="cs-CZ" altLang="cs-CZ" sz="1800" dirty="0"/>
              <a:t>– obtížně interpretovatelný průsečík … leda by prediktory byly </a:t>
            </a:r>
            <a:r>
              <a:rPr lang="cs-CZ" altLang="cs-CZ" sz="1800" b="1" dirty="0"/>
              <a:t>centrované</a:t>
            </a:r>
          </a:p>
          <a:p>
            <a:pPr marL="0" lvl="2" indent="0" eaLnBrk="1" hangingPunct="1">
              <a:spcBef>
                <a:spcPts val="600"/>
              </a:spcBef>
              <a:buNone/>
            </a:pPr>
            <a:r>
              <a:rPr lang="cs-CZ" altLang="cs-CZ" sz="1800" dirty="0"/>
              <a:t>V různých modelech nemusí být vliv prediktoru stejný</a:t>
            </a:r>
          </a:p>
          <a:p>
            <a:pPr marL="469900" lvl="2" indent="-469900" eaLnBrk="1" hangingPunct="1">
              <a:spcBef>
                <a:spcPts val="600"/>
              </a:spcBef>
            </a:pPr>
            <a:endParaRPr lang="cs-CZ" altLang="cs-CZ" sz="1900" b="1" dirty="0"/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>
            <a:extLst>
              <a:ext uri="{FF2B5EF4-FFF2-40B4-BE49-F238E27FC236}">
                <a16:creationId xmlns:a16="http://schemas.microsoft.com/office/drawing/2014/main" id="{11B9CEEC-B610-4DE3-B05D-B70267824A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Závěrečné poznámky k moderaci</a:t>
            </a:r>
          </a:p>
        </p:txBody>
      </p:sp>
      <p:sp>
        <p:nvSpPr>
          <p:cNvPr id="38915" name="Zástupný symbol pro obsah 2">
            <a:extLst>
              <a:ext uri="{FF2B5EF4-FFF2-40B4-BE49-F238E27FC236}">
                <a16:creationId xmlns:a16="http://schemas.microsoft.com/office/drawing/2014/main" id="{C60F7538-416D-48E7-9AD8-F4FE747989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/>
              <a:t>Moderátor může být i spojitá proměnná. </a:t>
            </a:r>
          </a:p>
          <a:p>
            <a:pPr lvl="1"/>
            <a:r>
              <a:rPr lang="cs-CZ" altLang="cs-CZ" sz="2000" dirty="0"/>
              <a:t>Pak je dobré ji centrovat (popř. i prediktor), aby byla interpretace jednodušší (</a:t>
            </a:r>
            <a:r>
              <a:rPr lang="cs-CZ" altLang="cs-CZ" sz="2000" i="1" dirty="0" err="1"/>
              <a:t>b</a:t>
            </a:r>
            <a:r>
              <a:rPr lang="cs-CZ" altLang="cs-CZ" sz="2000" i="1" baseline="-25000" dirty="0" err="1"/>
              <a:t>X</a:t>
            </a:r>
            <a:r>
              <a:rPr lang="cs-CZ" altLang="cs-CZ" sz="2000" dirty="0"/>
              <a:t> při </a:t>
            </a:r>
            <a:r>
              <a:rPr lang="cs-CZ" altLang="cs-CZ" sz="2000" i="1" dirty="0"/>
              <a:t>M</a:t>
            </a:r>
            <a:r>
              <a:rPr lang="cs-CZ" altLang="cs-CZ" sz="2000" dirty="0"/>
              <a:t>=0) a aby se snížila kolinearita</a:t>
            </a:r>
          </a:p>
          <a:p>
            <a:r>
              <a:rPr lang="cs-CZ" altLang="cs-CZ" sz="2400" dirty="0"/>
              <a:t>Obecnějším termínem pro moderaci je </a:t>
            </a:r>
            <a:r>
              <a:rPr lang="cs-CZ" altLang="cs-CZ" sz="2400" b="1" dirty="0"/>
              <a:t>interakce</a:t>
            </a:r>
            <a:r>
              <a:rPr lang="cs-CZ" altLang="cs-CZ" sz="2400" dirty="0"/>
              <a:t> – může být mezi všemi typy proměnných a realizuje se stejně, tj. násobením</a:t>
            </a:r>
          </a:p>
          <a:p>
            <a:r>
              <a:rPr lang="cs-CZ" altLang="cs-CZ" sz="2400" dirty="0"/>
              <a:t>Interakce může být i vyššího řádu – 3 i více proměnných. Prudce rostou nároky na interpretaci.</a:t>
            </a:r>
          </a:p>
          <a:p>
            <a:r>
              <a:rPr lang="cs-CZ" altLang="cs-CZ" sz="2400" b="1" dirty="0" err="1"/>
              <a:t>PROCESS</a:t>
            </a:r>
            <a:r>
              <a:rPr lang="cs-CZ" altLang="cs-CZ" sz="2400" dirty="0"/>
              <a:t> – plugin do </a:t>
            </a:r>
            <a:r>
              <a:rPr lang="cs-CZ" altLang="cs-CZ" sz="2400" dirty="0" err="1"/>
              <a:t>SPSS</a:t>
            </a:r>
            <a:r>
              <a:rPr lang="cs-CZ" altLang="cs-CZ" sz="2400" dirty="0"/>
              <a:t> usnadňující odhadování modelů s moderací (a dalších modelů) – viz </a:t>
            </a:r>
            <a:r>
              <a:rPr lang="cs-CZ" altLang="cs-CZ" sz="2400" dirty="0" err="1"/>
              <a:t>Field</a:t>
            </a:r>
            <a:endParaRPr lang="cs-CZ" altLang="cs-CZ" sz="2400" dirty="0"/>
          </a:p>
          <a:p>
            <a:endParaRPr lang="cs-CZ" altLang="cs-CZ" sz="2400" dirty="0"/>
          </a:p>
          <a:p>
            <a:endParaRPr lang="cs-CZ" altLang="cs-CZ" dirty="0"/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>
            <a:extLst>
              <a:ext uri="{FF2B5EF4-FFF2-40B4-BE49-F238E27FC236}">
                <a16:creationId xmlns:a16="http://schemas.microsoft.com/office/drawing/2014/main" id="{0F835820-E143-43A3-BFE0-9C1E0E4041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39939" name="Zástupný symbol pro obsah 2">
            <a:extLst>
              <a:ext uri="{FF2B5EF4-FFF2-40B4-BE49-F238E27FC236}">
                <a16:creationId xmlns:a16="http://schemas.microsoft.com/office/drawing/2014/main" id="{AC6DEF5C-0E69-455A-B280-C3D507F554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>
            <a:extLst>
              <a:ext uri="{FF2B5EF4-FFF2-40B4-BE49-F238E27FC236}">
                <a16:creationId xmlns:a16="http://schemas.microsoft.com/office/drawing/2014/main" id="{900A9652-0BEF-4DF1-823E-56B67F709A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6000" b="1"/>
              <a:t>MEDIACE</a:t>
            </a:r>
            <a:endParaRPr lang="en-US" altLang="cs-CZ" b="1"/>
          </a:p>
        </p:txBody>
      </p:sp>
      <p:sp>
        <p:nvSpPr>
          <p:cNvPr id="40963" name="Zástupný symbol pro obsah 2">
            <a:extLst>
              <a:ext uri="{FF2B5EF4-FFF2-40B4-BE49-F238E27FC236}">
                <a16:creationId xmlns:a16="http://schemas.microsoft.com/office/drawing/2014/main" id="{FD009269-5107-4F9C-A267-B741CECE9D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/>
              <a:t>MODERACE a MEDIACE jsou prototypickým zapojením třetí proměnné do vztahu mezi dvěma proměnnými</a:t>
            </a:r>
          </a:p>
          <a:p>
            <a:r>
              <a:rPr lang="cs-CZ" altLang="cs-CZ" sz="2000"/>
              <a:t>MODERÁTOR</a:t>
            </a:r>
            <a:r>
              <a:rPr lang="en-US" altLang="cs-CZ" sz="2000"/>
              <a:t> je obvykle kategorick</a:t>
            </a:r>
            <a:r>
              <a:rPr lang="cs-CZ" altLang="cs-CZ" sz="2000"/>
              <a:t>á proměnná, která mění (historicky snižuje-moderuje) těsnost vztahu mezi X a Y</a:t>
            </a:r>
          </a:p>
          <a:p>
            <a:r>
              <a:rPr lang="cs-CZ" altLang="cs-CZ" sz="2800" b="1"/>
              <a:t>MEDIÁTOR</a:t>
            </a:r>
            <a:r>
              <a:rPr lang="en-US" altLang="cs-CZ" sz="2800" b="1"/>
              <a:t> je pro</a:t>
            </a:r>
            <a:r>
              <a:rPr lang="cs-CZ" altLang="cs-CZ" sz="2800" b="1"/>
              <a:t>měnná, skrze níž se odehrává vztah mezi X a Y. Vztah mezi X a Y je pouze zdánlivý, protože X ve skutečnosti ovlivňuje Mediátor a Mediátor následně ovlivňuje Y.</a:t>
            </a:r>
          </a:p>
          <a:p>
            <a:r>
              <a:rPr lang="en-US" altLang="cs-CZ" sz="2000"/>
              <a:t>Terminologii a statistiku v tomto sm</a:t>
            </a:r>
            <a:r>
              <a:rPr lang="cs-CZ" altLang="cs-CZ" sz="2000"/>
              <a:t>ěru ustavili před 25 lety Baron a Kenny, </a:t>
            </a:r>
            <a:r>
              <a:rPr lang="cs-CZ" altLang="cs-CZ" sz="2000">
                <a:hlinkClick r:id="rId2"/>
              </a:rPr>
              <a:t>http://davidakenny.net/kenny.htm</a:t>
            </a:r>
            <a:r>
              <a:rPr lang="cs-CZ" altLang="cs-CZ" sz="2000"/>
              <a:t> </a:t>
            </a:r>
          </a:p>
          <a:p>
            <a:endParaRPr lang="en-US" altLang="cs-CZ" sz="2000"/>
          </a:p>
        </p:txBody>
      </p:sp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>
            <a:extLst>
              <a:ext uri="{FF2B5EF4-FFF2-40B4-BE49-F238E27FC236}">
                <a16:creationId xmlns:a16="http://schemas.microsoft.com/office/drawing/2014/main" id="{6D272ED5-C699-4680-BFC2-A30D7A1427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MEDIACE</a:t>
            </a:r>
          </a:p>
        </p:txBody>
      </p:sp>
      <p:sp>
        <p:nvSpPr>
          <p:cNvPr id="41987" name="Zástupný symbol pro obsah 2">
            <a:extLst>
              <a:ext uri="{FF2B5EF4-FFF2-40B4-BE49-F238E27FC236}">
                <a16:creationId xmlns:a16="http://schemas.microsoft.com/office/drawing/2014/main" id="{BF047419-C0A8-4DEE-AF74-E39655E67687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68313" y="1196975"/>
            <a:ext cx="8229600" cy="4937125"/>
          </a:xfrm>
        </p:spPr>
        <p:txBody>
          <a:bodyPr/>
          <a:lstStyle/>
          <a:p>
            <a:endParaRPr lang="cs-CZ" altLang="cs-CZ"/>
          </a:p>
          <a:p>
            <a:endParaRPr lang="cs-CZ" alt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183AD246-891E-4463-A5DF-0FEF2B46D986}"/>
              </a:ext>
            </a:extLst>
          </p:cNvPr>
          <p:cNvSpPr/>
          <p:nvPr/>
        </p:nvSpPr>
        <p:spPr>
          <a:xfrm>
            <a:off x="684213" y="1865313"/>
            <a:ext cx="2159000" cy="987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Prediktor</a:t>
            </a:r>
          </a:p>
          <a:p>
            <a:pPr algn="ctr">
              <a:defRPr/>
            </a:pPr>
            <a:r>
              <a:rPr lang="cs-CZ" sz="2800" dirty="0"/>
              <a:t>X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96DF4B9-6302-4891-9A66-10D040C4D4F4}"/>
              </a:ext>
            </a:extLst>
          </p:cNvPr>
          <p:cNvSpPr/>
          <p:nvPr/>
        </p:nvSpPr>
        <p:spPr>
          <a:xfrm>
            <a:off x="6516688" y="1844675"/>
            <a:ext cx="2058987" cy="1008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Závislá</a:t>
            </a:r>
          </a:p>
          <a:p>
            <a:pPr algn="ctr">
              <a:defRPr/>
            </a:pPr>
            <a:r>
              <a:rPr lang="cs-CZ" sz="2800" dirty="0"/>
              <a:t>Y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709A6E8-9A26-47B6-8567-A0EE406A7960}"/>
              </a:ext>
            </a:extLst>
          </p:cNvPr>
          <p:cNvSpPr/>
          <p:nvPr/>
        </p:nvSpPr>
        <p:spPr>
          <a:xfrm>
            <a:off x="3729038" y="3394075"/>
            <a:ext cx="2282825" cy="971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 err="1"/>
              <a:t>Mediator</a:t>
            </a:r>
            <a:endParaRPr lang="cs-CZ" sz="2800" dirty="0"/>
          </a:p>
          <a:p>
            <a:pPr algn="ctr">
              <a:defRPr/>
            </a:pPr>
            <a:r>
              <a:rPr lang="cs-CZ" sz="2800" dirty="0"/>
              <a:t>M</a:t>
            </a:r>
            <a:endParaRPr lang="cs-CZ" dirty="0"/>
          </a:p>
        </p:txBody>
      </p:sp>
      <p:cxnSp>
        <p:nvCxnSpPr>
          <p:cNvPr id="8" name="Přímá spojovací šipka 7">
            <a:extLst>
              <a:ext uri="{FF2B5EF4-FFF2-40B4-BE49-F238E27FC236}">
                <a16:creationId xmlns:a16="http://schemas.microsoft.com/office/drawing/2014/main" id="{CE2887E6-8472-43E5-B961-16365EB8229D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2843213" y="2349500"/>
            <a:ext cx="3673475" cy="95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>
            <a:extLst>
              <a:ext uri="{FF2B5EF4-FFF2-40B4-BE49-F238E27FC236}">
                <a16:creationId xmlns:a16="http://schemas.microsoft.com/office/drawing/2014/main" id="{A77EB971-3832-411B-8A8A-5AAADD213FFF}"/>
              </a:ext>
            </a:extLst>
          </p:cNvPr>
          <p:cNvCxnSpPr>
            <a:cxnSpLocks/>
            <a:stCxn id="4" idx="2"/>
            <a:endCxn id="6" idx="1"/>
          </p:cNvCxnSpPr>
          <p:nvPr/>
        </p:nvCxnSpPr>
        <p:spPr>
          <a:xfrm>
            <a:off x="1763713" y="2852738"/>
            <a:ext cx="1965325" cy="10271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>
            <a:extLst>
              <a:ext uri="{FF2B5EF4-FFF2-40B4-BE49-F238E27FC236}">
                <a16:creationId xmlns:a16="http://schemas.microsoft.com/office/drawing/2014/main" id="{62F3969F-269D-442A-9731-A7094A648D4C}"/>
              </a:ext>
            </a:extLst>
          </p:cNvPr>
          <p:cNvCxnSpPr>
            <a:cxnSpLocks/>
            <a:stCxn id="6" idx="3"/>
            <a:endCxn id="5" idx="2"/>
          </p:cNvCxnSpPr>
          <p:nvPr/>
        </p:nvCxnSpPr>
        <p:spPr>
          <a:xfrm flipV="1">
            <a:off x="6011863" y="2852738"/>
            <a:ext cx="1533525" cy="10271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>
            <a:extLst>
              <a:ext uri="{FF2B5EF4-FFF2-40B4-BE49-F238E27FC236}">
                <a16:creationId xmlns:a16="http://schemas.microsoft.com/office/drawing/2014/main" id="{B44B7AE5-42C0-4C98-85EC-FD84FF941A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6738" y="236538"/>
            <a:ext cx="8001000" cy="1216025"/>
          </a:xfrm>
        </p:spPr>
        <p:txBody>
          <a:bodyPr/>
          <a:lstStyle/>
          <a:p>
            <a:r>
              <a:rPr lang="cs-CZ" altLang="cs-CZ"/>
              <a:t>MEDIACE (Baron-Kenny, moderně)</a:t>
            </a:r>
            <a:endParaRPr lang="en-US" altLang="cs-CZ"/>
          </a:p>
        </p:txBody>
      </p:sp>
      <p:sp>
        <p:nvSpPr>
          <p:cNvPr id="44035" name="Zástupný symbol pro obsah 2">
            <a:extLst>
              <a:ext uri="{FF2B5EF4-FFF2-40B4-BE49-F238E27FC236}">
                <a16:creationId xmlns:a16="http://schemas.microsoft.com/office/drawing/2014/main" id="{AD79FDF5-5C1B-4F82-94BE-5DA251A7F2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6738" y="3284538"/>
            <a:ext cx="8577262" cy="3024187"/>
          </a:xfrm>
        </p:spPr>
        <p:txBody>
          <a:bodyPr/>
          <a:lstStyle/>
          <a:p>
            <a:pPr marL="514350" indent="-514350">
              <a:buFont typeface="Segoe UI" panose="020B0502040204020203" pitchFamily="34" charset="0"/>
              <a:buAutoNum type="arabicPeriod"/>
            </a:pPr>
            <a:r>
              <a:rPr lang="cs-CZ" altLang="cs-CZ" sz="2400" i="1" dirty="0"/>
              <a:t>X</a:t>
            </a:r>
            <a:r>
              <a:rPr lang="cs-CZ" altLang="cs-CZ" sz="2400" dirty="0"/>
              <a:t> predikuje </a:t>
            </a:r>
            <a:r>
              <a:rPr lang="cs-CZ" altLang="cs-CZ" sz="2400" i="1" dirty="0"/>
              <a:t>Y:  </a:t>
            </a:r>
            <a:r>
              <a:rPr lang="cs-CZ" altLang="cs-CZ" sz="2400" dirty="0"/>
              <a:t> </a:t>
            </a:r>
            <a:r>
              <a:rPr lang="cs-CZ" altLang="cs-CZ" sz="2400" dirty="0" err="1"/>
              <a:t>regr</a:t>
            </a:r>
            <a:r>
              <a:rPr lang="cs-CZ" altLang="cs-CZ" sz="2400" dirty="0"/>
              <a:t>. </a:t>
            </a:r>
            <a:r>
              <a:rPr lang="cs-CZ" altLang="cs-CZ" sz="2400" dirty="0" err="1"/>
              <a:t>koef</a:t>
            </a:r>
            <a:r>
              <a:rPr lang="cs-CZ" altLang="cs-CZ" sz="2400" dirty="0"/>
              <a:t>. </a:t>
            </a:r>
            <a:r>
              <a:rPr lang="cs-CZ" altLang="cs-CZ" sz="2400" b="1" i="1" dirty="0"/>
              <a:t>c  </a:t>
            </a:r>
            <a:r>
              <a:rPr lang="cs-CZ" altLang="cs-CZ" sz="2400" dirty="0"/>
              <a:t>(</a:t>
            </a:r>
            <a:r>
              <a:rPr lang="cs-CZ" altLang="cs-CZ" sz="2400" b="1" dirty="0"/>
              <a:t>celkový efekt</a:t>
            </a:r>
            <a:r>
              <a:rPr lang="cs-CZ" altLang="cs-CZ" sz="2400" dirty="0"/>
              <a:t>)</a:t>
            </a:r>
          </a:p>
          <a:p>
            <a:pPr marL="514350" indent="-514350">
              <a:buFont typeface="Segoe UI" panose="020B0502040204020203" pitchFamily="34" charset="0"/>
              <a:buAutoNum type="arabicPeriod"/>
            </a:pPr>
            <a:r>
              <a:rPr lang="cs-CZ" altLang="cs-CZ" sz="2400" i="1" dirty="0"/>
              <a:t>X</a:t>
            </a:r>
            <a:r>
              <a:rPr lang="cs-CZ" altLang="cs-CZ" sz="2400" dirty="0"/>
              <a:t> predikuje </a:t>
            </a:r>
            <a:r>
              <a:rPr lang="cs-CZ" altLang="cs-CZ" sz="2400" i="1" dirty="0"/>
              <a:t>M</a:t>
            </a:r>
            <a:r>
              <a:rPr lang="cs-CZ" altLang="cs-CZ" sz="2400" dirty="0"/>
              <a:t>:  </a:t>
            </a:r>
            <a:r>
              <a:rPr lang="cs-CZ" altLang="cs-CZ" sz="2400" dirty="0" err="1"/>
              <a:t>regr</a:t>
            </a:r>
            <a:r>
              <a:rPr lang="cs-CZ" altLang="cs-CZ" sz="2400" dirty="0"/>
              <a:t>. </a:t>
            </a:r>
            <a:r>
              <a:rPr lang="cs-CZ" altLang="cs-CZ" sz="2400" dirty="0" err="1"/>
              <a:t>koef</a:t>
            </a:r>
            <a:r>
              <a:rPr lang="cs-CZ" altLang="cs-CZ" sz="2400" dirty="0"/>
              <a:t>. </a:t>
            </a:r>
            <a:r>
              <a:rPr lang="cs-CZ" altLang="cs-CZ" sz="2400" b="1" i="1" dirty="0"/>
              <a:t>a</a:t>
            </a:r>
            <a:endParaRPr lang="cs-CZ" altLang="cs-CZ" sz="2400" b="1" dirty="0"/>
          </a:p>
          <a:p>
            <a:pPr marL="514350" indent="-514350">
              <a:buFont typeface="Segoe UI" panose="020B0502040204020203" pitchFamily="34" charset="0"/>
              <a:buAutoNum type="arabicPeriod"/>
            </a:pPr>
            <a:r>
              <a:rPr lang="cs-CZ" altLang="cs-CZ" sz="2400" i="1" dirty="0"/>
              <a:t>M</a:t>
            </a:r>
            <a:r>
              <a:rPr lang="cs-CZ" altLang="cs-CZ" sz="2400" dirty="0"/>
              <a:t> predikuje </a:t>
            </a:r>
            <a:r>
              <a:rPr lang="cs-CZ" altLang="cs-CZ" sz="2400" i="1" dirty="0"/>
              <a:t>Y</a:t>
            </a:r>
            <a:r>
              <a:rPr lang="cs-CZ" altLang="cs-CZ" sz="2400" dirty="0"/>
              <a:t>, je-li </a:t>
            </a:r>
            <a:r>
              <a:rPr lang="cs-CZ" altLang="cs-CZ" sz="2400" i="1" dirty="0"/>
              <a:t>X</a:t>
            </a:r>
            <a:r>
              <a:rPr lang="cs-CZ" altLang="cs-CZ" sz="2400" dirty="0"/>
              <a:t> kontrolována </a:t>
            </a:r>
            <a:r>
              <a:rPr lang="cs-CZ" altLang="cs-CZ" sz="2400" dirty="0" err="1"/>
              <a:t>regr</a:t>
            </a:r>
            <a:r>
              <a:rPr lang="cs-CZ" altLang="cs-CZ" sz="2400" dirty="0"/>
              <a:t>. </a:t>
            </a:r>
            <a:r>
              <a:rPr lang="cs-CZ" altLang="cs-CZ" sz="2400" dirty="0" err="1"/>
              <a:t>koef</a:t>
            </a:r>
            <a:r>
              <a:rPr lang="cs-CZ" altLang="cs-CZ" sz="2400" dirty="0"/>
              <a:t>. </a:t>
            </a:r>
            <a:r>
              <a:rPr lang="cs-CZ" altLang="cs-CZ" sz="2400" b="1" i="1" dirty="0"/>
              <a:t>b</a:t>
            </a:r>
            <a:endParaRPr lang="cs-CZ" altLang="cs-CZ" sz="2400" b="1" dirty="0"/>
          </a:p>
          <a:p>
            <a:pPr marL="514350" indent="-514350">
              <a:buFont typeface="Segoe UI" panose="020B0502040204020203" pitchFamily="34" charset="0"/>
              <a:buAutoNum type="arabicPeriod"/>
            </a:pPr>
            <a:r>
              <a:rPr lang="cs-CZ" altLang="cs-CZ" sz="2400" dirty="0"/>
              <a:t>Efekt X na Y po zařazení </a:t>
            </a:r>
            <a:r>
              <a:rPr lang="cs-CZ" altLang="cs-CZ" sz="2400" i="1" dirty="0"/>
              <a:t>M</a:t>
            </a:r>
            <a:r>
              <a:rPr lang="cs-CZ" altLang="cs-CZ" sz="2400" dirty="0"/>
              <a:t> (</a:t>
            </a:r>
            <a:r>
              <a:rPr lang="cs-CZ" altLang="cs-CZ" sz="2400" b="1" i="1" dirty="0"/>
              <a:t>c‘</a:t>
            </a:r>
            <a:r>
              <a:rPr lang="cs-CZ" altLang="cs-CZ" sz="2400" b="1" dirty="0"/>
              <a:t>, přímý efekt</a:t>
            </a:r>
            <a:r>
              <a:rPr lang="cs-CZ" altLang="cs-CZ" sz="2400" dirty="0"/>
              <a:t>) klesne </a:t>
            </a:r>
            <a:r>
              <a:rPr lang="cs-CZ" altLang="cs-CZ" sz="2000" dirty="0"/>
              <a:t>(ideálně na 0)</a:t>
            </a:r>
          </a:p>
          <a:p>
            <a:pPr marL="514350" indent="-514350">
              <a:buFont typeface="Segoe UI" panose="020B0502040204020203" pitchFamily="34" charset="0"/>
              <a:buAutoNum type="arabicPeriod"/>
            </a:pPr>
            <a:r>
              <a:rPr lang="cs-CZ" altLang="cs-CZ" sz="2400" b="1" dirty="0"/>
              <a:t>Nepřímý efekt </a:t>
            </a:r>
            <a:r>
              <a:rPr lang="cs-CZ" altLang="cs-CZ" sz="2400" i="1" dirty="0"/>
              <a:t>X</a:t>
            </a:r>
            <a:r>
              <a:rPr lang="cs-CZ" altLang="cs-CZ" sz="2400" dirty="0"/>
              <a:t> na </a:t>
            </a:r>
            <a:r>
              <a:rPr lang="cs-CZ" altLang="cs-CZ" sz="2400" i="1" dirty="0"/>
              <a:t>Y</a:t>
            </a:r>
            <a:r>
              <a:rPr lang="cs-CZ" altLang="cs-CZ" sz="2400" dirty="0"/>
              <a:t> (přes </a:t>
            </a:r>
            <a:r>
              <a:rPr lang="cs-CZ" altLang="cs-CZ" sz="2400" i="1" dirty="0"/>
              <a:t>M</a:t>
            </a:r>
            <a:r>
              <a:rPr lang="cs-CZ" altLang="cs-CZ" sz="2400" dirty="0"/>
              <a:t>) (</a:t>
            </a:r>
            <a:r>
              <a:rPr lang="cs-CZ" altLang="cs-CZ" sz="2400" b="1" i="1" dirty="0"/>
              <a:t>ab</a:t>
            </a:r>
            <a:r>
              <a:rPr lang="cs-CZ" altLang="cs-CZ" sz="2400" dirty="0"/>
              <a:t>) se statisticky významně liší od 0 – </a:t>
            </a:r>
            <a:r>
              <a:rPr lang="cs-CZ" altLang="cs-CZ" sz="2400" dirty="0" err="1"/>
              <a:t>Sobelův</a:t>
            </a:r>
            <a:r>
              <a:rPr lang="cs-CZ" altLang="cs-CZ" sz="2400" dirty="0"/>
              <a:t> test</a:t>
            </a:r>
            <a:endParaRPr lang="cs-CZ" altLang="cs-CZ" sz="2400" baseline="-25000" dirty="0"/>
          </a:p>
          <a:p>
            <a:pPr marL="514350" indent="-514350">
              <a:buFont typeface="Segoe UI" panose="020B0502040204020203" pitchFamily="34" charset="0"/>
              <a:buAutoNum type="arabicPeriod"/>
            </a:pPr>
            <a:endParaRPr lang="en-US" altLang="cs-CZ" baseline="-250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01C818B-5BAE-4A13-BD1A-ACB34DA7A34E}"/>
              </a:ext>
            </a:extLst>
          </p:cNvPr>
          <p:cNvSpPr/>
          <p:nvPr/>
        </p:nvSpPr>
        <p:spPr>
          <a:xfrm>
            <a:off x="900113" y="1844675"/>
            <a:ext cx="1800225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dirty="0"/>
              <a:t>X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B09E0FA-30E4-4F72-A660-E259A73952A4}"/>
              </a:ext>
            </a:extLst>
          </p:cNvPr>
          <p:cNvSpPr/>
          <p:nvPr/>
        </p:nvSpPr>
        <p:spPr>
          <a:xfrm>
            <a:off x="5508625" y="1844675"/>
            <a:ext cx="1800225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dirty="0"/>
              <a:t>Y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11B1CB4-5BEE-47F3-B933-4FB0C4724688}"/>
              </a:ext>
            </a:extLst>
          </p:cNvPr>
          <p:cNvSpPr/>
          <p:nvPr/>
        </p:nvSpPr>
        <p:spPr>
          <a:xfrm>
            <a:off x="3132138" y="2492375"/>
            <a:ext cx="1800225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dirty="0" err="1"/>
              <a:t>Mediator</a:t>
            </a:r>
            <a:endParaRPr lang="cs-CZ" dirty="0"/>
          </a:p>
        </p:txBody>
      </p:sp>
      <p:cxnSp>
        <p:nvCxnSpPr>
          <p:cNvPr id="7" name="Přímá spojovací šipka 6">
            <a:extLst>
              <a:ext uri="{FF2B5EF4-FFF2-40B4-BE49-F238E27FC236}">
                <a16:creationId xmlns:a16="http://schemas.microsoft.com/office/drawing/2014/main" id="{791D829D-C154-488C-B6EB-0913194BDF13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2700338" y="2060575"/>
            <a:ext cx="2808287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7">
            <a:extLst>
              <a:ext uri="{FF2B5EF4-FFF2-40B4-BE49-F238E27FC236}">
                <a16:creationId xmlns:a16="http://schemas.microsoft.com/office/drawing/2014/main" id="{60009E12-0609-4B8C-9EC0-45027A3E42B6}"/>
              </a:ext>
            </a:extLst>
          </p:cNvPr>
          <p:cNvCxnSpPr>
            <a:stCxn id="4" idx="2"/>
            <a:endCxn id="6" idx="1"/>
          </p:cNvCxnSpPr>
          <p:nvPr/>
        </p:nvCxnSpPr>
        <p:spPr>
          <a:xfrm>
            <a:off x="1800225" y="2276475"/>
            <a:ext cx="1331913" cy="431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>
            <a:extLst>
              <a:ext uri="{FF2B5EF4-FFF2-40B4-BE49-F238E27FC236}">
                <a16:creationId xmlns:a16="http://schemas.microsoft.com/office/drawing/2014/main" id="{01CC735C-A638-4E20-97CB-EC500205B287}"/>
              </a:ext>
            </a:extLst>
          </p:cNvPr>
          <p:cNvCxnSpPr>
            <a:stCxn id="6" idx="3"/>
            <a:endCxn id="5" idx="2"/>
          </p:cNvCxnSpPr>
          <p:nvPr/>
        </p:nvCxnSpPr>
        <p:spPr>
          <a:xfrm flipV="1">
            <a:off x="4932363" y="2276475"/>
            <a:ext cx="1476375" cy="431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42" name="Picture 4" descr="Sobel test statistic:">
            <a:extLst>
              <a:ext uri="{FF2B5EF4-FFF2-40B4-BE49-F238E27FC236}">
                <a16:creationId xmlns:a16="http://schemas.microsoft.com/office/drawing/2014/main" id="{F250FA89-FB51-475E-A438-308D13FC5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653" y="5896694"/>
            <a:ext cx="26177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3" name="TextovéPole 1">
            <a:extLst>
              <a:ext uri="{FF2B5EF4-FFF2-40B4-BE49-F238E27FC236}">
                <a16:creationId xmlns:a16="http://schemas.microsoft.com/office/drawing/2014/main" id="{363349C8-F7E6-4476-BA97-8B76F2DC6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2416175"/>
            <a:ext cx="323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i="1"/>
              <a:t>a</a:t>
            </a:r>
          </a:p>
        </p:txBody>
      </p:sp>
      <p:sp>
        <p:nvSpPr>
          <p:cNvPr id="44044" name="TextovéPole 11">
            <a:extLst>
              <a:ext uri="{FF2B5EF4-FFF2-40B4-BE49-F238E27FC236}">
                <a16:creationId xmlns:a16="http://schemas.microsoft.com/office/drawing/2014/main" id="{0FECCCD5-1F37-4B99-9C85-F78080F4A56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527675" y="2460625"/>
            <a:ext cx="484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i="1"/>
              <a:t>b</a:t>
            </a:r>
          </a:p>
        </p:txBody>
      </p:sp>
      <p:sp>
        <p:nvSpPr>
          <p:cNvPr id="44045" name="TextovéPole 12">
            <a:extLst>
              <a:ext uri="{FF2B5EF4-FFF2-40B4-BE49-F238E27FC236}">
                <a16:creationId xmlns:a16="http://schemas.microsoft.com/office/drawing/2014/main" id="{365B2DD6-A39D-4C3A-A9BA-6A02DE229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1709738"/>
            <a:ext cx="692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i="1"/>
              <a:t>c (c‘)</a:t>
            </a:r>
          </a:p>
        </p:txBody>
      </p:sp>
    </p:spTree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>
            <a:extLst>
              <a:ext uri="{FF2B5EF4-FFF2-40B4-BE49-F238E27FC236}">
                <a16:creationId xmlns:a16="http://schemas.microsoft.com/office/drawing/2014/main" id="{5654A405-F38C-4236-96A9-73F42C25CC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Mediace - příklad</a:t>
            </a:r>
          </a:p>
        </p:txBody>
      </p:sp>
      <p:sp>
        <p:nvSpPr>
          <p:cNvPr id="46083" name="Zástupný symbol pro obsah 2">
            <a:extLst>
              <a:ext uri="{FF2B5EF4-FFF2-40B4-BE49-F238E27FC236}">
                <a16:creationId xmlns:a16="http://schemas.microsoft.com/office/drawing/2014/main" id="{36D8D51E-7C69-456D-B0B0-6DD8859E80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6738" y="3824288"/>
            <a:ext cx="8001000" cy="2195512"/>
          </a:xfrm>
        </p:spPr>
        <p:txBody>
          <a:bodyPr/>
          <a:lstStyle/>
          <a:p>
            <a:pPr marL="514350" indent="-514350">
              <a:buFont typeface="Segoe UI" panose="020B0502040204020203" pitchFamily="34" charset="0"/>
              <a:buAutoNum type="arabicPeriod"/>
            </a:pPr>
            <a:r>
              <a:rPr lang="cs-CZ" altLang="cs-CZ"/>
              <a:t>Regrese DEP na SE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BB2E5E5-5D11-4A96-A850-A967C21D8CC7}"/>
              </a:ext>
            </a:extLst>
          </p:cNvPr>
          <p:cNvSpPr/>
          <p:nvPr/>
        </p:nvSpPr>
        <p:spPr>
          <a:xfrm>
            <a:off x="684213" y="1865313"/>
            <a:ext cx="2159000" cy="627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 err="1"/>
              <a:t>Self</a:t>
            </a:r>
            <a:r>
              <a:rPr lang="cs-CZ" sz="2800" dirty="0"/>
              <a:t> </a:t>
            </a:r>
            <a:r>
              <a:rPr lang="cs-CZ" sz="2800" dirty="0" err="1"/>
              <a:t>esteem</a:t>
            </a:r>
            <a:endParaRPr lang="cs-CZ" sz="28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84DBFBA-999A-4997-9A1B-AA3AAE0964C3}"/>
              </a:ext>
            </a:extLst>
          </p:cNvPr>
          <p:cNvSpPr/>
          <p:nvPr/>
        </p:nvSpPr>
        <p:spPr>
          <a:xfrm>
            <a:off x="6516688" y="1844675"/>
            <a:ext cx="2058987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Deprese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1455BCA-EF77-4F1D-843C-BBAF424EF2BD}"/>
              </a:ext>
            </a:extLst>
          </p:cNvPr>
          <p:cNvSpPr/>
          <p:nvPr/>
        </p:nvSpPr>
        <p:spPr>
          <a:xfrm>
            <a:off x="3538538" y="2339975"/>
            <a:ext cx="2282825" cy="973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Neshody s rodiči</a:t>
            </a:r>
            <a:endParaRPr lang="cs-CZ" dirty="0"/>
          </a:p>
        </p:txBody>
      </p:sp>
      <p:cxnSp>
        <p:nvCxnSpPr>
          <p:cNvPr id="7" name="Přímá spojovací šipka 7">
            <a:extLst>
              <a:ext uri="{FF2B5EF4-FFF2-40B4-BE49-F238E27FC236}">
                <a16:creationId xmlns:a16="http://schemas.microsoft.com/office/drawing/2014/main" id="{474CD65C-C9F4-4331-B3AD-EF08EBC2FAFA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2843213" y="2168525"/>
            <a:ext cx="3673475" cy="95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10">
            <a:extLst>
              <a:ext uri="{FF2B5EF4-FFF2-40B4-BE49-F238E27FC236}">
                <a16:creationId xmlns:a16="http://schemas.microsoft.com/office/drawing/2014/main" id="{E34C5556-680C-47C3-9506-A14A46953D7D}"/>
              </a:ext>
            </a:extLst>
          </p:cNvPr>
          <p:cNvCxnSpPr>
            <a:cxnSpLocks/>
            <a:stCxn id="4" idx="2"/>
            <a:endCxn id="6" idx="1"/>
          </p:cNvCxnSpPr>
          <p:nvPr/>
        </p:nvCxnSpPr>
        <p:spPr>
          <a:xfrm>
            <a:off x="1763713" y="2492375"/>
            <a:ext cx="1774825" cy="3349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13">
            <a:extLst>
              <a:ext uri="{FF2B5EF4-FFF2-40B4-BE49-F238E27FC236}">
                <a16:creationId xmlns:a16="http://schemas.microsoft.com/office/drawing/2014/main" id="{047A6D5F-97DA-4A6D-88D4-1A22809721FB}"/>
              </a:ext>
            </a:extLst>
          </p:cNvPr>
          <p:cNvCxnSpPr>
            <a:cxnSpLocks/>
            <a:stCxn id="6" idx="3"/>
            <a:endCxn id="5" idx="2"/>
          </p:cNvCxnSpPr>
          <p:nvPr/>
        </p:nvCxnSpPr>
        <p:spPr>
          <a:xfrm flipV="1">
            <a:off x="5821363" y="2492375"/>
            <a:ext cx="1724025" cy="3349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90" name="Obrázek 11">
            <a:extLst>
              <a:ext uri="{FF2B5EF4-FFF2-40B4-BE49-F238E27FC236}">
                <a16:creationId xmlns:a16="http://schemas.microsoft.com/office/drawing/2014/main" id="{9AB6FCDC-7430-4094-BE46-B3A8B4075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4348163"/>
            <a:ext cx="110982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1" name="TextovéPole 10">
            <a:extLst>
              <a:ext uri="{FF2B5EF4-FFF2-40B4-BE49-F238E27FC236}">
                <a16:creationId xmlns:a16="http://schemas.microsoft.com/office/drawing/2014/main" id="{A0DE5E4F-E8DE-4020-9ECE-5A33A0AA4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450" y="1730375"/>
            <a:ext cx="1457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sz="2400" b="1" i="1"/>
              <a:t>c = -0,50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>
            <a:extLst>
              <a:ext uri="{FF2B5EF4-FFF2-40B4-BE49-F238E27FC236}">
                <a16:creationId xmlns:a16="http://schemas.microsoft.com/office/drawing/2014/main" id="{72B394F3-FC92-4A7D-B75C-288C7A8005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Mediace - příklad</a:t>
            </a:r>
          </a:p>
        </p:txBody>
      </p:sp>
      <p:sp>
        <p:nvSpPr>
          <p:cNvPr id="47107" name="Zástupný symbol pro obsah 2">
            <a:extLst>
              <a:ext uri="{FF2B5EF4-FFF2-40B4-BE49-F238E27FC236}">
                <a16:creationId xmlns:a16="http://schemas.microsoft.com/office/drawing/2014/main" id="{5162DA25-79C1-40D3-A1F8-F937002669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6738" y="3824288"/>
            <a:ext cx="8001000" cy="2195512"/>
          </a:xfrm>
        </p:spPr>
        <p:txBody>
          <a:bodyPr/>
          <a:lstStyle/>
          <a:p>
            <a:pPr marL="514350" indent="-514350">
              <a:buFont typeface="Segoe UI" panose="020B0502040204020203" pitchFamily="34" charset="0"/>
              <a:buAutoNum type="arabicPeriod" startAt="2"/>
            </a:pPr>
            <a:r>
              <a:rPr lang="cs-CZ" altLang="cs-CZ"/>
              <a:t>Regrese Neshod na SE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BB2E5E5-5D11-4A96-A850-A967C21D8CC7}"/>
              </a:ext>
            </a:extLst>
          </p:cNvPr>
          <p:cNvSpPr/>
          <p:nvPr/>
        </p:nvSpPr>
        <p:spPr>
          <a:xfrm>
            <a:off x="684213" y="1865313"/>
            <a:ext cx="2159000" cy="627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 err="1"/>
              <a:t>Self</a:t>
            </a:r>
            <a:r>
              <a:rPr lang="cs-CZ" sz="2800" dirty="0"/>
              <a:t> </a:t>
            </a:r>
            <a:r>
              <a:rPr lang="cs-CZ" sz="2800" dirty="0" err="1"/>
              <a:t>esteem</a:t>
            </a:r>
            <a:endParaRPr lang="cs-CZ" sz="28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84DBFBA-999A-4997-9A1B-AA3AAE0964C3}"/>
              </a:ext>
            </a:extLst>
          </p:cNvPr>
          <p:cNvSpPr/>
          <p:nvPr/>
        </p:nvSpPr>
        <p:spPr>
          <a:xfrm>
            <a:off x="6516688" y="1844675"/>
            <a:ext cx="2058987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Deprese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1455BCA-EF77-4F1D-843C-BBAF424EF2BD}"/>
              </a:ext>
            </a:extLst>
          </p:cNvPr>
          <p:cNvSpPr/>
          <p:nvPr/>
        </p:nvSpPr>
        <p:spPr>
          <a:xfrm>
            <a:off x="3538538" y="2339975"/>
            <a:ext cx="2282825" cy="973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Neshody s rodiči</a:t>
            </a:r>
            <a:endParaRPr lang="cs-CZ" dirty="0"/>
          </a:p>
        </p:txBody>
      </p:sp>
      <p:cxnSp>
        <p:nvCxnSpPr>
          <p:cNvPr id="7" name="Přímá spojovací šipka 7">
            <a:extLst>
              <a:ext uri="{FF2B5EF4-FFF2-40B4-BE49-F238E27FC236}">
                <a16:creationId xmlns:a16="http://schemas.microsoft.com/office/drawing/2014/main" id="{474CD65C-C9F4-4331-B3AD-EF08EBC2FAFA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2843213" y="2168525"/>
            <a:ext cx="3673475" cy="95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10">
            <a:extLst>
              <a:ext uri="{FF2B5EF4-FFF2-40B4-BE49-F238E27FC236}">
                <a16:creationId xmlns:a16="http://schemas.microsoft.com/office/drawing/2014/main" id="{E34C5556-680C-47C3-9506-A14A46953D7D}"/>
              </a:ext>
            </a:extLst>
          </p:cNvPr>
          <p:cNvCxnSpPr>
            <a:cxnSpLocks/>
            <a:stCxn id="4" idx="2"/>
            <a:endCxn id="6" idx="1"/>
          </p:cNvCxnSpPr>
          <p:nvPr/>
        </p:nvCxnSpPr>
        <p:spPr>
          <a:xfrm>
            <a:off x="1763713" y="2492375"/>
            <a:ext cx="1774825" cy="3349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13">
            <a:extLst>
              <a:ext uri="{FF2B5EF4-FFF2-40B4-BE49-F238E27FC236}">
                <a16:creationId xmlns:a16="http://schemas.microsoft.com/office/drawing/2014/main" id="{047A6D5F-97DA-4A6D-88D4-1A22809721FB}"/>
              </a:ext>
            </a:extLst>
          </p:cNvPr>
          <p:cNvCxnSpPr>
            <a:cxnSpLocks/>
            <a:stCxn id="6" idx="3"/>
            <a:endCxn id="5" idx="2"/>
          </p:cNvCxnSpPr>
          <p:nvPr/>
        </p:nvCxnSpPr>
        <p:spPr>
          <a:xfrm flipV="1">
            <a:off x="5821363" y="2492375"/>
            <a:ext cx="1724025" cy="3349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4" name="TextovéPole 10">
            <a:extLst>
              <a:ext uri="{FF2B5EF4-FFF2-40B4-BE49-F238E27FC236}">
                <a16:creationId xmlns:a16="http://schemas.microsoft.com/office/drawing/2014/main" id="{5BB9A0F7-EC36-4369-8E1A-76BCC38E6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450" y="1730375"/>
            <a:ext cx="1457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sz="2400" b="1" i="1"/>
              <a:t>c = -0,50</a:t>
            </a:r>
          </a:p>
        </p:txBody>
      </p:sp>
      <p:pic>
        <p:nvPicPr>
          <p:cNvPr id="47115" name="Obrázek 9">
            <a:extLst>
              <a:ext uri="{FF2B5EF4-FFF2-40B4-BE49-F238E27FC236}">
                <a16:creationId xmlns:a16="http://schemas.microsoft.com/office/drawing/2014/main" id="{A64ED917-E7FC-47F6-96F9-D51CD1D2E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4367213"/>
            <a:ext cx="1111885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6" name="TextovéPole 12">
            <a:extLst>
              <a:ext uri="{FF2B5EF4-FFF2-40B4-BE49-F238E27FC236}">
                <a16:creationId xmlns:a16="http://schemas.microsoft.com/office/drawing/2014/main" id="{90363542-0FC8-4275-AF48-04CB37FA0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606675"/>
            <a:ext cx="1373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sz="2400" b="1" i="1"/>
              <a:t>a = 0,33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>
            <a:extLst>
              <a:ext uri="{FF2B5EF4-FFF2-40B4-BE49-F238E27FC236}">
                <a16:creationId xmlns:a16="http://schemas.microsoft.com/office/drawing/2014/main" id="{B816D507-F777-4798-A3C3-EAD392D452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Mediace - příklad</a:t>
            </a:r>
          </a:p>
        </p:txBody>
      </p:sp>
      <p:sp>
        <p:nvSpPr>
          <p:cNvPr id="48131" name="Zástupný symbol pro obsah 2">
            <a:extLst>
              <a:ext uri="{FF2B5EF4-FFF2-40B4-BE49-F238E27FC236}">
                <a16:creationId xmlns:a16="http://schemas.microsoft.com/office/drawing/2014/main" id="{24C452E9-846B-4E94-B1BA-4E11247E27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6738" y="3824288"/>
            <a:ext cx="8001000" cy="2195512"/>
          </a:xfrm>
        </p:spPr>
        <p:txBody>
          <a:bodyPr/>
          <a:lstStyle/>
          <a:p>
            <a:pPr marL="514350" indent="-514350">
              <a:buFont typeface="Segoe UI" panose="020B0502040204020203" pitchFamily="34" charset="0"/>
              <a:buAutoNum type="arabicPeriod" startAt="3"/>
            </a:pPr>
            <a:r>
              <a:rPr lang="cs-CZ" altLang="cs-CZ"/>
              <a:t>Regrese DEP na Neshody a SE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BB2E5E5-5D11-4A96-A850-A967C21D8CC7}"/>
              </a:ext>
            </a:extLst>
          </p:cNvPr>
          <p:cNvSpPr/>
          <p:nvPr/>
        </p:nvSpPr>
        <p:spPr>
          <a:xfrm>
            <a:off x="684213" y="1865313"/>
            <a:ext cx="2159000" cy="627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 err="1"/>
              <a:t>Self</a:t>
            </a:r>
            <a:r>
              <a:rPr lang="cs-CZ" sz="2800" dirty="0"/>
              <a:t> </a:t>
            </a:r>
            <a:r>
              <a:rPr lang="cs-CZ" sz="2800" dirty="0" err="1"/>
              <a:t>esteem</a:t>
            </a:r>
            <a:endParaRPr lang="cs-CZ" sz="28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84DBFBA-999A-4997-9A1B-AA3AAE0964C3}"/>
              </a:ext>
            </a:extLst>
          </p:cNvPr>
          <p:cNvSpPr/>
          <p:nvPr/>
        </p:nvSpPr>
        <p:spPr>
          <a:xfrm>
            <a:off x="6516688" y="1844675"/>
            <a:ext cx="2058987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Deprese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1455BCA-EF77-4F1D-843C-BBAF424EF2BD}"/>
              </a:ext>
            </a:extLst>
          </p:cNvPr>
          <p:cNvSpPr/>
          <p:nvPr/>
        </p:nvSpPr>
        <p:spPr>
          <a:xfrm>
            <a:off x="3538538" y="2339975"/>
            <a:ext cx="2282825" cy="973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Neshody s rodiči</a:t>
            </a:r>
            <a:endParaRPr lang="cs-CZ" dirty="0"/>
          </a:p>
        </p:txBody>
      </p:sp>
      <p:cxnSp>
        <p:nvCxnSpPr>
          <p:cNvPr id="7" name="Přímá spojovací šipka 7">
            <a:extLst>
              <a:ext uri="{FF2B5EF4-FFF2-40B4-BE49-F238E27FC236}">
                <a16:creationId xmlns:a16="http://schemas.microsoft.com/office/drawing/2014/main" id="{474CD65C-C9F4-4331-B3AD-EF08EBC2FAFA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2843213" y="2168525"/>
            <a:ext cx="3673475" cy="95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10">
            <a:extLst>
              <a:ext uri="{FF2B5EF4-FFF2-40B4-BE49-F238E27FC236}">
                <a16:creationId xmlns:a16="http://schemas.microsoft.com/office/drawing/2014/main" id="{E34C5556-680C-47C3-9506-A14A46953D7D}"/>
              </a:ext>
            </a:extLst>
          </p:cNvPr>
          <p:cNvCxnSpPr>
            <a:cxnSpLocks/>
            <a:stCxn id="4" idx="2"/>
            <a:endCxn id="6" idx="1"/>
          </p:cNvCxnSpPr>
          <p:nvPr/>
        </p:nvCxnSpPr>
        <p:spPr>
          <a:xfrm>
            <a:off x="1763713" y="2492375"/>
            <a:ext cx="1774825" cy="3349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13">
            <a:extLst>
              <a:ext uri="{FF2B5EF4-FFF2-40B4-BE49-F238E27FC236}">
                <a16:creationId xmlns:a16="http://schemas.microsoft.com/office/drawing/2014/main" id="{047A6D5F-97DA-4A6D-88D4-1A22809721FB}"/>
              </a:ext>
            </a:extLst>
          </p:cNvPr>
          <p:cNvCxnSpPr>
            <a:cxnSpLocks/>
            <a:stCxn id="6" idx="3"/>
            <a:endCxn id="5" idx="2"/>
          </p:cNvCxnSpPr>
          <p:nvPr/>
        </p:nvCxnSpPr>
        <p:spPr>
          <a:xfrm flipV="1">
            <a:off x="5821363" y="2492375"/>
            <a:ext cx="1724025" cy="3349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8" name="TextovéPole 10">
            <a:extLst>
              <a:ext uri="{FF2B5EF4-FFF2-40B4-BE49-F238E27FC236}">
                <a16:creationId xmlns:a16="http://schemas.microsoft.com/office/drawing/2014/main" id="{5E439A80-1D95-4458-AF8F-5D416036B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1730375"/>
            <a:ext cx="1543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sz="2400" b="1" i="1"/>
              <a:t>c = -0,50 </a:t>
            </a:r>
          </a:p>
        </p:txBody>
      </p:sp>
      <p:sp>
        <p:nvSpPr>
          <p:cNvPr id="48139" name="TextovéPole 12">
            <a:extLst>
              <a:ext uri="{FF2B5EF4-FFF2-40B4-BE49-F238E27FC236}">
                <a16:creationId xmlns:a16="http://schemas.microsoft.com/office/drawing/2014/main" id="{E9B4589F-7404-4516-8AA6-023177A0D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606675"/>
            <a:ext cx="1373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sz="2400" b="1" i="1"/>
              <a:t>a = 0,33</a:t>
            </a:r>
          </a:p>
        </p:txBody>
      </p:sp>
      <p:pic>
        <p:nvPicPr>
          <p:cNvPr id="48140" name="Obrázek 11">
            <a:extLst>
              <a:ext uri="{FF2B5EF4-FFF2-40B4-BE49-F238E27FC236}">
                <a16:creationId xmlns:a16="http://schemas.microsoft.com/office/drawing/2014/main" id="{5E643357-5013-4212-8698-7ACCCA3C3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4403725"/>
            <a:ext cx="111601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1" name="TextovéPole 13">
            <a:extLst>
              <a:ext uri="{FF2B5EF4-FFF2-40B4-BE49-F238E27FC236}">
                <a16:creationId xmlns:a16="http://schemas.microsoft.com/office/drawing/2014/main" id="{715A8AAE-1E6A-4100-90BC-6DD6CE09F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5700" y="2673350"/>
            <a:ext cx="1497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sz="2400" b="1" i="1"/>
              <a:t>b = -0,27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>
            <a:extLst>
              <a:ext uri="{FF2B5EF4-FFF2-40B4-BE49-F238E27FC236}">
                <a16:creationId xmlns:a16="http://schemas.microsoft.com/office/drawing/2014/main" id="{106578EB-78F3-4643-87DE-FE0A686732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Mediace - příklad</a:t>
            </a:r>
          </a:p>
        </p:txBody>
      </p:sp>
      <p:sp>
        <p:nvSpPr>
          <p:cNvPr id="49155" name="Zástupný symbol pro obsah 2">
            <a:extLst>
              <a:ext uri="{FF2B5EF4-FFF2-40B4-BE49-F238E27FC236}">
                <a16:creationId xmlns:a16="http://schemas.microsoft.com/office/drawing/2014/main" id="{313B7745-905B-45F9-B1CF-A100508EFC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6738" y="3824288"/>
            <a:ext cx="8001000" cy="2195512"/>
          </a:xfrm>
        </p:spPr>
        <p:txBody>
          <a:bodyPr/>
          <a:lstStyle/>
          <a:p>
            <a:pPr marL="514350" indent="-514350">
              <a:buFont typeface="Segoe UI" panose="020B0502040204020203" pitchFamily="34" charset="0"/>
              <a:buAutoNum type="arabicPeriod" startAt="4"/>
            </a:pPr>
            <a:r>
              <a:rPr lang="cs-CZ" altLang="cs-CZ"/>
              <a:t>Snížení </a:t>
            </a:r>
            <a:r>
              <a:rPr lang="cs-CZ" altLang="cs-CZ" b="1" i="1"/>
              <a:t>c</a:t>
            </a:r>
            <a:r>
              <a:rPr lang="cs-CZ" altLang="cs-CZ"/>
              <a:t>?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BB2E5E5-5D11-4A96-A850-A967C21D8CC7}"/>
              </a:ext>
            </a:extLst>
          </p:cNvPr>
          <p:cNvSpPr/>
          <p:nvPr/>
        </p:nvSpPr>
        <p:spPr>
          <a:xfrm>
            <a:off x="684213" y="1865313"/>
            <a:ext cx="2159000" cy="627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 err="1"/>
              <a:t>Self</a:t>
            </a:r>
            <a:r>
              <a:rPr lang="cs-CZ" sz="2800" dirty="0"/>
              <a:t> </a:t>
            </a:r>
            <a:r>
              <a:rPr lang="cs-CZ" sz="2800" dirty="0" err="1"/>
              <a:t>esteem</a:t>
            </a:r>
            <a:endParaRPr lang="cs-CZ" sz="28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84DBFBA-999A-4997-9A1B-AA3AAE0964C3}"/>
              </a:ext>
            </a:extLst>
          </p:cNvPr>
          <p:cNvSpPr/>
          <p:nvPr/>
        </p:nvSpPr>
        <p:spPr>
          <a:xfrm>
            <a:off x="6516688" y="1844675"/>
            <a:ext cx="2058987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Deprese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1455BCA-EF77-4F1D-843C-BBAF424EF2BD}"/>
              </a:ext>
            </a:extLst>
          </p:cNvPr>
          <p:cNvSpPr/>
          <p:nvPr/>
        </p:nvSpPr>
        <p:spPr>
          <a:xfrm>
            <a:off x="3538538" y="2339975"/>
            <a:ext cx="2282825" cy="973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Neshody s rodiči</a:t>
            </a:r>
            <a:endParaRPr lang="cs-CZ" dirty="0"/>
          </a:p>
        </p:txBody>
      </p:sp>
      <p:cxnSp>
        <p:nvCxnSpPr>
          <p:cNvPr id="7" name="Přímá spojovací šipka 7">
            <a:extLst>
              <a:ext uri="{FF2B5EF4-FFF2-40B4-BE49-F238E27FC236}">
                <a16:creationId xmlns:a16="http://schemas.microsoft.com/office/drawing/2014/main" id="{474CD65C-C9F4-4331-B3AD-EF08EBC2FAFA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2843213" y="2168525"/>
            <a:ext cx="3673475" cy="95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10">
            <a:extLst>
              <a:ext uri="{FF2B5EF4-FFF2-40B4-BE49-F238E27FC236}">
                <a16:creationId xmlns:a16="http://schemas.microsoft.com/office/drawing/2014/main" id="{E34C5556-680C-47C3-9506-A14A46953D7D}"/>
              </a:ext>
            </a:extLst>
          </p:cNvPr>
          <p:cNvCxnSpPr>
            <a:cxnSpLocks/>
            <a:stCxn id="4" idx="2"/>
            <a:endCxn id="6" idx="1"/>
          </p:cNvCxnSpPr>
          <p:nvPr/>
        </p:nvCxnSpPr>
        <p:spPr>
          <a:xfrm>
            <a:off x="1763713" y="2492375"/>
            <a:ext cx="1774825" cy="3349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13">
            <a:extLst>
              <a:ext uri="{FF2B5EF4-FFF2-40B4-BE49-F238E27FC236}">
                <a16:creationId xmlns:a16="http://schemas.microsoft.com/office/drawing/2014/main" id="{047A6D5F-97DA-4A6D-88D4-1A22809721FB}"/>
              </a:ext>
            </a:extLst>
          </p:cNvPr>
          <p:cNvCxnSpPr>
            <a:cxnSpLocks/>
            <a:stCxn id="6" idx="3"/>
            <a:endCxn id="5" idx="2"/>
          </p:cNvCxnSpPr>
          <p:nvPr/>
        </p:nvCxnSpPr>
        <p:spPr>
          <a:xfrm flipV="1">
            <a:off x="5821363" y="2492375"/>
            <a:ext cx="1724025" cy="3349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62" name="TextovéPole 10">
            <a:extLst>
              <a:ext uri="{FF2B5EF4-FFF2-40B4-BE49-F238E27FC236}">
                <a16:creationId xmlns:a16="http://schemas.microsoft.com/office/drawing/2014/main" id="{0132478E-E901-4DB9-A837-9DDFF3FB8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1730375"/>
            <a:ext cx="3074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sz="2400" b="1" i="1"/>
              <a:t>c = -0,50   c‘ = -0,41</a:t>
            </a:r>
          </a:p>
        </p:txBody>
      </p:sp>
      <p:sp>
        <p:nvSpPr>
          <p:cNvPr id="49163" name="TextovéPole 12">
            <a:extLst>
              <a:ext uri="{FF2B5EF4-FFF2-40B4-BE49-F238E27FC236}">
                <a16:creationId xmlns:a16="http://schemas.microsoft.com/office/drawing/2014/main" id="{A2580811-32E1-4EA1-91C5-3EA13409C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606675"/>
            <a:ext cx="1373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sz="2400" b="1" i="1"/>
              <a:t>a = 0,33</a:t>
            </a:r>
          </a:p>
        </p:txBody>
      </p:sp>
      <p:pic>
        <p:nvPicPr>
          <p:cNvPr id="49164" name="Obrázek 11">
            <a:extLst>
              <a:ext uri="{FF2B5EF4-FFF2-40B4-BE49-F238E27FC236}">
                <a16:creationId xmlns:a16="http://schemas.microsoft.com/office/drawing/2014/main" id="{D190F8F5-56DA-47B3-8945-5A25692D9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4403725"/>
            <a:ext cx="111601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5" name="TextovéPole 13">
            <a:extLst>
              <a:ext uri="{FF2B5EF4-FFF2-40B4-BE49-F238E27FC236}">
                <a16:creationId xmlns:a16="http://schemas.microsoft.com/office/drawing/2014/main" id="{F51A0FA3-FB2A-4DA9-A57D-CFED93DF3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5700" y="2673350"/>
            <a:ext cx="1497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sz="2400" b="1" i="1"/>
              <a:t>b = -0,27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>
            <a:extLst>
              <a:ext uri="{FF2B5EF4-FFF2-40B4-BE49-F238E27FC236}">
                <a16:creationId xmlns:a16="http://schemas.microsoft.com/office/drawing/2014/main" id="{EA0DB813-5EA7-4220-96B9-5FA894C4B1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Mediace - příklad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0F93678-77A3-4B0F-8D70-4510537E7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3824288"/>
            <a:ext cx="8397750" cy="2195512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  <a:defRPr/>
            </a:pPr>
            <a:r>
              <a:rPr lang="cs-CZ" dirty="0"/>
              <a:t>Velikost nepřímého efektu</a:t>
            </a:r>
          </a:p>
          <a:p>
            <a:pPr>
              <a:defRPr/>
            </a:pPr>
            <a:r>
              <a:rPr lang="cs-CZ" dirty="0"/>
              <a:t>Velikost = </a:t>
            </a:r>
            <a:r>
              <a:rPr lang="cs-CZ" dirty="0" err="1"/>
              <a:t>a.b</a:t>
            </a:r>
            <a:r>
              <a:rPr lang="cs-CZ" dirty="0"/>
              <a:t> = 0,33*0,27= 0,09</a:t>
            </a:r>
          </a:p>
          <a:p>
            <a:pPr>
              <a:defRPr/>
            </a:pPr>
            <a:r>
              <a:rPr lang="cs-CZ" dirty="0"/>
              <a:t>Část. standardizovaná = 0,09/</a:t>
            </a:r>
            <a:r>
              <a:rPr lang="cs-CZ" dirty="0" err="1"/>
              <a:t>SD</a:t>
            </a:r>
            <a:r>
              <a:rPr lang="cs-CZ" baseline="-25000" dirty="0" err="1"/>
              <a:t>deprese</a:t>
            </a:r>
            <a:r>
              <a:rPr lang="cs-CZ" dirty="0"/>
              <a:t> = 0,19</a:t>
            </a:r>
          </a:p>
          <a:p>
            <a:pPr>
              <a:defRPr/>
            </a:pPr>
            <a:r>
              <a:rPr lang="cs-CZ" i="1" dirty="0"/>
              <a:t>z</a:t>
            </a:r>
            <a:r>
              <a:rPr lang="cs-CZ" dirty="0"/>
              <a:t>=0,09/</a:t>
            </a:r>
            <a:r>
              <a:rPr lang="cs-CZ" dirty="0" err="1"/>
              <a:t>odm</a:t>
            </a:r>
            <a:r>
              <a:rPr lang="cs-CZ" dirty="0"/>
              <a:t>(0,27</a:t>
            </a:r>
            <a:r>
              <a:rPr lang="cs-CZ" baseline="30000" dirty="0"/>
              <a:t>2</a:t>
            </a:r>
            <a:r>
              <a:rPr lang="cs-CZ" dirty="0"/>
              <a:t>.0,043</a:t>
            </a:r>
            <a:r>
              <a:rPr lang="cs-CZ" baseline="30000" dirty="0"/>
              <a:t>2</a:t>
            </a:r>
            <a:r>
              <a:rPr lang="cs-CZ" dirty="0"/>
              <a:t>+0,33</a:t>
            </a:r>
            <a:r>
              <a:rPr lang="cs-CZ" baseline="30000" dirty="0"/>
              <a:t>2</a:t>
            </a:r>
            <a:r>
              <a:rPr lang="cs-CZ" dirty="0"/>
              <a:t>.0,024</a:t>
            </a:r>
            <a:r>
              <a:rPr lang="cs-CZ" baseline="30000" dirty="0"/>
              <a:t>2</a:t>
            </a:r>
            <a:r>
              <a:rPr lang="cs-CZ" dirty="0"/>
              <a:t>)=6,3, </a:t>
            </a:r>
            <a:r>
              <a:rPr lang="cs-CZ" i="1" dirty="0"/>
              <a:t>p</a:t>
            </a:r>
            <a:r>
              <a:rPr lang="cs-CZ" dirty="0"/>
              <a:t>&lt;0,001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BB2E5E5-5D11-4A96-A850-A967C21D8CC7}"/>
              </a:ext>
            </a:extLst>
          </p:cNvPr>
          <p:cNvSpPr/>
          <p:nvPr/>
        </p:nvSpPr>
        <p:spPr>
          <a:xfrm>
            <a:off x="684213" y="1865313"/>
            <a:ext cx="2159000" cy="627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 err="1"/>
              <a:t>Self</a:t>
            </a:r>
            <a:r>
              <a:rPr lang="cs-CZ" sz="2800" dirty="0"/>
              <a:t> </a:t>
            </a:r>
            <a:r>
              <a:rPr lang="cs-CZ" sz="2800" dirty="0" err="1"/>
              <a:t>esteem</a:t>
            </a:r>
            <a:endParaRPr lang="cs-CZ" sz="28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84DBFBA-999A-4997-9A1B-AA3AAE0964C3}"/>
              </a:ext>
            </a:extLst>
          </p:cNvPr>
          <p:cNvSpPr/>
          <p:nvPr/>
        </p:nvSpPr>
        <p:spPr>
          <a:xfrm>
            <a:off x="6516688" y="1844675"/>
            <a:ext cx="2058987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Deprese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1455BCA-EF77-4F1D-843C-BBAF424EF2BD}"/>
              </a:ext>
            </a:extLst>
          </p:cNvPr>
          <p:cNvSpPr/>
          <p:nvPr/>
        </p:nvSpPr>
        <p:spPr>
          <a:xfrm>
            <a:off x="3538538" y="2339975"/>
            <a:ext cx="2282825" cy="973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/>
              <a:t>Neshody s rodiči</a:t>
            </a:r>
            <a:endParaRPr lang="cs-CZ" dirty="0"/>
          </a:p>
        </p:txBody>
      </p:sp>
      <p:cxnSp>
        <p:nvCxnSpPr>
          <p:cNvPr id="7" name="Přímá spojovací šipka 7">
            <a:extLst>
              <a:ext uri="{FF2B5EF4-FFF2-40B4-BE49-F238E27FC236}">
                <a16:creationId xmlns:a16="http://schemas.microsoft.com/office/drawing/2014/main" id="{474CD65C-C9F4-4331-B3AD-EF08EBC2FAFA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2843213" y="2168525"/>
            <a:ext cx="3673475" cy="95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10">
            <a:extLst>
              <a:ext uri="{FF2B5EF4-FFF2-40B4-BE49-F238E27FC236}">
                <a16:creationId xmlns:a16="http://schemas.microsoft.com/office/drawing/2014/main" id="{E34C5556-680C-47C3-9506-A14A46953D7D}"/>
              </a:ext>
            </a:extLst>
          </p:cNvPr>
          <p:cNvCxnSpPr>
            <a:cxnSpLocks/>
            <a:stCxn id="4" idx="2"/>
            <a:endCxn id="6" idx="1"/>
          </p:cNvCxnSpPr>
          <p:nvPr/>
        </p:nvCxnSpPr>
        <p:spPr>
          <a:xfrm>
            <a:off x="1763713" y="2492375"/>
            <a:ext cx="1774825" cy="3349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13">
            <a:extLst>
              <a:ext uri="{FF2B5EF4-FFF2-40B4-BE49-F238E27FC236}">
                <a16:creationId xmlns:a16="http://schemas.microsoft.com/office/drawing/2014/main" id="{047A6D5F-97DA-4A6D-88D4-1A22809721FB}"/>
              </a:ext>
            </a:extLst>
          </p:cNvPr>
          <p:cNvCxnSpPr>
            <a:cxnSpLocks/>
            <a:stCxn id="6" idx="3"/>
            <a:endCxn id="5" idx="2"/>
          </p:cNvCxnSpPr>
          <p:nvPr/>
        </p:nvCxnSpPr>
        <p:spPr>
          <a:xfrm flipV="1">
            <a:off x="5821363" y="2492375"/>
            <a:ext cx="1724025" cy="3349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6" name="TextovéPole 10">
            <a:extLst>
              <a:ext uri="{FF2B5EF4-FFF2-40B4-BE49-F238E27FC236}">
                <a16:creationId xmlns:a16="http://schemas.microsoft.com/office/drawing/2014/main" id="{5672712F-DA97-408C-99B8-508437D86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1730375"/>
            <a:ext cx="3074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sz="2400" b="1" i="1"/>
              <a:t>c = -0,50   c‘ = -0,41</a:t>
            </a:r>
          </a:p>
        </p:txBody>
      </p:sp>
      <p:sp>
        <p:nvSpPr>
          <p:cNvPr id="50187" name="TextovéPole 12">
            <a:extLst>
              <a:ext uri="{FF2B5EF4-FFF2-40B4-BE49-F238E27FC236}">
                <a16:creationId xmlns:a16="http://schemas.microsoft.com/office/drawing/2014/main" id="{4A440B81-B76D-4A44-BD00-A3779B979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606675"/>
            <a:ext cx="1373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sz="2400" b="1" i="1"/>
              <a:t>a = 0,33</a:t>
            </a:r>
          </a:p>
        </p:txBody>
      </p:sp>
      <p:sp>
        <p:nvSpPr>
          <p:cNvPr id="50188" name="TextovéPole 13">
            <a:extLst>
              <a:ext uri="{FF2B5EF4-FFF2-40B4-BE49-F238E27FC236}">
                <a16:creationId xmlns:a16="http://schemas.microsoft.com/office/drawing/2014/main" id="{DBA7AF6C-4F8E-4AF8-B2A3-36A4D8755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5700" y="2673350"/>
            <a:ext cx="1497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r>
              <a:rPr lang="cs-CZ" altLang="cs-CZ" sz="2400" b="1" i="1"/>
              <a:t>b = -0,27</a:t>
            </a:r>
          </a:p>
        </p:txBody>
      </p:sp>
      <p:pic>
        <p:nvPicPr>
          <p:cNvPr id="50189" name="Picture 4" descr="Sobel test statistic:">
            <a:extLst>
              <a:ext uri="{FF2B5EF4-FFF2-40B4-BE49-F238E27FC236}">
                <a16:creationId xmlns:a16="http://schemas.microsoft.com/office/drawing/2014/main" id="{9764EA51-A2EB-4D4F-AD5B-109A1B382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6229350"/>
            <a:ext cx="26177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4">
            <a:extLst>
              <a:ext uri="{FF2B5EF4-FFF2-40B4-BE49-F238E27FC236}">
                <a16:creationId xmlns:a16="http://schemas.microsoft.com/office/drawing/2014/main" id="{B757626B-85AA-4316-A8E8-200A88AE5A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174038" cy="1216025"/>
          </a:xfrm>
        </p:spPr>
        <p:txBody>
          <a:bodyPr/>
          <a:lstStyle/>
          <a:p>
            <a:r>
              <a:rPr lang="cs-CZ" altLang="cs-CZ" b="1"/>
              <a:t>Centrování </a:t>
            </a:r>
            <a:r>
              <a:rPr lang="cs-CZ" altLang="cs-CZ"/>
              <a:t>– usnadnění interpretace</a:t>
            </a:r>
          </a:p>
        </p:txBody>
      </p:sp>
      <p:sp>
        <p:nvSpPr>
          <p:cNvPr id="10243" name="Zástupný symbol pro obsah 5">
            <a:extLst>
              <a:ext uri="{FF2B5EF4-FFF2-40B4-BE49-F238E27FC236}">
                <a16:creationId xmlns:a16="http://schemas.microsoft.com/office/drawing/2014/main" id="{5C9A5373-508A-47C6-BCEA-580885C416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6738" y="1752600"/>
            <a:ext cx="8577262" cy="4484688"/>
          </a:xfrm>
        </p:spPr>
        <p:txBody>
          <a:bodyPr/>
          <a:lstStyle/>
          <a:p>
            <a:pPr>
              <a:defRPr/>
            </a:pPr>
            <a:r>
              <a:rPr lang="cs-CZ" altLang="cs-CZ" sz="2400" dirty="0"/>
              <a:t>Průsečík = predikovaná hodnota </a:t>
            </a:r>
            <a:r>
              <a:rPr lang="cs-CZ" altLang="cs-CZ" sz="2400" i="1" dirty="0"/>
              <a:t>Y</a:t>
            </a:r>
            <a:r>
              <a:rPr lang="cs-CZ" altLang="cs-CZ" sz="2400" dirty="0"/>
              <a:t>‘, když má prediktor hodnotu 0. Hodnota 0 mnohdy není smysluplnou hodnotou prediktoru….</a:t>
            </a:r>
          </a:p>
          <a:p>
            <a:pPr>
              <a:defRPr/>
            </a:pPr>
            <a:endParaRPr lang="cs-CZ" altLang="cs-CZ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b="1" dirty="0"/>
              <a:t>C:</a:t>
            </a:r>
            <a:r>
              <a:rPr lang="cs-CZ" altLang="cs-CZ" dirty="0"/>
              <a:t> Transformace prediktoru, aby </a:t>
            </a:r>
            <a:r>
              <a:rPr lang="cs-CZ" altLang="cs-CZ" b="1" dirty="0"/>
              <a:t>0</a:t>
            </a:r>
            <a:r>
              <a:rPr lang="cs-CZ" altLang="cs-CZ" dirty="0"/>
              <a:t> byla průměrem</a:t>
            </a:r>
          </a:p>
          <a:p>
            <a:pPr lvl="1">
              <a:defRPr/>
            </a:pPr>
            <a:r>
              <a:rPr lang="cs-CZ" altLang="cs-CZ" dirty="0"/>
              <a:t>PREDIKTOR_C = PREDIKTOR – </a:t>
            </a:r>
            <a:r>
              <a:rPr lang="cs-CZ" altLang="cs-CZ" i="1" dirty="0"/>
              <a:t>M</a:t>
            </a:r>
            <a:r>
              <a:rPr lang="cs-CZ" altLang="cs-CZ" i="1" baseline="-25000" dirty="0"/>
              <a:t>PREDIKTOR</a:t>
            </a:r>
            <a:r>
              <a:rPr lang="cs-CZ" altLang="cs-CZ" i="1" dirty="0"/>
              <a:t>	</a:t>
            </a:r>
          </a:p>
          <a:p>
            <a:pPr lvl="2">
              <a:defRPr/>
            </a:pPr>
            <a:r>
              <a:rPr lang="cs-CZ" altLang="cs-CZ" i="1" dirty="0"/>
              <a:t>Následným podělením SD bychom dospěli k z-skórům. Tím bychom ale přišli o měřítko.</a:t>
            </a:r>
          </a:p>
          <a:p>
            <a:pPr lvl="2">
              <a:defRPr/>
            </a:pPr>
            <a:endParaRPr lang="cs-CZ" altLang="cs-CZ" sz="900" i="1" dirty="0"/>
          </a:p>
          <a:p>
            <a:pPr>
              <a:defRPr/>
            </a:pPr>
            <a:r>
              <a:rPr lang="en-GB" altLang="cs-CZ" sz="2800" dirty="0" err="1"/>
              <a:t>Pr</a:t>
            </a:r>
            <a:r>
              <a:rPr lang="cs-CZ" altLang="cs-CZ" sz="2800" dirty="0" err="1"/>
              <a:t>ůsečík</a:t>
            </a:r>
            <a:r>
              <a:rPr lang="cs-CZ" altLang="cs-CZ" sz="2800" dirty="0"/>
              <a:t> pak udává predikci pro člověka, který má průměrnou hodnotu všech prediktorů</a:t>
            </a:r>
          </a:p>
          <a:p>
            <a:pPr lvl="1">
              <a:defRPr/>
            </a:pPr>
            <a:endParaRPr lang="cs-CZ" altLang="cs-CZ" i="1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>
            <a:extLst>
              <a:ext uri="{FF2B5EF4-FFF2-40B4-BE49-F238E27FC236}">
                <a16:creationId xmlns:a16="http://schemas.microsoft.com/office/drawing/2014/main" id="{C4FBB7D1-9682-407B-A2C4-FC215A2B44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Mediace – příklad - PROCESS</a:t>
            </a:r>
          </a:p>
        </p:txBody>
      </p:sp>
      <p:sp>
        <p:nvSpPr>
          <p:cNvPr id="51203" name="Zástupný symbol pro obsah 2">
            <a:extLst>
              <a:ext uri="{FF2B5EF4-FFF2-40B4-BE49-F238E27FC236}">
                <a16:creationId xmlns:a16="http://schemas.microsoft.com/office/drawing/2014/main" id="{236C0922-8104-47DE-8AAA-ECEE10F161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>
                <a:hlinkClick r:id="rId4"/>
              </a:rPr>
              <a:t>http://www.processmacro.org/index.html</a:t>
            </a:r>
            <a:endParaRPr lang="cs-CZ" altLang="cs-CZ"/>
          </a:p>
          <a:p>
            <a:endParaRPr lang="cs-CZ" altLang="cs-CZ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218" name="TextBox2" r:id="rId2" imgW="8930520" imgH="4533840"/>
        </mc:Choice>
        <mc:Fallback>
          <p:control name="TextBox2" r:id="rId2" imgW="8930520" imgH="4533840">
            <p:pic>
              <p:nvPicPr>
                <p:cNvPr id="51204" name="TextBox2">
                  <a:extLst>
                    <a:ext uri="{FF2B5EF4-FFF2-40B4-BE49-F238E27FC236}">
                      <a16:creationId xmlns:a16="http://schemas.microsoft.com/office/drawing/2014/main" id="{C4DEAB59-219C-4D70-AEE3-DC821F83933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07950" y="2205038"/>
                  <a:ext cx="8928100" cy="45370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8DDB7B-DFF1-46EB-89F9-22BBBBA96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Velikost mediačního (nepřímého) účinku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BD1BE5-CFD0-45DC-A703-DFDD40B66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4340696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Záleží na tom, co chceme komunikovat</a:t>
            </a:r>
          </a:p>
          <a:p>
            <a:r>
              <a:rPr lang="cs-CZ" sz="2400" dirty="0"/>
              <a:t>Absolutní: Nestandardizovaná i standardizovaná </a:t>
            </a:r>
            <a:r>
              <a:rPr lang="cs-CZ" sz="2400" b="1" dirty="0"/>
              <a:t>a*b</a:t>
            </a:r>
          </a:p>
          <a:p>
            <a:pPr lvl="1"/>
            <a:r>
              <a:rPr lang="cs-CZ" sz="2000" dirty="0"/>
              <a:t>efekt jednotkové změny prediktoru v jednotkách závislé (násobíme-li </a:t>
            </a:r>
            <a:r>
              <a:rPr lang="cs-CZ" sz="2000" dirty="0">
                <a:latin typeface="Symbol" panose="05050102010706020507" pitchFamily="18" charset="2"/>
              </a:rPr>
              <a:t>b</a:t>
            </a:r>
            <a:r>
              <a:rPr lang="cs-CZ" sz="2000" dirty="0"/>
              <a:t>, je to v </a:t>
            </a:r>
            <a:r>
              <a:rPr lang="cs-CZ" sz="2000" dirty="0" err="1"/>
              <a:t>SD</a:t>
            </a:r>
            <a:r>
              <a:rPr lang="cs-CZ" sz="2000" dirty="0"/>
              <a:t>)</a:t>
            </a:r>
          </a:p>
          <a:p>
            <a:r>
              <a:rPr lang="cs-CZ" sz="2400" dirty="0"/>
              <a:t>Relativní vůči celkovému účinku </a:t>
            </a:r>
            <a:r>
              <a:rPr lang="cs-CZ" sz="2400" b="1" dirty="0"/>
              <a:t>a*b/c  </a:t>
            </a:r>
            <a:r>
              <a:rPr lang="cs-CZ" sz="2400" dirty="0"/>
              <a:t>či vůči přímému účinku </a:t>
            </a:r>
            <a:r>
              <a:rPr lang="cs-CZ" sz="2400" b="1" dirty="0"/>
              <a:t>a*b/c‘</a:t>
            </a:r>
          </a:p>
          <a:p>
            <a:pPr lvl="1"/>
            <a:r>
              <a:rPr lang="cs-CZ" sz="2000" dirty="0"/>
              <a:t>intuitivní, ale nestabilní, zrádné kvůli možné změně znamének</a:t>
            </a:r>
          </a:p>
          <a:p>
            <a:r>
              <a:rPr lang="cs-CZ" sz="2400" i="1" dirty="0"/>
              <a:t>R</a:t>
            </a:r>
            <a:r>
              <a:rPr lang="cs-CZ" sz="2400" baseline="30000" dirty="0"/>
              <a:t>2</a:t>
            </a:r>
            <a:r>
              <a:rPr lang="cs-CZ" sz="2400" dirty="0"/>
              <a:t> vysvětlené mediačním efektem (</a:t>
            </a:r>
            <a:r>
              <a:rPr lang="cs-CZ" sz="2400" dirty="0" err="1"/>
              <a:t>Field</a:t>
            </a:r>
            <a:r>
              <a:rPr lang="cs-CZ" sz="2400" dirty="0"/>
              <a:t> 11.11)</a:t>
            </a:r>
          </a:p>
          <a:p>
            <a:pPr lvl="1"/>
            <a:r>
              <a:rPr lang="cs-CZ" sz="2000" dirty="0"/>
              <a:t>Podíl rozptylu </a:t>
            </a:r>
            <a:r>
              <a:rPr lang="cs-CZ" sz="2000" i="1" dirty="0"/>
              <a:t>Y</a:t>
            </a:r>
            <a:r>
              <a:rPr lang="cs-CZ" sz="2000" dirty="0"/>
              <a:t> vysvětlený tou částí rozptylu, kterou </a:t>
            </a:r>
            <a:r>
              <a:rPr lang="cs-CZ" sz="2000" i="1" dirty="0"/>
              <a:t>X</a:t>
            </a:r>
            <a:r>
              <a:rPr lang="cs-CZ" sz="2000" dirty="0"/>
              <a:t> a </a:t>
            </a:r>
            <a:r>
              <a:rPr lang="cs-CZ" sz="2000" i="1" dirty="0"/>
              <a:t>M</a:t>
            </a:r>
            <a:r>
              <a:rPr lang="cs-CZ" sz="2000" dirty="0"/>
              <a:t> sdílí.</a:t>
            </a:r>
          </a:p>
          <a:p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20277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>
            <a:extLst>
              <a:ext uri="{FF2B5EF4-FFF2-40B4-BE49-F238E27FC236}">
                <a16:creationId xmlns:a16="http://schemas.microsoft.com/office/drawing/2014/main" id="{6330B1FF-D94D-48E5-9F97-9CFE1679E5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Mediace – závěrečné poznámky</a:t>
            </a:r>
          </a:p>
        </p:txBody>
      </p:sp>
      <p:sp>
        <p:nvSpPr>
          <p:cNvPr id="52227" name="Zástupný symbol pro obsah 2">
            <a:extLst>
              <a:ext uri="{FF2B5EF4-FFF2-40B4-BE49-F238E27FC236}">
                <a16:creationId xmlns:a16="http://schemas.microsoft.com/office/drawing/2014/main" id="{0875190A-A332-4692-A7EA-2241EF9EDD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Mediační model je </a:t>
            </a:r>
            <a:r>
              <a:rPr lang="cs-CZ" altLang="cs-CZ" b="1" dirty="0"/>
              <a:t>explicitně kauzální </a:t>
            </a:r>
            <a:r>
              <a:rPr lang="cs-CZ" altLang="cs-CZ" dirty="0"/>
              <a:t>– je třeba umět obhájit směr šipek.</a:t>
            </a:r>
          </a:p>
          <a:p>
            <a:r>
              <a:rPr lang="cs-CZ" altLang="cs-CZ" dirty="0"/>
              <a:t>Intervaly spolehlivosti (i SE) na nepřímé efekty jsou spolehlivěji stanovovány </a:t>
            </a:r>
            <a:r>
              <a:rPr lang="cs-CZ" altLang="cs-CZ" dirty="0" err="1"/>
              <a:t>bootstrapem</a:t>
            </a:r>
            <a:r>
              <a:rPr lang="cs-CZ" altLang="cs-CZ" dirty="0"/>
              <a:t> (</a:t>
            </a:r>
            <a:r>
              <a:rPr lang="cs-CZ" altLang="cs-CZ" dirty="0" err="1"/>
              <a:t>PROCESS</a:t>
            </a:r>
            <a:r>
              <a:rPr lang="cs-CZ" altLang="cs-CZ" dirty="0"/>
              <a:t>)</a:t>
            </a:r>
          </a:p>
          <a:p>
            <a:r>
              <a:rPr lang="cs-CZ" altLang="cs-CZ" dirty="0"/>
              <a:t>Tato podoba mediačního modelu je mezistupněm mezi regresí a SEM modely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>
            <a:extLst>
              <a:ext uri="{FF2B5EF4-FFF2-40B4-BE49-F238E27FC236}">
                <a16:creationId xmlns:a16="http://schemas.microsoft.com/office/drawing/2014/main" id="{782BF753-36EB-4462-BAF9-BE997DD81E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3251" name="Zástupný symbol pro obsah 2">
            <a:extLst>
              <a:ext uri="{FF2B5EF4-FFF2-40B4-BE49-F238E27FC236}">
                <a16:creationId xmlns:a16="http://schemas.microsoft.com/office/drawing/2014/main" id="{BF897AA1-C6EC-4CE0-A574-7DD8204A70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>
            <a:extLst>
              <a:ext uri="{FF2B5EF4-FFF2-40B4-BE49-F238E27FC236}">
                <a16:creationId xmlns:a16="http://schemas.microsoft.com/office/drawing/2014/main" id="{3CC20596-708A-4014-A86C-22DD05A36F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/>
              <a:t>POWER ANALÝZA</a:t>
            </a:r>
            <a:br>
              <a:rPr lang="cs-CZ" altLang="cs-CZ"/>
            </a:br>
            <a:r>
              <a:rPr lang="cs-CZ" altLang="cs-CZ"/>
              <a:t>REGRESNÍHO MODELU</a:t>
            </a:r>
          </a:p>
        </p:txBody>
      </p:sp>
      <p:sp>
        <p:nvSpPr>
          <p:cNvPr id="54275" name="Zástupný symbol pro obsah 2">
            <a:extLst>
              <a:ext uri="{FF2B5EF4-FFF2-40B4-BE49-F238E27FC236}">
                <a16:creationId xmlns:a16="http://schemas.microsoft.com/office/drawing/2014/main" id="{8C20F154-8D23-4D47-94AE-9521417D3B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G*Power - http://www.gpower.hhu.de/</a:t>
            </a:r>
          </a:p>
        </p:txBody>
      </p:sp>
      <p:pic>
        <p:nvPicPr>
          <p:cNvPr id="54276" name="Obrázek 3">
            <a:extLst>
              <a:ext uri="{FF2B5EF4-FFF2-40B4-BE49-F238E27FC236}">
                <a16:creationId xmlns:a16="http://schemas.microsoft.com/office/drawing/2014/main" id="{CDC9165E-1E09-4F89-A90E-45D147BA8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276475"/>
            <a:ext cx="5834062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>
            <a:extLst>
              <a:ext uri="{FF2B5EF4-FFF2-40B4-BE49-F238E27FC236}">
                <a16:creationId xmlns:a16="http://schemas.microsoft.com/office/drawing/2014/main" id="{8DBD25A3-A7F0-43CE-B05C-13AD67752F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6738" y="306388"/>
            <a:ext cx="8001000" cy="1216025"/>
          </a:xfrm>
        </p:spPr>
        <p:txBody>
          <a:bodyPr/>
          <a:lstStyle/>
          <a:p>
            <a:r>
              <a:rPr lang="cs-CZ" altLang="cs-CZ"/>
              <a:t>H</a:t>
            </a:r>
            <a:r>
              <a:rPr lang="cs-CZ" altLang="cs-CZ" baseline="-25000"/>
              <a:t>0</a:t>
            </a:r>
            <a:r>
              <a:rPr lang="cs-CZ" altLang="cs-CZ"/>
              <a:t>: </a:t>
            </a:r>
            <a:r>
              <a:rPr lang="cs-CZ" altLang="cs-CZ" i="1"/>
              <a:t>R</a:t>
            </a:r>
            <a:r>
              <a:rPr lang="cs-CZ" altLang="cs-CZ" baseline="30000"/>
              <a:t>2</a:t>
            </a:r>
            <a:r>
              <a:rPr lang="cs-CZ" altLang="cs-CZ"/>
              <a:t>=0</a:t>
            </a:r>
          </a:p>
        </p:txBody>
      </p:sp>
      <p:sp>
        <p:nvSpPr>
          <p:cNvPr id="55299" name="Zástupný symbol pro obsah 2">
            <a:extLst>
              <a:ext uri="{FF2B5EF4-FFF2-40B4-BE49-F238E27FC236}">
                <a16:creationId xmlns:a16="http://schemas.microsoft.com/office/drawing/2014/main" id="{E3268986-0E21-4BAA-A0A6-BB6DC16406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Font typeface="Wingdings" panose="05000000000000000000" pitchFamily="2" charset="2"/>
              <a:buNone/>
            </a:pPr>
            <a:r>
              <a:rPr lang="cs-CZ" altLang="cs-CZ"/>
              <a:t>f</a:t>
            </a:r>
            <a:r>
              <a:rPr lang="cs-CZ" altLang="cs-CZ" baseline="30000"/>
              <a:t>2</a:t>
            </a:r>
            <a:r>
              <a:rPr lang="cs-CZ" altLang="cs-CZ"/>
              <a:t>=</a:t>
            </a:r>
            <a:r>
              <a:rPr lang="cs-CZ" altLang="cs-CZ" i="1"/>
              <a:t>R</a:t>
            </a:r>
            <a:r>
              <a:rPr lang="cs-CZ" altLang="cs-CZ" baseline="30000"/>
              <a:t>2</a:t>
            </a:r>
            <a:r>
              <a:rPr lang="cs-CZ" altLang="cs-CZ"/>
              <a:t>/(1-</a:t>
            </a:r>
            <a:r>
              <a:rPr lang="cs-CZ" altLang="cs-CZ" i="1"/>
              <a:t>R</a:t>
            </a:r>
            <a:r>
              <a:rPr lang="cs-CZ" altLang="cs-CZ" baseline="30000"/>
              <a:t>2</a:t>
            </a:r>
            <a:r>
              <a:rPr lang="cs-CZ" altLang="cs-CZ"/>
              <a:t>)</a:t>
            </a:r>
          </a:p>
        </p:txBody>
      </p:sp>
      <p:pic>
        <p:nvPicPr>
          <p:cNvPr id="55300" name="Obrázek 3">
            <a:extLst>
              <a:ext uri="{FF2B5EF4-FFF2-40B4-BE49-F238E27FC236}">
                <a16:creationId xmlns:a16="http://schemas.microsoft.com/office/drawing/2014/main" id="{F3E4475F-7AC5-4BFA-AC64-27672BECC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2849563"/>
            <a:ext cx="9144000" cy="40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331829D8-A45C-467F-8BA8-008DE0C023CE}"/>
              </a:ext>
            </a:extLst>
          </p:cNvPr>
          <p:cNvSpPr/>
          <p:nvPr/>
        </p:nvSpPr>
        <p:spPr bwMode="auto">
          <a:xfrm>
            <a:off x="6443663" y="2852738"/>
            <a:ext cx="792162" cy="3603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cs-CZ" i="1" dirty="0">
                <a:solidFill>
                  <a:schemeClr val="tx1"/>
                </a:solidFill>
              </a:rPr>
              <a:t>R</a:t>
            </a:r>
            <a:r>
              <a:rPr lang="cs-CZ" baseline="30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55302" name="Přímá spojnice se šipkou 2">
            <a:extLst>
              <a:ext uri="{FF2B5EF4-FFF2-40B4-BE49-F238E27FC236}">
                <a16:creationId xmlns:a16="http://schemas.microsoft.com/office/drawing/2014/main" id="{47D665A9-5BFC-4375-AB90-B688C3F3B21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35825" y="2997200"/>
            <a:ext cx="1152525" cy="1079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>
            <a:extLst>
              <a:ext uri="{FF2B5EF4-FFF2-40B4-BE49-F238E27FC236}">
                <a16:creationId xmlns:a16="http://schemas.microsoft.com/office/drawing/2014/main" id="{380211BE-C6ED-4732-8E29-00D4FB0FB7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6738" y="306388"/>
            <a:ext cx="8001000" cy="1216025"/>
          </a:xfrm>
        </p:spPr>
        <p:txBody>
          <a:bodyPr/>
          <a:lstStyle/>
          <a:p>
            <a:r>
              <a:rPr lang="cs-CZ" altLang="cs-CZ"/>
              <a:t>H</a:t>
            </a:r>
            <a:r>
              <a:rPr lang="cs-CZ" altLang="cs-CZ" baseline="-25000"/>
              <a:t>0</a:t>
            </a:r>
            <a:r>
              <a:rPr lang="cs-CZ" altLang="cs-CZ"/>
              <a:t>: </a:t>
            </a:r>
            <a:r>
              <a:rPr lang="cs-CZ" altLang="cs-CZ">
                <a:latin typeface="Symbol" panose="05050102010706020507" pitchFamily="18" charset="2"/>
              </a:rPr>
              <a:t>D</a:t>
            </a:r>
            <a:r>
              <a:rPr lang="cs-CZ" altLang="cs-CZ" i="1"/>
              <a:t>R</a:t>
            </a:r>
            <a:r>
              <a:rPr lang="cs-CZ" altLang="cs-CZ" baseline="30000"/>
              <a:t>2</a:t>
            </a:r>
            <a:r>
              <a:rPr lang="cs-CZ" altLang="cs-CZ"/>
              <a:t>=0</a:t>
            </a:r>
          </a:p>
        </p:txBody>
      </p:sp>
      <p:sp>
        <p:nvSpPr>
          <p:cNvPr id="56323" name="Zástupný symbol pro obsah 2">
            <a:extLst>
              <a:ext uri="{FF2B5EF4-FFF2-40B4-BE49-F238E27FC236}">
                <a16:creationId xmlns:a16="http://schemas.microsoft.com/office/drawing/2014/main" id="{08C165DA-F606-459C-ABAF-E16336F2D4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Font typeface="Wingdings" panose="05000000000000000000" pitchFamily="2" charset="2"/>
              <a:buNone/>
            </a:pPr>
            <a:r>
              <a:rPr lang="cs-CZ" altLang="cs-CZ"/>
              <a:t>f</a:t>
            </a:r>
            <a:r>
              <a:rPr lang="cs-CZ" altLang="cs-CZ" baseline="30000"/>
              <a:t>2</a:t>
            </a:r>
            <a:r>
              <a:rPr lang="cs-CZ" altLang="cs-CZ"/>
              <a:t>=</a:t>
            </a:r>
            <a:r>
              <a:rPr lang="cs-CZ" altLang="cs-CZ">
                <a:latin typeface="Symbol" panose="05050102010706020507" pitchFamily="18" charset="2"/>
              </a:rPr>
              <a:t>D</a:t>
            </a:r>
            <a:r>
              <a:rPr lang="cs-CZ" altLang="cs-CZ" i="1"/>
              <a:t>R</a:t>
            </a:r>
            <a:r>
              <a:rPr lang="cs-CZ" altLang="cs-CZ" baseline="30000"/>
              <a:t>2</a:t>
            </a:r>
            <a:r>
              <a:rPr lang="cs-CZ" altLang="cs-CZ"/>
              <a:t>/(1-</a:t>
            </a:r>
            <a:r>
              <a:rPr lang="cs-CZ" altLang="cs-CZ" i="1"/>
              <a:t>R</a:t>
            </a:r>
            <a:r>
              <a:rPr lang="cs-CZ" altLang="cs-CZ" baseline="30000"/>
              <a:t>2</a:t>
            </a:r>
            <a:r>
              <a:rPr lang="cs-CZ" altLang="cs-CZ"/>
              <a:t>)</a:t>
            </a:r>
          </a:p>
        </p:txBody>
      </p:sp>
      <p:pic>
        <p:nvPicPr>
          <p:cNvPr id="56324" name="Obrázek 1">
            <a:extLst>
              <a:ext uri="{FF2B5EF4-FFF2-40B4-BE49-F238E27FC236}">
                <a16:creationId xmlns:a16="http://schemas.microsoft.com/office/drawing/2014/main" id="{F2478183-98FD-4E3B-80A2-52175DE0F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2708275"/>
            <a:ext cx="889635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8063416-4113-457F-9640-E1505B2186A0}"/>
              </a:ext>
            </a:extLst>
          </p:cNvPr>
          <p:cNvSpPr/>
          <p:nvPr/>
        </p:nvSpPr>
        <p:spPr bwMode="auto">
          <a:xfrm>
            <a:off x="6443663" y="2852738"/>
            <a:ext cx="792162" cy="3603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cs-CZ" dirty="0">
                <a:solidFill>
                  <a:schemeClr val="tx1"/>
                </a:solidFill>
                <a:latin typeface="Symbol" panose="05050102010706020507" pitchFamily="18" charset="2"/>
              </a:rPr>
              <a:t>D</a:t>
            </a:r>
            <a:r>
              <a:rPr lang="cs-CZ" i="1" dirty="0">
                <a:solidFill>
                  <a:schemeClr val="tx1"/>
                </a:solidFill>
              </a:rPr>
              <a:t>R</a:t>
            </a:r>
            <a:r>
              <a:rPr lang="cs-CZ" baseline="30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56326" name="Přímá spojnice se šipkou 4">
            <a:extLst>
              <a:ext uri="{FF2B5EF4-FFF2-40B4-BE49-F238E27FC236}">
                <a16:creationId xmlns:a16="http://schemas.microsoft.com/office/drawing/2014/main" id="{9B3C4FB8-1473-4086-BEA8-0B83C6DE1493}"/>
              </a:ext>
            </a:extLst>
          </p:cNvPr>
          <p:cNvCxnSpPr>
            <a:cxnSpLocks/>
            <a:stCxn id="3" idx="3"/>
          </p:cNvCxnSpPr>
          <p:nvPr/>
        </p:nvCxnSpPr>
        <p:spPr bwMode="auto">
          <a:xfrm>
            <a:off x="7235825" y="3033713"/>
            <a:ext cx="1152525" cy="1619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FA4E0A52-3B1E-4B8B-BE5A-CE83A815B86C}"/>
              </a:ext>
            </a:extLst>
          </p:cNvPr>
          <p:cNvSpPr/>
          <p:nvPr/>
        </p:nvSpPr>
        <p:spPr bwMode="auto">
          <a:xfrm>
            <a:off x="6443663" y="3573463"/>
            <a:ext cx="792162" cy="3603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cs-CZ" dirty="0">
                <a:solidFill>
                  <a:schemeClr val="tx1"/>
                </a:solidFill>
              </a:rPr>
              <a:t>1-</a:t>
            </a:r>
            <a:r>
              <a:rPr lang="cs-CZ" i="1" dirty="0">
                <a:solidFill>
                  <a:schemeClr val="tx1"/>
                </a:solidFill>
              </a:rPr>
              <a:t>R</a:t>
            </a:r>
            <a:r>
              <a:rPr lang="cs-CZ" baseline="30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56328" name="Přímá spojnice se šipkou 10">
            <a:extLst>
              <a:ext uri="{FF2B5EF4-FFF2-40B4-BE49-F238E27FC236}">
                <a16:creationId xmlns:a16="http://schemas.microsoft.com/office/drawing/2014/main" id="{1AFBFD0E-A26C-4A13-9D36-D2EB2C3D0D87}"/>
              </a:ext>
            </a:extLst>
          </p:cNvPr>
          <p:cNvCxnSpPr>
            <a:cxnSpLocks/>
            <a:stCxn id="13" idx="3"/>
          </p:cNvCxnSpPr>
          <p:nvPr/>
        </p:nvCxnSpPr>
        <p:spPr bwMode="auto">
          <a:xfrm>
            <a:off x="7235825" y="3752850"/>
            <a:ext cx="1152525" cy="12239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25141EDE-D07F-4615-8758-45DAE4831A17}"/>
              </a:ext>
            </a:extLst>
          </p:cNvPr>
          <p:cNvSpPr/>
          <p:nvPr/>
        </p:nvSpPr>
        <p:spPr bwMode="auto">
          <a:xfrm>
            <a:off x="250825" y="5229225"/>
            <a:ext cx="1512888" cy="57626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cs-CZ" baseline="30000" dirty="0">
                <a:solidFill>
                  <a:schemeClr val="tx1"/>
                </a:solidFill>
              </a:rPr>
              <a:t>N prediktorů v </a:t>
            </a:r>
          </a:p>
          <a:p>
            <a:pPr algn="ctr" eaLnBrk="1" hangingPunct="1">
              <a:defRPr/>
            </a:pPr>
            <a:r>
              <a:rPr lang="cs-CZ" baseline="30000" dirty="0">
                <a:solidFill>
                  <a:schemeClr val="tx1"/>
                </a:solidFill>
              </a:rPr>
              <a:t>testovaném bloku</a:t>
            </a:r>
          </a:p>
        </p:txBody>
      </p:sp>
      <p:cxnSp>
        <p:nvCxnSpPr>
          <p:cNvPr id="56330" name="Přímá spojnice se šipkou 14">
            <a:extLst>
              <a:ext uri="{FF2B5EF4-FFF2-40B4-BE49-F238E27FC236}">
                <a16:creationId xmlns:a16="http://schemas.microsoft.com/office/drawing/2014/main" id="{AC4632FA-B29B-4C93-B236-54ECD21D7C83}"/>
              </a:ext>
            </a:extLst>
          </p:cNvPr>
          <p:cNvCxnSpPr>
            <a:cxnSpLocks/>
            <a:stCxn id="17" idx="3"/>
          </p:cNvCxnSpPr>
          <p:nvPr/>
        </p:nvCxnSpPr>
        <p:spPr bwMode="auto">
          <a:xfrm flipV="1">
            <a:off x="1763713" y="4724400"/>
            <a:ext cx="720725" cy="7921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59579483-FB19-4B1F-AAC8-0E13277EDA61}"/>
              </a:ext>
            </a:extLst>
          </p:cNvPr>
          <p:cNvSpPr/>
          <p:nvPr/>
        </p:nvSpPr>
        <p:spPr bwMode="auto">
          <a:xfrm>
            <a:off x="468313" y="5876925"/>
            <a:ext cx="1511300" cy="57467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b"/>
          <a:lstStyle/>
          <a:p>
            <a:pPr algn="ctr" eaLnBrk="1" hangingPunct="1">
              <a:defRPr/>
            </a:pPr>
            <a:r>
              <a:rPr lang="cs-CZ" baseline="30000" dirty="0">
                <a:solidFill>
                  <a:schemeClr val="tx1"/>
                </a:solidFill>
              </a:rPr>
              <a:t>N prediktorů</a:t>
            </a:r>
          </a:p>
          <a:p>
            <a:pPr algn="ctr" eaLnBrk="1" hangingPunct="1">
              <a:defRPr/>
            </a:pPr>
            <a:r>
              <a:rPr lang="cs-CZ" baseline="30000" dirty="0">
                <a:solidFill>
                  <a:schemeClr val="tx1"/>
                </a:solidFill>
              </a:rPr>
              <a:t>celkem</a:t>
            </a:r>
          </a:p>
        </p:txBody>
      </p:sp>
      <p:cxnSp>
        <p:nvCxnSpPr>
          <p:cNvPr id="56332" name="Přímá spojnice se šipkou 18">
            <a:extLst>
              <a:ext uri="{FF2B5EF4-FFF2-40B4-BE49-F238E27FC236}">
                <a16:creationId xmlns:a16="http://schemas.microsoft.com/office/drawing/2014/main" id="{DA05CBCA-89F5-4E36-B188-0F75E2E01C2D}"/>
              </a:ext>
            </a:extLst>
          </p:cNvPr>
          <p:cNvCxnSpPr>
            <a:cxnSpLocks noChangeShapeType="1"/>
            <a:stCxn id="21" idx="3"/>
          </p:cNvCxnSpPr>
          <p:nvPr/>
        </p:nvCxnSpPr>
        <p:spPr bwMode="auto">
          <a:xfrm flipV="1">
            <a:off x="1979613" y="4941888"/>
            <a:ext cx="720725" cy="12223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>
            <a:extLst>
              <a:ext uri="{FF2B5EF4-FFF2-40B4-BE49-F238E27FC236}">
                <a16:creationId xmlns:a16="http://schemas.microsoft.com/office/drawing/2014/main" id="{88B591AC-F438-4133-8828-176394CD32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H</a:t>
            </a:r>
            <a:r>
              <a:rPr lang="cs-CZ" altLang="cs-CZ" baseline="-25000"/>
              <a:t>0</a:t>
            </a:r>
            <a:r>
              <a:rPr lang="cs-CZ" altLang="cs-CZ"/>
              <a:t>: </a:t>
            </a:r>
            <a:r>
              <a:rPr lang="cs-CZ" altLang="cs-CZ" i="1"/>
              <a:t>b</a:t>
            </a:r>
            <a:r>
              <a:rPr lang="cs-CZ" altLang="cs-CZ" i="1" baseline="-25000"/>
              <a:t>i</a:t>
            </a:r>
            <a:r>
              <a:rPr lang="cs-CZ" altLang="cs-CZ"/>
              <a:t>=0</a:t>
            </a:r>
          </a:p>
        </p:txBody>
      </p:sp>
      <p:sp>
        <p:nvSpPr>
          <p:cNvPr id="57347" name="Zástupný symbol pro obsah 2">
            <a:extLst>
              <a:ext uri="{FF2B5EF4-FFF2-40B4-BE49-F238E27FC236}">
                <a16:creationId xmlns:a16="http://schemas.microsoft.com/office/drawing/2014/main" id="{B1177BBB-8514-4379-9EF3-BDD6C8B583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/>
              <a:t>Pokud nás zajímá jen 1 prediktor, je to jako testovat, zda jeho přidání v samostatném závěrečném bloku přidá nějaký R2.</a:t>
            </a:r>
          </a:p>
          <a:p>
            <a:r>
              <a:rPr lang="cs-CZ" altLang="cs-CZ" sz="2000"/>
              <a:t>Pokud nás zajímá </a:t>
            </a:r>
            <a:r>
              <a:rPr lang="cs-CZ" altLang="cs-CZ" sz="2000" i="1"/>
              <a:t>k</a:t>
            </a:r>
            <a:r>
              <a:rPr lang="cs-CZ" altLang="cs-CZ" sz="2000"/>
              <a:t> prediktorů, upravíme </a:t>
            </a:r>
            <a:r>
              <a:rPr lang="cs-CZ" altLang="cs-CZ" sz="2000">
                <a:latin typeface="Symbol" panose="05050102010706020507" pitchFamily="18" charset="2"/>
              </a:rPr>
              <a:t>a</a:t>
            </a:r>
            <a:r>
              <a:rPr lang="cs-CZ" altLang="cs-CZ" sz="2000"/>
              <a:t> na </a:t>
            </a:r>
            <a:r>
              <a:rPr lang="cs-CZ" altLang="cs-CZ" sz="2000">
                <a:latin typeface="Symbol" panose="05050102010706020507" pitchFamily="18" charset="2"/>
              </a:rPr>
              <a:t>a</a:t>
            </a:r>
            <a:r>
              <a:rPr lang="cs-CZ" altLang="cs-CZ" sz="2000"/>
              <a:t>/</a:t>
            </a:r>
            <a:r>
              <a:rPr lang="cs-CZ" altLang="cs-CZ" sz="2000" i="1"/>
              <a:t>k</a:t>
            </a:r>
            <a:r>
              <a:rPr lang="cs-CZ" altLang="cs-CZ" sz="2000"/>
              <a:t> a počítáme jako pro 1 prediktor (počítáme se stejnou velikostí účinku</a:t>
            </a:r>
          </a:p>
        </p:txBody>
      </p:sp>
      <p:pic>
        <p:nvPicPr>
          <p:cNvPr id="57348" name="Obrázek 1">
            <a:extLst>
              <a:ext uri="{FF2B5EF4-FFF2-40B4-BE49-F238E27FC236}">
                <a16:creationId xmlns:a16="http://schemas.microsoft.com/office/drawing/2014/main" id="{DE39D822-F241-4D1D-B18B-C13557603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3074988"/>
            <a:ext cx="8807450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>
            <a:extLst>
              <a:ext uri="{FF2B5EF4-FFF2-40B4-BE49-F238E27FC236}">
                <a16:creationId xmlns:a16="http://schemas.microsoft.com/office/drawing/2014/main" id="{6C0404E4-8D79-44C2-93B0-2FCBA0CBB1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Síla testu a velikost vzorku v MLR</a:t>
            </a:r>
            <a:endParaRPr lang="en-US" altLang="cs-CZ"/>
          </a:p>
        </p:txBody>
      </p:sp>
      <p:sp>
        <p:nvSpPr>
          <p:cNvPr id="58371" name="TextovéPole 4">
            <a:extLst>
              <a:ext uri="{FF2B5EF4-FFF2-40B4-BE49-F238E27FC236}">
                <a16:creationId xmlns:a16="http://schemas.microsoft.com/office/drawing/2014/main" id="{53286DFD-3DF0-497E-9568-C0EFF1975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857375"/>
            <a:ext cx="5929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/>
              <a:t>Přibývá nový faktor síly testu: </a:t>
            </a:r>
            <a:r>
              <a:rPr lang="cs-CZ" altLang="cs-CZ" sz="2000" b="1"/>
              <a:t>množství prediktorů</a:t>
            </a:r>
            <a:endParaRPr lang="en-US" altLang="cs-CZ" sz="2000" b="1"/>
          </a:p>
        </p:txBody>
      </p:sp>
      <p:pic>
        <p:nvPicPr>
          <p:cNvPr id="58372" name="Picture 5">
            <a:extLst>
              <a:ext uri="{FF2B5EF4-FFF2-40B4-BE49-F238E27FC236}">
                <a16:creationId xmlns:a16="http://schemas.microsoft.com/office/drawing/2014/main" id="{E50C0877-2B5E-41E3-AB5C-306CE37840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973388"/>
            <a:ext cx="4140200" cy="2994025"/>
          </a:xfrm>
          <a:noFill/>
        </p:spPr>
      </p:pic>
      <p:pic>
        <p:nvPicPr>
          <p:cNvPr id="58373" name="Picture 2">
            <a:extLst>
              <a:ext uri="{FF2B5EF4-FFF2-40B4-BE49-F238E27FC236}">
                <a16:creationId xmlns:a16="http://schemas.microsoft.com/office/drawing/2014/main" id="{AF709BF2-5C6D-423A-B7E3-C2F96B6E0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213100"/>
            <a:ext cx="4932362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dpis 1">
            <a:extLst>
              <a:ext uri="{FF2B5EF4-FFF2-40B4-BE49-F238E27FC236}">
                <a16:creationId xmlns:a16="http://schemas.microsoft.com/office/drawing/2014/main" id="{E0F2104F-2D54-41E4-B64B-62F964D8F7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9395" name="Zástupný symbol pro obsah 2">
            <a:extLst>
              <a:ext uri="{FF2B5EF4-FFF2-40B4-BE49-F238E27FC236}">
                <a16:creationId xmlns:a16="http://schemas.microsoft.com/office/drawing/2014/main" id="{0321BBD1-1BAC-4C4F-BDBD-9CAE32A36A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ED78E8C1-C26C-4054-86A8-D2CEEAD768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Příklad centrování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C898A8-F189-498C-A0D1-CD139A102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/>
              <a:t>deprese ~ </a:t>
            </a:r>
            <a:r>
              <a:rPr lang="cs-CZ" altLang="cs-CZ" dirty="0" err="1"/>
              <a:t>selfe</a:t>
            </a:r>
            <a:r>
              <a:rPr lang="cs-CZ" altLang="cs-CZ" dirty="0"/>
              <a:t>, </a:t>
            </a:r>
            <a:r>
              <a:rPr lang="cs-CZ" altLang="cs-CZ" dirty="0" err="1"/>
              <a:t>effi</a:t>
            </a:r>
            <a:endParaRPr lang="cs-CZ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400" dirty="0">
              <a:latin typeface="Arial Monospaced" panose="020B0609020202030204" pitchFamily="49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400" dirty="0">
                <a:latin typeface="Arial Monospaced" panose="020B0609020202030204" pitchFamily="49" charset="0"/>
              </a:rPr>
              <a:t>COMPUTE </a:t>
            </a:r>
            <a:r>
              <a:rPr lang="cs-CZ" sz="2400" dirty="0" err="1">
                <a:latin typeface="Arial Monospaced" panose="020B0609020202030204" pitchFamily="49" charset="0"/>
              </a:rPr>
              <a:t>selfeC</a:t>
            </a:r>
            <a:r>
              <a:rPr lang="cs-CZ" sz="2400" dirty="0">
                <a:latin typeface="Arial Monospaced" panose="020B0609020202030204" pitchFamily="49" charset="0"/>
              </a:rPr>
              <a:t>=selfe-3.058621.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400" dirty="0">
                <a:latin typeface="Arial Monospaced" panose="020B0609020202030204" pitchFamily="49" charset="0"/>
              </a:rPr>
              <a:t>COMPUTE </a:t>
            </a:r>
            <a:r>
              <a:rPr lang="cs-CZ" sz="2400" dirty="0" err="1">
                <a:latin typeface="Arial Monospaced" panose="020B0609020202030204" pitchFamily="49" charset="0"/>
              </a:rPr>
              <a:t>effiC</a:t>
            </a:r>
            <a:r>
              <a:rPr lang="cs-CZ" sz="2400" dirty="0">
                <a:latin typeface="Arial Monospaced" panose="020B0609020202030204" pitchFamily="49" charset="0"/>
              </a:rPr>
              <a:t>=effi-2.743662.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400" dirty="0">
                <a:latin typeface="Arial Monospaced" panose="020B0609020202030204" pitchFamily="49" charset="0"/>
              </a:rPr>
              <a:t>EXECUTE.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400" dirty="0">
              <a:latin typeface="Arial Monospaced" panose="020B0609020202030204" pitchFamily="49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400" dirty="0">
                <a:latin typeface="Arial Monospaced" panose="020B0609020202030204" pitchFamily="49" charset="0"/>
              </a:rPr>
              <a:t>REGRESSION   /DEPENDENT deprese   /METHOD=ENTER </a:t>
            </a:r>
            <a:r>
              <a:rPr lang="cs-CZ" sz="2400" dirty="0" err="1">
                <a:latin typeface="Arial Monospaced" panose="020B0609020202030204" pitchFamily="49" charset="0"/>
              </a:rPr>
              <a:t>selfe</a:t>
            </a:r>
            <a:r>
              <a:rPr lang="cs-CZ" sz="2400" dirty="0">
                <a:latin typeface="Arial Monospaced" panose="020B0609020202030204" pitchFamily="49" charset="0"/>
              </a:rPr>
              <a:t> </a:t>
            </a:r>
            <a:r>
              <a:rPr lang="cs-CZ" sz="2400" dirty="0" err="1">
                <a:latin typeface="Arial Monospaced" panose="020B0609020202030204" pitchFamily="49" charset="0"/>
              </a:rPr>
              <a:t>effi</a:t>
            </a:r>
            <a:r>
              <a:rPr lang="cs-CZ" sz="2400" dirty="0">
                <a:latin typeface="Arial Monospaced" panose="020B0609020202030204" pitchFamily="49" charset="0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400" dirty="0">
                <a:latin typeface="Arial Monospaced" panose="020B0609020202030204" pitchFamily="49" charset="0"/>
              </a:rPr>
              <a:t>REGRESSION   /DEPENDENT deprese   /METHOD=ENTER </a:t>
            </a:r>
            <a:r>
              <a:rPr lang="cs-CZ" sz="2400" dirty="0" err="1">
                <a:latin typeface="Arial Monospaced" panose="020B0609020202030204" pitchFamily="49" charset="0"/>
              </a:rPr>
              <a:t>selfeC</a:t>
            </a:r>
            <a:r>
              <a:rPr lang="cs-CZ" sz="2400" dirty="0">
                <a:latin typeface="Arial Monospaced" panose="020B0609020202030204" pitchFamily="49" charset="0"/>
              </a:rPr>
              <a:t> </a:t>
            </a:r>
            <a:r>
              <a:rPr lang="cs-CZ" sz="2400" dirty="0" err="1">
                <a:latin typeface="Arial Monospaced" panose="020B0609020202030204" pitchFamily="49" charset="0"/>
              </a:rPr>
              <a:t>effiC</a:t>
            </a:r>
            <a:r>
              <a:rPr lang="cs-CZ" sz="2400" dirty="0">
                <a:latin typeface="Arial Monospaced" panose="020B0609020202030204" pitchFamily="49" charset="0"/>
              </a:rPr>
              <a:t>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adpis 1">
            <a:extLst>
              <a:ext uri="{FF2B5EF4-FFF2-40B4-BE49-F238E27FC236}">
                <a16:creationId xmlns:a16="http://schemas.microsoft.com/office/drawing/2014/main" id="{486B7057-3A4A-4A9A-A050-B15442522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Lineární regrese jako submodel </a:t>
            </a:r>
            <a:br>
              <a:rPr lang="cs-CZ" altLang="cs-CZ"/>
            </a:br>
            <a:r>
              <a:rPr lang="cs-CZ" altLang="cs-CZ"/>
              <a:t>generalizovaného lineárního modelu</a:t>
            </a:r>
          </a:p>
        </p:txBody>
      </p:sp>
      <p:sp>
        <p:nvSpPr>
          <p:cNvPr id="60419" name="Zástupný symbol pro obsah 2">
            <a:extLst>
              <a:ext uri="{FF2B5EF4-FFF2-40B4-BE49-F238E27FC236}">
                <a16:creationId xmlns:a16="http://schemas.microsoft.com/office/drawing/2014/main" id="{9B512554-1F5E-4318-90E4-D731B22F57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691A7AA-7066-4930-AA99-CC341006F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1717675"/>
            <a:ext cx="9118600" cy="77533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0DDECF0E-FCDB-46F5-A0F4-7A984E8FD8E9}"/>
              </a:ext>
            </a:extLst>
          </p:cNvPr>
          <p:cNvSpPr/>
          <p:nvPr/>
        </p:nvSpPr>
        <p:spPr bwMode="auto">
          <a:xfrm>
            <a:off x="250825" y="3213100"/>
            <a:ext cx="2665413" cy="647700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>
            <a:extLst>
              <a:ext uri="{FF2B5EF4-FFF2-40B4-BE49-F238E27FC236}">
                <a16:creationId xmlns:a16="http://schemas.microsoft.com/office/drawing/2014/main" id="{A53F447D-6504-453D-872A-67DF327D9B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1443" name="Zástupný symbol pro obsah 2">
            <a:extLst>
              <a:ext uri="{FF2B5EF4-FFF2-40B4-BE49-F238E27FC236}">
                <a16:creationId xmlns:a16="http://schemas.microsoft.com/office/drawing/2014/main" id="{ABADBF96-589D-4F15-81D3-41B5204460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258A726-F73C-42CF-B6BA-7BECC78E6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5"/>
            <a:ext cx="9185275" cy="7850188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</p:pic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F7CA3D20-6022-4067-A315-784608B056F3}"/>
              </a:ext>
            </a:extLst>
          </p:cNvPr>
          <p:cNvSpPr/>
          <p:nvPr/>
        </p:nvSpPr>
        <p:spPr bwMode="auto">
          <a:xfrm>
            <a:off x="4067175" y="1341438"/>
            <a:ext cx="4321175" cy="647700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Nadpis 1">
            <a:extLst>
              <a:ext uri="{FF2B5EF4-FFF2-40B4-BE49-F238E27FC236}">
                <a16:creationId xmlns:a16="http://schemas.microsoft.com/office/drawing/2014/main" id="{0963B3EC-284C-425D-A406-A69E204115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2467" name="Zástupný symbol pro obsah 2">
            <a:extLst>
              <a:ext uri="{FF2B5EF4-FFF2-40B4-BE49-F238E27FC236}">
                <a16:creationId xmlns:a16="http://schemas.microsoft.com/office/drawing/2014/main" id="{CA470880-16C8-405C-9AE3-0124AE3625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4A78D73-C639-4D48-AE9B-5B716F4CE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" y="12700"/>
            <a:ext cx="9144000" cy="7747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81FEBB38-D8F8-4F63-9545-E91AC9DEA9DB}"/>
              </a:ext>
            </a:extLst>
          </p:cNvPr>
          <p:cNvSpPr/>
          <p:nvPr/>
        </p:nvSpPr>
        <p:spPr bwMode="auto">
          <a:xfrm>
            <a:off x="5289550" y="1671638"/>
            <a:ext cx="2160588" cy="71913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KATEGORICKÉ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669CBA9C-9DC3-4545-A9F8-9E43A68F9CA4}"/>
              </a:ext>
            </a:extLst>
          </p:cNvPr>
          <p:cNvSpPr/>
          <p:nvPr/>
        </p:nvSpPr>
        <p:spPr bwMode="auto">
          <a:xfrm>
            <a:off x="5292725" y="4378325"/>
            <a:ext cx="2159000" cy="7191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METRICKÉ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FA7908BA-58D0-4B7D-9BA8-A9BCF7A70C5A}"/>
              </a:ext>
            </a:extLst>
          </p:cNvPr>
          <p:cNvSpPr/>
          <p:nvPr/>
        </p:nvSpPr>
        <p:spPr bwMode="auto">
          <a:xfrm>
            <a:off x="6084888" y="2863850"/>
            <a:ext cx="2159000" cy="7191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VOLBA </a:t>
            </a:r>
          </a:p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REFERENČNÍ K.</a:t>
            </a:r>
          </a:p>
        </p:txBody>
      </p:sp>
      <p:cxnSp>
        <p:nvCxnSpPr>
          <p:cNvPr id="62472" name="Přímá spojnice se šipkou 8">
            <a:extLst>
              <a:ext uri="{FF2B5EF4-FFF2-40B4-BE49-F238E27FC236}">
                <a16:creationId xmlns:a16="http://schemas.microsoft.com/office/drawing/2014/main" id="{9E049B3D-6C1F-4274-B48C-CCA644E891DF}"/>
              </a:ext>
            </a:extLst>
          </p:cNvPr>
          <p:cNvCxnSpPr>
            <a:cxnSpLocks/>
            <a:stCxn id="7" idx="1"/>
          </p:cNvCxnSpPr>
          <p:nvPr/>
        </p:nvCxnSpPr>
        <p:spPr bwMode="auto">
          <a:xfrm flipH="1">
            <a:off x="5508625" y="3222625"/>
            <a:ext cx="576263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1">
            <a:extLst>
              <a:ext uri="{FF2B5EF4-FFF2-40B4-BE49-F238E27FC236}">
                <a16:creationId xmlns:a16="http://schemas.microsoft.com/office/drawing/2014/main" id="{B93AF3F2-4A57-43E0-A686-2121486B87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3491" name="Zástupný symbol pro obsah 2">
            <a:extLst>
              <a:ext uri="{FF2B5EF4-FFF2-40B4-BE49-F238E27FC236}">
                <a16:creationId xmlns:a16="http://schemas.microsoft.com/office/drawing/2014/main" id="{650E9465-380A-4F24-806F-FD4A7D4ACD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63492" name="Obrázek 3">
            <a:extLst>
              <a:ext uri="{FF2B5EF4-FFF2-40B4-BE49-F238E27FC236}">
                <a16:creationId xmlns:a16="http://schemas.microsoft.com/office/drawing/2014/main" id="{819A7796-5EA7-4513-A4C1-A706F3B4C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9167813" cy="780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ECDDF32E-F480-435E-9F85-1927BBB27675}"/>
              </a:ext>
            </a:extLst>
          </p:cNvPr>
          <p:cNvSpPr/>
          <p:nvPr/>
        </p:nvSpPr>
        <p:spPr bwMode="auto">
          <a:xfrm>
            <a:off x="4500563" y="2492375"/>
            <a:ext cx="3311525" cy="23050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cs-CZ" b="1" dirty="0"/>
              <a:t>Které z prediktorů </a:t>
            </a:r>
          </a:p>
          <a:p>
            <a:pPr algn="ctr" eaLnBrk="1" hangingPunct="1">
              <a:defRPr/>
            </a:pPr>
            <a:r>
              <a:rPr lang="cs-CZ" b="1" dirty="0"/>
              <a:t>zahrnout do modelu?</a:t>
            </a:r>
          </a:p>
          <a:p>
            <a:pPr algn="ctr" eaLnBrk="1" hangingPunct="1">
              <a:defRPr/>
            </a:pPr>
            <a:r>
              <a:rPr lang="cs-CZ" b="1" dirty="0"/>
              <a:t>Chceme vytvořit i </a:t>
            </a:r>
          </a:p>
          <a:p>
            <a:pPr algn="ctr" eaLnBrk="1" hangingPunct="1">
              <a:defRPr/>
            </a:pPr>
            <a:r>
              <a:rPr lang="cs-CZ" b="1" dirty="0"/>
              <a:t>interakční člen? 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1">
            <a:extLst>
              <a:ext uri="{FF2B5EF4-FFF2-40B4-BE49-F238E27FC236}">
                <a16:creationId xmlns:a16="http://schemas.microsoft.com/office/drawing/2014/main" id="{7D75B59B-E6DF-4A49-96C1-A378CA51CD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4515" name="Zástupný symbol pro obsah 2">
            <a:extLst>
              <a:ext uri="{FF2B5EF4-FFF2-40B4-BE49-F238E27FC236}">
                <a16:creationId xmlns:a16="http://schemas.microsoft.com/office/drawing/2014/main" id="{0B8837FA-5283-48B5-8B50-725714FDED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64516" name="Obrázek 3">
            <a:extLst>
              <a:ext uri="{FF2B5EF4-FFF2-40B4-BE49-F238E27FC236}">
                <a16:creationId xmlns:a16="http://schemas.microsoft.com/office/drawing/2014/main" id="{21891873-D432-4C6B-A226-655EA5A81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774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030AFE8-F483-4F13-A824-238232F5DA08}"/>
              </a:ext>
            </a:extLst>
          </p:cNvPr>
          <p:cNvSpPr txBox="1"/>
          <p:nvPr/>
        </p:nvSpPr>
        <p:spPr>
          <a:xfrm>
            <a:off x="7019925" y="1268413"/>
            <a:ext cx="2130425" cy="1631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cs-CZ" dirty="0"/>
              <a:t>Nechat být.</a:t>
            </a:r>
          </a:p>
          <a:p>
            <a:pPr>
              <a:defRPr/>
            </a:pPr>
            <a:r>
              <a:rPr lang="cs-CZ" dirty="0"/>
              <a:t>Při podezření na </a:t>
            </a:r>
            <a:r>
              <a:rPr lang="cs-CZ" dirty="0" err="1"/>
              <a:t>heteroskedascitu</a:t>
            </a:r>
            <a:r>
              <a:rPr lang="cs-CZ" dirty="0"/>
              <a:t>, zvolit robustní </a:t>
            </a:r>
            <a:r>
              <a:rPr lang="cs-CZ" dirty="0" err="1"/>
              <a:t>estimátor</a:t>
            </a:r>
            <a:endParaRPr lang="cs-CZ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adpis 1">
            <a:extLst>
              <a:ext uri="{FF2B5EF4-FFF2-40B4-BE49-F238E27FC236}">
                <a16:creationId xmlns:a16="http://schemas.microsoft.com/office/drawing/2014/main" id="{85181E40-5BD4-4A1E-9AB6-562E1629FF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5539" name="Zástupný symbol pro obsah 2">
            <a:extLst>
              <a:ext uri="{FF2B5EF4-FFF2-40B4-BE49-F238E27FC236}">
                <a16:creationId xmlns:a16="http://schemas.microsoft.com/office/drawing/2014/main" id="{3412ACF5-EAD5-4893-B9BB-A4398BC4EE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65540" name="Obrázek 3">
            <a:extLst>
              <a:ext uri="{FF2B5EF4-FFF2-40B4-BE49-F238E27FC236}">
                <a16:creationId xmlns:a16="http://schemas.microsoft.com/office/drawing/2014/main" id="{2C52FCA6-39C1-498A-B497-A767C14C3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75"/>
            <a:ext cx="9145588" cy="780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A0C71436-7489-4002-B61C-23B187DBB394}"/>
              </a:ext>
            </a:extLst>
          </p:cNvPr>
          <p:cNvSpPr/>
          <p:nvPr/>
        </p:nvSpPr>
        <p:spPr bwMode="auto">
          <a:xfrm>
            <a:off x="6156325" y="2349500"/>
            <a:ext cx="2592388" cy="2873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cs-CZ" dirty="0">
                <a:solidFill>
                  <a:schemeClr val="tx1"/>
                </a:solidFill>
              </a:rPr>
              <a:t>PŘESNĚJŠÍ, POMALEJŠÍ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51A9DF49-0D3B-49E1-811F-A37FC707BD51}"/>
              </a:ext>
            </a:extLst>
          </p:cNvPr>
          <p:cNvSpPr/>
          <p:nvPr/>
        </p:nvSpPr>
        <p:spPr bwMode="auto">
          <a:xfrm>
            <a:off x="6264275" y="4184650"/>
            <a:ext cx="2592388" cy="2873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cs-CZ" dirty="0">
                <a:solidFill>
                  <a:schemeClr val="tx1"/>
                </a:solidFill>
              </a:rPr>
              <a:t>KONTRASTY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Nadpis 1">
            <a:extLst>
              <a:ext uri="{FF2B5EF4-FFF2-40B4-BE49-F238E27FC236}">
                <a16:creationId xmlns:a16="http://schemas.microsoft.com/office/drawing/2014/main" id="{F6F878D6-8376-46C2-958C-28A6677B29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6563" name="Zástupný symbol pro obsah 2">
            <a:extLst>
              <a:ext uri="{FF2B5EF4-FFF2-40B4-BE49-F238E27FC236}">
                <a16:creationId xmlns:a16="http://schemas.microsoft.com/office/drawing/2014/main" id="{86B9421A-BE23-4675-8210-5EF5BE9417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66564" name="Obrázek 3">
            <a:extLst>
              <a:ext uri="{FF2B5EF4-FFF2-40B4-BE49-F238E27FC236}">
                <a16:creationId xmlns:a16="http://schemas.microsoft.com/office/drawing/2014/main" id="{779BBB7C-3C4B-494D-85B2-FB8DF3FCA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5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40317EEC-EC34-4D92-A3AC-96BB0F1647AF}"/>
              </a:ext>
            </a:extLst>
          </p:cNvPr>
          <p:cNvSpPr/>
          <p:nvPr/>
        </p:nvSpPr>
        <p:spPr bwMode="auto">
          <a:xfrm>
            <a:off x="4572000" y="1752600"/>
            <a:ext cx="3995738" cy="182086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cs-CZ" dirty="0"/>
              <a:t>ZDE MOŽNOST ZVOLIT</a:t>
            </a:r>
          </a:p>
          <a:p>
            <a:pPr algn="ctr" eaLnBrk="1" hangingPunct="1">
              <a:defRPr/>
            </a:pPr>
            <a:r>
              <a:rPr lang="cs-CZ" dirty="0"/>
              <a:t> KONTRASTY</a:t>
            </a:r>
          </a:p>
          <a:p>
            <a:pPr algn="ctr" eaLnBrk="1" hangingPunct="1">
              <a:defRPr/>
            </a:pPr>
            <a:r>
              <a:rPr lang="cs-CZ" dirty="0">
                <a:solidFill>
                  <a:schemeClr val="tx1"/>
                </a:solidFill>
              </a:rPr>
              <a:t>PRO KATEGORICKÉ </a:t>
            </a:r>
          </a:p>
          <a:p>
            <a:pPr algn="ctr" eaLnBrk="1" hangingPunct="1">
              <a:defRPr/>
            </a:pPr>
            <a:r>
              <a:rPr lang="cs-CZ" dirty="0">
                <a:solidFill>
                  <a:schemeClr val="tx1"/>
                </a:solidFill>
              </a:rPr>
              <a:t>S VÍCE KATEGORIEMI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1">
            <a:extLst>
              <a:ext uri="{FF2B5EF4-FFF2-40B4-BE49-F238E27FC236}">
                <a16:creationId xmlns:a16="http://schemas.microsoft.com/office/drawing/2014/main" id="{4E102434-BCAA-4C78-882C-2303820840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7587" name="Zástupný symbol pro obsah 2">
            <a:extLst>
              <a:ext uri="{FF2B5EF4-FFF2-40B4-BE49-F238E27FC236}">
                <a16:creationId xmlns:a16="http://schemas.microsoft.com/office/drawing/2014/main" id="{8B50F261-3F11-4F95-AF69-B5265921C3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39B8B0B6-5404-4578-9097-AC873A6376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2291" name="Zástupný symbol pro obsah 2">
            <a:extLst>
              <a:ext uri="{FF2B5EF4-FFF2-40B4-BE49-F238E27FC236}">
                <a16:creationId xmlns:a16="http://schemas.microsoft.com/office/drawing/2014/main" id="{25C70D8B-97E9-48D0-8A24-45D90DAD3DC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2292" name="Zástupný symbol pro text 3">
            <a:extLst>
              <a:ext uri="{FF2B5EF4-FFF2-40B4-BE49-F238E27FC236}">
                <a16:creationId xmlns:a16="http://schemas.microsoft.com/office/drawing/2014/main" id="{02B64258-B35B-4DEA-91DA-E2029FC23A6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18123C02-D37B-4B1B-86C5-095A74F96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386E375-D6E2-428E-8B9C-3ED19F071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4280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Nadpis 10487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Možnosti práce s modely</a:t>
            </a:r>
          </a:p>
        </p:txBody>
      </p:sp>
      <p:sp>
        <p:nvSpPr>
          <p:cNvPr id="1048729" name="Zástupný obsah 104872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2800" dirty="0"/>
              <a:t>Odhadneme model, který jsme plánovali.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2800" dirty="0"/>
              <a:t>Odhadneme </a:t>
            </a:r>
            <a:r>
              <a:rPr lang="cs-CZ" altLang="en-US" sz="2800" dirty="0"/>
              <a:t>řadu modelů, s postupně se rozšiřující sadou prediktorů</a:t>
            </a:r>
            <a:endParaRPr lang="cs-CZ" sz="2800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altLang="en-US" sz="2400" dirty="0"/>
              <a:t>hierarchická regrese</a:t>
            </a:r>
            <a:endParaRPr lang="cs-CZ" sz="2400" dirty="0"/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altLang="en-US" sz="2800" dirty="0"/>
              <a:t>Necháme nějaký algoritmus vybrat nejlepší sadu prediktorů z dostupných </a:t>
            </a:r>
          </a:p>
          <a:p>
            <a:pPr marL="781050" lvl="1" indent="-342900">
              <a:spcBef>
                <a:spcPts val="0"/>
              </a:spcBef>
              <a:spcAft>
                <a:spcPts val="1200"/>
              </a:spcAft>
            </a:pPr>
            <a:r>
              <a:rPr lang="cs-CZ" altLang="en-US" sz="2400" dirty="0" err="1"/>
              <a:t>stepwise</a:t>
            </a:r>
            <a:r>
              <a:rPr lang="cs-CZ" altLang="en-US" sz="2400" dirty="0"/>
              <a:t> algoritmy</a:t>
            </a:r>
            <a:endParaRPr lang="cs-CZ" sz="2400" dirty="0"/>
          </a:p>
          <a:p>
            <a:endParaRPr lang="cs-CZ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egoe U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egoe UI" pitchFamily="34" charset="0"/>
          </a:defRPr>
        </a:defPPr>
      </a:lstStyle>
    </a:lnDef>
  </a:objectDefaults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8209</TotalTime>
  <Words>2450</Words>
  <Application>Microsoft Office PowerPoint</Application>
  <PresentationFormat>Předvádění na obrazovce (4:3)</PresentationFormat>
  <Paragraphs>354</Paragraphs>
  <Slides>67</Slides>
  <Notes>7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67</vt:i4>
      </vt:variant>
    </vt:vector>
  </HeadingPairs>
  <TitlesOfParts>
    <vt:vector size="75" baseType="lpstr">
      <vt:lpstr>Arial Monospaced</vt:lpstr>
      <vt:lpstr>Calibri</vt:lpstr>
      <vt:lpstr>Segoe UI</vt:lpstr>
      <vt:lpstr>Symbol</vt:lpstr>
      <vt:lpstr>Wingdings</vt:lpstr>
      <vt:lpstr>Profil</vt:lpstr>
      <vt:lpstr>Rovnice</vt:lpstr>
      <vt:lpstr>Worksheet</vt:lpstr>
      <vt:lpstr>PSYb2520 Statistická analýza dat v psychologii II Přednáška 3</vt:lpstr>
      <vt:lpstr>Mnohonásobná lineární regrese</vt:lpstr>
      <vt:lpstr>Osnova</vt:lpstr>
      <vt:lpstr>Interpretace Y‘ a regresních koeficientů Y‘ = b0 +b1X1 + b2X2 + … + bkXk </vt:lpstr>
      <vt:lpstr>Centrování – usnadnění interpretace</vt:lpstr>
      <vt:lpstr>Příklad centrování</vt:lpstr>
      <vt:lpstr>Prezentace aplikace PowerPoint</vt:lpstr>
      <vt:lpstr>Prezentace aplikace PowerPoint</vt:lpstr>
      <vt:lpstr>Možnosti práce s modely</vt:lpstr>
      <vt:lpstr>Hierarchická lineární regrese</vt:lpstr>
      <vt:lpstr>Obvyklá řazení bloků</vt:lpstr>
      <vt:lpstr>Srovnávání modelů po blocích</vt:lpstr>
      <vt:lpstr>Upozornění</vt:lpstr>
      <vt:lpstr>Interpretace v hierarchické regresi</vt:lpstr>
      <vt:lpstr>Příklad hierarchické regrese se supresí.</vt:lpstr>
      <vt:lpstr>Prezentace aplikace PowerPoint</vt:lpstr>
      <vt:lpstr>Použití kategorických prediktorů</vt:lpstr>
      <vt:lpstr>Příklad s pohlavím</vt:lpstr>
      <vt:lpstr>Prezentace aplikace PowerPoint</vt:lpstr>
      <vt:lpstr>Je-li kategorický prediktor kódovaný 0/1…</vt:lpstr>
      <vt:lpstr>Předpoklady regrese stále platí                                  (kinda)</vt:lpstr>
      <vt:lpstr>Kategorické prediktory s k hodnotami Dummy coding -&gt;dummy variables</vt:lpstr>
      <vt:lpstr>Prezentace aplikace PowerPoint</vt:lpstr>
      <vt:lpstr>Prezentace aplikace PowerPoint</vt:lpstr>
      <vt:lpstr>Prezentace aplikace PowerPoint</vt:lpstr>
      <vt:lpstr>Jsou-li dummy kódované 0/1…</vt:lpstr>
      <vt:lpstr>Interpretace regresních koeficientů dummy proměnných</vt:lpstr>
      <vt:lpstr>Jiné než indikátorové kódování</vt:lpstr>
      <vt:lpstr>Prezentace aplikace PowerPoint</vt:lpstr>
      <vt:lpstr>Moderace(interakce) </vt:lpstr>
      <vt:lpstr>Moderace(interakce)  </vt:lpstr>
      <vt:lpstr>Moderace konceptuálně</vt:lpstr>
      <vt:lpstr>Moderace jako součást lineárního modelu</vt:lpstr>
      <vt:lpstr>Moderace jako součást lineárního modelu</vt:lpstr>
      <vt:lpstr>Příklad moderace</vt:lpstr>
      <vt:lpstr>Prezentace aplikace PowerPoint</vt:lpstr>
      <vt:lpstr>Moderace - zobrazení</vt:lpstr>
      <vt:lpstr>Graf můžeme vyrobit v Excelu…</vt:lpstr>
      <vt:lpstr>Prezentace aplikace PowerPoint</vt:lpstr>
      <vt:lpstr>Závěrečné poznámky k moderaci</vt:lpstr>
      <vt:lpstr>Prezentace aplikace PowerPoint</vt:lpstr>
      <vt:lpstr>MEDIACE</vt:lpstr>
      <vt:lpstr>MEDIACE</vt:lpstr>
      <vt:lpstr>MEDIACE (Baron-Kenny, moderně)</vt:lpstr>
      <vt:lpstr>Mediace - příklad</vt:lpstr>
      <vt:lpstr>Mediace - příklad</vt:lpstr>
      <vt:lpstr>Mediace - příklad</vt:lpstr>
      <vt:lpstr>Mediace - příklad</vt:lpstr>
      <vt:lpstr>Mediace - příklad</vt:lpstr>
      <vt:lpstr>Mediace – příklad - PROCESS</vt:lpstr>
      <vt:lpstr>Velikost mediačního (nepřímého) účinku</vt:lpstr>
      <vt:lpstr>Mediace – závěrečné poznámky</vt:lpstr>
      <vt:lpstr>Prezentace aplikace PowerPoint</vt:lpstr>
      <vt:lpstr>POWER ANALÝZA REGRESNÍHO MODELU</vt:lpstr>
      <vt:lpstr>H0: R2=0</vt:lpstr>
      <vt:lpstr>H0: DR2=0</vt:lpstr>
      <vt:lpstr>H0: bi=0</vt:lpstr>
      <vt:lpstr>Síla testu a velikost vzorku v MLR</vt:lpstr>
      <vt:lpstr>Prezentace aplikace PowerPoint</vt:lpstr>
      <vt:lpstr>Lineární regrese jako submodel  generalizovaného lineárního modelu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PSY117/454 Statistická analýza dat v psychologii - Přednáška 6 - Statistická predikce a lineárná regrese.</dc:title>
  <dc:creator>Stanislav Ježek</dc:creator>
  <cp:lastModifiedBy>Stanislav Ježek</cp:lastModifiedBy>
  <cp:revision>289</cp:revision>
  <cp:lastPrinted>1601-01-01T00:00:00Z</cp:lastPrinted>
  <dcterms:created xsi:type="dcterms:W3CDTF">2006-03-20T08:34:43Z</dcterms:created>
  <dcterms:modified xsi:type="dcterms:W3CDTF">2020-11-10T18:06:33Z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