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84"/>
  </p:notesMasterIdLst>
  <p:sldIdLst>
    <p:sldId id="403" r:id="rId3"/>
    <p:sldId id="261" r:id="rId4"/>
    <p:sldId id="436" r:id="rId5"/>
    <p:sldId id="267" r:id="rId6"/>
    <p:sldId id="394" r:id="rId7"/>
    <p:sldId id="284" r:id="rId8"/>
    <p:sldId id="435" r:id="rId9"/>
    <p:sldId id="272" r:id="rId10"/>
    <p:sldId id="437" r:id="rId11"/>
    <p:sldId id="337" r:id="rId12"/>
    <p:sldId id="280" r:id="rId13"/>
    <p:sldId id="438" r:id="rId14"/>
    <p:sldId id="439" r:id="rId15"/>
    <p:sldId id="440" r:id="rId16"/>
    <p:sldId id="441" r:id="rId17"/>
    <p:sldId id="442" r:id="rId18"/>
    <p:sldId id="341" r:id="rId19"/>
    <p:sldId id="342" r:id="rId20"/>
    <p:sldId id="443" r:id="rId21"/>
    <p:sldId id="404" r:id="rId22"/>
    <p:sldId id="407" r:id="rId23"/>
    <p:sldId id="408" r:id="rId24"/>
    <p:sldId id="409" r:id="rId25"/>
    <p:sldId id="410" r:id="rId26"/>
    <p:sldId id="411" r:id="rId27"/>
    <p:sldId id="413" r:id="rId28"/>
    <p:sldId id="412" r:id="rId29"/>
    <p:sldId id="405" r:id="rId30"/>
    <p:sldId id="406" r:id="rId31"/>
    <p:sldId id="459" r:id="rId32"/>
    <p:sldId id="356" r:id="rId33"/>
    <p:sldId id="357" r:id="rId34"/>
    <p:sldId id="414" r:id="rId35"/>
    <p:sldId id="415" r:id="rId36"/>
    <p:sldId id="416" r:id="rId37"/>
    <p:sldId id="418" r:id="rId38"/>
    <p:sldId id="417" r:id="rId39"/>
    <p:sldId id="419" r:id="rId40"/>
    <p:sldId id="420" r:id="rId41"/>
    <p:sldId id="421" r:id="rId42"/>
    <p:sldId id="422" r:id="rId43"/>
    <p:sldId id="444" r:id="rId44"/>
    <p:sldId id="424" r:id="rId45"/>
    <p:sldId id="426" r:id="rId46"/>
    <p:sldId id="363" r:id="rId47"/>
    <p:sldId id="369" r:id="rId48"/>
    <p:sldId id="431" r:id="rId49"/>
    <p:sldId id="427" r:id="rId50"/>
    <p:sldId id="371" r:id="rId51"/>
    <p:sldId id="428" r:id="rId52"/>
    <p:sldId id="429" r:id="rId53"/>
    <p:sldId id="376" r:id="rId54"/>
    <p:sldId id="445" r:id="rId55"/>
    <p:sldId id="458" r:id="rId56"/>
    <p:sldId id="432" r:id="rId57"/>
    <p:sldId id="384" r:id="rId58"/>
    <p:sldId id="456" r:id="rId59"/>
    <p:sldId id="457" r:id="rId60"/>
    <p:sldId id="434" r:id="rId61"/>
    <p:sldId id="446" r:id="rId62"/>
    <p:sldId id="423" r:id="rId63"/>
    <p:sldId id="393" r:id="rId64"/>
    <p:sldId id="447" r:id="rId65"/>
    <p:sldId id="398" r:id="rId66"/>
    <p:sldId id="448" r:id="rId67"/>
    <p:sldId id="461" r:id="rId68"/>
    <p:sldId id="293" r:id="rId69"/>
    <p:sldId id="294" r:id="rId70"/>
    <p:sldId id="295" r:id="rId71"/>
    <p:sldId id="450" r:id="rId72"/>
    <p:sldId id="451" r:id="rId73"/>
    <p:sldId id="298" r:id="rId74"/>
    <p:sldId id="452" r:id="rId75"/>
    <p:sldId id="453" r:id="rId76"/>
    <p:sldId id="301" r:id="rId77"/>
    <p:sldId id="304" r:id="rId78"/>
    <p:sldId id="460" r:id="rId79"/>
    <p:sldId id="401" r:id="rId80"/>
    <p:sldId id="454" r:id="rId81"/>
    <p:sldId id="340" r:id="rId82"/>
    <p:sldId id="306" r:id="rId8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98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106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98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04.11.2020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04.11.2020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04.11.2020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o-univerzite/uredni-deska/plagiatorstvi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review.soc.cas.cz/cs/page/3-formalni-stranka-rukopisu" TargetMode="External"/><Relationship Id="rId3" Type="http://schemas.openxmlformats.org/officeDocument/2006/relationships/hyperlink" Target="https://owl.purdue.edu/owl/research_and_citation/apa_style/apa_formatting_and_style_guide/general_format.html" TargetMode="External"/><Relationship Id="rId7" Type="http://schemas.openxmlformats.org/officeDocument/2006/relationships/hyperlink" Target="https://libguides.williams.edu/citing/chicago-author-date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hicagomanualofstyle.org/home.html" TargetMode="External"/><Relationship Id="rId5" Type="http://schemas.openxmlformats.org/officeDocument/2006/relationships/hyperlink" Target="http://iva.k.utb.cz/prehled-kurzu/" TargetMode="External"/><Relationship Id="rId4" Type="http://schemas.openxmlformats.org/officeDocument/2006/relationships/hyperlink" Target="http://www.citace.com/CSN-ISO-690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zeSIXD6y3WQ" TargetMode="External"/><Relationship Id="rId4" Type="http://schemas.openxmlformats.org/officeDocument/2006/relationships/hyperlink" Target="https://apastyle.apa.org/blo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3" Type="http://schemas.openxmlformats.org/officeDocument/2006/relationships/image" Target="../media/image2.png"/><Relationship Id="rId7" Type="http://schemas.openxmlformats.org/officeDocument/2006/relationships/slide" Target="slide4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10" Type="http://schemas.openxmlformats.org/officeDocument/2006/relationships/slide" Target="slide78.xml"/><Relationship Id="rId4" Type="http://schemas.openxmlformats.org/officeDocument/2006/relationships/slide" Target="slide17.xml"/><Relationship Id="rId9" Type="http://schemas.openxmlformats.org/officeDocument/2006/relationships/slide" Target="slide7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VACN6X2eF0" TargetMode="Externa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onnotea.org/" TargetMode="External"/><Relationship Id="rId5" Type="http://schemas.openxmlformats.org/officeDocument/2006/relationships/hyperlink" Target="https://kuk.muni.cz/vyuka/materialy/zotero/index.html" TargetMode="External"/><Relationship Id="rId4" Type="http://schemas.openxmlformats.org/officeDocument/2006/relationships/hyperlink" Target="https://www.youtube.com/watch?v=Hm0TboOcAuM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deley.com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31.jfif"/><Relationship Id="rId5" Type="http://schemas.openxmlformats.org/officeDocument/2006/relationships/image" Target="../media/image28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3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apastyle.apa.org/style-grammar-guidelines/references/examples/index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bguides.csudh.edu/citation/apa-7" TargetMode="External"/><Relationship Id="rId5" Type="http://schemas.openxmlformats.org/officeDocument/2006/relationships/hyperlink" Target="https://owl.purdue.edu/owl/research_and_citation/apa_style/apa_formatting_and_style_guide/general_format.html" TargetMode="External"/><Relationship Id="rId4" Type="http://schemas.openxmlformats.org/officeDocument/2006/relationships/hyperlink" Target="https://apastyle.apa.org/blog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D4xaGAcRs" TargetMode="External"/><Relationship Id="rId2" Type="http://schemas.openxmlformats.org/officeDocument/2006/relationships/hyperlink" Target="https://www.youtube.com/watch?v=zeSIXD6y3WQ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1VACN6X2eF0" TargetMode="External"/><Relationship Id="rId4" Type="http://schemas.openxmlformats.org/officeDocument/2006/relationships/hyperlink" Target="https://www.youtube.com/watch?v=_fVv2Jt0o1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s://owl.purdue.edu/owl/research_and_citation/apa_style/apa_style_introduction.html" TargetMode="External"/><Relationship Id="rId3" Type="http://schemas.openxmlformats.org/officeDocument/2006/relationships/hyperlink" Target="https://apastyle.apa.org/" TargetMode="External"/><Relationship Id="rId7" Type="http://schemas.openxmlformats.org/officeDocument/2006/relationships/hyperlink" Target="https://www.youtube.com/watch?v=Gv6_HuCYEx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muni.cz/o-univerzite/uredni-deska/plagiatorstvi" TargetMode="External"/><Relationship Id="rId11" Type="http://schemas.openxmlformats.org/officeDocument/2006/relationships/hyperlink" Target="https://media.unisa.edu.au/Play/24409" TargetMode="External"/><Relationship Id="rId5" Type="http://schemas.openxmlformats.org/officeDocument/2006/relationships/hyperlink" Target="https://www.youtube.com/watch?v=Hm0TboOcAuM" TargetMode="External"/><Relationship Id="rId10" Type="http://schemas.openxmlformats.org/officeDocument/2006/relationships/hyperlink" Target="https://www.youtube.com/watch?v=ziG9LtIjRUU" TargetMode="External"/><Relationship Id="rId4" Type="http://schemas.openxmlformats.org/officeDocument/2006/relationships/hyperlink" Target="https://doi.org/10.1037/0000165-000" TargetMode="External"/><Relationship Id="rId9" Type="http://schemas.openxmlformats.org/officeDocument/2006/relationships/hyperlink" Target="https://www.youtube.com/watch?v=zeSIXD6y3W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7061616-0E82-454E-90F0-A89167221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Google Shape;89;p1">
            <a:extLst>
              <a:ext uri="{FF2B5EF4-FFF2-40B4-BE49-F238E27FC236}">
                <a16:creationId xmlns:a16="http://schemas.microsoft.com/office/drawing/2014/main" id="{978A7412-B9BF-4AA4-A16E-D915716FAF60}"/>
              </a:ext>
            </a:extLst>
          </p:cNvPr>
          <p:cNvSpPr txBox="1">
            <a:spLocks/>
          </p:cNvSpPr>
          <p:nvPr/>
        </p:nvSpPr>
        <p:spPr>
          <a:xfrm>
            <a:off x="336498" y="2733621"/>
            <a:ext cx="8015021" cy="204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Citace a citování (APA style), 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citační software</a:t>
            </a:r>
          </a:p>
          <a:p>
            <a:pPr>
              <a:spcBef>
                <a:spcPts val="600"/>
              </a:spcBef>
              <a:buClr>
                <a:srgbClr val="0000DC"/>
              </a:buClr>
              <a:buSzPts val="44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PSYb2780</a:t>
            </a:r>
            <a:endParaRPr lang="en-GB"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id="{7BB5C2FE-7BF9-4E08-8E40-7E23D1CC9269}"/>
              </a:ext>
            </a:extLst>
          </p:cNvPr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Bc.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5. 11. 2020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67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5"/>
            <a:ext cx="8205107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všeobecně známá fakta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(common knowledge)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citovat, tak raději citujeme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1E569969-21D4-4BED-9A42-B307DF853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Plagia</a:t>
            </a:r>
            <a:r>
              <a:rPr lang="en-GB" sz="5000" b="1" kern="1200" dirty="0" err="1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rism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pPr algn="just"/>
            <a:endParaRPr lang="cs-CZ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Definice plagiátorství na MU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2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b="1" dirty="0">
                <a:latin typeface="Arial" panose="020B0604020202020204" pitchFamily="34" charset="0"/>
                <a:cs typeface="Arial" panose="020B0604020202020204" pitchFamily="34" charset="0"/>
              </a:rPr>
              <a:t>CTRL+C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=&gt; převzetí celého textu nebo části textu jiného autora a vydávání za vlastní text bez uvedení citace</a:t>
            </a:r>
          </a:p>
          <a:p>
            <a:pPr marL="914400" lvl="2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 textu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práci je seznam použité literatury, ale v textu nejsou odkazy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8764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43280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402325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8228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Bibliografické odkazy a citace dokumentů.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na webu časopisu: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http://sreview.soc.cas.cz/cs/page/3-formalni-stranka-rukopisu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>
            <a:extLst>
              <a:ext uri="{FF2B5EF4-FFF2-40B4-BE49-F238E27FC236}">
                <a16:creationId xmlns:a16="http://schemas.microsoft.com/office/drawing/2014/main" id="{7EB445FC-876B-4B51-B26B-C9CDA8B8F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6" y="1786823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 style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7th </a:t>
            </a:r>
            <a:r>
              <a:rPr kumimoji="0" lang="cs-CZ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102" y="621158"/>
            <a:ext cx="7801247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style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4765" y="3811560"/>
            <a:ext cx="8342811" cy="3046439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dobře zpracovaný online návod + příklady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https://owl.purdue.edu/owl/research_and_citation/apa_style/apa_formatting_and_style_guide/general_format.html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Blog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https://apastyle.apa.org/blog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hlavní rozdíly mezi 6. vyd. a novým 7. vyd.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stylu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(doporučujeme především těm, co citují dle APA stylu již delší dobu)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https://www.youtube.com/watch?v=zeSIXD6y3WQ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5DD182-8AFA-4DCA-83DB-A3E790B5F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993" y="1274243"/>
            <a:ext cx="1876425" cy="24098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30D9D18-92A3-4577-8ADC-46E4FF62CE08}"/>
              </a:ext>
            </a:extLst>
          </p:cNvPr>
          <p:cNvSpPr txBox="1"/>
          <p:nvPr/>
        </p:nvSpPr>
        <p:spPr>
          <a:xfrm>
            <a:off x="2656114" y="1436914"/>
            <a:ext cx="6261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American Psychological Association. </a:t>
            </a:r>
            <a:r>
              <a:rPr lang="cs-CZ" sz="2000" dirty="0"/>
              <a:t>(</a:t>
            </a:r>
            <a:r>
              <a:rPr lang="en-US" sz="2000" dirty="0"/>
              <a:t>2020</a:t>
            </a:r>
            <a:r>
              <a:rPr lang="cs-CZ" sz="2000" dirty="0"/>
              <a:t>). </a:t>
            </a:r>
            <a:r>
              <a:rPr lang="en-US" sz="2000" i="1" dirty="0"/>
              <a:t>Publication manual of the American Psychological Association</a:t>
            </a:r>
            <a:r>
              <a:rPr lang="cs-CZ" sz="2000" i="1" dirty="0"/>
              <a:t> </a:t>
            </a:r>
            <a:r>
              <a:rPr lang="en-US" sz="2000" dirty="0"/>
              <a:t>(7th ed.). https://doi.org/10.1037/0000165-000</a:t>
            </a:r>
            <a:endParaRPr lang="cs-CZ" sz="2000" dirty="0"/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sz="1600" dirty="0"/>
              <a:t>kniha dostupná v Knihovně FSS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signatura: B2-1537a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Citace v textu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2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2">
            <a:extLst>
              <a:ext uri="{FF2B5EF4-FFF2-40B4-BE49-F238E27FC236}">
                <a16:creationId xmlns:a16="http://schemas.microsoft.com/office/drawing/2014/main" id="{4DA98A72-63FB-4AEB-BC9E-85DC69912C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</a:t>
            </a:r>
            <a:endParaRPr lang="en-GB"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309421"/>
            <a:ext cx="7886700" cy="513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</a:t>
            </a:r>
            <a:r>
              <a:rPr lang="en-GB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citační styly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en-GB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APA style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citace v textu</a:t>
            </a:r>
            <a:endParaRPr lang="en-GB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seznam použité literatury </a:t>
            </a: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reference list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7" action="ppaction://hlinksldjump"/>
              </a:rPr>
              <a:t>příklady bibliografických citací </a:t>
            </a:r>
            <a:endParaRPr lang="en-GB" sz="3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citační </a:t>
            </a:r>
            <a:r>
              <a:rPr lang="en-GB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software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úkol – online cvičení </a:t>
            </a: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(povinné)</a:t>
            </a:r>
            <a:endParaRPr lang="en-GB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10" action="ppaction://hlinksldjump"/>
              </a:rPr>
              <a:t>doporučené zdroje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546" y="1260822"/>
            <a:ext cx="8367304" cy="256032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Autor-datum systém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závorce uvádíme příjmení autora, rok vydání a příp. stranu, z které citujeme (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jméno autora zmiňujeme přímo v textu, tak v závorce jej již neopakujeme (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propojení se záznamy v seznamu použité literatury – pokud na něco v textu odkazujeme, musí být odpovídající záznam v seznamu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D563E6-4F86-4269-BA26-718D9CB8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1" y="3729291"/>
            <a:ext cx="6703500" cy="280718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989C381-2CC5-4E97-8DDC-532E525FEE1C}"/>
              </a:ext>
            </a:extLst>
          </p:cNvPr>
          <p:cNvSpPr txBox="1"/>
          <p:nvPr/>
        </p:nvSpPr>
        <p:spPr>
          <a:xfrm>
            <a:off x="628650" y="6536477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262</a:t>
            </a:r>
            <a:r>
              <a:rPr lang="en-GB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3442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6882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FEF57A1-A7A3-41E6-BF35-B97D4B08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25538"/>
              </p:ext>
            </p:extLst>
          </p:nvPr>
        </p:nvGraphicFramePr>
        <p:xfrm>
          <a:off x="515440" y="2130753"/>
          <a:ext cx="8201842" cy="4222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869">
                  <a:extLst>
                    <a:ext uri="{9D8B030D-6E8A-4147-A177-3AD203B41FA5}">
                      <a16:colId xmlns:a16="http://schemas.microsoft.com/office/drawing/2014/main" val="2672228661"/>
                    </a:ext>
                  </a:extLst>
                </a:gridCol>
                <a:gridCol w="1107079">
                  <a:extLst>
                    <a:ext uri="{9D8B030D-6E8A-4147-A177-3AD203B41FA5}">
                      <a16:colId xmlns:a16="http://schemas.microsoft.com/office/drawing/2014/main" val="212258568"/>
                    </a:ext>
                  </a:extLst>
                </a:gridCol>
                <a:gridCol w="2733947">
                  <a:extLst>
                    <a:ext uri="{9D8B030D-6E8A-4147-A177-3AD203B41FA5}">
                      <a16:colId xmlns:a16="http://schemas.microsoft.com/office/drawing/2014/main" val="4248409797"/>
                    </a:ext>
                  </a:extLst>
                </a:gridCol>
                <a:gridCol w="2733947">
                  <a:extLst>
                    <a:ext uri="{9D8B030D-6E8A-4147-A177-3AD203B41FA5}">
                      <a16:colId xmlns:a16="http://schemas.microsoft.com/office/drawing/2014/main" val="1601094073"/>
                    </a:ext>
                  </a:extLst>
                </a:gridCol>
              </a:tblGrid>
              <a:tr h="559077">
                <a:tc gridSpan="2">
                  <a:txBody>
                    <a:bodyPr/>
                    <a:lstStyle/>
                    <a:p>
                      <a:r>
                        <a:rPr lang="cs-CZ" dirty="0"/>
                        <a:t>Autor/Organizace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Parenthetical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citation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Narrative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citation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274116"/>
                  </a:ext>
                </a:extLst>
              </a:tr>
              <a:tr h="559077">
                <a:tc gridSpan="2">
                  <a:txBody>
                    <a:bodyPr/>
                    <a:lstStyle/>
                    <a:p>
                      <a:r>
                        <a:rPr lang="cs-CZ" dirty="0"/>
                        <a:t>Jeden autor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</a:t>
                      </a:r>
                      <a:r>
                        <a:rPr lang="cs-CZ" dirty="0" err="1"/>
                        <a:t>Hamilton</a:t>
                      </a:r>
                      <a:r>
                        <a:rPr lang="cs-CZ" dirty="0"/>
                        <a:t>, 2013)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Hamilton</a:t>
                      </a:r>
                      <a:r>
                        <a:rPr lang="cs-CZ" dirty="0"/>
                        <a:t> (2013)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95582"/>
                  </a:ext>
                </a:extLst>
              </a:tr>
              <a:tr h="678403">
                <a:tc gridSpan="2">
                  <a:txBody>
                    <a:bodyPr/>
                    <a:lstStyle/>
                    <a:p>
                      <a:r>
                        <a:rPr lang="cs-CZ" dirty="0"/>
                        <a:t>Dva autoři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Giddens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Sutton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, 2013) 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Giddens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Sutton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(2013) </a:t>
                      </a:r>
                      <a:endParaRPr lang="en-GB" dirty="0">
                        <a:latin typeface="+mn-lt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010440"/>
                  </a:ext>
                </a:extLst>
              </a:tr>
              <a:tr h="559077">
                <a:tc gridSpan="2">
                  <a:txBody>
                    <a:bodyPr/>
                    <a:lstStyle/>
                    <a:p>
                      <a:r>
                        <a:rPr lang="cs-CZ" dirty="0">
                          <a:latin typeface="+mn-lt"/>
                        </a:rPr>
                        <a:t>Tři a více autorů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dirty="0" err="1">
                          <a:latin typeface="+mn-lt"/>
                          <a:cs typeface="Arial" panose="020B0604020202020204" pitchFamily="34" charset="0"/>
                        </a:rPr>
                        <a:t>Wachs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et al., 2020)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Wachs</a:t>
                      </a:r>
                      <a:r>
                        <a:rPr lang="cs-CZ" dirty="0"/>
                        <a:t> et al. (2020)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2146"/>
                  </a:ext>
                </a:extLst>
              </a:tr>
              <a:tr h="678403">
                <a:tc gridSpan="2">
                  <a:txBody>
                    <a:bodyPr/>
                    <a:lstStyle/>
                    <a:p>
                      <a:r>
                        <a:rPr lang="cs-CZ" dirty="0"/>
                        <a:t>Kolektivní autor (organizace)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(Oxford university, 2019)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Oxford university (2019)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94003"/>
                  </a:ext>
                </a:extLst>
              </a:tr>
              <a:tr h="969147">
                <a:tc>
                  <a:txBody>
                    <a:bodyPr/>
                    <a:lstStyle/>
                    <a:p>
                      <a:r>
                        <a:rPr lang="cs-CZ" dirty="0"/>
                        <a:t>Kolektivní autor (organizace) - použití zkratky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První citace</a:t>
                      </a:r>
                    </a:p>
                    <a:p>
                      <a:endParaRPr lang="cs-CZ" sz="1400" dirty="0"/>
                    </a:p>
                    <a:p>
                      <a:endParaRPr lang="cs-CZ" sz="1400" dirty="0"/>
                    </a:p>
                    <a:p>
                      <a:r>
                        <a:rPr lang="cs-CZ" sz="1400" dirty="0"/>
                        <a:t>Ostatní citace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</a:t>
                      </a:r>
                      <a:r>
                        <a:rPr lang="en-US" sz="1800" dirty="0"/>
                        <a:t>American Psychological Association</a:t>
                      </a:r>
                      <a:r>
                        <a:rPr lang="cs-CZ" sz="1800" dirty="0"/>
                        <a:t> [APA], 2019)</a:t>
                      </a:r>
                    </a:p>
                    <a:p>
                      <a:endParaRPr lang="cs-CZ" sz="1800" dirty="0"/>
                    </a:p>
                    <a:p>
                      <a:r>
                        <a:rPr lang="cs-CZ" sz="1800" dirty="0"/>
                        <a:t>(APA, 2019)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American Psychological Association</a:t>
                      </a:r>
                      <a:r>
                        <a:rPr lang="cs-CZ" sz="1800" dirty="0"/>
                        <a:t> (APA, 2019)</a:t>
                      </a:r>
                    </a:p>
                    <a:p>
                      <a:endParaRPr lang="cs-CZ" sz="1800" dirty="0"/>
                    </a:p>
                    <a:p>
                      <a:r>
                        <a:rPr lang="cs-CZ" sz="1800" dirty="0"/>
                        <a:t>APA (2019)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90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413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93914"/>
            <a:ext cx="7886700" cy="685801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210490"/>
            <a:ext cx="8367304" cy="55560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děl od stejného autora/autorů se stejným rokem vydání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záznamu v seznamu literatury za rok vydání doplníme písmeno (a, b, c, atd.), v citaci v textu pak bude uveden rok i s tímto písmenem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2007a)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2007b)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díla od více autorů, kde by zkrácená citace „et al.“ vypadala úplně stejně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Michelsen, A.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chubarth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W., &amp; 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ilz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(2019)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 citaci v textu – uvedeme tolik autorů, kolik je třeba k rozlišení děl: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Michelsen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2019)</a:t>
            </a:r>
          </a:p>
        </p:txBody>
      </p:sp>
    </p:spTree>
    <p:extLst>
      <p:ext uri="{BB962C8B-B14F-4D97-AF65-F5344CB8AC3E}">
        <p14:creationId xmlns:p14="http://schemas.microsoft.com/office/powerpoint/2010/main" val="3161314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75558"/>
            <a:ext cx="7886700" cy="669471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neznámý autor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místo jména autora, uvedeme v závorce název, dlouhé názvy lze zkrátit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je v bibliografické citaci v seznamu název práce uveden kurzívou bude i v odkazu v textu název kurzívou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názvy, které nejsou kurzívou (např. názvy článků, kapitol), jsou v odkazu v textu uvedeny v uvozovkách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kniha bez autora: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Bible,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2017)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článek/kapitola bez autora: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Derealization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2001).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v případě, že je dílo podepsané „Anonym“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použijeme toto místo jméno autora, a to jak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literatury, tak v citaci v textu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(Anonym, 2019)</a:t>
            </a:r>
          </a:p>
        </p:txBody>
      </p:sp>
    </p:spTree>
    <p:extLst>
      <p:ext uri="{BB962C8B-B14F-4D97-AF65-F5344CB8AC3E}">
        <p14:creationId xmlns:p14="http://schemas.microsoft.com/office/powerpoint/2010/main" val="3245174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Kolektivní autor (organizace)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 organizace může být zkrácen, 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APA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první citaci v textu je ale nutné uvést obě formy jména: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[APA], 2019)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(APA, 2019)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každé další citaci už můžeme uvádět pouze zkrácenou formu jména: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(APA, 2019)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(2019)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nezkracujeme názvy organizací v seznamu použité literatury, zde uvádíme vždy celý název</a:t>
            </a:r>
          </a:p>
        </p:txBody>
      </p:sp>
    </p:spTree>
    <p:extLst>
      <p:ext uri="{BB962C8B-B14F-4D97-AF65-F5344CB8AC3E}">
        <p14:creationId xmlns:p14="http://schemas.microsoft.com/office/powerpoint/2010/main" val="1394540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dokumentu není rok vydání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použijeme zkratku „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(no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 jak v textu, tak v seznamu použité literatury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</a:t>
            </a:r>
            <a:r>
              <a:rPr lang="en-GB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orld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Organization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[WHO], 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n.d.)</a:t>
            </a:r>
            <a:endParaRPr lang="cs-CZ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publikace v tisku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místo roku vydání uvádíme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25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Odkazy na lokaci použité informace v rámci zdroje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citujeme z konkrétní části použitého zdroje, uvádíme informaci o této části: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strany, případně rozsah stran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.“ pro jednu stranu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pp.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pro rozsah stran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pořadí odstavce, číslo sekce, tabulky, paragraf atd.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číslo kapitoly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časový údaj u videa, audia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Lorber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1994, pp. 286-292)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(Novák, 2003, table 1)</a:t>
            </a:r>
          </a:p>
        </p:txBody>
      </p:sp>
    </p:spTree>
    <p:extLst>
      <p:ext uri="{BB962C8B-B14F-4D97-AF65-F5344CB8AC3E}">
        <p14:creationId xmlns:p14="http://schemas.microsoft.com/office/powerpoint/2010/main" val="1977817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Odkazy na více zdrojů v jedné závorce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seřadíme abecedně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oddělujeme středníkem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2009;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2007;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2018)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díla od stejného autora/autorů - řadíme chronologicky, jméno autora/ů uvedeme jen jednou, poté uvádíme datum vydání jednotlivých děl, oddělujeme je čárkou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2007a, 2009, 2018)</a:t>
            </a:r>
          </a:p>
        </p:txBody>
      </p:sp>
    </p:spTree>
    <p:extLst>
      <p:ext uri="{BB962C8B-B14F-4D97-AF65-F5344CB8AC3E}">
        <p14:creationId xmlns:p14="http://schemas.microsoft.com/office/powerpoint/2010/main" val="616446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254093" cy="554857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přebíráme citaci z jiného zdroje, tzn. v dokumentu, který máme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dispozici je citace z jiné práce, kterou chceme použít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 je to možné (a většinou to možné je!) dohledáme dle uvedených informací (odkazů) originál (primární zdroj) a ten pak citujeme a jedná se o běžnou citaci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Sekundární citování používejte jen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velmi výjimečně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kdy opravdu není primární zdroj dostupný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08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619794"/>
            <a:ext cx="8254093" cy="523820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jestliže se opravdu k primárnímu zdroji nemůžeme dostat, použijeme sekundární citaci, např.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máme k dispozici publikaci 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Lyon et al. (2014)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 je citován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(1982)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tento citát my použijeme v textu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1982,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Lyon et al., 2014, p. 125)</a:t>
            </a:r>
            <a:b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nebo pokud autora přímo zmíníme v textu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své práci uvádí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Lyon et al., 2014, p. 125)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seznamu bude uvedena jen práce od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Lyon et al.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2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44046"/>
            <a:ext cx="659808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termíny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735621" y="485791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Video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Guelph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McLaughlin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054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Seznam použité literatury </a:t>
            </a:r>
            <a:b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(Reference list)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76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list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04446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uvádíme celé bibliografické citace použitých zdrojů, které obsahují přesné a úplné informace o zdrojích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dodržujeme jednotný styl/formát u všech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je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citace se skládají ze 4 základních částí: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Kdo to napsal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Kdy to bylo vydáno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se to jmenuje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Kde to mohu nalézt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96006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</a:t>
            </a:r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zápisu jmen autorů</a:t>
            </a:r>
            <a:endParaRPr lang="en-GB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 lnSpcReduction="10000"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inver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tovaná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podoba jména – nejprve uvedeme příjmení a až poté za čárku iniciály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jména píšeme přesně tak, jak jsou uvedena v dokumentu, dodržujeme pořadí, v jakém jsou uvedeny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neuvádíme tituly, pozice, hodnost apod.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 auto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ři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oddělujeme čárkou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sand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(&amp;)</a:t>
            </a:r>
          </a:p>
          <a:p>
            <a:pPr marL="687600" lvl="2" indent="-2304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Clarke, L., &amp; Henwood, M. 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3-20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autorů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uvádíme všechny autory, oddělujeme čárkou a před poslední jméno přidáme ještě ampersand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M., Wright, M. F.,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</a:t>
            </a: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</a:t>
            </a:r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zápisu jmen autorů</a:t>
            </a:r>
            <a:endParaRPr lang="en-GB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více než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autorů – uvádíme prvních 19 autorů, další vynecháme (místo jejich jmen uvedeme tři tečky) a nakonec zapíšeme posledního autora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Jenni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Kolagani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Glynn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Bommel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Zellner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Paolisso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Jordan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Sterling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Schmitt O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Giabbanelli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J., Sun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 Page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Elsawah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BenDor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Hubacek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Laursen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Smajgl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 editorů, režisérů, producentů apod. se uvádí za jejich jmény role: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McGoldrick, M., Giordano, J., &amp; Garcia-Preto, N.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Forman, M.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71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Kolektivní autor 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kolektivní autor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korporace, vládní agentury, organizace atd.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(7th ed.). https://doi.org/10.1037/0000165-000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bibliografické citaci v seznamu zdrojů uvádíme vždy celý název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citacích v textu můžeme uvádět zkrácenou verzi, za předpokladu, že v první citaci uvedeme obě verze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první citace v textu: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[APA], 2020)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další citace v textu: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(APA, 2020)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43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bez autora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neznámý autor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začíná názvem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Bible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(2017). King James Bible Online. https://www.kingjamesbibleonline.org/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1769)</a:t>
            </a:r>
            <a:endParaRPr lang="cs-CZ" sz="22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Derealization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(2001). In P.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(Ed.),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(p. 212).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Routledge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anonym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je v práci přímo místo autora uvedeno „Anonym“, použijeme toto místo jména autora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(2019).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imprint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Grand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1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 vydání se zapisuje v závorce, za kterou je tečka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uvádíme celé datum, na prvním místě musí být rok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(2020, Feb. 25).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(2020, Spring).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publikací, které jsou zatím pouze v tisku, uvádíme „in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press).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bez data vydání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publikací, kde není znám rok vydání, uvádíme zkratku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„n.d.“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která znamená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55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71154"/>
            <a:ext cx="8169121" cy="554736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článků, které jsou zveřejněny zatím jen ve formě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early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atd.), použijeme datum, kdy byl článek zveřejněn online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již známy obě data – publikování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 finální datum publikování článku v konkrétním čísle časopisu, použijeme finální datum (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vydání čísla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do kterého byl článek zařazen)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stažení 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retrieval date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uvádíme jen pokud se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obsah dokumentu může časem měnit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(např. pravidelně aktualizovaný dokument na webu); pokud uvádíme datum stažení, uvádíme jej před odkazem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psychology.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16, 2020,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http://dictionary.apa.org/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03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celých publikací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 názvy knih, zpráv, disertací, diplomových prací, atd.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názvy píšeme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kurzívou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dvojtečkou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Obama Victory: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Media, Money, and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Shaped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závorce za názvem uvádíme další informace pro identifikaci dokumentu (vydání pokud je jiné než první, číslo zprávy, číslo dílu u vícesvazkových děl apod.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Ethnicity and family therapy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(3rd ed).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educational psychology handbook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(Vol.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u vícesvazkového díla má každý díl svůj vlastní název, uvádíme ho jako podnázev hlavního názvu, píšeme kurzívou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life and family policies in Europe: Vol. 1., Structures and trends in the 1980s.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48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dokumentů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(článek, kapitola v editované knize, příspěvek ve sborníku, apod.)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nepíšeme kurzívou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dvojtečkou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Ageing in the changing countryside: The experience of rural Czechs.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Žádný název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dílo nemá žádný název, uvádíme místo názvu popis díla v hranaté závorce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[Map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USA]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komentářů, statusů, apod. místo názvu můžeme uvádět první slova z textu (max. 20 slov)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waves made of stone and trees, layers of mountains stretch out to the horizon from overlooks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[Status update].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5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056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</a:t>
            </a:r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quotation)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15616"/>
            <a:ext cx="7886700" cy="5542383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krátké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méně než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text musí být v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uvozovkách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dlouhé citace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než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(bez uvozovek)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odsazení 1,25 cm od levého okraje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–&gt; citace v textu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nutné uvést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 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pro dohledání/identifikaci dokumentu – např. vydavatel, informace o časopisu, odkaz atd.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zdroji jsou různé, zde vždy záleží na typu dokumentu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články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časopisu/novin/blogu atd.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ročník/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v rámci ročníku, rozsah stran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číslo článku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k dispozici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kapitoly z knih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zdroji začínají uvozením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„In“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následně uvedeme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editor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knihy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rozsah stran kapitoly, vydavatel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k dispozici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z webu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 celého webu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04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 a URL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DOI a URL uvádíme ve formě odkazu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(http://...)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není nutné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uvádět slovy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„Retrieved from“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ccess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 from“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ovaný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formát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https://doi.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/….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https://doi.org/10.1007/s12062-017-9217-z 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 URL a DOI nepíšeme tečku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dokument má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DOI, vždy ho uvádíme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to i v případ, že používáme tištěnou verzi dokumentu.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známe DOI i URL, uvádíme jen DOI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66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888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00" y="2625755"/>
            <a:ext cx="8241466" cy="41281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Smékal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V. (2009).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Pozvání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psychologie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osobnosti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člověk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zrcadle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vědomí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jednání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(3.,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opr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vyd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). Barrister &amp; Principal.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Výrost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J., &amp;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Slaměník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I. (1997).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Sociální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psychologie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ISV.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Nolen-Hoeksema, S., Fredrickson, B., Loftus, G. R., &amp; Lutz, C. (2014).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Atkinson &amp; Hilgard’s introduction to psychology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(16th 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). Cengage Learning.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Kniha s DOI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Green, C. D. (2018).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Psychology and Its Cities : A New History of Early American Psychology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Routledge. https://doi.org/10.4324/9781315163581</a:t>
            </a:r>
            <a:endParaRPr lang="en-GB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900" y="1224513"/>
            <a:ext cx="8018200" cy="1292264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(Datum vydání). </a:t>
            </a:r>
            <a:r>
              <a:rPr lang="cs-CZ" sz="3400" i="1" dirty="0">
                <a:latin typeface="Arial" panose="020B0604020202020204" pitchFamily="34" charset="0"/>
              </a:rPr>
              <a:t>Název knihy </a:t>
            </a:r>
            <a:r>
              <a:rPr lang="cs-CZ" sz="3400" dirty="0">
                <a:latin typeface="Arial" panose="020B0604020202020204" pitchFamily="34" charset="0"/>
              </a:rPr>
              <a:t>(vydání pokud je jiné než první, označení dílu) [formát, upřesnění typu dokumentu pokud je to nutné]. Vydavatel. DOI nebo URL pokud existuje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84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4319"/>
            <a:ext cx="8018200" cy="566368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 dostupná v licencované (komerční) databázi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(název databáze ani URL se neuvádí)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Jane Ussher. (1997).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Body Talk: The Material and Discursive Regulation of Sexuality, Madness and Reproduction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. Routledge.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DOI, dostupná online mimo databáze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Lacinová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L.,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Ježek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S., &amp;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Macek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P. (Eds.). (2016).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Cesty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dospělosti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 :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psychologické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sociální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charakteristiky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dnešních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dvacátníků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. https://munispace.muni.cz/library/catalog/book/864</a:t>
            </a:r>
            <a:b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DOI, dostupná online mimo databáze, kde se obměňuje/aktualizuje obsah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psychology.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16, 2020,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http://dictionary.apa.org/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45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5485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 z vícesvazkového díla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G. (Ed.). (2007).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sociology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(Vol. IX., SE-ST).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 z vícesvazkového díla, který má vlastní název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Čech, Z.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Drsný střed Evropy: III. díl, Potlučený lev, aneb, Od monarchie k republice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Daranus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4"/>
            <a:ext cx="8271511" cy="632876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v editované knize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2795450"/>
            <a:ext cx="8087557" cy="38840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Ježek, S., Macek, P., Bouša, O.,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Kvitkovičová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L. (2016). Přechod do dospělosti. In L. Lacinová, S. Ježek &amp; P. Macek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Cesty do dospělosti: psychologické a sociální charakteristiky dnešních dvacátníků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(pp. 9-24). Masarykova univerzita. https://munispace.muni.cz/library/catalog/book/864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Lee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E.,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Mock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M. R.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(2005).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Asian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In M.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McGoldrick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J.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Giordano &amp;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Garcia-Preto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Ethnicity and family therapy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(3rd 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pp. 269-289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). Guilford Press.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Clarke, L., &amp; Henwood, M. (1997). Great Britain: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arent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as the new norm? In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F.-X. Kaufmann (Ed.),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Family life and family policies in Europe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Vol. 1., Structures and trends in the 1980s.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(pp. 155-194). Clarendon Press.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427CD29-0118-4F98-901F-BA91F1A26767}"/>
              </a:ext>
            </a:extLst>
          </p:cNvPr>
          <p:cNvSpPr txBox="1">
            <a:spLocks/>
          </p:cNvSpPr>
          <p:nvPr/>
        </p:nvSpPr>
        <p:spPr>
          <a:xfrm>
            <a:off x="550415" y="1140823"/>
            <a:ext cx="8043170" cy="1567543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200" dirty="0">
                <a:latin typeface="Arial" panose="020B0604020202020204" pitchFamily="34" charset="0"/>
              </a:rPr>
              <a:t>Autor/autoři kapitoly. (Datum vydání). Název kapitoly. In Editor/editoři (Ed./</a:t>
            </a:r>
            <a:r>
              <a:rPr lang="cs-CZ" sz="4200" dirty="0" err="1">
                <a:latin typeface="Arial" panose="020B0604020202020204" pitchFamily="34" charset="0"/>
              </a:rPr>
              <a:t>Eds</a:t>
            </a:r>
            <a:r>
              <a:rPr lang="cs-CZ" sz="4200" dirty="0">
                <a:latin typeface="Arial" panose="020B0604020202020204" pitchFamily="34" charset="0"/>
              </a:rPr>
              <a:t>.),</a:t>
            </a:r>
            <a:r>
              <a:rPr lang="cs-CZ" sz="4200" i="1" dirty="0">
                <a:latin typeface="Arial" panose="020B0604020202020204" pitchFamily="34" charset="0"/>
              </a:rPr>
              <a:t>Název knihy </a:t>
            </a:r>
            <a:r>
              <a:rPr lang="cs-CZ" sz="4200" dirty="0">
                <a:latin typeface="Arial" panose="020B0604020202020204" pitchFamily="34" charset="0"/>
              </a:rPr>
              <a:t>(vydání, upřesnění dílu, rozsah stran). Vydavatel. DOI nebo URL pokud existuje</a:t>
            </a:r>
            <a:endParaRPr lang="cs-CZ" sz="42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endParaRPr lang="cs-CZ" sz="42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4"/>
            <a:ext cx="8271511" cy="737636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Heslo ve slovníku/encyklopedii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27" y="1367073"/>
            <a:ext cx="8087557" cy="5684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Callero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P. L. (2007).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identity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G.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(Ed.),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sociology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(Vol. IX., SE-ST, pp. 4417-4420).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Eamand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R. A. (2009).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Investigative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(p. 173-175).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Scarecrow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Habit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psychology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18, 2020,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http://dictionary.apa.org/habit-regression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Vývojová psychologie. (2019, Jun. 6).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14, 2020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https://cs.wikipedia.org/w/index.php?title=V%C3%BDvojov%C3%A1_psychologie&amp;oldid=17316371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20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1"/>
            <a:ext cx="7886700" cy="1494739"/>
          </a:xfrm>
          <a:solidFill>
            <a:schemeClr val="accent1">
              <a:alpha val="15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článku. (Datum vydání). Název článku. </a:t>
            </a:r>
            <a:r>
              <a:rPr lang="cs-CZ" sz="4000" i="1" dirty="0">
                <a:latin typeface="Arial" panose="020B0604020202020204" pitchFamily="34" charset="0"/>
              </a:rPr>
              <a:t>Název časopisu, ročník </a:t>
            </a:r>
            <a:r>
              <a:rPr lang="cs-CZ" sz="4000" dirty="0">
                <a:latin typeface="Arial" panose="020B0604020202020204" pitchFamily="34" charset="0"/>
              </a:rPr>
              <a:t>(číslo), rozsah stran nebo číslo článku. DOI nebo URL pokud existuje.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628649" y="2804161"/>
            <a:ext cx="7886700" cy="3979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b="1" dirty="0" err="1">
                <a:latin typeface="Arial" panose="020B0604020202020204" pitchFamily="34" charset="0"/>
              </a:rPr>
              <a:t>Article</a:t>
            </a:r>
            <a:r>
              <a:rPr lang="cs-CZ" sz="4000" b="1" dirty="0">
                <a:latin typeface="Arial" panose="020B0604020202020204" pitchFamily="34" charset="0"/>
              </a:rPr>
              <a:t> </a:t>
            </a:r>
            <a:r>
              <a:rPr lang="cs-CZ" sz="4000" b="1" dirty="0" err="1">
                <a:latin typeface="Arial" panose="020B0604020202020204" pitchFamily="34" charset="0"/>
              </a:rPr>
              <a:t>with</a:t>
            </a:r>
            <a:r>
              <a:rPr lang="cs-CZ" sz="4000" b="1" dirty="0">
                <a:latin typeface="Arial" panose="020B0604020202020204" pitchFamily="34" charset="0"/>
              </a:rPr>
              <a:t> DOI </a:t>
            </a:r>
            <a:r>
              <a:rPr lang="cs-CZ" sz="4000" dirty="0">
                <a:latin typeface="Arial" panose="020B0604020202020204" pitchFamily="34" charset="0"/>
              </a:rPr>
              <a:t>(bez ohledu, zda máte tištěnou nebo e-verzi)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Burri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M. (2020). The future of public service broadcasting: Grim or bright?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European Journal Of Communication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(1), 65-70. https://doi.org/10.1177/0267323119898856</a:t>
            </a: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Šerek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Machackova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H., &amp;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Macek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P. (2018). Who crosses the norms? Predictors of the readiness for non-normative political participation among adolescents.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Journal Of Adolescence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(January), 18-26. https://doi.org/10.1016/j.adolescence.2017.11.001</a:t>
            </a: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GB" sz="3800" dirty="0" err="1"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3800" dirty="0" err="1"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, M., Wright, M. F., </a:t>
            </a:r>
            <a:r>
              <a:rPr lang="en-GB" sz="3800" dirty="0" err="1"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en-GB" sz="3800" dirty="0" err="1"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, W. (2020). How do adolescents cope with cyberhate? Psychometric properties and socio-demographic differences of a coping with cyberhate scale. </a:t>
            </a:r>
            <a:r>
              <a:rPr lang="en-GB" sz="3800" i="1" dirty="0">
                <a:latin typeface="Arial" panose="020B0604020202020204" pitchFamily="34" charset="0"/>
                <a:cs typeface="Arial" panose="020B0604020202020204" pitchFamily="34" charset="0"/>
              </a:rPr>
              <a:t>Computers In Human </a:t>
            </a:r>
            <a:r>
              <a:rPr lang="en-GB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800" i="1" dirty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(March), 1-10. https://doi.org/10.1016/j.chb.2019.106167</a:t>
            </a: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75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628649" y="1402080"/>
            <a:ext cx="7886700" cy="5072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dirty="0">
                <a:latin typeface="Arial" panose="020B0604020202020204" pitchFamily="34" charset="0"/>
              </a:rPr>
              <a:t>Článek – </a:t>
            </a:r>
            <a:r>
              <a:rPr lang="cs-CZ" sz="4000" b="1" dirty="0">
                <a:latin typeface="Arial" panose="020B0604020202020204" pitchFamily="34" charset="0"/>
              </a:rPr>
              <a:t>více než 20 autorů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Jenni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S.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Kolagani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Glynn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Bommel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Prell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Zellner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Paolisso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Jordan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Sterling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Schmitt 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bisi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Giabbanelli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J., Sun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Le Page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Elsawah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BenDor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Hubacek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Laursen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Smajgl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(2018). Tools and methods in participatory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Selecting the right tool for the job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Environmental Modelling &amp; Software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(November), 232-255. https://doi.org/10.1016/j.envsoft.2018.08.028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Tx/>
              <a:buNone/>
            </a:pPr>
            <a:r>
              <a:rPr lang="cs-CZ" sz="3800" dirty="0">
                <a:latin typeface="Arial" panose="020B0604020202020204" pitchFamily="34" charset="0"/>
              </a:rPr>
              <a:t>Článek – </a:t>
            </a:r>
            <a:r>
              <a:rPr lang="cs-CZ" sz="3800" b="1" dirty="0" err="1">
                <a:latin typeface="Arial" panose="020B0604020202020204" pitchFamily="34" charset="0"/>
              </a:rPr>
              <a:t>advance</a:t>
            </a:r>
            <a:r>
              <a:rPr lang="cs-CZ" sz="3800" b="1" dirty="0">
                <a:latin typeface="Arial" panose="020B0604020202020204" pitchFamily="34" charset="0"/>
              </a:rPr>
              <a:t> online </a:t>
            </a:r>
            <a:r>
              <a:rPr lang="cs-CZ" sz="3800" b="1" dirty="0" err="1">
                <a:latin typeface="Arial" panose="020B0604020202020204" pitchFamily="34" charset="0"/>
              </a:rPr>
              <a:t>publication</a:t>
            </a:r>
            <a:r>
              <a:rPr lang="cs-CZ" sz="3800" b="1" dirty="0">
                <a:latin typeface="Arial" panose="020B0604020202020204" pitchFamily="34" charset="0"/>
              </a:rPr>
              <a:t> </a:t>
            </a:r>
            <a:r>
              <a:rPr lang="cs-CZ" sz="3800" dirty="0">
                <a:latin typeface="Arial" panose="020B0604020202020204" pitchFamily="34" charset="0"/>
              </a:rPr>
              <a:t>(není zatím znám ročník, číslo a strany)</a:t>
            </a:r>
            <a:endParaRPr lang="cs-CZ" sz="3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alčanová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L., &amp;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taveník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A. (2019).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Ageing in the changing countryside : The experience of rural Czechs. </a:t>
            </a:r>
            <a:r>
              <a:rPr lang="en-GB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Sociologia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Ruralis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https//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10.1111/soru.12292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– příklady </a:t>
            </a:r>
            <a:endParaRPr lang="cs-CZ" sz="4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B1702-9B64-4E1C-BF95-5F9FB835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886700" cy="47835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Jméno autora/ů není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zmíněno v textu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Jméno autora/ů je zmíněno přímo v textu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26E5F39-8149-4778-816A-0542052C0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991" y="1484403"/>
            <a:ext cx="3057525" cy="13811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AC3C1A-80CC-4C24-AED4-E53443BE7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71" y="4160792"/>
            <a:ext cx="3057525" cy="13906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6CF94AB-02D7-4429-A57C-0C31C34D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04" y="4389392"/>
            <a:ext cx="3019425" cy="11620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8840C93-A424-45A7-BA3B-4C06110AF42B}"/>
              </a:ext>
            </a:extLst>
          </p:cNvPr>
          <p:cNvSpPr txBox="1"/>
          <p:nvPr/>
        </p:nvSpPr>
        <p:spPr>
          <a:xfrm>
            <a:off x="1638845" y="6409096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cs-CZ" sz="1200" dirty="0"/>
              <a:t>Obr: 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272</a:t>
            </a:r>
            <a:r>
              <a:rPr lang="en-GB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7803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628649" y="1402080"/>
            <a:ext cx="7886700" cy="5072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bez DOI </a:t>
            </a:r>
            <a:r>
              <a:rPr lang="cs-CZ" sz="4000" dirty="0">
                <a:latin typeface="Arial" panose="020B0604020202020204" pitchFamily="34" charset="0"/>
              </a:rPr>
              <a:t>– tištěný časopis  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Vybíral, Z. (2019). Psychoterapeuti chybují II : O čem mluvíme, když mluvíme o nezamýšlených a negativních účincích psychoterapie? </a:t>
            </a:r>
            <a:r>
              <a:rPr lang="cs-CZ" sz="3500" i="1" dirty="0">
                <a:latin typeface="Arial" panose="020B0604020202020204" pitchFamily="34" charset="0"/>
                <a:cs typeface="Arial" panose="020B0604020202020204" pitchFamily="34" charset="0"/>
              </a:rPr>
              <a:t>Psychoterapie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500" i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(2), 122-137.</a:t>
            </a:r>
            <a:br>
              <a:rPr lang="cs-CZ" sz="3200" dirty="0"/>
            </a:br>
            <a:endParaRPr lang="cs-CZ" sz="32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bez DOI </a:t>
            </a:r>
            <a:r>
              <a:rPr lang="cs-CZ" sz="4000" dirty="0">
                <a:latin typeface="Arial" panose="020B0604020202020204" pitchFamily="34" charset="0"/>
              </a:rPr>
              <a:t>– e-časopis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Roubal, J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. (201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The adolescent age of Gestalt therapy research.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Gestalt Journal of Australia and New Zealand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5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35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(2), 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9-16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. https://ganzwebsite.files.wordpress.com/2017/06/ganz-journal-vol-13-no-2-may-2017.pdf</a:t>
            </a:r>
            <a:b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v tisku (in </a:t>
            </a:r>
            <a:r>
              <a:rPr lang="cs-CZ" sz="4000" b="1" dirty="0" err="1">
                <a:latin typeface="Arial" panose="020B0604020202020204" pitchFamily="34" charset="0"/>
              </a:rPr>
              <a:t>press</a:t>
            </a:r>
            <a:r>
              <a:rPr lang="cs-CZ" sz="4000" b="1" dirty="0">
                <a:latin typeface="Arial" panose="020B0604020202020204" pitchFamily="34" charset="0"/>
              </a:rPr>
              <a:t>)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35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cs-CZ" sz="35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Adolescents’ perceptions of popularity and social preference pressure from parents, friends, and the media. 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Youth &amp; Society</a:t>
            </a:r>
            <a:r>
              <a:rPr lang="cs-CZ" sz="3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35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349" y="368609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557349" y="1056872"/>
            <a:ext cx="8271510" cy="6232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200" b="1" dirty="0">
                <a:latin typeface="Arial" panose="020B0604020202020204" pitchFamily="34" charset="0"/>
              </a:rPr>
              <a:t>Článek z novin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Smith, H. (2020,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18).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halts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migrant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outer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islands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Guardian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, p. 25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Šmíd, M. (2016,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28). Média v době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postpravdivé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400" i="1" dirty="0">
                <a:latin typeface="Arial" panose="020B0604020202020204" pitchFamily="34" charset="0"/>
                <a:cs typeface="Arial" panose="020B0604020202020204" pitchFamily="34" charset="0"/>
              </a:rPr>
              <a:t>Hospodářské noviny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, (229), 13.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200" b="1" dirty="0">
                <a:latin typeface="Arial" panose="020B0604020202020204" pitchFamily="34" charset="0"/>
              </a:rPr>
              <a:t>Online článek z novin</a:t>
            </a:r>
            <a:endParaRPr lang="cs-CZ" sz="42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Wollaston, S. (2020, February 18). The librarian of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Moria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– and other tales of hope from the notorious refugee camp. </a:t>
            </a:r>
            <a:r>
              <a:rPr lang="en-GB" sz="3400" i="1" dirty="0">
                <a:latin typeface="Arial" panose="020B0604020202020204" pitchFamily="34" charset="0"/>
                <a:cs typeface="Arial" panose="020B0604020202020204" pitchFamily="34" charset="0"/>
              </a:rPr>
              <a:t>The Guardian</a:t>
            </a:r>
            <a:r>
              <a:rPr lang="cs-CZ" sz="3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https://www.theguardian.com/world/2020/feb/18/librarian-moria-tales-hope-refugee-camp</a:t>
            </a:r>
            <a:endParaRPr lang="cs-CZ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200" b="1" dirty="0">
                <a:latin typeface="Arial" panose="020B0604020202020204" pitchFamily="34" charset="0"/>
                <a:cs typeface="Arial" panose="020B0604020202020204" pitchFamily="34" charset="0"/>
              </a:rPr>
              <a:t>Článek ze zpravodajského serveru 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 BBC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, CNN, Reuters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=&gt; zde se používá formát stejný jako pro příspěvek na webu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Kelion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, L. (2020, February 18). </a:t>
            </a:r>
            <a:r>
              <a:rPr lang="en-GB" sz="3400" i="1" dirty="0">
                <a:latin typeface="Arial" panose="020B0604020202020204" pitchFamily="34" charset="0"/>
                <a:cs typeface="Arial" panose="020B0604020202020204" pitchFamily="34" charset="0"/>
              </a:rPr>
              <a:t>Why Amazon knows so much about you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. BBC News. https://bbc.co.uk/news/extra/CLQYZENMBI/amazon-data</a:t>
            </a:r>
            <a:endParaRPr lang="cs-CZ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Novotná, K. (2020, 26. října). </a:t>
            </a:r>
            <a:r>
              <a:rPr lang="cs-CZ" sz="3400" i="1" dirty="0">
                <a:latin typeface="Arial" panose="020B0604020202020204" pitchFamily="34" charset="0"/>
                <a:cs typeface="Arial" panose="020B0604020202020204" pitchFamily="34" charset="0"/>
              </a:rPr>
              <a:t>Strach i frustrace. Druhá vlna dle psychologů dopadá na psychiku hůř. 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iDNES.cz. https://www.idnes.cz/zpravy/domaci/koronavirus-covid-psycholog-ostrakizace.A201006_142703_domaci_knn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309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020" y="466581"/>
            <a:ext cx="8271511" cy="1109670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Disertace, diplomové práce – dostupné v archívech/databázích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9" y="3340696"/>
            <a:ext cx="8271510" cy="33108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Vejvoda, D. (2015).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Spiritualita v léčbě závislostí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Magisterská diplomová práce,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Theses.cz.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https://theses.cz/id/4ko7a4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Hamilton, S. D. (2013).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Integrity of family: A comparison of two cultures characteristics of family organization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Publication no. 3603869) [Dissertation, The University of the Rockies]. ProQuest Dissertation and Theses. https://search.proquest.com/docview/1471916000/abstract/2C58DA896BD04E1FPQ/10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FB8777-7140-4EA0-8B36-53C29BE8BDB4}"/>
              </a:ext>
            </a:extLst>
          </p:cNvPr>
          <p:cNvSpPr txBox="1">
            <a:spLocks/>
          </p:cNvSpPr>
          <p:nvPr/>
        </p:nvSpPr>
        <p:spPr>
          <a:xfrm>
            <a:off x="498020" y="1799279"/>
            <a:ext cx="8018200" cy="1318390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400" dirty="0">
                <a:latin typeface="Arial" panose="020B0604020202020204" pitchFamily="34" charset="0"/>
              </a:rPr>
              <a:t>Autor. (Datum publikování). </a:t>
            </a:r>
            <a:r>
              <a:rPr lang="cs-CZ" sz="3400" i="1" dirty="0">
                <a:latin typeface="Arial" panose="020B0604020202020204" pitchFamily="34" charset="0"/>
              </a:rPr>
              <a:t>Název disertace/práce </a:t>
            </a:r>
            <a:r>
              <a:rPr lang="cs-CZ" sz="3400" dirty="0">
                <a:latin typeface="Arial" panose="020B0604020202020204" pitchFamily="34" charset="0"/>
              </a:rPr>
              <a:t>(č. publikace, pokud je v rámci databáze uděleno) [Typ práce, Název univerzity]. Název databáze nebo archívu. URL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020" y="466581"/>
            <a:ext cx="8271511" cy="1109670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Disertace, diplomové práce – dostupné pouze v tištěné podobě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9" y="3340696"/>
            <a:ext cx="8271510" cy="33108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Kůst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F. (2003).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[Magisterská diplomová práce]. Masarykova univerzita.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Masopustová, Z. (2003).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Výchova a vzdělávání autistických dětí s </a:t>
            </a:r>
            <a:r>
              <a:rPr lang="cs-CZ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hyperlexií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[Bakalářská práce]. Masarykova univerzita.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Toland, L. (2008).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Dusting off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onuments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uniments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: Somerset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entry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amilies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, 1610-1750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[Thesis]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Oxford.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FB8777-7140-4EA0-8B36-53C29BE8BDB4}"/>
              </a:ext>
            </a:extLst>
          </p:cNvPr>
          <p:cNvSpPr txBox="1">
            <a:spLocks/>
          </p:cNvSpPr>
          <p:nvPr/>
        </p:nvSpPr>
        <p:spPr>
          <a:xfrm>
            <a:off x="498020" y="1799279"/>
            <a:ext cx="8018200" cy="1318390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3400" dirty="0">
                <a:latin typeface="Arial" panose="020B0604020202020204" pitchFamily="34" charset="0"/>
              </a:rPr>
              <a:t>Autor. (Datum publikování). </a:t>
            </a:r>
            <a:r>
              <a:rPr lang="cs-CZ" sz="3400" i="1" dirty="0">
                <a:latin typeface="Arial" panose="020B0604020202020204" pitchFamily="34" charset="0"/>
              </a:rPr>
              <a:t>Název disertace/práce </a:t>
            </a:r>
            <a:r>
              <a:rPr lang="cs-CZ" sz="3400" dirty="0">
                <a:latin typeface="Arial" panose="020B0604020202020204" pitchFamily="34" charset="0"/>
              </a:rPr>
              <a:t>[Typ práce]. Název univerzity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249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Zákony</a:t>
            </a:r>
            <a:endParaRPr lang="cs-CZ" sz="34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9" y="3222170"/>
            <a:ext cx="8241466" cy="33973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Patient Protection and Affordable Care Act, Publ. L. No. 111-148, 124 Stat. 119 (2010). https://www.govinfo.gov/content/pkg/PLAW-111publ148/pdf/PLAW-111publ148.pdf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Zákon č. 111/1998 Sb.  o vysokých školách a o změně a doplnění dalších zákonů (zákon o vysokých školách). (1998). https://www.zakonyprolidi.cz/cs/1998-111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899" y="1224512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Název zákona, číslo zákona.* (Datum vydání). URL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25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2500" dirty="0">
                <a:solidFill>
                  <a:srgbClr val="00B0F0"/>
                </a:solidFill>
                <a:latin typeface="Arial" panose="020B0604020202020204" pitchFamily="34" charset="0"/>
              </a:rPr>
              <a:t>v případě, že číslo zákona je součástí názvu, tak se již za čárku za názvem neuvádí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2500" dirty="0">
                <a:solidFill>
                  <a:srgbClr val="00B0F0"/>
                </a:solidFill>
                <a:latin typeface="Arial" panose="020B0604020202020204" pitchFamily="34" charset="0"/>
              </a:rPr>
              <a:t>Pozn.: zákony s komentáři vydané v knižní podobě se citují dle vzoru kniha</a:t>
            </a: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446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Výzkumné a jiné zprávy (</a:t>
            </a:r>
            <a:r>
              <a:rPr lang="cs-CZ" sz="34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4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9" y="3022832"/>
            <a:ext cx="8241466" cy="3596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World Health Organization.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7).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baby-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friendly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2017.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https://www.who.int/nutrition/publications/infantfeeding/bfhi-national-implementation2017/en/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Polyakova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D. (2019).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Democratic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defense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disinformation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2.0.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Atlantic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https://www.atlanticcouncil.org/wp-content/uploads/2019/06/Democratic_Defense_Against_Disinformation_2.0.pdf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Mmasa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J.,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Mbaula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W. (2016).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targeting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case study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Tanzania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report 15/1]. REPOA. http://www.repoa.or.tz/documents/RR_1.16.pdf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899" y="1224512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vydání). </a:t>
            </a:r>
            <a:r>
              <a:rPr lang="cs-CZ" sz="3800" i="1" dirty="0">
                <a:latin typeface="Arial" panose="020B0604020202020204" pitchFamily="34" charset="0"/>
              </a:rPr>
              <a:t>Název zprávy</a:t>
            </a:r>
            <a:r>
              <a:rPr lang="en-GB" sz="3800" i="1" dirty="0">
                <a:latin typeface="Arial" panose="020B0604020202020204" pitchFamily="34" charset="0"/>
              </a:rPr>
              <a:t> </a:t>
            </a:r>
            <a:r>
              <a:rPr lang="cs-CZ" sz="3800" dirty="0">
                <a:latin typeface="Arial" panose="020B0604020202020204" pitchFamily="34" charset="0"/>
              </a:rPr>
              <a:t>(číslo zprávy) [další popis pokud je nutný]. Vydavatel</a:t>
            </a:r>
            <a:r>
              <a:rPr lang="en-GB" sz="3800" dirty="0">
                <a:latin typeface="Arial" panose="020B0604020202020204" pitchFamily="34" charset="0"/>
              </a:rPr>
              <a:t>*</a:t>
            </a:r>
            <a:r>
              <a:rPr lang="cs-CZ" sz="3800" dirty="0">
                <a:latin typeface="Arial" panose="020B0604020202020204" pitchFamily="34" charset="0"/>
              </a:rPr>
              <a:t>. DOI nebo URL pokud existuje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34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pokud je vydavatel stejný jako autor, vynecháme vydavatele</a:t>
            </a:r>
            <a:endParaRPr lang="cs-CZ" sz="29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324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webu, část webu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8" y="3428999"/>
            <a:ext cx="8154381" cy="342900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 (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Plagiátorství.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https://www.muni.cz/o-univerzite/uredni-deska/plagiatorstvi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Brusenbauch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Meislová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M., &amp;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Kaniok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P. (2019, October 11). </a:t>
            </a:r>
            <a:r>
              <a:rPr lang="en-GB" sz="6000" i="1" dirty="0">
                <a:latin typeface="Arial" panose="020B0604020202020204" pitchFamily="34" charset="0"/>
                <a:cs typeface="Arial" panose="020B0604020202020204" pitchFamily="34" charset="0"/>
              </a:rPr>
              <a:t>Brexit scrutiny in the Czech parliament: A game-changer, or business as usual?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UK in a Changing Europe. https://ukandeu.ac.uk/brexit-scrutiny-in-the-czech-parliamnt-a-game-changer-or-business-as-usual/</a:t>
            </a: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6000" i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 WHO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https://www.who.int/about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8800" dirty="0">
              <a:latin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8CFD210-77F7-4252-88C9-98156D72DDE0}"/>
              </a:ext>
            </a:extLst>
          </p:cNvPr>
          <p:cNvSpPr txBox="1">
            <a:spLocks/>
          </p:cNvSpPr>
          <p:nvPr/>
        </p:nvSpPr>
        <p:spPr>
          <a:xfrm>
            <a:off x="562899" y="1224511"/>
            <a:ext cx="8241466" cy="2119579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200" dirty="0">
                <a:latin typeface="Arial" panose="020B0604020202020204" pitchFamily="34" charset="0"/>
              </a:rPr>
              <a:t>Autor/autoři. (Datum vydání). </a:t>
            </a:r>
            <a:r>
              <a:rPr lang="cs-CZ" sz="4200" i="1" dirty="0">
                <a:latin typeface="Arial" panose="020B0604020202020204" pitchFamily="34" charset="0"/>
              </a:rPr>
              <a:t>Název webové stránky nebo části webu. </a:t>
            </a:r>
            <a:r>
              <a:rPr lang="cs-CZ" sz="4200" dirty="0">
                <a:latin typeface="Arial" panose="020B0604020202020204" pitchFamily="34" charset="0"/>
              </a:rPr>
              <a:t>Název celého webového sídla</a:t>
            </a:r>
            <a:r>
              <a:rPr lang="en-GB" sz="4200" dirty="0">
                <a:latin typeface="Arial" panose="020B0604020202020204" pitchFamily="34" charset="0"/>
              </a:rPr>
              <a:t>*</a:t>
            </a:r>
            <a:r>
              <a:rPr lang="cs-CZ" sz="4200" dirty="0">
                <a:latin typeface="Arial" panose="020B0604020202020204" pitchFamily="34" charset="0"/>
              </a:rPr>
              <a:t>. URL nebo  </a:t>
            </a:r>
            <a:r>
              <a:rPr lang="cs-CZ" sz="4200" dirty="0" err="1">
                <a:latin typeface="Arial" panose="020B0604020202020204" pitchFamily="34" charset="0"/>
              </a:rPr>
              <a:t>Retrieved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Month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Day</a:t>
            </a:r>
            <a:r>
              <a:rPr lang="cs-CZ" sz="4200" dirty="0">
                <a:latin typeface="Arial" panose="020B0604020202020204" pitchFamily="34" charset="0"/>
              </a:rPr>
              <a:t>, </a:t>
            </a:r>
            <a:r>
              <a:rPr lang="cs-CZ" sz="4200" dirty="0" err="1">
                <a:latin typeface="Arial" panose="020B0604020202020204" pitchFamily="34" charset="0"/>
              </a:rPr>
              <a:t>Year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from</a:t>
            </a:r>
            <a:r>
              <a:rPr lang="cs-CZ" sz="4200" dirty="0">
                <a:latin typeface="Arial" panose="020B0604020202020204" pitchFamily="34" charset="0"/>
              </a:rPr>
              <a:t> URL**</a:t>
            </a:r>
            <a:endParaRPr lang="en-GB" sz="42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34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pokud je autor a název webového sídla stejný, tak název celého webu neuvádíme (viz. první příklad, kdy autor je Masarykova univerzita a název celého webu je také Masarykova univerzita)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** uvádíme pouze URL, ale pokud se obsah webu v čase mění/aktualizuje, tak je nutné uvést i datum stažení a pak píšeme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Retrieved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datum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from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…..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854" y="264107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média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2638698"/>
            <a:ext cx="8577943" cy="4219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(2019,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21).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[Status].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https://www.facebook.com/FSS.MUNI.CZ/posts/10162256008745024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Masaryk university.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https://www.facebook.com/MasarykUniversity/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Fakulta soc. studií [@MUNI_FSS]. (2020,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25).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Děkan FSS Stanislav Balík má zprávu pro všechny uchazeče o studium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[video]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https://twitter.com/MUNI_FSS/status/1232293145360191488?s=20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APA Style [@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APA_Style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(2020,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12).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Use the author–date citation system to cite references in the text of your #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APAStyle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paper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https://twitter.com/APA_Style/status/1227592306615865346?s=20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APA Style [@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APA_Style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Tweets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profile].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https://twitter.com/apa_style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8CFD210-77F7-4252-88C9-98156D72DDE0}"/>
              </a:ext>
            </a:extLst>
          </p:cNvPr>
          <p:cNvSpPr txBox="1">
            <a:spLocks/>
          </p:cNvSpPr>
          <p:nvPr/>
        </p:nvSpPr>
        <p:spPr>
          <a:xfrm>
            <a:off x="532854" y="815209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[uživatelské jméno]. (Datum zveřejnění). </a:t>
            </a:r>
            <a:r>
              <a:rPr lang="cs-CZ" sz="3800" i="1" dirty="0">
                <a:latin typeface="Arial" panose="020B0604020202020204" pitchFamily="34" charset="0"/>
              </a:rPr>
              <a:t>Název příspěvku nebo začátek textu – max. prvních 20 slov </a:t>
            </a:r>
            <a:r>
              <a:rPr lang="cs-CZ" sz="3800" dirty="0">
                <a:latin typeface="Arial" panose="020B0604020202020204" pitchFamily="34" charset="0"/>
              </a:rPr>
              <a:t>[Popis formátu]. Název webu. URL nebo </a:t>
            </a:r>
            <a:r>
              <a:rPr lang="cs-CZ" sz="3800" dirty="0" err="1">
                <a:latin typeface="Arial" panose="020B0604020202020204" pitchFamily="34" charset="0"/>
              </a:rPr>
              <a:t>Retrieved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Month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Day</a:t>
            </a:r>
            <a:r>
              <a:rPr lang="cs-CZ" sz="3800" dirty="0">
                <a:latin typeface="Arial" panose="020B0604020202020204" pitchFamily="34" charset="0"/>
              </a:rPr>
              <a:t>, </a:t>
            </a:r>
            <a:r>
              <a:rPr lang="cs-CZ" sz="3800" dirty="0" err="1">
                <a:latin typeface="Arial" panose="020B0604020202020204" pitchFamily="34" charset="0"/>
              </a:rPr>
              <a:t>Year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from</a:t>
            </a:r>
            <a:r>
              <a:rPr lang="cs-CZ" sz="3800" dirty="0">
                <a:latin typeface="Arial" panose="020B0604020202020204" pitchFamily="34" charset="0"/>
              </a:rPr>
              <a:t> URL*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* uvádíme pouze URL, ale pokud se obsah webu v čase mění/aktualizuje, tak je nutné uvést i datum stažení a pak píšeme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Retrieved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datum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from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…..</a:t>
            </a:r>
          </a:p>
        </p:txBody>
      </p:sp>
    </p:spTree>
    <p:extLst>
      <p:ext uri="{BB962C8B-B14F-4D97-AF65-F5344CB8AC3E}">
        <p14:creationId xmlns:p14="http://schemas.microsoft.com/office/powerpoint/2010/main" val="25319685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8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streamovaná</a:t>
            </a: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videa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8" y="2830286"/>
            <a:ext cx="8577943" cy="31176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TheInHD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(2011, May 1).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https://www.youtube.com/watch?v=j-7j5k8WUek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Sylvan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(2014,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30).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Paraphrasing and Summarizing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https://vimeo.com/115663453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06955B6A-F3D7-42EE-840C-B3A9C9548EB1}"/>
              </a:ext>
            </a:extLst>
          </p:cNvPr>
          <p:cNvSpPr txBox="1">
            <a:spLocks/>
          </p:cNvSpPr>
          <p:nvPr/>
        </p:nvSpPr>
        <p:spPr>
          <a:xfrm>
            <a:off x="496388" y="1381266"/>
            <a:ext cx="8241466" cy="865545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zveřejnění). </a:t>
            </a:r>
            <a:r>
              <a:rPr lang="cs-CZ" sz="3800" i="1" dirty="0">
                <a:latin typeface="Arial" panose="020B0604020202020204" pitchFamily="34" charset="0"/>
              </a:rPr>
              <a:t>Název videa </a:t>
            </a:r>
            <a:r>
              <a:rPr lang="cs-CZ" sz="3800" dirty="0">
                <a:latin typeface="Arial" panose="020B0604020202020204" pitchFamily="34" charset="0"/>
              </a:rPr>
              <a:t>[Popis formátu]. Název webu. URL  </a:t>
            </a:r>
            <a:endParaRPr lang="en-GB" sz="3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82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248" y="518832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blogu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05" y="2656114"/>
            <a:ext cx="8577943" cy="40146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Amlen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(2015,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16).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Hoot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Wordplay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crossword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blog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New York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Times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http://wordplay.blogs.nytimes.com/2015/01/26/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hoot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Rees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G. (2019,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2).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Hacking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-T.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blog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https://blogs.bl.uk/digital-scholarship/2019/11/hacking-web-maps-t.html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(2019, 27. července). Impakt faktor pod palbou kritiky. 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http://metodikahodnoceni.blogspot.com/2019/07/impakt-faktor-pod-palbou-kritiky.html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Komentář k příspěvku na blogu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joachimr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(2019, November 19). We are relying on APA as our university style format - the university is located in Germany (Kassel). So I [Comment on the blog post “The transition to seventh edition APA Style”].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APA Style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https://apastyle.apa.org/blog/transition-seventh-edition#comment-4694866690</a:t>
            </a:r>
            <a:endParaRPr lang="cs-CZ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8355DD40-4C76-42BB-ABC4-CE340EFE2C08}"/>
              </a:ext>
            </a:extLst>
          </p:cNvPr>
          <p:cNvSpPr txBox="1">
            <a:spLocks/>
          </p:cNvSpPr>
          <p:nvPr/>
        </p:nvSpPr>
        <p:spPr>
          <a:xfrm>
            <a:off x="585105" y="1207095"/>
            <a:ext cx="8241466" cy="13096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zveřejnění). Název příspěvku [Popis formátu/upřesnění pokud je nutné]. </a:t>
            </a:r>
            <a:r>
              <a:rPr lang="cs-CZ" sz="3800" i="1" dirty="0">
                <a:latin typeface="Arial" panose="020B0604020202020204" pitchFamily="34" charset="0"/>
              </a:rPr>
              <a:t>Název blogu/webu</a:t>
            </a:r>
            <a:r>
              <a:rPr lang="cs-CZ" sz="3800" dirty="0">
                <a:latin typeface="Arial" panose="020B0604020202020204" pitchFamily="34" charset="0"/>
              </a:rPr>
              <a:t>. URL</a:t>
            </a:r>
            <a:endParaRPr lang="cs-CZ" sz="29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fráze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172451" cy="525466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neměníme význam!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není v uvozovkách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–&gt; citace v textu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Doplňují studijní materiál (video):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How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Paraphrase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Research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Papers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(APA, AMA)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55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5879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9" y="1309420"/>
            <a:ext cx="7958001" cy="5548579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 err="1">
                <a:latin typeface="Arial" panose="020B0604020202020204" pitchFamily="34" charset="0"/>
              </a:rPr>
              <a:t>Formá</a:t>
            </a:r>
            <a:r>
              <a:rPr lang="en-GB" sz="3600" dirty="0">
                <a:latin typeface="Arial" panose="020B0604020202020204" pitchFamily="34" charset="0"/>
              </a:rPr>
              <a:t>t: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seznam vždy začíná na nové stránce</a:t>
            </a:r>
            <a:endParaRPr lang="en-GB" sz="32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doporučeno dvojité řádkování a předsazení prvního řádku o 1,25 cm</a:t>
            </a:r>
            <a:endParaRPr lang="en-GB" sz="36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Abecední řazení</a:t>
            </a:r>
            <a:endParaRPr lang="en-GB" sz="36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  <a:endParaRPr lang="cs-CZ" sz="32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práce bez roku vydání (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.) se řadí před práce s rokem vydání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citace děl od jednoho autora předchází citacím děl od více autorů, kde je stejný první autor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díla od více autorů, u kterých je stejný první autor, se řadí abecedně dle příjmení dalšího autora</a:t>
            </a:r>
            <a:endParaRPr lang="en-GB" sz="32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díla od stejného autora/autorů, vydaná ve stejném roce</a:t>
            </a:r>
            <a:endParaRPr lang="en-GB" sz="36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pro rozlišení děl přidáváme za rok vydání malé písmeno (a, b, c ….), tyto písmena za rokem vydání se vkládají i do citací v textu</a:t>
            </a:r>
            <a:endParaRPr lang="en-GB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B398944-6762-4F20-AD39-1034D15A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9899010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" y="1175657"/>
            <a:ext cx="8010253" cy="5482594"/>
          </a:xfrm>
        </p:spPr>
        <p:txBody>
          <a:bodyPr>
            <a:noAutofit/>
          </a:bodyPr>
          <a:lstStyle/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(2005). War 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5–26.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(2007a).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protiváha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moci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globálním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věku</a:t>
            </a:r>
            <a:r>
              <a:rPr lang="cs-CZ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Nová ekonomie světové politiky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(2007b).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Vynalézání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</a:t>
            </a:r>
            <a:r>
              <a:rPr lang="cs-CZ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 teorii reflexivní modernizace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(2009).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(2018).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společnost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Blok, A.,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Tyfield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D., &amp; Zhang, J. Y. (2013). Cosmopolitan communities of climate risk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Networks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1–21. https://doi.org/10.1111/glob.12001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Grande, E., &amp; Cronin, C. (2007).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 Europe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&amp; Winter, R. (2003).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globalization.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Liverpool University Press.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4C1B7A1-1F13-4577-8E96-300E0633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156629" y="285908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Citování</a:t>
            </a:r>
          </a:p>
        </p:txBody>
      </p:sp>
      <p:pic>
        <p:nvPicPr>
          <p:cNvPr id="5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24" y="1363421"/>
            <a:ext cx="4143751" cy="27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5D9255D-CE29-47B5-8FD8-6AD2C6EABF6B}"/>
              </a:ext>
            </a:extLst>
          </p:cNvPr>
          <p:cNvSpPr/>
          <p:nvPr/>
        </p:nvSpPr>
        <p:spPr>
          <a:xfrm>
            <a:off x="1452517" y="4360039"/>
            <a:ext cx="6598085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software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 zjednodušení práce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110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9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software/manažer</a:t>
            </a:r>
            <a:endParaRPr lang="cs-CZ" sz="3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97855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export/import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snadná správa 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edita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přidávání poznámek,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tagů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klíčových slov apod.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převod do jiných citačních stylů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 citací do textu, vytváření seznamů literatury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výměna/sdílení citací s kolegy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282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794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826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8491B-F168-4BB8-A4D5-4D4E9716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B4A04C-F546-48CD-8580-9C2818F8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6" y="1300827"/>
            <a:ext cx="8617907" cy="54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4"/>
            <a:ext cx="3751761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přenesení záznamu z knihovního katalogu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4" y="2262455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Wordu, 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– příklady </a:t>
            </a:r>
            <a:endParaRPr lang="cs-CZ" sz="4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B1702-9B64-4E1C-BF95-5F9FB835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886700" cy="47835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autora/ů není zmíněno v textu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autora/ů je zmíněno v textu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8840C93-A424-45A7-BA3B-4C06110AF42B}"/>
              </a:ext>
            </a:extLst>
          </p:cNvPr>
          <p:cNvSpPr txBox="1"/>
          <p:nvPr/>
        </p:nvSpPr>
        <p:spPr>
          <a:xfrm>
            <a:off x="1638845" y="6409096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cs-CZ" sz="1200" dirty="0"/>
              <a:t>Obr: 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269</a:t>
            </a:r>
            <a:r>
              <a:rPr lang="en-GB" sz="1200" dirty="0"/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D83236-7DE9-4423-A7B9-2E65DF146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01" y="2401729"/>
            <a:ext cx="6294557" cy="7670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D60C902-B486-4545-954C-A07AA3CCE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1" y="4625613"/>
            <a:ext cx="6572292" cy="8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658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078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367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dirty="0">
                <a:hlinkClick r:id="rId4"/>
              </a:rPr>
              <a:t>https://www.youtube.com/watch?v=Hm0TboOcAuM</a:t>
            </a:r>
            <a:br>
              <a:rPr lang="cs-CZ" dirty="0"/>
            </a:br>
            <a:endParaRPr lang="cs-CZ" dirty="0"/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6" tooltip="Connote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6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48182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056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717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zdrojů, které nemají DOI, je zpravidla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C97A0-2EAB-4300-BC17-71A51078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000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Povinný úkol – online cvičení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C7449E-F281-44A5-8D57-CED01E09D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IS MU –&gt;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12 otázek (celkem 42 bodů)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vyhotovení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5.12.2020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úkol je povinný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splnit minimálně na 70% (min. 30 bodů)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3363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55696"/>
            <a:ext cx="7886700" cy="963802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 k APA stylu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95" y="1341121"/>
            <a:ext cx="8516982" cy="5329646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(7th ed.). https://doi.org/10.1037/0000165-000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web APA Style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příklady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https://apastyle.apa.org/style-grammar-guidelines/references/examples/index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2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blog –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https://apastyle.apa.org/blog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University (Indiana, USA): návody + příklady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https://owl.purdue.edu/owl/research_and_citation/apa_style/apa_formatting_and_style_guide/general_format.html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CSUDH University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APA 7th.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https://libguides.csudh.edu/citation/apa-7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55695"/>
            <a:ext cx="7886700" cy="112926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 - video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95" y="1515291"/>
            <a:ext cx="8516982" cy="5155475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26).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https://www.youtube.com/watch?v=zeSIXD6y3WQ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3).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APA in-text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https://www.youtube.com/watch?v=hhD4xaGAcRs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CSUDH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29).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Styles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APA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https://www.youtube.com/watch?v=_fVv2Jt0o18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Wordvice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Editing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18,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Paraphrase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(APA, AMA).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https://www.youtube.com/watch?v=1VACN6X2eF0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51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118953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(Reference list)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92174"/>
            <a:ext cx="7886700" cy="4865676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na konci práce je seznam použité literatury (Reference list)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seznam obsahuje celé </a:t>
            </a:r>
            <a:r>
              <a:rPr lang="cs-CZ" sz="3700" b="1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</a:t>
            </a: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použitých zdrojů –&gt; přesné a úplné informace o dokumentu, podle kterých je možno dokument dohledat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457200">
              <a:lnSpc>
                <a:spcPct val="21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(2005). War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5–26.</a:t>
            </a:r>
          </a:p>
          <a:p>
            <a:pPr marL="468000" indent="-457200">
              <a:lnSpc>
                <a:spcPct val="21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&amp; Winter, R. (2003).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globalization.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Liverpool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>
            <a:extLst>
              <a:ext uri="{FF2B5EF4-FFF2-40B4-BE49-F238E27FC236}">
                <a16:creationId xmlns:a16="http://schemas.microsoft.com/office/drawing/2014/main" id="{3B4F2F62-A07E-4922-ABB3-CF6AAAA20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389" y="1309421"/>
            <a:ext cx="8018961" cy="512621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(n.d.).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Style.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Retrieved March 26, 2020,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https://apastyle.apa.org/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(7th ed.).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https://doi.org/10.1037/0000165-000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Hochschule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München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(2018, Nov 8).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tutorial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hlinkClick r:id="rId5"/>
              </a:rPr>
              <a:t>https://www.youtube.com/watch?v=Hm0TboOcAuM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Masarykova univerzita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Plagiátorství. </a:t>
            </a:r>
            <a:r>
              <a:rPr lang="cs-CZ" dirty="0">
                <a:latin typeface="Arial" panose="020B0604020202020204" pitchFamily="34" charset="0"/>
                <a:hlinkClick r:id="rId6"/>
              </a:rPr>
              <a:t>https://www.muni.cz/o-univerzite/uredni-deska/plagiatorstvi</a:t>
            </a:r>
            <a:endParaRPr 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(2014,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3).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https://www.youtube.com/watch?v=Gv6_HuCYExM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University.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20, 2020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https://owl.purdue.edu/owl/research_and_citation/apa_style/apa_style_introduction.html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26).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https://www.youtube.com/watch?v=zeSIXD6y3WQ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niversity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Guelph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(2013,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17).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Cite your sources: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hen / why to cite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https://www.youtube.com/watch?v=ziG9LtIjRUU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University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of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South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Australia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Library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. (2017,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February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9).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</a:rPr>
              <a:t>Manage Your References: Tools to Help You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[video]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hlinkClick r:id="rId11"/>
              </a:rPr>
              <a:t>https://media.unisa.edu.au/Play/24409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informací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156607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70C0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5635</TotalTime>
  <Words>7460</Words>
  <Application>Microsoft Office PowerPoint</Application>
  <PresentationFormat>Předvádění na obrazovce (4:3)</PresentationFormat>
  <Paragraphs>544</Paragraphs>
  <Slides>81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81</vt:i4>
      </vt:variant>
    </vt:vector>
  </HeadingPairs>
  <TitlesOfParts>
    <vt:vector size="88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Prezentace aplikace PowerPoint</vt:lpstr>
      <vt:lpstr>Obsah</vt:lpstr>
      <vt:lpstr>Prezentace aplikace PowerPoint</vt:lpstr>
      <vt:lpstr>Přímá citace (direct quotation)</vt:lpstr>
      <vt:lpstr>Přímá citace – příklady </vt:lpstr>
      <vt:lpstr>Parafráze</vt:lpstr>
      <vt:lpstr>Parafráze – příklady </vt:lpstr>
      <vt:lpstr>Seznam použité literatury (Reference list)</vt:lpstr>
      <vt:lpstr>Proč citujeme?</vt:lpstr>
      <vt:lpstr>Co nemusíme citovat</vt:lpstr>
      <vt:lpstr>Prezentace aplikace PowerPoint</vt:lpstr>
      <vt:lpstr>Plagiátorství</vt:lpstr>
      <vt:lpstr>Formy plagiátorství</vt:lpstr>
      <vt:lpstr>Prezentace aplikace PowerPoint</vt:lpstr>
      <vt:lpstr>Citační styl</vt:lpstr>
      <vt:lpstr>Nejpoužívanější styly na FSS</vt:lpstr>
      <vt:lpstr>Prezentace aplikace PowerPoint</vt:lpstr>
      <vt:lpstr>APA style</vt:lpstr>
      <vt:lpstr>Prezentace aplikace PowerPoint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Sekundární citace</vt:lpstr>
      <vt:lpstr>Sekundární citace</vt:lpstr>
      <vt:lpstr>Prezentace aplikace PowerPoint</vt:lpstr>
      <vt:lpstr>Reference list</vt:lpstr>
      <vt:lpstr>Autor – způsob zápisu jmen autorů</vt:lpstr>
      <vt:lpstr>Autor – způsob zápisu jmen autorů</vt:lpstr>
      <vt:lpstr>Kolektivní autor </vt:lpstr>
      <vt:lpstr>Dokumenty bez autora</vt:lpstr>
      <vt:lpstr>Datum</vt:lpstr>
      <vt:lpstr>Datum</vt:lpstr>
      <vt:lpstr>Název</vt:lpstr>
      <vt:lpstr>Název</vt:lpstr>
      <vt:lpstr>Zdroj </vt:lpstr>
      <vt:lpstr>DOI a URL</vt:lpstr>
      <vt:lpstr>Prezentace aplikace PowerPoint</vt:lpstr>
      <vt:lpstr>Knihy</vt:lpstr>
      <vt:lpstr>Knihy</vt:lpstr>
      <vt:lpstr>Knihy</vt:lpstr>
      <vt:lpstr>Kapitola v editované knize</vt:lpstr>
      <vt:lpstr>Heslo ve slovníku/encyklopedii</vt:lpstr>
      <vt:lpstr>Článek v časopise</vt:lpstr>
      <vt:lpstr>Článek v časopise</vt:lpstr>
      <vt:lpstr>Článek v časopise</vt:lpstr>
      <vt:lpstr>Článek</vt:lpstr>
      <vt:lpstr>Disertace, diplomové práce – dostupné v archívech/databázích</vt:lpstr>
      <vt:lpstr>Disertace, diplomové práce – dostupné pouze v tištěné podobě</vt:lpstr>
      <vt:lpstr>Zákony</vt:lpstr>
      <vt:lpstr>Výzkumné a jiné zprávy (reports)</vt:lpstr>
      <vt:lpstr>Příspěvek na webu, část webu</vt:lpstr>
      <vt:lpstr>Sociální média</vt:lpstr>
      <vt:lpstr>YouTube, streamovaná videa</vt:lpstr>
      <vt:lpstr>Příspěvek na blogu</vt:lpstr>
      <vt:lpstr>Prezentace aplikace PowerPoint</vt:lpstr>
      <vt:lpstr>Seznam použité literatury</vt:lpstr>
      <vt:lpstr>Seznam použité literatury</vt:lpstr>
      <vt:lpstr>Prezentace aplikace PowerPoint</vt:lpstr>
      <vt:lpstr>Citační software/manažer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Kontrola importovaných citací</vt:lpstr>
      <vt:lpstr>Povinný úkol – online cvičení</vt:lpstr>
      <vt:lpstr>Doporučené zdroje k APA stylu</vt:lpstr>
      <vt:lpstr>Doporučené zdroje - video</vt:lpstr>
      <vt:lpstr>Prezentace aplikace PowerPoint</vt:lpstr>
      <vt:lpstr>Seznam použité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Blanka Farkašová</dc:creator>
  <cp:lastModifiedBy>Blanka Farkašová</cp:lastModifiedBy>
  <cp:revision>538</cp:revision>
  <dcterms:created xsi:type="dcterms:W3CDTF">2019-07-22T10:37:01Z</dcterms:created>
  <dcterms:modified xsi:type="dcterms:W3CDTF">2020-11-04T21:45:36Z</dcterms:modified>
</cp:coreProperties>
</file>