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60" r:id="rId5"/>
    <p:sldId id="270" r:id="rId6"/>
    <p:sldId id="312" r:id="rId7"/>
    <p:sldId id="311" r:id="rId8"/>
    <p:sldId id="338" r:id="rId9"/>
    <p:sldId id="309" r:id="rId10"/>
    <p:sldId id="308" r:id="rId11"/>
    <p:sldId id="307" r:id="rId12"/>
    <p:sldId id="339" r:id="rId13"/>
    <p:sldId id="340" r:id="rId14"/>
    <p:sldId id="342" r:id="rId15"/>
    <p:sldId id="343" r:id="rId16"/>
    <p:sldId id="344" r:id="rId17"/>
    <p:sldId id="325" r:id="rId18"/>
    <p:sldId id="261" r:id="rId19"/>
    <p:sldId id="262" r:id="rId20"/>
    <p:sldId id="264" r:id="rId21"/>
    <p:sldId id="265" r:id="rId22"/>
    <p:sldId id="266" r:id="rId23"/>
    <p:sldId id="267" r:id="rId24"/>
    <p:sldId id="387" r:id="rId25"/>
    <p:sldId id="346" r:id="rId26"/>
    <p:sldId id="284" r:id="rId27"/>
    <p:sldId id="285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295" r:id="rId46"/>
    <p:sldId id="299" r:id="rId47"/>
    <p:sldId id="369" r:id="rId48"/>
    <p:sldId id="347" r:id="rId49"/>
    <p:sldId id="313" r:id="rId50"/>
    <p:sldId id="315" r:id="rId5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5IR0MhpU7zm9CCiK1yXQ/P4+9h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Humpolík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1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032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290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255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4750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7619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56174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2613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61330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13ab93460_0_13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g613ab9346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13ab93460_0_20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g613ab9346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13ab93460_0_33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g613ab9346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3ab93460_0_40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613ab9346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13ab93460_0_4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613ab9346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13ab93460_0_55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613ab9346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55023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613ab93460_0_104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613ab9346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13ab93460_0_109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613ab93460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613ab93460_0_9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613ab93460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1b513c6b4_0_55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0" name="Google Shape;310;g41b513c6b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41b513c6b4_0_6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g41b513c6b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fc877e4a_0_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g5ffc877e4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1b513c6b4_0_7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41b513c6b4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41b513c6b4_0_78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" name="Google Shape;333;g41b513c6b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1b513c6b4_0_119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41b513c6b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41b513c6b4_0_125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2" name="Google Shape;382;g41b513c6b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1b513c6b4_0_1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41b513c6b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41b513c6b4_0_13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" name="Google Shape;388;g41b513c6b4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7337775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60a5cf5ecd_0_112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60a5cf5ecd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1607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07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7" name="Google Shape;507;g60a5cf5ecd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613c9f9505_0_12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g613c9f9505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ffc877e4a_0_30:notes"/>
          <p:cNvSpPr txBox="1">
            <a:spLocks noGrp="1"/>
          </p:cNvSpPr>
          <p:nvPr>
            <p:ph type="body" idx="1"/>
          </p:nvPr>
        </p:nvSpPr>
        <p:spPr>
          <a:xfrm>
            <a:off x="679768" y="4777196"/>
            <a:ext cx="5438140" cy="390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g5ffc877e4a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4637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91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59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613ab93460_0_168:notes"/>
          <p:cNvSpPr txBox="1">
            <a:spLocks noGrp="1"/>
          </p:cNvSpPr>
          <p:nvPr>
            <p:ph type="body" idx="1"/>
          </p:nvPr>
        </p:nvSpPr>
        <p:spPr>
          <a:xfrm>
            <a:off x="685800" y="4399847"/>
            <a:ext cx="5486400" cy="3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g613ab9346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91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část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MvfpkSp1Ok&amp;feature=youtu.b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overview/scopu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uk.muni.cz/vyuka/materialy/discovery/index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nihovna.fss.muni.cz/ckeditor/includes/files/Soubory/bookport%20navod%20pro%20prihlaseni%20mobil_aktualni.png" TargetMode="External"/><Relationship Id="rId4" Type="http://schemas.openxmlformats.org/officeDocument/2006/relationships/hyperlink" Target="https://knihovna.fss.muni.cz/ckeditor/includes/files/Soubory/bookport%20navod%20pro%20prihlaseni_pc_aktualni.p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vna.fss.muni.cz/ezdroje.php?podsekce=72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sk.sagepub.com/reference/research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uvi.lf1.cuni.cz/hirschuv-index-h-inde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290" y="0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649946" y="2096718"/>
            <a:ext cx="8396400" cy="1671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</a:t>
            </a:r>
            <a:r>
              <a:rPr lang="cs-CZ" sz="4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bc.</a:t>
            </a:r>
            <a:r>
              <a:rPr lang="cs-CZ" sz="4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studenty  PSYb2780</a:t>
            </a:r>
            <a:endParaRPr sz="4400" b="1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649946" y="372262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Mgr. Dana Mazancová, </a:t>
            </a:r>
            <a:r>
              <a:rPr lang="cs-CZ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</a:t>
            </a:r>
            <a:r>
              <a:rPr lang="cs-CZ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49946" y="5630176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19. </a:t>
            </a:r>
            <a:r>
              <a:rPr lang="cs-CZ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listopadu 2020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Výpočet IF 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8BAE42B-B130-437C-BF80-B9AF7939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7" y="894168"/>
            <a:ext cx="8848393" cy="506966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24FA63A-334E-4857-B277-833471773D19}"/>
              </a:ext>
            </a:extLst>
          </p:cNvPr>
          <p:cNvSpPr txBox="1"/>
          <p:nvPr/>
        </p:nvSpPr>
        <p:spPr>
          <a:xfrm>
            <a:off x="485192" y="6027003"/>
            <a:ext cx="817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kumimoji="0" lang="cs-CZ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Výpočet IF zde vkládám pro zajímavost, není třeba jej běžně vypočítávat, lze jej zjistit v JCR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86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466531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Krátký 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tutoriál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v češtině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816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databáze, producent </a:t>
            </a:r>
            <a:r>
              <a:rPr kumimoji="0" lang="cs-CZ" altLang="cs-CZ" sz="30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Téměř 60 milionů záznamů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24.000 recenzovaných vědeckých časopisů ze všech vědních oblastí, odborné knihy a jejich části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zaměření na Evropu (včetně vybraných časopisů z České republiky) 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Plné pokrytí dat garantuje od r. 1996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Každoročně jsou přidány zhruba 3 miliony záznamů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064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Indikátory SJR, SNIP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Metrika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pro měření "prestiže" časopisů: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SJR (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SCImago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Rank)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hodnota indikátoru pro daný časopis (do hodnoty se promítá vědecký obor, kvalita a renomé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časop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.)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SNIP (Source-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Normalized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per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Paper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měří kontextuální citační dopad na základě celkového počtu citací v jednotlivých věd. obor.)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86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H-index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Pro výpočet používá 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h-index (</a:t>
            </a:r>
            <a:r>
              <a:rPr kumimoji="0" lang="cs-CZ" alt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highly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cs-CZ" altLang="cs-CZ" sz="30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cited</a:t>
            </a:r>
            <a:r>
              <a:rPr kumimoji="0" lang="cs-CZ" altLang="cs-CZ" sz="30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index - index vysoké citovanosti)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2006- vyvinut prof. Hirschem z Kalifornské univerzity v San Diegu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Výpočet dopadu a kvantity vědecké výkonnosti jednotlivých badatelů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Arial"/>
                <a:sym typeface="Arial"/>
              </a:rPr>
              <a:t>Výpočet - vědec má index h, pokud h-počet jeho publikací získaly každá alespoň h-počet citací, zatímco ostatní práce mají každá méně než h citací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33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06908" y="438539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Scopus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Uživatelské příručky</a:t>
            </a:r>
            <a:endParaRPr kumimoji="0" lang="cs-CZ" altLang="cs-CZ" sz="30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139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539393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Impact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factor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x h-index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cs-CZ" altLang="cs-CZ" sz="3000" b="1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3000" b="1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factor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se zakládá na evaluaci časopisů, </a:t>
            </a:r>
            <a:r>
              <a:rPr kumimoji="0" lang="cs-CZ" altLang="cs-CZ" sz="3000" b="1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h-index</a:t>
            </a:r>
            <a:r>
              <a:rPr kumimoji="0" lang="cs-CZ" alt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je založen na celkové práci konkrétního výzkumníka a nepřihlíží k vlivu vnějších faktorů (např. redakční strategie)</a:t>
            </a:r>
            <a:endParaRPr kumimoji="0" lang="cs-CZ" altLang="cs-CZ" sz="30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137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01209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Knowledge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"Delší" historie, z počátku hlavně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anglo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-americká produkce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Journal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Reports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factor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4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endParaRPr kumimoji="0" lang="cs-CZ" altLang="cs-CZ" sz="24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Od počátku zaměření na Evropu (i časopisy z ČR)</a:t>
            </a:r>
          </a:p>
          <a:p>
            <a:pPr marL="1128713" marR="0" lvl="1" indent="-41910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Jiné metriky - h index, SNIP, SJR</a:t>
            </a: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7666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13ab93460_0_13"/>
          <p:cNvSpPr txBox="1"/>
          <p:nvPr/>
        </p:nvSpPr>
        <p:spPr>
          <a:xfrm>
            <a:off x="414475" y="459575"/>
            <a:ext cx="8880900" cy="4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62"/>
              </a:spcBef>
              <a:spcAft>
                <a:spcPts val="0"/>
              </a:spcAft>
              <a:buClr>
                <a:srgbClr val="000000"/>
              </a:buClr>
              <a:buSzPts val="2565"/>
              <a:buFont typeface="Arial"/>
              <a:buNone/>
              <a:tabLst/>
              <a:defRPr/>
            </a:pPr>
            <a:endParaRPr kumimoji="0" sz="25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613ab93460_0_13" descr="ED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613ab93460_0_13"/>
          <p:cNvSpPr txBox="1"/>
          <p:nvPr/>
        </p:nvSpPr>
        <p:spPr>
          <a:xfrm>
            <a:off x="1730725" y="5299075"/>
            <a:ext cx="5985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  <a:tabLst/>
              <a:defRPr/>
            </a:pPr>
            <a:r>
              <a:rPr kumimoji="0" lang="cs-CZ" sz="5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discovery.muni.cz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13ab93460_0_20"/>
          <p:cNvSpPr txBox="1"/>
          <p:nvPr/>
        </p:nvSpPr>
        <p:spPr>
          <a:xfrm>
            <a:off x="603681" y="571825"/>
            <a:ext cx="7827937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32" name="Google Shape;132;g613ab93460_0_20"/>
          <p:cNvSpPr txBox="1"/>
          <p:nvPr/>
        </p:nvSpPr>
        <p:spPr>
          <a:xfrm>
            <a:off x="414475" y="2137050"/>
            <a:ext cx="8017144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Na základě jednoho vyhledávacího  dotazu umožňuje prohledávat více zdrojů současně v rámci jednoho rozhraní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Podpora vzdáleného přístupu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Producent fa EBSCO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86607" y="177274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15585" y="1038336"/>
            <a:ext cx="8470962" cy="5815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0448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Úvodní lekce - samostudium</a:t>
            </a:r>
          </a:p>
          <a:p>
            <a:pPr marL="838518" lvl="1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práce s informacemi - informační a post-informační společnost, informační gramotnost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</a:p>
          <a:p>
            <a:pPr marL="838518" lvl="1"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informační zdroje - typy, licencované zdroje, kde hledat?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600" b="1" dirty="0">
                <a:solidFill>
                  <a:schemeClr val="tx1"/>
                </a:solidFill>
                <a:latin typeface="Arial"/>
                <a:cs typeface="Arial"/>
                <a:sym typeface="Arial"/>
              </a:rPr>
              <a:t>Seminář 1 - praktická práce s elektronickými informačními zdroji</a:t>
            </a:r>
            <a:endParaRPr sz="2600" b="1" dirty="0">
              <a:solidFill>
                <a:schemeClr val="tx1"/>
              </a:solidFill>
              <a:latin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samostudium – opakování a případné upřesnění látky</a:t>
            </a: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b="1" dirty="0">
                <a:latin typeface="Arial"/>
                <a:ea typeface="Arial"/>
                <a:cs typeface="Arial"/>
                <a:sym typeface="Arial"/>
              </a:rPr>
              <a:t>Přednáška citace, citování, plagiátorství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Bef>
                <a:spcPts val="1000"/>
              </a:spcBef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základní terminologie, citační styl APA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27976" algn="l" rtl="0">
              <a:spcAft>
                <a:spcPts val="500"/>
              </a:spcAft>
              <a:buSzPts val="1800"/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23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04482" algn="l" rtl="0">
              <a:lnSpc>
                <a:spcPct val="140000"/>
              </a:lnSpc>
              <a:spcBef>
                <a:spcPts val="881"/>
              </a:spcBef>
              <a:spcAft>
                <a:spcPts val="0"/>
              </a:spcAft>
              <a:buSzPts val="1800"/>
              <a:buFont typeface="Wingdings" panose="05000000000000000000" pitchFamily="2" charset="2"/>
              <a:buChar char="q"/>
            </a:pPr>
            <a:r>
              <a:rPr lang="cs-CZ" sz="2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600" b="1" dirty="0">
                <a:solidFill>
                  <a:srgbClr val="FF00FF"/>
                </a:solidFill>
                <a:latin typeface="Arial"/>
                <a:cs typeface="Arial"/>
                <a:sym typeface="Arial"/>
              </a:rPr>
              <a:t>Seminář 2 - praktická práce s elektronickými informačními zdroji</a:t>
            </a:r>
            <a:endParaRPr sz="2600" b="1" dirty="0">
              <a:solidFill>
                <a:srgbClr val="FF00FF"/>
              </a:solidFill>
              <a:latin typeface="Arial"/>
              <a:cs typeface="Arial"/>
              <a:sym typeface="Arial"/>
            </a:endParaRP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nadstavbové nástroje </a:t>
            </a:r>
          </a:p>
          <a:p>
            <a:pPr marL="800100" lvl="1" indent="-327976">
              <a:spcBef>
                <a:spcPts val="1000"/>
              </a:spcBef>
              <a:spcAft>
                <a:spcPts val="500"/>
              </a:spcAft>
              <a:buFont typeface="Wingdings" panose="05000000000000000000" pitchFamily="2" charset="2"/>
              <a:buChar char="v"/>
            </a:pPr>
            <a:r>
              <a:rPr lang="cs-CZ" sz="2300" dirty="0">
                <a:latin typeface="Arial"/>
                <a:ea typeface="Arial"/>
                <a:cs typeface="Arial"/>
                <a:sym typeface="Arial"/>
              </a:rPr>
              <a:t>databáze elektronických knih, e-knihy</a:t>
            </a:r>
            <a:endParaRPr sz="2300" dirty="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3ab93460_0_33"/>
          <p:cNvSpPr txBox="1"/>
          <p:nvPr/>
        </p:nvSpPr>
        <p:spPr>
          <a:xfrm>
            <a:off x="282925" y="571825"/>
            <a:ext cx="8361345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Discovery</a:t>
            </a: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Service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46" name="Google Shape;146;g613ab93460_0_33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prohledávání: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Souborného katalogu knihoven MU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Univerzitních databází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Databází elektronických knih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Závěrečných prací MU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838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Wingdings" panose="05000000000000000000" pitchFamily="2" charset="2"/>
              <a:buChar char="v"/>
              <a:tabLst/>
              <a:defRPr/>
            </a:pPr>
            <a:r>
              <a:rPr kumimoji="0" lang="cs-CZ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Volně dostupných zdrojů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13ab93460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613ab93460_0_40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Více informací o EDS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53" name="Google Shape;153;g613ab93460_0_40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Můžete využít např. tento </a:t>
            </a:r>
            <a:r>
              <a:rPr kumimoji="0" lang="cs-CZ" sz="32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interaktivní</a:t>
            </a:r>
            <a:r>
              <a:rPr kumimoji="0" lang="cs-CZ" sz="32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tutoriál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3ab93460_0_48"/>
          <p:cNvSpPr txBox="1"/>
          <p:nvPr/>
        </p:nvSpPr>
        <p:spPr>
          <a:xfrm>
            <a:off x="282925" y="57182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40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Full Text </a:t>
            </a:r>
            <a:r>
              <a:rPr kumimoji="0" lang="cs-CZ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Finder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0" name="Google Shape;160;g613ab93460_0_48"/>
          <p:cNvSpPr txBox="1"/>
          <p:nvPr/>
        </p:nvSpPr>
        <p:spPr>
          <a:xfrm>
            <a:off x="414475" y="213705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Pokud v databázi není obsažen plný text 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dokumentu, tak je prostřednictvím této  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služby nabídnuto jeho dohledání v jiném 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tabLst/>
              <a:defRPr/>
            </a:pPr>
            <a:r>
              <a:rPr kumimoji="0" lang="cs-CZ" sz="3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zdroji (databázi, katalogu, vyhledávači)</a:t>
            </a:r>
            <a:endParaRPr kumimoji="0" sz="3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613ab93460_0_55"/>
          <p:cNvSpPr txBox="1"/>
          <p:nvPr/>
        </p:nvSpPr>
        <p:spPr>
          <a:xfrm>
            <a:off x="414474" y="581700"/>
            <a:ext cx="8463711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Seznam dostupných časopisů a knih na MU</a:t>
            </a:r>
            <a:endParaRPr kumimoji="0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alibri"/>
            </a:endParaRPr>
          </a:p>
        </p:txBody>
      </p:sp>
      <p:sp>
        <p:nvSpPr>
          <p:cNvPr id="167" name="Google Shape;167;g613ab93460_0_55"/>
          <p:cNvSpPr txBox="1"/>
          <p:nvPr/>
        </p:nvSpPr>
        <p:spPr>
          <a:xfrm>
            <a:off x="414475" y="2264734"/>
            <a:ext cx="8070306" cy="321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Umožňuje zjistit, zda má MU přístup k elektronické verzi zadaného časopisu nebo knihy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1397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  <a:tabLst/>
              <a:defRPr/>
            </a:pP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❑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Je propojen s technologií A-to-Z Link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Resolver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(EBSCO Full Text </a:t>
            </a:r>
            <a:r>
              <a:rPr kumimoji="0" lang="cs-CZ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Finder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)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68806" y="101209"/>
            <a:ext cx="840866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Shrnutí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Jednoduché i pokročilé vyhledávání – možnost vztáhnout k jednotlivým vědním oborům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Full Text </a:t>
            </a:r>
            <a:r>
              <a:rPr lang="cs-CZ" altLang="cs-CZ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Finder</a:t>
            </a: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dirty="0">
                <a:latin typeface="Calibri" panose="020F0502020204030204" pitchFamily="34" charset="0"/>
                <a:cs typeface="Calibri" panose="020F0502020204030204" pitchFamily="34" charset="0"/>
              </a:rPr>
              <a:t>- linker ke zdroji, kde se nachází plný text dokumentu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lang="cs-CZ" altLang="cs-CZ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Seznam dostupných časopisů a knih </a:t>
            </a:r>
            <a:r>
              <a:rPr lang="cs-CZ" altLang="cs-CZ" sz="3200" b="1">
                <a:latin typeface="Calibri" panose="020F0502020204030204" pitchFamily="34" charset="0"/>
                <a:cs typeface="Calibri" panose="020F0502020204030204" pitchFamily="34" charset="0"/>
              </a:rPr>
              <a:t>na MU </a:t>
            </a:r>
            <a:endParaRPr lang="cs-CZ" altLang="cs-CZ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09613" marR="0" lvl="1" indent="0" algn="l" defTabSz="914400" rtl="0" eaLnBrk="0" fontAlgn="base" latinLnBrk="0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998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613ab93460_0_10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613ab93460_0_104"/>
          <p:cNvSpPr txBox="1"/>
          <p:nvPr/>
        </p:nvSpPr>
        <p:spPr>
          <a:xfrm>
            <a:off x="723014" y="2200940"/>
            <a:ext cx="7240772" cy="4040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Licencované databáze e-knih</a:t>
            </a: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613ab93460_0_10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Colection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Google Shape;299;g613ab93460_0_109"/>
          <p:cNvSpPr txBox="1"/>
          <p:nvPr/>
        </p:nvSpPr>
        <p:spPr>
          <a:xfrm>
            <a:off x="424350" y="1970001"/>
            <a:ext cx="8081400" cy="395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Multioborová kolekce e-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books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pro MU na rok 2020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Více než 180.000 e-knih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Ukládání do složky (pro trvalé uložení je zapotřebí si založit účet v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EBSCO)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Offline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čtení přes Adobe Digital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Editions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Sdílení s dalšími uživateli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261937" algn="l" defTabSz="914400" rtl="0" eaLnBrk="1" fontAlgn="auto" latinLnBrk="0" hangingPunct="1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Import do Citace.com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EndNote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Web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0" name="Google Shape;300;g613ab93460_0_109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8A02AAB-9EF5-48E0-BBC1-D7943FAD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5539"/>
            <a:ext cx="9144000" cy="60669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137CF9-2EBD-4245-A762-7CEEF2C4F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341"/>
            <a:ext cx="9144000" cy="448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13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2C17094-484D-46AD-8CB1-F1E06FA2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069" y="431564"/>
            <a:ext cx="8369558" cy="998375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EBSCO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Ebook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Academic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Collection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–</a:t>
            </a:r>
            <a:r>
              <a:rPr lang="cs-CZ" sz="31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zobrazení konkrétního titulu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B393AC8-EB97-4DA9-9B8F-3A6502774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5159"/>
            <a:ext cx="9144000" cy="482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28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g5ffc877e4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g5ffc877e4a_0_0"/>
          <p:cNvSpPr txBox="1">
            <a:spLocks noGrp="1"/>
          </p:cNvSpPr>
          <p:nvPr>
            <p:ph type="title"/>
          </p:nvPr>
        </p:nvSpPr>
        <p:spPr>
          <a:xfrm>
            <a:off x="628650" y="393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Na co se dnes zaměříme?</a:t>
            </a:r>
            <a:endParaRPr sz="4000" dirty="0"/>
          </a:p>
        </p:txBody>
      </p:sp>
      <p:sp>
        <p:nvSpPr>
          <p:cNvPr id="105" name="Google Shape;105;g5ffc877e4a_0_0"/>
          <p:cNvSpPr txBox="1">
            <a:spLocks noGrp="1"/>
          </p:cNvSpPr>
          <p:nvPr>
            <p:ph type="body" idx="1"/>
          </p:nvPr>
        </p:nvSpPr>
        <p:spPr>
          <a:xfrm>
            <a:off x="628650" y="1474501"/>
            <a:ext cx="7886700" cy="49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Úkol: </a:t>
            </a:r>
            <a:r>
              <a:rPr lang="cs-CZ" sz="3000" dirty="0">
                <a:ea typeface="Verdana"/>
                <a:cs typeface="Verdana"/>
                <a:sym typeface="Verdana"/>
              </a:rPr>
              <a:t>kontrola, společné chyby, diskuse</a:t>
            </a: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Citační a abstraktové databáze: </a:t>
            </a:r>
          </a:p>
          <a:p>
            <a:pPr lvl="1" indent="-457200">
              <a:buSzPct val="80000"/>
              <a:buFont typeface="Wingdings" panose="05000000000000000000" pitchFamily="2" charset="2"/>
              <a:buChar char="v"/>
            </a:pPr>
            <a:r>
              <a:rPr lang="cs-CZ" sz="3000" dirty="0">
                <a:ea typeface="Verdana"/>
                <a:cs typeface="Verdana"/>
                <a:sym typeface="Verdana"/>
              </a:rPr>
              <a:t>Web </a:t>
            </a:r>
            <a:r>
              <a:rPr lang="cs-CZ" sz="3000" dirty="0" err="1">
                <a:ea typeface="Verdana"/>
                <a:cs typeface="Verdana"/>
                <a:sym typeface="Verdana"/>
              </a:rPr>
              <a:t>of</a:t>
            </a:r>
            <a:r>
              <a:rPr lang="cs-CZ" sz="3000" dirty="0">
                <a:ea typeface="Verdana"/>
                <a:cs typeface="Verdana"/>
                <a:sym typeface="Verdana"/>
              </a:rPr>
              <a:t> Science</a:t>
            </a:r>
          </a:p>
          <a:p>
            <a:pPr lvl="1" indent="-457200">
              <a:buSzPct val="80000"/>
              <a:buFont typeface="Wingdings" panose="05000000000000000000" pitchFamily="2" charset="2"/>
              <a:buChar char="v"/>
            </a:pPr>
            <a:r>
              <a:rPr lang="cs-CZ" sz="3000" dirty="0" err="1">
                <a:ea typeface="Verdana"/>
                <a:cs typeface="Verdana"/>
                <a:sym typeface="Verdana"/>
              </a:rPr>
              <a:t>Scopus</a:t>
            </a:r>
            <a:endParaRPr lang="cs-CZ" sz="3000" dirty="0">
              <a:ea typeface="Verdana"/>
              <a:cs typeface="Verdana"/>
              <a:sym typeface="Verdana"/>
            </a:endParaRP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en-US" sz="3000" b="1" dirty="0">
                <a:ea typeface="Verdana"/>
                <a:cs typeface="Verdana"/>
                <a:sym typeface="Verdana"/>
              </a:rPr>
              <a:t>EBSCO Discovery</a:t>
            </a:r>
            <a:r>
              <a:rPr lang="cs-CZ" sz="3000" b="1" dirty="0">
                <a:ea typeface="Verdana"/>
                <a:cs typeface="Verdana"/>
                <a:sym typeface="Verdana"/>
              </a:rPr>
              <a:t> </a:t>
            </a:r>
            <a:r>
              <a:rPr lang="cs-CZ" sz="3000" b="1" dirty="0" err="1">
                <a:ea typeface="Verdana"/>
                <a:cs typeface="Verdana"/>
                <a:sym typeface="Verdana"/>
              </a:rPr>
              <a:t>Service</a:t>
            </a:r>
            <a:endParaRPr lang="cs-CZ" sz="3000" b="1" dirty="0">
              <a:ea typeface="Verdana"/>
              <a:cs typeface="Verdana"/>
              <a:sym typeface="Verdana"/>
            </a:endParaRPr>
          </a:p>
          <a:p>
            <a:pPr indent="-457200">
              <a:buSzPct val="100000"/>
              <a:buFont typeface="Wingdings" panose="05000000000000000000" pitchFamily="2" charset="2"/>
              <a:buChar char="q"/>
            </a:pPr>
            <a:r>
              <a:rPr lang="cs-CZ" sz="3000" b="1" dirty="0">
                <a:ea typeface="Verdana"/>
                <a:cs typeface="Verdana"/>
                <a:sym typeface="Verdana"/>
              </a:rPr>
              <a:t>E-knihy</a:t>
            </a:r>
          </a:p>
          <a:p>
            <a:pPr marL="0" indent="0">
              <a:buNone/>
            </a:pPr>
            <a:endParaRPr lang="cs-CZ" sz="3000" dirty="0">
              <a:ea typeface="Verdana"/>
              <a:cs typeface="Verdana"/>
              <a:sym typeface="Verdana"/>
            </a:endParaRPr>
          </a:p>
          <a:p>
            <a:pPr indent="-457200">
              <a:buFont typeface="Wingdings" panose="05000000000000000000" pitchFamily="2" charset="2"/>
              <a:buChar char="q"/>
            </a:pPr>
            <a:endParaRPr lang="cs-CZ" sz="3000" b="1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Clr>
                <a:prstClr val="black"/>
              </a:buClr>
              <a:buSzPct val="100000"/>
              <a:buNone/>
            </a:pPr>
            <a:endParaRPr lang="en-US" sz="2700" kern="1200" dirty="0">
              <a:solidFill>
                <a:prstClr val="black"/>
              </a:solidFill>
              <a:ea typeface="Verdana"/>
              <a:cs typeface="Verdana"/>
              <a:sym typeface="Verdana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cs-CZ" sz="2400" b="1" dirty="0"/>
          </a:p>
          <a:p>
            <a:pPr marL="114300" lvl="0" indent="0">
              <a:spcAft>
                <a:spcPts val="60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0000FF"/>
              </a:solidFill>
              <a:latin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b="1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41b513c6b4_0_55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0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Výpůjčka e-knih - Adobe Digital </a:t>
            </a:r>
            <a:r>
              <a:rPr lang="cs-CZ" sz="30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Editions</a:t>
            </a:r>
            <a:endParaRPr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Google Shape;314;g41b513c6b4_0_55"/>
          <p:cNvSpPr txBox="1"/>
          <p:nvPr/>
        </p:nvSpPr>
        <p:spPr>
          <a:xfrm>
            <a:off x="503275" y="1970001"/>
            <a:ext cx="7644132" cy="362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0734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Ke stažení (vypůjčení) e-knih je potřebné nainstalovat do počítače  </a:t>
            </a:r>
            <a:r>
              <a:rPr kumimoji="0" lang="cs-CZ" sz="2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Adobe® Digital </a:t>
            </a:r>
            <a:r>
              <a:rPr kumimoji="0" lang="cs-CZ" sz="2800" b="0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3"/>
              </a:rPr>
              <a:t>Editions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 aktivovat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AdobeID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E-knihy lze stáhnout do kteréhokoliv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zařízení, které podporuje Adobe® Digital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Editions</a:t>
            </a:r>
            <a:r>
              <a:rPr kumimoji="0" 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Možnost číst knihy na zařízení s OS Android (android market) a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iPad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41b513c6b4_0_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41b513c6b4_0_62"/>
          <p:cNvSpPr txBox="1">
            <a:spLocks noGrp="1"/>
          </p:cNvSpPr>
          <p:nvPr>
            <p:ph type="title"/>
          </p:nvPr>
        </p:nvSpPr>
        <p:spPr>
          <a:xfrm>
            <a:off x="400692" y="150300"/>
            <a:ext cx="808463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Editions</a:t>
            </a:r>
            <a:endParaRPr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2" name="Google Shape;322;g41b513c6b4_0_62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41b513c6b4_0_62" descr="ADE verze 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28688"/>
            <a:ext cx="9144000" cy="5929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41b513c6b4_0_70"/>
          <p:cNvSpPr txBox="1">
            <a:spLocks noGrp="1"/>
          </p:cNvSpPr>
          <p:nvPr>
            <p:ph type="title"/>
          </p:nvPr>
        </p:nvSpPr>
        <p:spPr>
          <a:xfrm>
            <a:off x="403925" y="318498"/>
            <a:ext cx="8396100" cy="5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Adobe Digital </a:t>
            </a:r>
            <a:r>
              <a:rPr lang="cs-CZ" sz="3400" b="1" dirty="0" err="1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Editions</a:t>
            </a:r>
            <a:r>
              <a:rPr lang="cs-CZ" sz="34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 - otevřená kniha</a:t>
            </a:r>
            <a:endParaRPr sz="3400" dirty="0"/>
          </a:p>
        </p:txBody>
      </p:sp>
      <p:sp>
        <p:nvSpPr>
          <p:cNvPr id="329" name="Google Shape;329;g41b513c6b4_0_70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41b513c6b4_0_70" descr="ADE verze 2 otevrena kniha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913" y="1357300"/>
            <a:ext cx="8215313" cy="5500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1b513c6b4_0_78"/>
          <p:cNvSpPr txBox="1">
            <a:spLocks noGrp="1"/>
          </p:cNvSpPr>
          <p:nvPr>
            <p:ph type="title"/>
          </p:nvPr>
        </p:nvSpPr>
        <p:spPr>
          <a:xfrm>
            <a:off x="531300" y="532362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Sage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Knowledge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Google Shape;337;g41b513c6b4_0_78"/>
          <p:cNvSpPr txBox="1"/>
          <p:nvPr/>
        </p:nvSpPr>
        <p:spPr>
          <a:xfrm>
            <a:off x="204400" y="1626780"/>
            <a:ext cx="8599358" cy="5007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683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200"/>
              <a:buFont typeface="Arial"/>
              <a:buChar char="❑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Více než 1700 e-knih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1115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Vydavatelství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Sage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Publications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11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kolekce: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Counseling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Psychotherapy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Geography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Earth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Environmental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Health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Care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Media,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Communication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Cultural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Studies</a:t>
            </a: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4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Politics</a:t>
            </a:r>
            <a:r>
              <a:rPr kumimoji="0" lang="cs-CZ" sz="240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and International Relations</a:t>
            </a:r>
            <a:endParaRPr kumimoji="0" sz="240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Psychology</a:t>
            </a:r>
            <a:endParaRPr kumimoji="0" sz="2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43000" marR="0" lvl="2" indent="-254000" algn="l" defTabSz="914400" rtl="0" eaLnBrk="1" fontAlgn="auto" latinLnBrk="0" hangingPunct="1">
              <a:lnSpc>
                <a:spcPct val="11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•"/>
              <a:tabLst/>
              <a:defRPr/>
            </a:pPr>
            <a:r>
              <a:rPr kumimoji="0" lang="cs-CZ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Sociology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71898C-97E6-4592-8058-C9C1915A5E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447" r="1734" b="5102"/>
          <a:stretch/>
        </p:blipFill>
        <p:spPr>
          <a:xfrm>
            <a:off x="0" y="149290"/>
            <a:ext cx="9144000" cy="641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63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28EC23-7B41-44AF-AD75-FD9A2A36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87"/>
            <a:ext cx="9144000" cy="52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07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A30C155-6C9A-436F-A6B7-EBF99123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3041"/>
            <a:ext cx="9144000" cy="53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52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A60DA0B-FC1A-417A-AAB6-AB5A7DAC454B}"/>
              </a:ext>
            </a:extLst>
          </p:cNvPr>
          <p:cNvSpPr txBox="1"/>
          <p:nvPr/>
        </p:nvSpPr>
        <p:spPr>
          <a:xfrm>
            <a:off x="6736702" y="1251751"/>
            <a:ext cx="2407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Práce s e-knihou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147C2E3-00A4-49B2-AC40-25407DF8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67"/>
            <a:ext cx="6054571" cy="256563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86DD5A9-1F56-48F3-8B5C-44EDA385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81055"/>
            <a:ext cx="9144000" cy="410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4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g41b513c6b4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g41b513c6b4_0_119"/>
          <p:cNvSpPr txBox="1">
            <a:spLocks noGrp="1"/>
          </p:cNvSpPr>
          <p:nvPr>
            <p:ph type="title"/>
          </p:nvPr>
        </p:nvSpPr>
        <p:spPr>
          <a:xfrm>
            <a:off x="424350" y="64090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Gale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Virtual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Reference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Library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Google Shape;379;g41b513c6b4_0_119"/>
          <p:cNvSpPr txBox="1"/>
          <p:nvPr/>
        </p:nvSpPr>
        <p:spPr>
          <a:xfrm>
            <a:off x="204400" y="2451075"/>
            <a:ext cx="92208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Knihy převážně encyklopedického charakteru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742950" marR="0" lvl="1" indent="-3238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Cca 40 e-knih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41b513c6b4_0_125"/>
          <p:cNvSpPr txBox="1"/>
          <p:nvPr/>
        </p:nvSpPr>
        <p:spPr>
          <a:xfrm>
            <a:off x="5802150" y="1949600"/>
            <a:ext cx="3246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g41b513c6b4_0_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0"/>
            <a:ext cx="8616678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0" y="89532"/>
            <a:ext cx="9144000" cy="203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SzPts val="6000"/>
            </a:pPr>
            <a:r>
              <a:rPr lang="cs-CZ" sz="6000" b="1" dirty="0">
                <a:solidFill>
                  <a:schemeClr val="bg1"/>
                </a:solidFill>
              </a:rPr>
              <a:t>Diskuse k 1. úkolu</a:t>
            </a: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3" descr="K:\VÝUKA KNIHOVNA\obrázky\homework.jpg">
            <a:extLst>
              <a:ext uri="{FF2B5EF4-FFF2-40B4-BE49-F238E27FC236}">
                <a16:creationId xmlns:a16="http://schemas.microsoft.com/office/drawing/2014/main" id="{0338FB18-9E9A-4D24-A57A-BDE95784A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721" y="2218382"/>
            <a:ext cx="5428556" cy="410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41b513c6b4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41b513c6b4_0_132"/>
          <p:cNvSpPr txBox="1">
            <a:spLocks noGrp="1"/>
          </p:cNvSpPr>
          <p:nvPr>
            <p:ph type="title"/>
          </p:nvPr>
        </p:nvSpPr>
        <p:spPr>
          <a:xfrm>
            <a:off x="531300" y="70078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Online knihovna Bookport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Google Shape;392;g41b513c6b4_0_132"/>
          <p:cNvSpPr txBox="1"/>
          <p:nvPr/>
        </p:nvSpPr>
        <p:spPr>
          <a:xfrm>
            <a:off x="213278" y="1498525"/>
            <a:ext cx="8556828" cy="38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Knihy můžete číst na počítači, tabletu nebo mobilním telefonu </a:t>
            </a: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České odborné knihy od nakladatelství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Grada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Portál, Jota, </a:t>
            </a:r>
            <a:r>
              <a:rPr kumimoji="0" 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Galén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Karolinum a další.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 přihlášení Vám bude stačit jen UČO a primární     heslo, není potřeba ani vzdálený přístup.</a:t>
            </a: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4"/>
              </a:rPr>
              <a:t>Návod pro přihlášení na počítači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nebo 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5"/>
              </a:rPr>
              <a:t>Návod pro instalaci aplikace do mobilního telefonu</a:t>
            </a: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po instalaci aplikace Bookport je možné číst i bez připojení k internetu.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41b513c6b4_0_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41b513c6b4_0_132"/>
          <p:cNvSpPr txBox="1">
            <a:spLocks noGrp="1"/>
          </p:cNvSpPr>
          <p:nvPr>
            <p:ph type="title"/>
          </p:nvPr>
        </p:nvSpPr>
        <p:spPr>
          <a:xfrm>
            <a:off x="531300" y="700780"/>
            <a:ext cx="80814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Demand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Driven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cs-CZ" sz="3600" b="1" dirty="0" err="1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Acquisition</a:t>
            </a:r>
            <a:r>
              <a:rPr lang="cs-CZ" sz="3600" b="1" dirty="0">
                <a:solidFill>
                  <a:srgbClr val="0000D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(DDA)</a:t>
            </a:r>
            <a:endParaRPr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Google Shape;392;g41b513c6b4_0_132"/>
          <p:cNvSpPr txBox="1"/>
          <p:nvPr/>
        </p:nvSpPr>
        <p:spPr>
          <a:xfrm>
            <a:off x="204400" y="1935126"/>
            <a:ext cx="8556828" cy="3860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kolekce knih (cca 200 000 titulů)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uživatelé si vybírají na základě vlastních požadavků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po 5 minutách mohou poslat knihovníkům  požadavek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    na nákup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výhodou je téměř okamžitá dostupnost knihy (pokud je daný požadavek schválen)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Více na webu knihovny v sekci </a:t>
            </a:r>
            <a:r>
              <a:rPr kumimoji="0" lang="cs-CZ" sz="2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  <a:hlinkClick r:id="rId4"/>
              </a:rPr>
              <a:t>E-kniha na počkání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4891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2FD163D-0126-4242-8570-744737F0F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0122"/>
            <a:ext cx="9144000" cy="42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94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72A11-AC07-44D4-B196-A6EF7369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0" y="0"/>
            <a:ext cx="7886700" cy="638051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Zkušební</a:t>
            </a:r>
            <a:r>
              <a:rPr lang="cs-CZ" sz="3200" dirty="0"/>
              <a:t> </a:t>
            </a:r>
            <a:r>
              <a:rPr lang="cs-CZ" sz="3200" b="1" dirty="0">
                <a:solidFill>
                  <a:srgbClr val="0000DC"/>
                </a:solidFill>
                <a:latin typeface="Arial"/>
                <a:cs typeface="Arial"/>
              </a:rPr>
              <a:t>přístupy do databází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D3F135-656B-409D-ACC5-7B77AA0DA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04754"/>
            <a:ext cx="8985360" cy="62321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2900" b="1" dirty="0"/>
              <a:t>EBSCO rozšiřující kolekce - </a:t>
            </a:r>
            <a:r>
              <a:rPr lang="cs-CZ" sz="2900" dirty="0"/>
              <a:t>zkušební přístup </a:t>
            </a:r>
            <a:r>
              <a:rPr lang="cs-CZ" sz="2900" b="1" dirty="0"/>
              <a:t>do 30. 11. 2020. 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Doporučujeme zejména kolekci </a:t>
            </a:r>
            <a:r>
              <a:rPr lang="en-US" sz="2900" b="1" dirty="0"/>
              <a:t>Psychology and Behavioral Sciences Collection</a:t>
            </a:r>
            <a:r>
              <a:rPr lang="cs-CZ" sz="2900" b="1" dirty="0"/>
              <a:t> </a:t>
            </a:r>
            <a:r>
              <a:rPr lang="cs-CZ" sz="2900" dirty="0"/>
              <a:t>a</a:t>
            </a:r>
            <a:r>
              <a:rPr lang="cs-CZ" sz="2900" b="1" dirty="0"/>
              <a:t> </a:t>
            </a:r>
            <a:r>
              <a:rPr lang="cs-CZ" sz="2900" b="1" dirty="0" err="1"/>
              <a:t>eBook</a:t>
            </a:r>
            <a:r>
              <a:rPr lang="cs-CZ" sz="2900" b="1" dirty="0"/>
              <a:t> </a:t>
            </a:r>
            <a:r>
              <a:rPr lang="cs-CZ" sz="2900" b="1" dirty="0" err="1"/>
              <a:t>Subscription</a:t>
            </a:r>
            <a:r>
              <a:rPr lang="cs-CZ" sz="2900" b="1" dirty="0"/>
              <a:t> Psychology.</a:t>
            </a:r>
          </a:p>
          <a:p>
            <a:pPr marL="114300" indent="0" algn="just">
              <a:lnSpc>
                <a:spcPct val="120000"/>
              </a:lnSpc>
              <a:buNone/>
            </a:pPr>
            <a:endParaRPr lang="cs-CZ" sz="29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900" b="1" dirty="0"/>
              <a:t>Chicago University </a:t>
            </a:r>
            <a:r>
              <a:rPr lang="cs-CZ" sz="2900" b="1" dirty="0" err="1"/>
              <a:t>Press</a:t>
            </a:r>
            <a:r>
              <a:rPr lang="cs-CZ" sz="2900" b="1" dirty="0"/>
              <a:t> </a:t>
            </a:r>
            <a:r>
              <a:rPr lang="cs-CZ" sz="2900" b="1" dirty="0" err="1"/>
              <a:t>journals</a:t>
            </a:r>
            <a:r>
              <a:rPr lang="cs-CZ" sz="2900" b="1" dirty="0"/>
              <a:t> - </a:t>
            </a:r>
            <a:r>
              <a:rPr lang="cs-CZ" sz="2900" dirty="0"/>
              <a:t>zkušební přístup                   </a:t>
            </a:r>
            <a:r>
              <a:rPr lang="cs-CZ" sz="2900" b="1" dirty="0"/>
              <a:t>do 30. 11. 2020.</a:t>
            </a:r>
            <a:r>
              <a:rPr lang="cs-CZ" sz="2900" dirty="0"/>
              <a:t> </a:t>
            </a:r>
          </a:p>
          <a:p>
            <a:pPr algn="just">
              <a:lnSpc>
                <a:spcPct val="120000"/>
              </a:lnSpc>
            </a:pPr>
            <a:r>
              <a:rPr lang="cs-CZ" sz="2900" dirty="0"/>
              <a:t>Kolekce 85 časopisů z vydavatelství Chicagské univerzity včetně kolekce </a:t>
            </a:r>
            <a:r>
              <a:rPr lang="cs-CZ" sz="2900" b="1" dirty="0" err="1"/>
              <a:t>Social</a:t>
            </a:r>
            <a:r>
              <a:rPr lang="cs-CZ" sz="2900" b="1" dirty="0"/>
              <a:t> </a:t>
            </a:r>
            <a:r>
              <a:rPr lang="cs-CZ" sz="2900" b="1" dirty="0" err="1"/>
              <a:t>Sciences</a:t>
            </a:r>
            <a:r>
              <a:rPr lang="cs-CZ" sz="2900" dirty="0"/>
              <a:t>.</a:t>
            </a:r>
          </a:p>
          <a:p>
            <a:pPr marL="114300" indent="0" algn="just">
              <a:buNone/>
            </a:pPr>
            <a:endParaRPr lang="cs-CZ" sz="29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cs-CZ" sz="2900" b="1" dirty="0"/>
              <a:t>MIT </a:t>
            </a:r>
            <a:r>
              <a:rPr lang="cs-CZ" sz="2900" b="1" dirty="0" err="1"/>
              <a:t>Press</a:t>
            </a:r>
            <a:r>
              <a:rPr lang="cs-CZ" sz="2900" b="1" dirty="0"/>
              <a:t> Direct </a:t>
            </a:r>
            <a:r>
              <a:rPr lang="cs-CZ" sz="2900" b="1" dirty="0" err="1"/>
              <a:t>eBooks</a:t>
            </a:r>
            <a:r>
              <a:rPr lang="cs-CZ" sz="2900" b="1" dirty="0"/>
              <a:t> – </a:t>
            </a:r>
            <a:r>
              <a:rPr lang="cs-CZ" sz="2900" dirty="0"/>
              <a:t>zkušební přístup je </a:t>
            </a:r>
            <a:r>
              <a:rPr lang="cs-CZ" sz="2900" b="1" dirty="0"/>
              <a:t>do 14. 12. 2020.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/>
              <a:t>Přes tři tisíce odborných e-knih z celé řady vědních oblastí, obsahuje např. kolekci:  </a:t>
            </a:r>
            <a:r>
              <a:rPr lang="cs-CZ" sz="2900" b="1" dirty="0" err="1"/>
              <a:t>Social</a:t>
            </a:r>
            <a:r>
              <a:rPr lang="cs-CZ" sz="2900" b="1" dirty="0"/>
              <a:t> </a:t>
            </a:r>
            <a:r>
              <a:rPr lang="cs-CZ" sz="2900" b="1" dirty="0" err="1"/>
              <a:t>Sciences</a:t>
            </a:r>
            <a:r>
              <a:rPr lang="cs-CZ" sz="2900" b="1" dirty="0"/>
              <a:t>.</a:t>
            </a:r>
            <a:r>
              <a:rPr lang="cs-CZ" sz="2900" dirty="0"/>
              <a:t> Veškeré kapitoly je možné stahovat v PDF; k dispozici jsou také nejnovější tituly nakladatelství. 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1245612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101755-C2E9-4030-A161-710BD12B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Arial"/>
              </a:rPr>
              <a:t>Tip na e-knihu </a:t>
            </a:r>
            <a:r>
              <a:rPr lang="cs-CZ" sz="3600" b="1" dirty="0">
                <a:solidFill>
                  <a:srgbClr val="0000DC"/>
                </a:solidFill>
                <a:latin typeface="Arial"/>
                <a:cs typeface="Arial"/>
                <a:sym typeface="Wingdings" panose="05000000000000000000" pitchFamily="2" charset="2"/>
              </a:rPr>
              <a:t></a:t>
            </a:r>
            <a:endParaRPr lang="cs-CZ" sz="3600" b="1" dirty="0">
              <a:solidFill>
                <a:srgbClr val="0000DC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4CE4232-A720-4B02-BD40-28D6EB3D2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Sage</a:t>
            </a:r>
            <a:r>
              <a:rPr lang="cs-CZ" b="1" dirty="0"/>
              <a:t> </a:t>
            </a:r>
            <a:r>
              <a:rPr lang="cs-CZ" b="1" dirty="0" err="1"/>
              <a:t>Encyclopedia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Qualitative</a:t>
            </a:r>
            <a:r>
              <a:rPr lang="cs-CZ" b="1" dirty="0"/>
              <a:t> </a:t>
            </a:r>
            <a:r>
              <a:rPr lang="cs-CZ" b="1" dirty="0" err="1"/>
              <a:t>Research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endParaRPr lang="cs-CZ" b="1" dirty="0"/>
          </a:p>
          <a:p>
            <a:endParaRPr lang="cs-CZ" dirty="0"/>
          </a:p>
          <a:p>
            <a:r>
              <a:rPr lang="cs-CZ" sz="2000" dirty="0">
                <a:hlinkClick r:id="rId2"/>
              </a:rPr>
              <a:t>https://sk.sagepub.com/reference/research</a:t>
            </a:r>
            <a:endParaRPr lang="cs-CZ" sz="2000" dirty="0"/>
          </a:p>
          <a:p>
            <a:endParaRPr lang="cs-CZ" sz="1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CF148F8-0067-4091-9FC3-A05155260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76" y="3615909"/>
            <a:ext cx="1846991" cy="238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04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60a5cf5ecd_0_112"/>
          <p:cNvSpPr txBox="1">
            <a:spLocks noGrp="1"/>
          </p:cNvSpPr>
          <p:nvPr>
            <p:ph type="title"/>
          </p:nvPr>
        </p:nvSpPr>
        <p:spPr>
          <a:xfrm>
            <a:off x="628650" y="789371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Zadání úkolů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Google Shape;372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60a5cf5ecd_0_112"/>
          <p:cNvSpPr txBox="1"/>
          <p:nvPr/>
        </p:nvSpPr>
        <p:spPr>
          <a:xfrm>
            <a:off x="480150" y="1887983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A59B3C-6BE3-4B9C-9894-F59E62BB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307" y="921600"/>
            <a:ext cx="3776693" cy="5223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C8EB07-C69A-492A-9F8E-4BB3262D6F1E}"/>
              </a:ext>
            </a:extLst>
          </p:cNvPr>
          <p:cNvSpPr txBox="1"/>
          <p:nvPr/>
        </p:nvSpPr>
        <p:spPr>
          <a:xfrm>
            <a:off x="5281127" y="6519446"/>
            <a:ext cx="3753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Zdroj: https://mansukhmann.wordpress.com/2012/12/15/got-homework/keep-calm-and-do-your-homework/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45CEA58-810E-4A74-B171-A2E5BA203550}"/>
              </a:ext>
            </a:extLst>
          </p:cNvPr>
          <p:cNvSpPr txBox="1"/>
          <p:nvPr/>
        </p:nvSpPr>
        <p:spPr>
          <a:xfrm>
            <a:off x="-195309" y="2248132"/>
            <a:ext cx="4625265" cy="202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Dílčí praktický úkol</a:t>
            </a: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endParaRPr lang="cs-CZ" sz="3000" dirty="0">
              <a:solidFill>
                <a:srgbClr val="11111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28713" lvl="1" indent="-41910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lang="cs-CZ" sz="3000" dirty="0">
                <a:solidFill>
                  <a:srgbClr val="1111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Závěrečná rešerše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37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"/>
          <p:cNvSpPr txBox="1"/>
          <p:nvPr/>
        </p:nvSpPr>
        <p:spPr>
          <a:xfrm>
            <a:off x="2011988" y="2626700"/>
            <a:ext cx="5120400" cy="29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Shrnutí</a:t>
            </a:r>
            <a:endParaRPr kumimoji="0" sz="7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473109" y="825623"/>
            <a:ext cx="8065214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E-knihy I.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1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EBSCO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eBook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Collection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39370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Multioborová databáze, více jak 180.000 e-knih</a:t>
            </a: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Sage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Knowledge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39370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Více než 1700 e-knih od vydavatele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Sage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Publications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429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Gale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Virtual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Reference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Library</a:t>
            </a: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Multioborová databáze, cca 40 e-knih</a:t>
            </a: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202042" y="923277"/>
            <a:ext cx="8773282" cy="6698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  <a:tabLst/>
              <a:defRPr/>
            </a:pPr>
            <a:r>
              <a:rPr kumimoji="0" 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rPr>
              <a:t>E-knihy II.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429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Bookport</a:t>
            </a:r>
            <a:endParaRPr kumimoji="0" 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Online knihovna e-knih v češtině nakl. </a:t>
            </a:r>
            <a:r>
              <a:rPr kumimoji="0" 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Grada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Portál, Jota a další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200" b="1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ct val="100000"/>
              <a:buFont typeface="Arial"/>
              <a:buChar char="❑"/>
              <a:tabLst/>
              <a:defRPr/>
            </a:pP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DDA - E-kniha na počkání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na </a:t>
            </a:r>
            <a:r>
              <a:rPr kumimoji="0" lang="pt-BR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platformě Proquest Ebook Central</a:t>
            </a:r>
            <a:r>
              <a:rPr kumimoji="0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přes 500 000 titulů</a:t>
            </a: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272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60a5cf5ecd_0_207"/>
          <p:cNvSpPr txBox="1">
            <a:spLocks noGrp="1"/>
          </p:cNvSpPr>
          <p:nvPr>
            <p:ph type="title"/>
          </p:nvPr>
        </p:nvSpPr>
        <p:spPr>
          <a:xfrm>
            <a:off x="480150" y="247809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 sz="3600" b="1" dirty="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 dirty="0"/>
          </a:p>
        </p:txBody>
      </p:sp>
      <p:sp>
        <p:nvSpPr>
          <p:cNvPr id="511" name="Google Shape;511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07"/>
          <p:cNvSpPr txBox="1"/>
          <p:nvPr/>
        </p:nvSpPr>
        <p:spPr>
          <a:xfrm>
            <a:off x="480150" y="1166829"/>
            <a:ext cx="82626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Steinerová, J. </a:t>
            </a:r>
            <a:r>
              <a:rPr lang="en-US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&amp;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Ilavská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J. (2010).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Informačné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stratégie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elektronickom</a:t>
            </a:r>
            <a:r>
              <a:rPr lang="cs-CZ" sz="2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cs-CZ" sz="2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prostredí</a:t>
            </a:r>
            <a:r>
              <a:rPr lang="cs-CZ" sz="20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Bratislava: Univerzita Komenského v Bratislavě, 190 s. </a:t>
            </a: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Hirschův index (h-index). (2015). </a:t>
            </a:r>
            <a:r>
              <a:rPr lang="cs-CZ" sz="2000" i="1" dirty="0"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VFN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</a:rPr>
              <a:t>. Dostupné z: </a:t>
            </a:r>
            <a:r>
              <a:rPr lang="cs-CZ" sz="2000" dirty="0"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http://uvi.lf1.cuni.cz/hirschuv-index-h-index</a:t>
            </a:r>
            <a:endParaRPr lang="cs-CZ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cs-CZ" sz="2000" dirty="0">
                <a:solidFill>
                  <a:schemeClr val="dk1"/>
                </a:solidFill>
                <a:ea typeface="Verdana"/>
              </a:rPr>
              <a:t>Informace z portálu ezdroje.muni.cz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5ffc877e4a_0_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5ffc877e4a_0_30"/>
          <p:cNvSpPr txBox="1"/>
          <p:nvPr/>
        </p:nvSpPr>
        <p:spPr>
          <a:xfrm>
            <a:off x="998920" y="961334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buSzPts val="6000"/>
            </a:pPr>
            <a:endParaRPr lang="cs-CZ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7D0BA2-A1EB-48F6-94D5-F869B56B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924" y="3789701"/>
            <a:ext cx="4248150" cy="15335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57D4DC8-2DC4-4EDF-BB72-8A6E63CBE9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561" y="1261093"/>
            <a:ext cx="4714875" cy="74295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3A232263-9A52-4FCC-B086-043AC8F3CD86}"/>
              </a:ext>
            </a:extLst>
          </p:cNvPr>
          <p:cNvSpPr txBox="1"/>
          <p:nvPr/>
        </p:nvSpPr>
        <p:spPr>
          <a:xfrm>
            <a:off x="4103795" y="2572962"/>
            <a:ext cx="26721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500" dirty="0">
                <a:solidFill>
                  <a:schemeClr val="bg1"/>
                </a:solidFill>
              </a:rPr>
              <a:t>vs.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613c9f9505_0_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613c9f9505_0_120"/>
          <p:cNvSpPr txBox="1">
            <a:spLocks noGrp="1"/>
          </p:cNvSpPr>
          <p:nvPr>
            <p:ph type="title"/>
          </p:nvPr>
        </p:nvSpPr>
        <p:spPr>
          <a:xfrm>
            <a:off x="798991" y="1407584"/>
            <a:ext cx="7874493" cy="6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lang="cs-CZ" sz="6000" b="1" dirty="0">
                <a:solidFill>
                  <a:srgbClr val="0000DC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Děkuji vám za pozornost</a:t>
            </a: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7" name="Google Shape;527;g613c9f9505_0_120"/>
          <p:cNvSpPr txBox="1"/>
          <p:nvPr/>
        </p:nvSpPr>
        <p:spPr>
          <a:xfrm>
            <a:off x="131550" y="2357590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35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Dana Mazancová</a:t>
            </a: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cs-CZ" sz="4000" b="1" dirty="0">
                <a:solidFill>
                  <a:srgbClr val="0000DC"/>
                </a:solidFill>
                <a:sym typeface="Calibri"/>
              </a:rPr>
              <a:t>mazancov@fss.muni.cz</a:t>
            </a:r>
            <a:endParaRPr sz="4000" b="1" dirty="0">
              <a:solidFill>
                <a:srgbClr val="0000DC"/>
              </a:solidFill>
              <a:sym typeface="Calibri"/>
            </a:endParaRPr>
          </a:p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616239" y="30791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Producenti databází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Web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of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Science 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→ ISI → Thomson Reuters →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endParaRPr kumimoji="0" lang="cs-CZ" altLang="cs-CZ" sz="2800" b="0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>
                <a:tab pos="442913" algn="l"/>
              </a:tabLst>
              <a:defRPr/>
            </a:pPr>
            <a:endParaRPr kumimoji="0" lang="cs-CZ" altLang="cs-CZ" sz="2800" b="1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Scopus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→ </a:t>
            </a: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Elsevier</a:t>
            </a:r>
            <a:endParaRPr kumimoji="0" lang="cs-CZ" altLang="cs-CZ" sz="2800" b="0" i="1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556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Web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of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Science (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Citační a abstraktová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db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, producent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Clarivate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Analytics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(dříve Thomson Reuters, předtím ISI) 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76+ miliónu záznamů, více jak 1 miliarda citovaných referencí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Pravidelně aktualizované bibliografické údaje o článcích z více jak </a:t>
            </a:r>
            <a:r>
              <a:rPr kumimoji="0" lang="cs-CZ" altLang="cs-CZ" sz="26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21.000 předních světových odborných časopisů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ze všech oblastí vědy</a:t>
            </a:r>
          </a:p>
          <a:p>
            <a:pPr marL="442913" marR="0" lvl="0" indent="-442913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6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Restrospektiva</a:t>
            </a:r>
            <a:r>
              <a:rPr kumimoji="0" lang="cs-CZ" altLang="cs-CZ" sz="26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více jak 60 let (u některých rejstříků jsou k dispozici data od r. 1945)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36320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WoS</a:t>
            </a:r>
            <a:endParaRPr kumimoji="0" lang="cs-CZ" altLang="cs-CZ" sz="3600" b="1" i="0" u="none" strike="noStrike" kern="0" cap="none" spc="0" normalizeH="0" baseline="0" noProof="0" dirty="0">
              <a:ln>
                <a:noFill/>
              </a:ln>
              <a:solidFill>
                <a:srgbClr val="0000DC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Citační </a:t>
            </a:r>
            <a:r>
              <a:rPr kumimoji="0" lang="cs-CZ" alt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rejstříky: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Expanded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- 1945 -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Sciences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- 1977 -současnost 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Arts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&amp;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Humanities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- 1977-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Conference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Proceedings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- Science - 1990 -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Conference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Proceedings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Index-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Social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Science &amp; </a:t>
            </a:r>
            <a:r>
              <a:rPr kumimoji="0" lang="cs-CZ" alt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Humanities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- 1990 -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Emerging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Sources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cs-CZ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Citation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Index (ESCI) </a:t>
            </a:r>
            <a:r>
              <a:rPr kumimoji="0" 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- 2015 – současnost</a:t>
            </a: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 Citation Index– Science (BKCI-S) 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2008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cs-CZ" alt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současnost</a:t>
            </a:r>
            <a:endParaRPr kumimoji="0" lang="en-US" altLang="cs-CZ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128713" marR="0" lvl="1" indent="-4191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42913" algn="l"/>
              </a:tabLst>
              <a:defRPr/>
            </a:pP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Book Citation Index– Social Sciences &amp; Humanities (BKCI-SSH) 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 </a:t>
            </a: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2008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-</a:t>
            </a:r>
            <a:r>
              <a:rPr kumimoji="0" lang="cs-CZ" altLang="cs-CZ" sz="22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současnost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009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13ab93460_0_168"/>
          <p:cNvSpPr txBox="1"/>
          <p:nvPr/>
        </p:nvSpPr>
        <p:spPr>
          <a:xfrm>
            <a:off x="382974" y="0"/>
            <a:ext cx="8065214" cy="3565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Journal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Citation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cs-CZ" altLang="cs-CZ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Reports</a:t>
            </a:r>
            <a:r>
              <a:rPr kumimoji="0" lang="cs-CZ" altLang="cs-CZ" sz="36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(JCR)</a:t>
            </a:r>
          </a:p>
          <a:p>
            <a:pPr marL="3810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Součást </a:t>
            </a:r>
            <a:r>
              <a:rPr kumimoji="0" lang="cs-CZ" altLang="cs-CZ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WoS</a:t>
            </a:r>
            <a:endParaRPr kumimoji="0" lang="cs-CZ" altLang="cs-CZ" sz="28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Měření kvality excerpovaných časopisů pomocí tzv. </a:t>
            </a:r>
            <a:r>
              <a:rPr kumimoji="0" lang="cs-CZ" altLang="cs-CZ" sz="2800" b="1" i="0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1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faktoru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1" u="none" strike="noStrike" kern="0" cap="none" spc="0" normalizeH="0" baseline="0" noProof="0" dirty="0" err="1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Impact</a:t>
            </a:r>
            <a:r>
              <a:rPr kumimoji="0" lang="cs-CZ" altLang="cs-CZ" sz="2800" b="0" i="1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faktor </a:t>
            </a:r>
            <a:r>
              <a:rPr kumimoji="0" lang="en-US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=</a:t>
            </a: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míra frekvence citací průměrného článku daného časopisu za dané časové období </a:t>
            </a:r>
          </a:p>
          <a:p>
            <a:pPr marL="442913" marR="0" lvl="0" indent="-442913" algn="l" defTabSz="914400" rtl="0" eaLnBrk="1" fontAlgn="base" latinLnBrk="0" hangingPunct="1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442913" algn="l"/>
              </a:tabLst>
              <a:defRPr/>
            </a:pPr>
            <a:r>
              <a:rPr kumimoji="0" lang="cs-CZ" altLang="cs-CZ" sz="2800" b="0" i="0" u="none" strike="noStrike" kern="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IF lze využít jako základ pro odhad prestiže odborných časopisů </a:t>
            </a:r>
          </a:p>
          <a:p>
            <a:pPr marL="442912" marR="0" lvl="0" indent="-404812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Char char="❑"/>
              <a:tabLst/>
              <a:defRPr/>
            </a:pP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09612" marR="0" lvl="1" indent="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1128712" marR="0" lvl="1" indent="-419100" algn="l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Arial"/>
              <a:buChar char="❖"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35012" marR="0" lvl="1" indent="0" algn="l" defTabSz="914400" rtl="0" eaLnBrk="1" fontAlgn="auto" latinLnBrk="0" hangingPunct="1">
              <a:lnSpc>
                <a:spcPct val="13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Arial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9691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1455</Words>
  <Application>Microsoft Office PowerPoint</Application>
  <PresentationFormat>Předvádění na obrazovce (4:3)</PresentationFormat>
  <Paragraphs>279</Paragraphs>
  <Slides>50</Slides>
  <Notes>41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Noto Sans Symbols</vt:lpstr>
      <vt:lpstr>Tahoma</vt:lpstr>
      <vt:lpstr>Verdana</vt:lpstr>
      <vt:lpstr>Wingdings</vt:lpstr>
      <vt:lpstr>Motiv Office</vt:lpstr>
      <vt:lpstr>Základy práce s informačními zdroji pro bc. studenty  PSYb2780</vt:lpstr>
      <vt:lpstr>Osnova kurzu</vt:lpstr>
      <vt:lpstr>Na co se dnes zaměříme?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EBSCO eBook Academic Colection</vt:lpstr>
      <vt:lpstr>Prezentace aplikace PowerPoint</vt:lpstr>
      <vt:lpstr>Prezentace aplikace PowerPoint</vt:lpstr>
      <vt:lpstr>EBSCO Ebook Academic Collection –zobrazení konkrétního titulu</vt:lpstr>
      <vt:lpstr>Výpůjčka e-knih - Adobe Digital Editions</vt:lpstr>
      <vt:lpstr>Adobe Digital Editions</vt:lpstr>
      <vt:lpstr>Adobe Digital Editions - otevřená kniha</vt:lpstr>
      <vt:lpstr>Sage Knowledge</vt:lpstr>
      <vt:lpstr>Prezentace aplikace PowerPoint</vt:lpstr>
      <vt:lpstr>Prezentace aplikace PowerPoint</vt:lpstr>
      <vt:lpstr>Prezentace aplikace PowerPoint</vt:lpstr>
      <vt:lpstr>Prezentace aplikace PowerPoint</vt:lpstr>
      <vt:lpstr>Gale Virtual Reference Library</vt:lpstr>
      <vt:lpstr>Prezentace aplikace PowerPoint</vt:lpstr>
      <vt:lpstr>Online knihovna Bookport</vt:lpstr>
      <vt:lpstr>Demand Driven Acquisition (DDA)</vt:lpstr>
      <vt:lpstr>Prezentace aplikace PowerPoint</vt:lpstr>
      <vt:lpstr>Zkušební přístupy do databází</vt:lpstr>
      <vt:lpstr>Tip na e-knihu </vt:lpstr>
      <vt:lpstr>Zadání úkolů</vt:lpstr>
      <vt:lpstr>Prezentace aplikace PowerPoint</vt:lpstr>
      <vt:lpstr>Prezentace aplikace PowerPoint</vt:lpstr>
      <vt:lpstr>Prezentace aplikace PowerPoint</vt:lpstr>
      <vt:lpstr>Literatura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práce s informačními zdroji pro bc. studenty MVZ221</dc:title>
  <dc:creator>Aneta Pilátová</dc:creator>
  <cp:lastModifiedBy>Dana Mazancová</cp:lastModifiedBy>
  <cp:revision>76</cp:revision>
  <cp:lastPrinted>2020-11-18T11:50:36Z</cp:lastPrinted>
  <dcterms:created xsi:type="dcterms:W3CDTF">2019-07-22T10:37:01Z</dcterms:created>
  <dcterms:modified xsi:type="dcterms:W3CDTF">2020-11-19T11:30:01Z</dcterms:modified>
</cp:coreProperties>
</file>