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7"/>
  </p:notesMasterIdLst>
  <p:sldIdLst>
    <p:sldId id="256" r:id="rId3"/>
    <p:sldId id="257" r:id="rId4"/>
    <p:sldId id="258" r:id="rId5"/>
    <p:sldId id="316" r:id="rId6"/>
    <p:sldId id="260" r:id="rId7"/>
    <p:sldId id="262" r:id="rId8"/>
    <p:sldId id="263" r:id="rId9"/>
    <p:sldId id="317" r:id="rId10"/>
    <p:sldId id="318" r:id="rId11"/>
    <p:sldId id="269" r:id="rId12"/>
    <p:sldId id="270" r:id="rId13"/>
    <p:sldId id="272" r:id="rId14"/>
    <p:sldId id="271" r:id="rId15"/>
    <p:sldId id="342" r:id="rId16"/>
    <p:sldId id="321" r:id="rId17"/>
    <p:sldId id="273" r:id="rId18"/>
    <p:sldId id="275" r:id="rId19"/>
    <p:sldId id="322" r:id="rId20"/>
    <p:sldId id="323" r:id="rId21"/>
    <p:sldId id="324" r:id="rId22"/>
    <p:sldId id="325" r:id="rId23"/>
    <p:sldId id="283" r:id="rId24"/>
    <p:sldId id="285" r:id="rId25"/>
    <p:sldId id="286" r:id="rId26"/>
    <p:sldId id="288" r:id="rId27"/>
    <p:sldId id="287" r:id="rId28"/>
    <p:sldId id="289" r:id="rId29"/>
    <p:sldId id="290" r:id="rId30"/>
    <p:sldId id="291" r:id="rId31"/>
    <p:sldId id="292" r:id="rId32"/>
    <p:sldId id="293" r:id="rId33"/>
    <p:sldId id="295" r:id="rId34"/>
    <p:sldId id="296" r:id="rId35"/>
    <p:sldId id="297" r:id="rId36"/>
    <p:sldId id="298" r:id="rId37"/>
    <p:sldId id="300" r:id="rId38"/>
    <p:sldId id="301" r:id="rId39"/>
    <p:sldId id="310" r:id="rId40"/>
    <p:sldId id="311" r:id="rId41"/>
    <p:sldId id="326" r:id="rId42"/>
    <p:sldId id="327" r:id="rId43"/>
    <p:sldId id="313" r:id="rId44"/>
    <p:sldId id="314" r:id="rId45"/>
    <p:sldId id="315" r:id="rId46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h5IR0MhpU7zm9CCiK1yXQ/P4+9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Humpolík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customschemas.google.com/relationships/presentationmetadata" Target="metadata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67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ffc877e4a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5ffc877e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7757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ffc877e4a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5ffc877e4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73468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226658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45960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60a5cf5ecd_0_3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g60a5cf5ec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0a5cf5ecd_0_4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60a5cf5e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a5cf5ecd_0_5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60a5cf5ec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0a5cf5ecd_0_5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g60a5cf5ecd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60a5cf5ecd_0_22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60a5cf5ecd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0a5cf5ecd_0_7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60a5cf5ec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a5cf5ecd_0_8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0a5cf5ec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a5cf5ecd_0_8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a5cf5ec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ffc877e4a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60a5cf5ecd_0_11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g60a5cf5ec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60a5cf5ecd_0_1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6" name="Google Shape;376;g60a5cf5ec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60a5cf5ecd_0_2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g60a5cf5ecd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5cf5ecd_0_1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g60a5cf5ec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60a5cf5ecd_0_2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8" name="Google Shape;408;g60a5cf5ecd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60a5cf5ecd_0_2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6" name="Google Shape;416;g60a5cf5ecd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0a5cf5ecd_0_18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6" name="Google Shape;486;g60a5cf5ecd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867704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1467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ffc877e4a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15173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0a5cf5ecd_0_2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7" name="Google Shape;507;g60a5cf5ec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60a5cf5ecd_0_21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5" name="Google Shape;515;g60a5cf5ecd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13c9f9505_0_1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3" name="Google Shape;523;g613c9f950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54822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7916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1F06-E68C-439A-8677-FE16391CB32C}" type="datetime1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638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8266-FBF8-4F6D-968A-796DBF2BCFA2}" type="datetime1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60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41E1-27D7-478A-9826-A6D430F71894}" type="datetime1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187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7BB2-96F8-4778-96C8-5C015CC02C6E}" type="datetime1">
              <a:rPr lang="cs-CZ" smtClean="0"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287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EA78-3A6E-4654-843D-DEBD2819393E}" type="datetime1">
              <a:rPr lang="cs-CZ" smtClean="0"/>
              <a:t>19.10.2020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581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80A5-D417-4DF3-9CBD-B38D9BF41EFE}" type="datetime1">
              <a:rPr lang="cs-CZ" smtClean="0"/>
              <a:t>19.10.2020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26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AB27-F1FB-4837-A5FC-58DF649919FB}" type="datetime1">
              <a:rPr lang="cs-CZ" smtClean="0"/>
              <a:t>19.10.2020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7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A2C1-EFF5-4441-AD8A-A2FEF52D314A}" type="datetime1">
              <a:rPr lang="cs-CZ" smtClean="0"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2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693F-0032-4967-A0F0-A7E9D7F1683C}" type="datetime1">
              <a:rPr lang="cs-CZ" smtClean="0"/>
              <a:t>19.10.2020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66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7C8B-F699-4B55-90AD-B17B0533C9FF}" type="datetime1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416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40B2-8B0A-48C9-A273-4F357B71C485}" type="datetime1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68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6B73-3443-4EBC-A2A1-AF5BB4DE9199}" type="datetime1">
              <a:rPr lang="cs-CZ" smtClean="0"/>
              <a:t>19.10.2020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4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C6-OXKKngN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.fss.muni.cz/studenti/zaver-studia/zaverecna-prace-pokyn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art-europe.eu/" TargetMode="External"/><Relationship Id="rId4" Type="http://schemas.openxmlformats.org/officeDocument/2006/relationships/hyperlink" Target="https://theses.cz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katalog.muni.cz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cod/index.php?sysno=9&amp;pickup=FF&amp;type=cod&amp;url=beth" TargetMode="External"/><Relationship Id="rId5" Type="http://schemas.openxmlformats.org/officeDocument/2006/relationships/hyperlink" Target="https://knihovna.fss.muni.cz/ezdroje.php?podsekce=78" TargetMode="External"/><Relationship Id="rId4" Type="http://schemas.openxmlformats.org/officeDocument/2006/relationships/hyperlink" Target="http://knihovna.fss.muni.cz/jaksipujcit.php?podsekce=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load.com/quotes/authors/mitchell-kapor/56045-getting-information-off-the-internet-is-like-taking-a-drink-from-a-fire-hydrant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zdroje.muni.cz/" TargetMode="External"/><Relationship Id="rId4" Type="http://schemas.openxmlformats.org/officeDocument/2006/relationships/hyperlink" Target="http://knihovna.fss.muni.cz/ezdroje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vzdaleny_pristup/?lang=cs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open.com/" TargetMode="External"/><Relationship Id="rId5" Type="http://schemas.openxmlformats.org/officeDocument/2006/relationships/hyperlink" Target="http://scholar.google.com/" TargetMode="External"/><Relationship Id="rId4" Type="http://schemas.openxmlformats.org/officeDocument/2006/relationships/hyperlink" Target="https://knihovna.fss.muni.cz/ezdroje.php?podsekce=15" TargetMode="External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a.fss.muni.cz/ezdroje.php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ejsh.icm.edu.pl/cejsh/search/article.action?cid=b4602adc-496e-4c5f-8674-2f4d8c7fcf52" TargetMode="External"/><Relationship Id="rId4" Type="http://schemas.openxmlformats.org/officeDocument/2006/relationships/hyperlink" Target="https://doaj.org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fss.muni.cz/ezdroje.php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aleph.nkp.cz/F/?func=file&amp;file_name=find-b&amp;local_base=skcm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ib.cz/" TargetMode="External"/><Relationship Id="rId5" Type="http://schemas.openxmlformats.org/officeDocument/2006/relationships/hyperlink" Target="https://www.knihovny.cz/" TargetMode="External"/><Relationship Id="rId10" Type="http://schemas.openxmlformats.org/officeDocument/2006/relationships/hyperlink" Target="http://sk.sagepub.com/" TargetMode="External"/><Relationship Id="rId4" Type="http://schemas.openxmlformats.org/officeDocument/2006/relationships/hyperlink" Target="https://katalog.muni.cz/" TargetMode="External"/><Relationship Id="rId9" Type="http://schemas.openxmlformats.org/officeDocument/2006/relationships/hyperlink" Target="https://knihovna.fss.muni.cz/ezdroje.php?podsekce=15&amp;ukol=2&amp;subukol=1&amp;id=61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?podsekce=72" TargetMode="External"/><Relationship Id="rId5" Type="http://schemas.openxmlformats.org/officeDocument/2006/relationships/hyperlink" Target="http://books.google.com/" TargetMode="External"/><Relationship Id="rId4" Type="http://schemas.openxmlformats.org/officeDocument/2006/relationships/hyperlink" Target="http://doabooks.org/doab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nihovna.fss.muni.cz/ezdroje.php?podsekce=&amp;ukol=1&amp;subukol=1&amp;id=78" TargetMode="External"/><Relationship Id="rId4" Type="http://schemas.openxmlformats.org/officeDocument/2006/relationships/hyperlink" Target="https://knihovna.fss.muni.cz/ezdroje.php?podsekce=&amp;ukol=1&amp;subukol=1&amp;id=2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pqdtopen.proquest.com/search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art-europe.eu/basic-search.php" TargetMode="External"/><Relationship Id="rId5" Type="http://schemas.openxmlformats.org/officeDocument/2006/relationships/hyperlink" Target="http://theses.cz/" TargetMode="External"/><Relationship Id="rId4" Type="http://schemas.openxmlformats.org/officeDocument/2006/relationships/hyperlink" Target="http://is.muni.cz/thesis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urostat/statistics-explained/index.php/Main_Page" TargetMode="External"/><Relationship Id="rId4" Type="http://schemas.openxmlformats.org/officeDocument/2006/relationships/hyperlink" Target="https://www.czso.cz/csu/czso/statistiky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holar.google.com/" TargetMode="External"/><Relationship Id="rId5" Type="http://schemas.openxmlformats.org/officeDocument/2006/relationships/hyperlink" Target="http://www.apa.org/" TargetMode="External"/><Relationship Id="rId4" Type="http://schemas.openxmlformats.org/officeDocument/2006/relationships/hyperlink" Target="http://www.ssrn.com/en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.fss.muni.cz/studenti/zaver-studia/zaverecna-prace-pokyny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diaguru.cz/2017/03/boj-s-dezinformacemi-je-beh-na-dlouhou-trat/" TargetMode="External"/><Relationship Id="rId4" Type="http://schemas.openxmlformats.org/officeDocument/2006/relationships/hyperlink" Target="http://psycnet.apa.org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irsassociation.org/airs-articles/item/16220-how-to-access-the-dark-web" TargetMode="External"/><Relationship Id="rId4" Type="http://schemas.openxmlformats.org/officeDocument/2006/relationships/hyperlink" Target="http://phdcomics.com/comics/archive.php?comicid=1604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yful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diaguru.cz/clanky/2017/03/boj-s-dezinformacemi-je-beh-na-dlouhou-trat/" TargetMode="External"/><Relationship Id="rId4" Type="http://schemas.openxmlformats.org/officeDocument/2006/relationships/hyperlink" Target="https://zvolsi.info/app/uploads/2019/03/Aktualizace-Surfa%C5%99e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1455" y="284"/>
            <a:ext cx="9144000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845255" y="2096717"/>
            <a:ext cx="8396400" cy="167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 PSYb2780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45255" y="3768459"/>
            <a:ext cx="6858000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Mgr. Dana Mazancová, </a:t>
            </a:r>
            <a:r>
              <a:rPr lang="cs-CZ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</a:t>
            </a: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45255" y="5652600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</a:t>
            </a:r>
            <a:r>
              <a:rPr lang="cs-CZ" sz="2400" dirty="0">
                <a:solidFill>
                  <a:schemeClr val="dk1"/>
                </a:solidFill>
              </a:rPr>
              <a:t>19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října 2020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g613ab93460_0_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613ab93460_0_33"/>
          <p:cNvSpPr txBox="1">
            <a:spLocks noGrp="1"/>
          </p:cNvSpPr>
          <p:nvPr>
            <p:ph type="title"/>
          </p:nvPr>
        </p:nvSpPr>
        <p:spPr>
          <a:xfrm>
            <a:off x="3722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sz="4000"/>
          </a:p>
        </p:txBody>
      </p:sp>
      <p:sp>
        <p:nvSpPr>
          <p:cNvPr id="190" name="Google Shape;190;g613ab93460_0_33"/>
          <p:cNvSpPr txBox="1"/>
          <p:nvPr/>
        </p:nvSpPr>
        <p:spPr>
          <a:xfrm>
            <a:off x="372275" y="147344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 Rozpoznání informační potřeby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66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Wingdings" panose="05000000000000000000" pitchFamily="2" charset="2"/>
              <a:buChar char="q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informaci: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nalézt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znalost informačních zdrojů a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vyhledávacích strategií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vyhodnotit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užitečnost/relevance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pro daný účel, znalost autorského 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zákona, problematiky citování a plagiátorství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927899" y="1644914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Jak na odbornou (závěrečnou) práci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g6211f007f8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g6211f007f8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Shape 236">
            <a:extLst>
              <a:ext uri="{FF2B5EF4-FFF2-40B4-BE49-F238E27FC236}">
                <a16:creationId xmlns:a16="http://schemas.microsoft.com/office/drawing/2014/main" id="{660BCF66-0F08-4DD2-950B-144A8784B95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8768" y="1970017"/>
            <a:ext cx="6778663" cy="2937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5ffc877e4a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5ffc877e4a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5ffc877e4a_0_35"/>
          <p:cNvSpPr txBox="1"/>
          <p:nvPr/>
        </p:nvSpPr>
        <p:spPr>
          <a:xfrm>
            <a:off x="697950" y="1929100"/>
            <a:ext cx="7859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>
                <a:solidFill>
                  <a:schemeClr val="dk1"/>
                </a:solidFill>
              </a:rPr>
              <a:t>Propagační </a:t>
            </a:r>
            <a:r>
              <a:rPr lang="cs-CZ" sz="3600" b="1" u="sng">
                <a:solidFill>
                  <a:srgbClr val="0000FF"/>
                </a:solidFill>
                <a:hlinkClick r:id="rId4"/>
              </a:rPr>
              <a:t>video</a:t>
            </a:r>
            <a:r>
              <a:rPr lang="cs-CZ" sz="3600" b="1">
                <a:solidFill>
                  <a:schemeClr val="dk1"/>
                </a:solidFill>
              </a:rPr>
              <a:t> Západočeské univerzity v Plzni</a:t>
            </a:r>
            <a:endParaRPr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102" y="621158"/>
            <a:ext cx="7801247" cy="688263"/>
          </a:xfrm>
        </p:spPr>
        <p:txBody>
          <a:bodyPr lIns="0" anchor="t">
            <a:noAutofit/>
          </a:bodyPr>
          <a:lstStyle/>
          <a:p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Formální základy. </a:t>
            </a:r>
            <a:b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Co je nezbytné dodržet?</a:t>
            </a:r>
            <a:endParaRPr lang="cs-CZ" sz="4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5DD182-8AFA-4DCA-83DB-A3E790B5F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03" y="3609071"/>
            <a:ext cx="1876425" cy="240982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30D9D18-92A3-4577-8ADC-46E4FF62CE08}"/>
              </a:ext>
            </a:extLst>
          </p:cNvPr>
          <p:cNvSpPr txBox="1"/>
          <p:nvPr/>
        </p:nvSpPr>
        <p:spPr>
          <a:xfrm>
            <a:off x="2835655" y="3788534"/>
            <a:ext cx="6261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American Psychological Association.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2020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).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Publication manual of the American Psychological Association</a:t>
            </a: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(7th ed.). https://doi.org/10.1037/0000165-000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kniha dostupná v Knihovně FSS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signatura: B2-1537a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34DA2A-DA17-47C7-AB33-1F3B6CAE4886}"/>
              </a:ext>
            </a:extLst>
          </p:cNvPr>
          <p:cNvSpPr txBox="1"/>
          <p:nvPr/>
        </p:nvSpPr>
        <p:spPr>
          <a:xfrm>
            <a:off x="509916" y="2561636"/>
            <a:ext cx="76752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6300" lvl="0" indent="-457400">
              <a:buSzPct val="100000"/>
              <a:buFont typeface="Wingdings" panose="05000000000000000000" pitchFamily="2" charset="2"/>
              <a:buChar char="q"/>
            </a:pPr>
            <a:r>
              <a:rPr lang="cs-CZ" sz="2700" b="1" dirty="0">
                <a:latin typeface="Calibri"/>
                <a:ea typeface="Calibri"/>
                <a:cs typeface="Calibri"/>
                <a:sym typeface="Calibri"/>
                <a:hlinkClick r:id="rId3"/>
              </a:rPr>
              <a:t>Pokyny pro psaní závěrečných prací</a:t>
            </a:r>
            <a:r>
              <a:rPr lang="cs-CZ" sz="27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700" dirty="0">
                <a:latin typeface="Calibri"/>
                <a:ea typeface="Calibri"/>
                <a:cs typeface="Calibri"/>
                <a:sym typeface="Calibri"/>
              </a:rPr>
              <a:t>- základ</a:t>
            </a:r>
          </a:p>
        </p:txBody>
      </p:sp>
    </p:spTree>
    <p:extLst>
      <p:ext uri="{BB962C8B-B14F-4D97-AF65-F5344CB8AC3E}">
        <p14:creationId xmlns:p14="http://schemas.microsoft.com/office/powerpoint/2010/main" val="383023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211f007f8_0_35"/>
          <p:cNvSpPr txBox="1">
            <a:spLocks noGrp="1"/>
          </p:cNvSpPr>
          <p:nvPr>
            <p:ph type="title"/>
          </p:nvPr>
        </p:nvSpPr>
        <p:spPr>
          <a:xfrm>
            <a:off x="380075" y="27692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na to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10" name="Google Shape;210;g6211f007f8_0_35"/>
          <p:cNvSpPr txBox="1"/>
          <p:nvPr/>
        </p:nvSpPr>
        <p:spPr>
          <a:xfrm>
            <a:off x="263100" y="11742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1800" lvl="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Začít včas </a:t>
            </a:r>
          </a:p>
          <a:p>
            <a:pPr marL="1003500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teorie, výzkum, sběr dat, diskuse, </a:t>
            </a: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všechno trvá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urban</a:t>
            </a: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myths</a:t>
            </a: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jak někdo napsal bakalářku za měsíc, nevěřte jim - takové štěstí mít nemusíte</a:t>
            </a:r>
          </a:p>
          <a:p>
            <a:pPr marL="431800" lvl="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Proč to píšete? 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Protože musíte? Protože chcete něčím přispět? Rozšířit poznání?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Přemýšlíte nad publikováním?</a:t>
            </a:r>
          </a:p>
          <a:p>
            <a:pPr marL="431800" lvl="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Téma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Musí bavit</a:t>
            </a: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klidně se i osobně dotýkat - v psychologii si můžete vybírat.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Vycházejte z toho, co vás chytlo během studia.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Měli jste zajímavé béčko? Zajímavou seminárku? 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Mnohem lépe se začíná z něčeho než od nuly. </a:t>
            </a:r>
          </a:p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157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5ffc877e4a_0_41"/>
          <p:cNvSpPr txBox="1">
            <a:spLocks noGrp="1"/>
          </p:cNvSpPr>
          <p:nvPr>
            <p:ph type="title"/>
          </p:nvPr>
        </p:nvSpPr>
        <p:spPr>
          <a:xfrm>
            <a:off x="424462" y="331856"/>
            <a:ext cx="823126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 dirty="0"/>
          </a:p>
        </p:txBody>
      </p:sp>
      <p:sp>
        <p:nvSpPr>
          <p:cNvPr id="217" name="Google Shape;217;g5ffc877e4a_0_41"/>
          <p:cNvSpPr txBox="1"/>
          <p:nvPr/>
        </p:nvSpPr>
        <p:spPr>
          <a:xfrm>
            <a:off x="-319596" y="19084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AutoNum type="arabicPeriod"/>
            </a:pPr>
            <a:r>
              <a:rPr lang="cs-CZ" sz="2775" i="0" u="none" strike="noStrike" cap="none" dirty="0">
                <a:solidFill>
                  <a:schemeClr val="dk1"/>
                </a:solidFill>
              </a:rPr>
              <a:t>Volba tématu a strategie přípravy</a:t>
            </a:r>
            <a:endParaRPr sz="2800" i="0" u="none" strike="noStrike" cap="none" dirty="0">
              <a:solidFill>
                <a:schemeClr val="dk1"/>
              </a:solidFill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5ffc877e4a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557629" y="3657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tématu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557629" y="128701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téma vás musí </a:t>
            </a:r>
            <a:r>
              <a:rPr lang="cs-CZ" sz="2500" b="1" dirty="0">
                <a:latin typeface="Calibri"/>
                <a:ea typeface="Calibri"/>
                <a:cs typeface="Calibri"/>
                <a:sym typeface="Calibri"/>
              </a:rPr>
              <a:t>bavit</a:t>
            </a: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 psát o něčem, 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znám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znát chci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se mě dotýká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chci ovlivnit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chci změnit</a:t>
            </a:r>
          </a:p>
          <a:p>
            <a:pPr lvl="3">
              <a:buSzPct val="100000"/>
            </a:pPr>
            <a:endParaRPr lang="cs-CZ" sz="25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musí být </a:t>
            </a:r>
            <a:r>
              <a:rPr lang="cs-CZ" sz="2500" b="1" dirty="0">
                <a:latin typeface="Calibri"/>
                <a:ea typeface="Calibri"/>
                <a:cs typeface="Calibri"/>
                <a:sym typeface="Calibri"/>
              </a:rPr>
              <a:t>dostatečně zúžené!</a:t>
            </a:r>
          </a:p>
          <a:p>
            <a:pPr lvl="2">
              <a:buSzPct val="100000"/>
            </a:pPr>
            <a:endParaRPr lang="cs-CZ" sz="2500" b="1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problém většiny bakalářek/seminárek je </a:t>
            </a:r>
            <a:r>
              <a:rPr lang="cs-CZ" sz="2500" b="1" dirty="0">
                <a:latin typeface="Calibri"/>
                <a:ea typeface="Calibri"/>
                <a:cs typeface="Calibri"/>
                <a:sym typeface="Calibri"/>
              </a:rPr>
              <a:t>zbytečná obecnost - práci s tématem si vysvětlíme v 1. praktickém semináři </a:t>
            </a:r>
            <a:r>
              <a:rPr lang="cs-CZ" sz="2500" b="1" dirty="0"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</a:t>
            </a:r>
            <a:endParaRPr lang="cs-CZ" sz="2500" b="1" dirty="0">
              <a:latin typeface="Calibri"/>
              <a:ea typeface="Calibri"/>
              <a:cs typeface="Calibri"/>
              <a:sym typeface="Calibri"/>
            </a:endParaRPr>
          </a:p>
          <a:p>
            <a:pPr lvl="2">
              <a:buSzPct val="100000"/>
            </a:pPr>
            <a:endParaRPr lang="cs-CZ" sz="25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202523" y="11712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31550" y="96258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ct val="100000"/>
            </a:pPr>
            <a:r>
              <a:rPr lang="cs-CZ" sz="26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Práce s informačními zdroji </a:t>
            </a:r>
          </a:p>
          <a:p>
            <a:pPr lvl="0">
              <a:buSzPct val="100000"/>
            </a:pPr>
            <a:endParaRPr lang="cs-CZ" sz="2200" b="1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hledání dokumentů, které souvisí se zvoleným tématem</a:t>
            </a: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základní rámec vědění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= množství zdrojů, výzkumů a studií, které v rámci vědeckého „</a:t>
            </a:r>
            <a:r>
              <a:rPr lang="cs-CZ" sz="24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know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how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“ cituje většina autorů - opakují se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seznamy literatury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(na konci výzkumů, knih, atp.) - najdete v nich další zdroje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Nepsali o tom už jiní studenti? Můžu je kontaktovat? Čím se můžu inspirovat?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podívat se do 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Archivu závěrečných prací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https://is.muni.cz/thesis/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na práce jiných univerzit - 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Vysokoškolské kvalifikační práce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4"/>
              </a:rPr>
              <a:t>https://theses.cz/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historické monografie a/nebo nové aktuální studie</a:t>
            </a: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b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Europe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e-</a:t>
            </a:r>
            <a:r>
              <a:rPr lang="cs-CZ" sz="2400" b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theses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portal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5"/>
              </a:rPr>
              <a:t>http://www.dart-europe.eu</a:t>
            </a:r>
            <a:endParaRPr lang="cs-CZ" sz="24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vychytávky - těžko dohledatelné a/nebo placené studie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425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202522" y="274380"/>
            <a:ext cx="856861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3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Jaké jsou možnosti získání dokumentů?</a:t>
            </a:r>
            <a:endParaRPr sz="33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31550" y="96258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7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Knihovna</a:t>
            </a: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3"/>
              </a:rPr>
              <a:t>Výpůjčka z knihovny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4"/>
              </a:rPr>
              <a:t>Výpůjčka/dodání dokumentu z jiné knihovny v ČR/zahraničí MVS, MMVS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5"/>
              </a:rPr>
              <a:t>E-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  <a:hlinkClick r:id="rId5"/>
              </a:rPr>
              <a:t>prezenčka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Copy on 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Demand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 (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CoD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) 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SzPct val="100000"/>
            </a:pP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7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Databáze a internet 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Licencované databáze 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Internet (př.: Google 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Scholar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lvl="0">
              <a:buSzPct val="100000"/>
            </a:pP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SzPct val="100000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Podrobněji na semináři 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Wingdings" panose="05000000000000000000" pitchFamily="2" charset="2"/>
              </a:rPr>
              <a:t>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131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486607" y="177274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 kurzu</a:t>
            </a:r>
            <a:endParaRPr sz="4000"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486607" y="1042811"/>
            <a:ext cx="8470962" cy="5815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indent="-3044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Úvodní lekce - samostudium</a:t>
            </a:r>
          </a:p>
          <a:p>
            <a:pPr marL="838518" lvl="1">
              <a:spcBef>
                <a:spcPts val="100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práce s informacemi - informační a post-informační společnost, informační gramotnost</a:t>
            </a:r>
          </a:p>
          <a:p>
            <a:pPr marL="838518" lvl="1"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psaní odborných (závěrečných) prací</a:t>
            </a:r>
          </a:p>
          <a:p>
            <a:pPr marL="838518" lvl="1"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informační zdroje - typy, licencované zdroje, kde hledat?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600" b="1" dirty="0">
                <a:latin typeface="Arial"/>
                <a:ea typeface="Arial"/>
                <a:cs typeface="Arial"/>
                <a:sym typeface="Arial"/>
              </a:rPr>
              <a:t>Seminář 1 - praktická práce s elektronickými informačními zdroj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i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Bef>
                <a:spcPts val="1000"/>
              </a:spcBef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praktické vyhledávání v oborových databázích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Přednáška citace, citování, plagiátorství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Bef>
                <a:spcPts val="1000"/>
              </a:spcBef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základní terminologie, citační styl APA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základy citování jednotlivých druhů dokumentů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citační software, zvláštnosti citování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dirty="0">
                <a:latin typeface="Arial"/>
                <a:ea typeface="Arial"/>
                <a:cs typeface="Arial"/>
                <a:sym typeface="Arial"/>
              </a:rPr>
              <a:t>Seminář 2 - praktická práce s elektronickými informačními zdroji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>
              <a:spcBef>
                <a:spcPts val="100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nadstavbové nástroje a "vědecké sociální sítě"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databáze elektronických knih, e-knihy</a:t>
            </a:r>
            <a:endParaRPr sz="2300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537098" y="1644914"/>
            <a:ext cx="8069802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dirty="0">
                <a:solidFill>
                  <a:srgbClr val="FFFFFF"/>
                </a:solidFill>
              </a:rPr>
              <a:t>Informační zdroje</a:t>
            </a:r>
            <a:endParaRPr lang="cs-CZ" sz="6000" dirty="0">
              <a:solidFill>
                <a:srgbClr val="FFFFFF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Pozn. podrobněji budeme probírat a zkoušet na seminářích </a:t>
            </a:r>
            <a:r>
              <a:rPr lang="cs-CZ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9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E5FA9FC-29C2-439E-A30C-2AE170899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762000"/>
            <a:ext cx="5124450" cy="5334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0C44AE4-7C6F-4A9E-A0ED-A30626FD128A}"/>
              </a:ext>
            </a:extLst>
          </p:cNvPr>
          <p:cNvSpPr txBox="1"/>
          <p:nvPr/>
        </p:nvSpPr>
        <p:spPr>
          <a:xfrm>
            <a:off x="7208668" y="6445188"/>
            <a:ext cx="4882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Zdroj: 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quoteload.com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37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60a5cf5ecd_0_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313830" y="1495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263100" y="92927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g60a5cf5ecd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4" y="0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60a5cf5ecd_0_31"/>
          <p:cNvSpPr txBox="1"/>
          <p:nvPr/>
        </p:nvSpPr>
        <p:spPr>
          <a:xfrm>
            <a:off x="140531" y="1258083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60a5cf5ecd_0_31"/>
          <p:cNvSpPr txBox="1"/>
          <p:nvPr/>
        </p:nvSpPr>
        <p:spPr>
          <a:xfrm>
            <a:off x="140531" y="6118427"/>
            <a:ext cx="3000000" cy="3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cs-CZ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</a:t>
            </a:r>
            <a:r>
              <a:rPr lang="cs-CZ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https://www.airsassociation.org/airs-articles/item/16220-how-to-access-the-dark-web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0F5B7-AB08-4BDE-91AC-CA93F366D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70" y="0"/>
            <a:ext cx="5730541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DFE9FAA-5F64-456A-A952-ABAC3B6439EA}"/>
              </a:ext>
            </a:extLst>
          </p:cNvPr>
          <p:cNvSpPr txBox="1"/>
          <p:nvPr/>
        </p:nvSpPr>
        <p:spPr>
          <a:xfrm>
            <a:off x="645921" y="4438835"/>
            <a:ext cx="2760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Podrobněji na semináři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Google Shape;302;g60a5cf5ecd_0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g60a5cf5ecd_0_44"/>
          <p:cNvSpPr txBox="1">
            <a:spLocks noGrp="1"/>
          </p:cNvSpPr>
          <p:nvPr>
            <p:ph type="title"/>
          </p:nvPr>
        </p:nvSpPr>
        <p:spPr>
          <a:xfrm>
            <a:off x="56240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I.</a:t>
            </a:r>
            <a:endParaRPr sz="4000" dirty="0"/>
          </a:p>
        </p:txBody>
      </p:sp>
      <p:sp>
        <p:nvSpPr>
          <p:cNvPr id="304" name="Google Shape;304;g60a5cf5ecd_0_44"/>
          <p:cNvSpPr txBox="1"/>
          <p:nvPr/>
        </p:nvSpPr>
        <p:spPr>
          <a:xfrm>
            <a:off x="443980" y="1838839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výrazy - komerční zdroje/databáze, elektronické informační zdroje,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e-zdroje, EIZ,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databáze, dokumenty v elektronické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dostupné prostřednictvím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volně dostupné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dirty="0">
                <a:solidFill>
                  <a:schemeClr val="dk1"/>
                </a:solidFill>
              </a:rPr>
              <a:t>-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Access</a:t>
            </a: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komerční (licencované)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Google Shape;316;g60a5cf5ecd_0_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g60a5cf5ecd_0_57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II.</a:t>
            </a:r>
            <a:endParaRPr sz="4000"/>
          </a:p>
        </p:txBody>
      </p:sp>
      <p:sp>
        <p:nvSpPr>
          <p:cNvPr id="318" name="Google Shape;318;g60a5cf5ecd_0_57"/>
          <p:cNvSpPr txBox="1"/>
          <p:nvPr/>
        </p:nvSpPr>
        <p:spPr>
          <a:xfrm>
            <a:off x="177650" y="17517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úplatu - 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studenty MU zdarma ☺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jsou 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prověřené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(prochází recenzním řízením)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články většinou dostupné dříve než v tištěné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doporučený zdroj pro psaní seminárních a závěrečných prací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Google Shape;309;g60a5cf5ecd_0_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g60a5cf5ecd_0_51"/>
          <p:cNvSpPr txBox="1">
            <a:spLocks noGrp="1"/>
          </p:cNvSpPr>
          <p:nvPr>
            <p:ph type="title"/>
          </p:nvPr>
        </p:nvSpPr>
        <p:spPr>
          <a:xfrm>
            <a:off x="417298" y="46519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Databáze</a:t>
            </a:r>
            <a:endParaRPr sz="4000" dirty="0"/>
          </a:p>
        </p:txBody>
      </p:sp>
      <p:sp>
        <p:nvSpPr>
          <p:cNvPr id="311" name="Google Shape;311;g60a5cf5ecd_0_51"/>
          <p:cNvSpPr txBox="1"/>
          <p:nvPr/>
        </p:nvSpPr>
        <p:spPr>
          <a:xfrm>
            <a:off x="263100" y="161858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083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pouze základní  "identifikační" údaje o dokumentech (název, autor, rok vydání atd.) + abstrakt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Fulltextové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plné texty dokumentů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Multioborové </a:t>
            </a:r>
            <a:r>
              <a:rPr lang="cs-CZ" sz="2400" dirty="0">
                <a:solidFill>
                  <a:schemeClr val="dk1"/>
                </a:solidFill>
              </a:rPr>
              <a:t>-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dokumenty z různých oborů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rozsáhlé databáze – např.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Wiley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EBSCO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není možné mít zaplacený přístup ke všem kolekcím, tj. </a:t>
            </a:r>
          </a:p>
          <a:p>
            <a:pPr marL="356670"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cs-CZ" sz="2400" dirty="0">
                <a:solidFill>
                  <a:schemeClr val="dk1"/>
                </a:solidFill>
              </a:rPr>
              <a:t>    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 všem fulltextům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g60a5cf5ecd_0_2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" y="-177555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g60a5cf5ecd_0_221"/>
          <p:cNvSpPr txBox="1">
            <a:spLocks noGrp="1"/>
          </p:cNvSpPr>
          <p:nvPr>
            <p:ph type="title"/>
          </p:nvPr>
        </p:nvSpPr>
        <p:spPr>
          <a:xfrm>
            <a:off x="882002" y="37457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zdrojům? aneb nejdůležitější </a:t>
            </a:r>
            <a:r>
              <a:rPr lang="cs-CZ" sz="40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slide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této prezentace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b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</a:br>
            <a:b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endParaRPr sz="4000" dirty="0"/>
          </a:p>
        </p:txBody>
      </p:sp>
      <p:sp>
        <p:nvSpPr>
          <p:cNvPr id="325" name="Google Shape;325;g60a5cf5ecd_0_221"/>
          <p:cNvSpPr txBox="1"/>
          <p:nvPr/>
        </p:nvSpPr>
        <p:spPr>
          <a:xfrm>
            <a:off x="-3" y="2562902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stránky knihovny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http://knihovna.fss.muni.cz/ezdroje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9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k oborům vyučovaným na FSS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endParaRPr sz="24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Portál elektronických informačních zdrojů MU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http://ezdroje.muni.cz/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i z dalších vědních oborů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g60a5cf5ecd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79322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univerzity? aneb 2. nejdůležitější </a:t>
            </a:r>
            <a:r>
              <a:rPr lang="cs-CZ" sz="35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slide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této prezentace 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b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</a:b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63100" y="314739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Nastavte si na počítači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vzdálený přístup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VPN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Shibboleth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EZproxy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337;g60a5cf5ecd_0_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g60a5cf5ecd_0_72"/>
          <p:cNvSpPr txBox="1">
            <a:spLocks noGrp="1"/>
          </p:cNvSpPr>
          <p:nvPr>
            <p:ph type="title"/>
          </p:nvPr>
        </p:nvSpPr>
        <p:spPr>
          <a:xfrm>
            <a:off x="296075" y="640900"/>
            <a:ext cx="87165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začít?</a:t>
            </a:r>
            <a:b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Vyhledávače, discovery systémy a vědecké sítě</a:t>
            </a:r>
            <a:endParaRPr sz="3000"/>
          </a:p>
        </p:txBody>
      </p:sp>
      <p:sp>
        <p:nvSpPr>
          <p:cNvPr id="339" name="Google Shape;339;g60a5cf5ecd_0_72"/>
          <p:cNvSpPr txBox="1"/>
          <p:nvPr/>
        </p:nvSpPr>
        <p:spPr>
          <a:xfrm>
            <a:off x="131550" y="23071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EBSCO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Discovery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Service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"univerzitní Google" pro licencované i volně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Google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Scholar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vyhledávač </a:t>
            </a:r>
            <a:r>
              <a:rPr lang="cs-CZ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Science Open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vědecká a publikační síť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a5cf5ecd_0_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19372" y="1945679"/>
            <a:ext cx="30099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60a5cf5ecd_0_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86475" y="1970001"/>
            <a:ext cx="26003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60a5cf5ecd_0_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6075" y="1812329"/>
            <a:ext cx="14668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5ffc877e4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5ffc877e4a_0_0"/>
          <p:cNvSpPr txBox="1">
            <a:spLocks noGrp="1"/>
          </p:cNvSpPr>
          <p:nvPr>
            <p:ph type="title"/>
          </p:nvPr>
        </p:nvSpPr>
        <p:spPr>
          <a:xfrm>
            <a:off x="628650" y="393150"/>
            <a:ext cx="83361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Cíl a smysl předmětu</a:t>
            </a:r>
            <a:endParaRPr sz="4000" dirty="0"/>
          </a:p>
        </p:txBody>
      </p:sp>
      <p:sp>
        <p:nvSpPr>
          <p:cNvPr id="105" name="Google Shape;105;g5ffc877e4a_0_0"/>
          <p:cNvSpPr txBox="1">
            <a:spLocks noGrp="1"/>
          </p:cNvSpPr>
          <p:nvPr>
            <p:ph type="body" idx="1"/>
          </p:nvPr>
        </p:nvSpPr>
        <p:spPr>
          <a:xfrm>
            <a:off x="628650" y="1474501"/>
            <a:ext cx="7886700" cy="49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rychle a efektivně najít téměř cokoliv - minimálně vědět </a:t>
            </a:r>
            <a:r>
              <a:rPr lang="cs-CZ" sz="2400" b="1" dirty="0"/>
              <a:t>kde hledat</a:t>
            </a:r>
            <a:endParaRPr lang="cs-CZ" sz="2400" dirty="0"/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kreativně pracovat s klíčovými slovy</a:t>
            </a:r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ověřit si </a:t>
            </a:r>
            <a:r>
              <a:rPr lang="cs-CZ" sz="2400" b="1" dirty="0"/>
              <a:t>kvalitu </a:t>
            </a:r>
            <a:r>
              <a:rPr lang="cs-CZ" sz="2400" dirty="0"/>
              <a:t>a </a:t>
            </a:r>
            <a:r>
              <a:rPr lang="cs-CZ" sz="2400" b="1" dirty="0"/>
              <a:t>relevantnost </a:t>
            </a:r>
            <a:r>
              <a:rPr lang="cs-CZ" sz="2400" dirty="0"/>
              <a:t>zdroje</a:t>
            </a:r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citovat podle APA</a:t>
            </a:r>
            <a:endParaRPr lang="cs-CZ" sz="2400" dirty="0"/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nebát se žádné seminárky ani bakalářky!</a:t>
            </a:r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… no a když to nepůjde, tak se ozvete </a:t>
            </a:r>
            <a:r>
              <a:rPr lang="cs-CZ" sz="2400" b="1" dirty="0">
                <a:sym typeface="Wingdings" panose="05000000000000000000" pitchFamily="2" charset="2"/>
              </a:rPr>
              <a:t></a:t>
            </a:r>
            <a:endParaRPr lang="cs-CZ" sz="2400" b="1" dirty="0"/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marL="114300" lvl="0" indent="0">
              <a:spcAft>
                <a:spcPts val="60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000FF"/>
              </a:solidFill>
              <a:latin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0a5cf5ecd_0_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0a5cf5ecd_0_81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I.</a:t>
            </a:r>
            <a:endParaRPr sz="3600"/>
          </a:p>
        </p:txBody>
      </p:sp>
      <p:sp>
        <p:nvSpPr>
          <p:cNvPr id="349" name="Google Shape;349;g60a5cf5ecd_0_8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Annual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Reviews</a:t>
            </a:r>
            <a:r>
              <a:rPr lang="cs-CZ" sz="2400" b="1" dirty="0">
                <a:solidFill>
                  <a:schemeClr val="dk1"/>
                </a:solidFill>
              </a:rPr>
              <a:t> (do 2018)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EBSCO 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JSTOR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ProQuest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Sage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Journals</a:t>
            </a:r>
            <a:r>
              <a:rPr lang="cs-CZ" sz="2400" b="1" dirty="0">
                <a:solidFill>
                  <a:schemeClr val="dk1"/>
                </a:solidFill>
              </a:rPr>
              <a:t> Online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ScienceDirect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SpringerLink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Taylor&amp;Francis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Wiley</a:t>
            </a:r>
            <a:r>
              <a:rPr lang="cs-CZ" sz="2400" b="1" dirty="0">
                <a:solidFill>
                  <a:schemeClr val="dk1"/>
                </a:solidFill>
              </a:rPr>
              <a:t> Online </a:t>
            </a:r>
            <a:r>
              <a:rPr lang="cs-CZ" sz="2400" b="1" dirty="0" err="1">
                <a:solidFill>
                  <a:schemeClr val="dk1"/>
                </a:solidFill>
              </a:rPr>
              <a:t>Library</a:t>
            </a:r>
            <a:endParaRPr sz="2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350" name="Google Shape;350;g60a5cf5ecd_0_81"/>
          <p:cNvSpPr/>
          <p:nvPr/>
        </p:nvSpPr>
        <p:spPr>
          <a:xfrm>
            <a:off x="5416346" y="1756830"/>
            <a:ext cx="3394800" cy="36003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highlight>
                <a:srgbClr val="6FA8D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60a5cf5ecd_0_81"/>
          <p:cNvSpPr txBox="1"/>
          <p:nvPr/>
        </p:nvSpPr>
        <p:spPr>
          <a:xfrm>
            <a:off x="5560362" y="1794711"/>
            <a:ext cx="3312300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Multioborové databáze jsou dobrým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startovním místem pro vyhledávání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Můžete je prohledávat hromadně prostřednictvím </a:t>
            </a:r>
            <a:r>
              <a:rPr lang="cs-CZ" sz="2400" b="0" i="1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discovery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Google Shape;356;g60a5cf5ecd_0_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g60a5cf5ecd_0_8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II.</a:t>
            </a:r>
            <a:endParaRPr sz="3600"/>
          </a:p>
        </p:txBody>
      </p:sp>
      <p:sp>
        <p:nvSpPr>
          <p:cNvPr id="358" name="Google Shape;358;g60a5cf5ecd_0_8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a5cf5ecd_0_8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dostupné zdroje:</a:t>
            </a:r>
          </a:p>
          <a:p>
            <a:pPr marL="254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1" indent="-4445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Journals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(DOAJ)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adresář FT vědec. a akad. časopisů s otevřeným přístupem, přes 10.000 časopisů</a:t>
            </a:r>
          </a:p>
          <a:p>
            <a:pPr marL="412750" marR="0" lvl="1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19299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Central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European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Journal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Social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Sciences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and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Humanities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(CEJSH) </a:t>
            </a:r>
            <a:r>
              <a:rPr lang="cs-CZ" sz="2400" b="1" dirty="0"/>
              <a:t>-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abstraktová a fulltextová databáze článků uveřejněných ve vědeckých časopisech z oblasti humanitních a společenských věd vycházejících v ČR, SR, v Maďarsku, Polsku, atd.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0801" marR="0" lvl="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7959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g60a5cf5ecd_0_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g60a5cf5ecd_0_112"/>
          <p:cNvSpPr txBox="1">
            <a:spLocks noGrp="1"/>
          </p:cNvSpPr>
          <p:nvPr>
            <p:ph type="title"/>
          </p:nvPr>
        </p:nvSpPr>
        <p:spPr>
          <a:xfrm>
            <a:off x="553528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</a:t>
            </a:r>
            <a:endParaRPr sz="3600" dirty="0"/>
          </a:p>
        </p:txBody>
      </p:sp>
      <p:sp>
        <p:nvSpPr>
          <p:cNvPr id="372" name="Google Shape;372;g60a5cf5ecd_0_11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0a5cf5ecd_0_112"/>
          <p:cNvSpPr txBox="1"/>
          <p:nvPr/>
        </p:nvSpPr>
        <p:spPr>
          <a:xfrm>
            <a:off x="480150" y="188798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Katalog MU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Aleph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Souborné katalogy -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knihovny.cz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,</a:t>
            </a:r>
            <a:r>
              <a:rPr lang="cs-CZ" sz="2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CASLIN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Discovery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Service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databáze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eBooks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Sage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Knowledge</a:t>
            </a:r>
            <a:endParaRPr lang="cs-CZ" sz="26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Google Shape;378;g60a5cf5ecd_0_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g60a5cf5ecd_0_1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 II.</a:t>
            </a:r>
            <a:endParaRPr sz="3600"/>
          </a:p>
        </p:txBody>
      </p:sp>
      <p:sp>
        <p:nvSpPr>
          <p:cNvPr id="380" name="Google Shape;380;g60a5cf5ecd_0_11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60a5cf5ecd_0_11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33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(DOAB)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recenzovaných knih (OA), přes 4000 knih</a:t>
            </a:r>
          </a:p>
          <a:p>
            <a:pPr marL="469265" marR="0" lvl="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Google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Books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4216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DDA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nový způsob nákupu e-knih dle požadavku uživatelů, platforma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Ebook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0448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03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60a5cf5ecd_0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g60a5cf5ecd_0_227"/>
          <p:cNvSpPr txBox="1">
            <a:spLocks noGrp="1"/>
          </p:cNvSpPr>
          <p:nvPr>
            <p:ph type="title"/>
          </p:nvPr>
        </p:nvSpPr>
        <p:spPr>
          <a:xfrm>
            <a:off x="748837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informace z médií?</a:t>
            </a:r>
            <a:endParaRPr sz="3600" dirty="0"/>
          </a:p>
        </p:txBody>
      </p:sp>
      <p:sp>
        <p:nvSpPr>
          <p:cNvPr id="388" name="Google Shape;388;g60a5cf5ecd_0_227"/>
          <p:cNvSpPr txBox="1"/>
          <p:nvPr/>
        </p:nvSpPr>
        <p:spPr>
          <a:xfrm>
            <a:off x="0" y="1519591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60a5cf5ecd_0_227"/>
          <p:cNvSpPr txBox="1"/>
          <p:nvPr/>
        </p:nvSpPr>
        <p:spPr>
          <a:xfrm>
            <a:off x="120000" y="1808085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Anopress</a:t>
            </a:r>
            <a:r>
              <a:rPr lang="cs-CZ" sz="280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Monitoring Online</a:t>
            </a:r>
            <a:r>
              <a:rPr lang="cs-CZ" sz="280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mediální zdroje ČR </a:t>
            </a:r>
            <a:r>
              <a:rPr lang="cs-CZ" sz="2800" dirty="0">
                <a:solidFill>
                  <a:schemeClr val="tx1"/>
                </a:solidFill>
              </a:rPr>
              <a:t>-</a:t>
            </a:r>
            <a:r>
              <a:rPr lang="cs-CZ" sz="280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periodika, TV a rozhlasové vysílání, sociální sítě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</a:p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dirty="0" err="1">
                <a:solidFill>
                  <a:schemeClr val="tx1"/>
                </a:solidFill>
                <a:hlinkClick r:id="rId5"/>
              </a:rPr>
              <a:t>PressReader</a:t>
            </a:r>
            <a:r>
              <a:rPr lang="cs-CZ" sz="2800" dirty="0">
                <a:solidFill>
                  <a:schemeClr val="tx1"/>
                </a:solidFill>
              </a:rPr>
              <a:t> - periodika z více než 100 zemí</a:t>
            </a:r>
            <a:endParaRPr sz="2800" strike="noStrike" cap="none" dirty="0">
              <a:solidFill>
                <a:schemeClr val="tx1"/>
              </a:solidFill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" name="Google Shape;394;g60a5cf5ecd_0_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g60a5cf5ecd_0_126"/>
          <p:cNvSpPr txBox="1">
            <a:spLocks noGrp="1"/>
          </p:cNvSpPr>
          <p:nvPr>
            <p:ph type="title"/>
          </p:nvPr>
        </p:nvSpPr>
        <p:spPr>
          <a:xfrm>
            <a:off x="748836" y="4734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závěrečné práce?</a:t>
            </a:r>
            <a:endParaRPr sz="3600" dirty="0"/>
          </a:p>
        </p:txBody>
      </p:sp>
      <p:sp>
        <p:nvSpPr>
          <p:cNvPr id="396" name="Google Shape;396;g60a5cf5ecd_0_126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60a5cf5ecd_0_126"/>
          <p:cNvSpPr txBox="1"/>
          <p:nvPr/>
        </p:nvSpPr>
        <p:spPr>
          <a:xfrm>
            <a:off x="551627" y="18654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Archiv závěrečných prací MU - Thesis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Vysokoškolské kvalifikační práce -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Theses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DART -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Europe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E-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Portal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evrop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závěrečné práce)</a:t>
            </a:r>
          </a:p>
          <a:p>
            <a:pPr marL="50800"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ProQuest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®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Dissertations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&amp;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(PQDT OPEN)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Open Access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Dissertatitons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(USA)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g60a5cf5ecd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60a5cf5ecd_0_234"/>
          <p:cNvSpPr txBox="1">
            <a:spLocks noGrp="1"/>
          </p:cNvSpPr>
          <p:nvPr>
            <p:ph type="title"/>
          </p:nvPr>
        </p:nvSpPr>
        <p:spPr>
          <a:xfrm>
            <a:off x="857250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statistické údaje?</a:t>
            </a:r>
            <a:endParaRPr sz="3600" dirty="0"/>
          </a:p>
        </p:txBody>
      </p:sp>
      <p:sp>
        <p:nvSpPr>
          <p:cNvPr id="412" name="Google Shape;412;g60a5cf5ecd_0_23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60a5cf5ecd_0_234"/>
          <p:cNvSpPr txBox="1"/>
          <p:nvPr/>
        </p:nvSpPr>
        <p:spPr>
          <a:xfrm>
            <a:off x="689669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Český statistický úřad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Eurostat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Google Shape;418;g60a5cf5ecd_0_2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g60a5cf5ecd_0_241"/>
          <p:cNvSpPr txBox="1">
            <a:spLocks noGrp="1"/>
          </p:cNvSpPr>
          <p:nvPr>
            <p:ph type="title"/>
          </p:nvPr>
        </p:nvSpPr>
        <p:spPr>
          <a:xfrm>
            <a:off x="448927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další zdroje?</a:t>
            </a:r>
            <a:endParaRPr sz="3600" dirty="0"/>
          </a:p>
        </p:txBody>
      </p:sp>
      <p:sp>
        <p:nvSpPr>
          <p:cNvPr id="420" name="Google Shape;420;g60a5cf5ecd_0_24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60a5cf5ecd_0_241"/>
          <p:cNvSpPr txBox="1"/>
          <p:nvPr/>
        </p:nvSpPr>
        <p:spPr>
          <a:xfrm>
            <a:off x="448927" y="16350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Science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Network</a:t>
            </a: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- brána k informačním zdrojům pro oblast sociálních věd</a:t>
            </a:r>
          </a:p>
          <a:p>
            <a:pPr lvl="0"/>
            <a:endParaRPr lang="cs-CZ" sz="1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lnSpc>
                <a:spcPct val="140000"/>
              </a:lnSpc>
              <a:buSzPct val="100000"/>
              <a:buFont typeface="Wingdings" panose="05000000000000000000" pitchFamily="2" charset="2"/>
              <a:buChar char="v"/>
            </a:pP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American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Psychological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Association</a:t>
            </a:r>
            <a:endParaRPr lang="cs-CZ" sz="2800" b="1" u="sng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lvl="0" indent="-285750">
              <a:buClrTx/>
              <a:buFont typeface="Wingdings" panose="05000000000000000000" pitchFamily="2" charset="2"/>
              <a:buChar char="v"/>
            </a:pPr>
            <a:endParaRPr lang="cs-CZ" sz="1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Scholar</a:t>
            </a:r>
            <a:endParaRPr lang="cs-CZ" sz="2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g60a5cf5ecd_0_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g60a5cf5ecd_0_188"/>
          <p:cNvSpPr txBox="1"/>
          <p:nvPr/>
        </p:nvSpPr>
        <p:spPr>
          <a:xfrm>
            <a:off x="522975" y="1929000"/>
            <a:ext cx="7617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g60a5cf5ecd_0_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g60a5cf5ecd_0_193"/>
          <p:cNvSpPr txBox="1">
            <a:spLocks noGrp="1"/>
          </p:cNvSpPr>
          <p:nvPr>
            <p:ph type="title"/>
          </p:nvPr>
        </p:nvSpPr>
        <p:spPr>
          <a:xfrm>
            <a:off x="360150" y="144337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Slovníček</a:t>
            </a:r>
            <a:endParaRPr sz="3600" dirty="0"/>
          </a:p>
        </p:txBody>
      </p:sp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360150" y="83253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šedá literatura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 b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nepublikované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polopublikované dokumenty; </a:t>
            </a:r>
            <a:r>
              <a:rPr lang="cs-CZ" sz="2000">
                <a:latin typeface="Calibri" panose="020F0502020204030204" pitchFamily="34" charset="0"/>
              </a:rPr>
              <a:t>zprávy (výroční, grantové apod.), závěrečné vysokoškolské kvalifikační práce; konferenční příspěvky a sborníky.</a:t>
            </a:r>
            <a:endParaRPr lang="cs-CZ" sz="200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referenční díla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encyklopedie, slovníky, mapy, atlasy, …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deep web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databáze, zprávy, repozitáře, vládní zprávy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dark web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ilegální aktivity</a:t>
            </a:r>
            <a:endParaRPr lang="cs-CZ" sz="2000"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invisible web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podrobnější a odbornější info; APA PsycNet 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media slavery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zneužití informací a vytváření falešných informací pro manipulaci s uživateli a zkreslení jejich názorů 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fake news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zkreslené vymyšlené zpravodajství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hoax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poplašné, nebezpečné a zbytečné řetězové zprávy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dezinformace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falešná informace, která zkresluje úsudek jedince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IMRaD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struktura odborného textu (Introduction, Methods, Results and Discussion)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EIZ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elektronické informační zdroje (př.: EBSCO)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komerční zdroje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licencované zdroje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– databáze za přístupový poplatek 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Open Access (OA)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bezplatný přístup k informacím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ffc877e4a_0_0"/>
          <p:cNvSpPr txBox="1">
            <a:spLocks noGrp="1"/>
          </p:cNvSpPr>
          <p:nvPr>
            <p:ph type="title"/>
          </p:nvPr>
        </p:nvSpPr>
        <p:spPr>
          <a:xfrm>
            <a:off x="628650" y="475799"/>
            <a:ext cx="83361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Podmínky absolvování předmětu</a:t>
            </a:r>
            <a:endParaRPr sz="4000" dirty="0"/>
          </a:p>
        </p:txBody>
      </p:sp>
      <p:sp>
        <p:nvSpPr>
          <p:cNvPr id="105" name="Google Shape;105;g5ffc877e4a_0_0"/>
          <p:cNvSpPr txBox="1">
            <a:spLocks noGrp="1"/>
          </p:cNvSpPr>
          <p:nvPr>
            <p:ph type="body" idx="1"/>
          </p:nvPr>
        </p:nvSpPr>
        <p:spPr>
          <a:xfrm>
            <a:off x="628650" y="1163998"/>
            <a:ext cx="7886700" cy="544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 b="1" dirty="0">
                <a:latin typeface="Arial"/>
                <a:ea typeface="Arial"/>
                <a:cs typeface="Arial"/>
                <a:sym typeface="Arial"/>
              </a:rPr>
              <a:t>Zápočet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064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povinná</a:t>
            </a: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účast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na </a:t>
            </a:r>
            <a:r>
              <a:rPr lang="cs-CZ" b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všech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přednáškách a seminářích (</a:t>
            </a:r>
            <a:r>
              <a:rPr lang="cs-CZ" b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 lekce online výuky a 1 hodina samostudia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Wingdings" panose="05000000000000000000" pitchFamily="2" charset="2"/>
              </a:rPr>
              <a:t>)</a:t>
            </a:r>
            <a:endParaRPr b="1" u="sng" dirty="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520700" indent="-4572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vypracování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dílčích praktických úkolů 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závěrečné rešerše</a:t>
            </a:r>
          </a:p>
          <a:p>
            <a:pPr marL="520700" indent="-4572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nebude žádný závěrečný test</a:t>
            </a:r>
          </a:p>
          <a:p>
            <a:pPr marL="520700" indent="-4572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3AE1159-06D3-4502-AD15-7BADDD873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359882"/>
              </p:ext>
            </p:extLst>
          </p:nvPr>
        </p:nvGraphicFramePr>
        <p:xfrm>
          <a:off x="372862" y="4768407"/>
          <a:ext cx="8398276" cy="1369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935">
                  <a:extLst>
                    <a:ext uri="{9D8B030D-6E8A-4147-A177-3AD203B41FA5}">
                      <a16:colId xmlns:a16="http://schemas.microsoft.com/office/drawing/2014/main" val="3318939323"/>
                    </a:ext>
                  </a:extLst>
                </a:gridCol>
                <a:gridCol w="2163432">
                  <a:extLst>
                    <a:ext uri="{9D8B030D-6E8A-4147-A177-3AD203B41FA5}">
                      <a16:colId xmlns:a16="http://schemas.microsoft.com/office/drawing/2014/main" val="2179702634"/>
                    </a:ext>
                  </a:extLst>
                </a:gridCol>
                <a:gridCol w="1965870">
                  <a:extLst>
                    <a:ext uri="{9D8B030D-6E8A-4147-A177-3AD203B41FA5}">
                      <a16:colId xmlns:a16="http://schemas.microsoft.com/office/drawing/2014/main" val="772098927"/>
                    </a:ext>
                  </a:extLst>
                </a:gridCol>
                <a:gridCol w="1887039">
                  <a:extLst>
                    <a:ext uri="{9D8B030D-6E8A-4147-A177-3AD203B41FA5}">
                      <a16:colId xmlns:a16="http://schemas.microsoft.com/office/drawing/2014/main" val="3396401691"/>
                    </a:ext>
                  </a:extLst>
                </a:gridCol>
              </a:tblGrid>
              <a:tr h="378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Setkání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Termín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Čas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Forma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3927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Úvodní lekce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 19. 10. do 25. 10.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Kdykoli 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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samostudium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3513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Praktický seminář 1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29. 10.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8:00 - 9:40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online - MS </a:t>
                      </a:r>
                      <a:r>
                        <a:rPr lang="cs-CZ" sz="1600" dirty="0" err="1">
                          <a:effectLst/>
                        </a:rPr>
                        <a:t>Teams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259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Přednáška citace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cs-CZ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5. 11.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8:00 - 9:40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online - MS </a:t>
                      </a:r>
                      <a:r>
                        <a:rPr lang="cs-CZ" sz="1600" dirty="0" err="1">
                          <a:effectLst/>
                        </a:rPr>
                        <a:t>Teams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4851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Praktický seminář 2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19. 11.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8:00 - 9:40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online - MS </a:t>
                      </a:r>
                      <a:r>
                        <a:rPr lang="cs-CZ" sz="1600" dirty="0" err="1">
                          <a:effectLst/>
                        </a:rPr>
                        <a:t>Teams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41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155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g60a5cf5ecd_0_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g60a5cf5ecd_0_193"/>
          <p:cNvSpPr txBox="1">
            <a:spLocks noGrp="1"/>
          </p:cNvSpPr>
          <p:nvPr>
            <p:ph type="title"/>
          </p:nvPr>
        </p:nvSpPr>
        <p:spPr>
          <a:xfrm>
            <a:off x="480150" y="421260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Píšete závěrečnou práci I.</a:t>
            </a:r>
            <a:endParaRPr sz="3600" dirty="0"/>
          </a:p>
        </p:txBody>
      </p:sp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480150" y="121985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cs-CZ" sz="30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1. Zvolíte téma</a:t>
            </a:r>
          </a:p>
          <a:p>
            <a:pPr marL="457200" lvl="2" indent="-457200">
              <a:buSzPct val="100000"/>
              <a:buFont typeface="Wingdings" panose="05000000000000000000" pitchFamily="2" charset="2"/>
              <a:buChar char="q"/>
            </a:pPr>
            <a:r>
              <a:rPr lang="cs-CZ" sz="3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baví a není obecné</a:t>
            </a:r>
          </a:p>
          <a:p>
            <a:pPr marL="457200" lvl="2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zkontrolujete, jestli/jak o tom píšou další (př.: Archiv závěrečných prací IS MU)</a:t>
            </a:r>
          </a:p>
          <a:p>
            <a:pPr marL="457200" lvl="1"/>
            <a:endParaRPr lang="cs-CZ" sz="18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SzPct val="100000"/>
            </a:pPr>
            <a:r>
              <a:rPr lang="cs-CZ" sz="30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2. Uděláte informační průzkum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katalogy knihoven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licencované zdroje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veřejné dostupné zdroje (OA)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opakující se, často citované práce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(většinou několik fází – seminář)</a:t>
            </a:r>
          </a:p>
        </p:txBody>
      </p:sp>
    </p:spTree>
    <p:extLst>
      <p:ext uri="{BB962C8B-B14F-4D97-AF65-F5344CB8AC3E}">
        <p14:creationId xmlns:p14="http://schemas.microsoft.com/office/powerpoint/2010/main" val="3888932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g60a5cf5ecd_0_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g60a5cf5ecd_0_193"/>
          <p:cNvSpPr txBox="1">
            <a:spLocks noGrp="1"/>
          </p:cNvSpPr>
          <p:nvPr>
            <p:ph type="title"/>
          </p:nvPr>
        </p:nvSpPr>
        <p:spPr>
          <a:xfrm>
            <a:off x="440700" y="541950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Píšete závěrečnou práci II.</a:t>
            </a:r>
            <a:endParaRPr sz="3600" dirty="0"/>
          </a:p>
        </p:txBody>
      </p:sp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360150" y="15135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>
              <a:buSzPct val="100000"/>
              <a:buFont typeface="+mj-lt"/>
              <a:buAutoNum type="arabicPeriod" startAt="3"/>
            </a:pPr>
            <a:r>
              <a:rPr lang="cs-CZ" sz="3000" b="1" dirty="0">
                <a:latin typeface="Calibri"/>
                <a:ea typeface="Calibri"/>
                <a:cs typeface="Calibri"/>
                <a:sym typeface="Calibri"/>
              </a:rPr>
              <a:t>Odborné informace vyhledávejte v licencovaných informačních zdrojích</a:t>
            </a:r>
          </a:p>
          <a:p>
            <a:pPr lvl="0">
              <a:buSzPct val="100000"/>
            </a:pPr>
            <a:endParaRPr lang="cs-CZ" sz="30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ověřené, kvalitní, jedinečné informace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seznam databází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stránky knihovny, Portál elektronických informačních zdrojů 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mimo počítačovou síť MU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si nastavte</a:t>
            </a: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 vzdálený přístup -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např. VPN, </a:t>
            </a:r>
            <a:r>
              <a:rPr lang="cs-CZ" sz="2800" dirty="0" err="1">
                <a:latin typeface="Calibri"/>
                <a:ea typeface="Calibri"/>
                <a:cs typeface="Calibri"/>
                <a:sym typeface="Calibri"/>
              </a:rPr>
              <a:t>Shibboleth</a:t>
            </a:r>
            <a:endParaRPr lang="cs-CZ" sz="2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75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60a5cf5ecd_0_207"/>
          <p:cNvSpPr txBox="1">
            <a:spLocks noGrp="1"/>
          </p:cNvSpPr>
          <p:nvPr>
            <p:ph type="title"/>
          </p:nvPr>
        </p:nvSpPr>
        <p:spPr>
          <a:xfrm>
            <a:off x="480150" y="247809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600" dirty="0"/>
          </a:p>
        </p:txBody>
      </p:sp>
      <p:sp>
        <p:nvSpPr>
          <p:cNvPr id="511" name="Google Shape;511;g60a5cf5ecd_0_207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60a5cf5ecd_0_207"/>
          <p:cNvSpPr txBox="1"/>
          <p:nvPr/>
        </p:nvSpPr>
        <p:spPr>
          <a:xfrm>
            <a:off x="480150" y="121592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Katuščák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D.,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Drobíková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B. &amp; Papík, R. (2008). 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Jak psát závěrečné a kvalifikační práce.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Nitra: Enigma. 161 s. </a:t>
            </a:r>
            <a:endParaRPr lang="cs-CZ" sz="2000" dirty="0">
              <a:solidFill>
                <a:srgbClr val="FF000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Bothma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T. (2011).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Navigating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information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literacy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your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information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society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survival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toolkit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. 3rd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ed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. Cape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Town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Pearson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Education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. 208 s. </a:t>
            </a: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Pokyny pro psaní závěrečné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prace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(2020), FSS MU, Katedra psychologie. Dostupné z www: </a:t>
            </a: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  <a:hlinkClick r:id="rId3"/>
              </a:rPr>
              <a:t>https://psych.fss.muni.cz/studenti/zaver-studia/zaverecna-prace-pokyny</a:t>
            </a:r>
            <a:endParaRPr lang="cs-CZ" sz="2000" u="sng" dirty="0">
              <a:solidFill>
                <a:srgbClr val="0000FF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American Psychological Association.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Publication manual of the American Psychological Association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(7th ed.). https://doi.org/10.1037/0000165-000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PsycNet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APA. </a:t>
            </a: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http://psycnet.apa.org/</a:t>
            </a:r>
            <a:endParaRPr lang="cs-CZ" sz="2000" u="sng" dirty="0">
              <a:solidFill>
                <a:srgbClr val="0000FF"/>
              </a:solidFill>
              <a:latin typeface="Calibri" panose="020F0502020204030204" pitchFamily="34" charset="0"/>
              <a:sym typeface="Calibri"/>
            </a:endParaRP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Fake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news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hoax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dezinformace: </a:t>
            </a:r>
            <a:b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</a:b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</a:rPr>
              <a:t>https://zvolsi.info/surfarovym-pruvodcem/</a:t>
            </a:r>
            <a:b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</a:rPr>
            </a:b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https://www.mediaguru.cz/2017/03/boj-s-dezinformacemi-je-beh-na-dlouhou-trat/</a:t>
            </a:r>
            <a:b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cs-CZ" sz="20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" name="Google Shape;517;g60a5cf5ecd_0_2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Google Shape;518;g60a5cf5ecd_0_214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Obrázky</a:t>
            </a:r>
            <a:endParaRPr sz="3600" dirty="0"/>
          </a:p>
        </p:txBody>
      </p:sp>
      <p:sp>
        <p:nvSpPr>
          <p:cNvPr id="519" name="Google Shape;519;g60a5cf5ecd_0_21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60a5cf5ecd_0_214"/>
          <p:cNvSpPr txBox="1"/>
          <p:nvPr/>
        </p:nvSpPr>
        <p:spPr>
          <a:xfrm>
            <a:off x="480150" y="152409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cs-CZ" sz="2400" i="1" u="sng" dirty="0">
                <a:solidFill>
                  <a:srgbClr val="0000FF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http://phdcomics.com/comics/archive.php?comicid=1604</a:t>
            </a: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r>
              <a:rPr lang="cs-CZ" sz="2400" i="1" u="sng" dirty="0">
                <a:solidFill>
                  <a:srgbClr val="0000FF"/>
                </a:solidFill>
              </a:rPr>
              <a:t>https://www.quoteload.com/quotes/authors/mitchell-kapor/56045-getting-information-off-the-internet-is-like-taking-a-drink-from-a-fire-hydrant</a:t>
            </a: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r>
              <a:rPr lang="cs-CZ" sz="2400" i="1" u="sng" dirty="0">
                <a:solidFill>
                  <a:srgbClr val="0000FF"/>
                </a:solidFill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https://www.airsassociation.org/airs-articles/item/16220-how-to-access-the-dark-web</a:t>
            </a:r>
            <a:endParaRPr lang="cs-CZ" sz="2400" i="1" u="sng" dirty="0">
              <a:solidFill>
                <a:srgbClr val="0000FF"/>
              </a:solidFill>
              <a:sym typeface="Calibri"/>
            </a:endParaRPr>
          </a:p>
          <a:p>
            <a:pPr>
              <a:buClr>
                <a:schemeClr val="dk1"/>
              </a:buClr>
              <a:buSzPts val="2400"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g613c9f9505_0_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613c9f9505_0_120"/>
          <p:cNvSpPr txBox="1">
            <a:spLocks noGrp="1"/>
          </p:cNvSpPr>
          <p:nvPr>
            <p:ph type="title"/>
          </p:nvPr>
        </p:nvSpPr>
        <p:spPr>
          <a:xfrm>
            <a:off x="648070" y="830536"/>
            <a:ext cx="7874493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Děkuji, že jste dočetli až sem a těším se na viděnou </a:t>
            </a: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na online </a:t>
            </a:r>
            <a:r>
              <a:rPr lang="cs-CZ" sz="3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seminářích. V případě dotazů mi neváhejte napsat na níže uvedený email.</a:t>
            </a:r>
            <a:endParaRPr sz="3000" dirty="0"/>
          </a:p>
        </p:txBody>
      </p:sp>
      <p:sp>
        <p:nvSpPr>
          <p:cNvPr id="527" name="Google Shape;527;g613c9f9505_0_120"/>
          <p:cNvSpPr txBox="1"/>
          <p:nvPr/>
        </p:nvSpPr>
        <p:spPr>
          <a:xfrm>
            <a:off x="-106077" y="3129947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Dana Mazancová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sym typeface="Calibri"/>
              </a:rPr>
              <a:t>mazancov@fss.muni.cz</a:t>
            </a:r>
            <a:endParaRPr sz="4000" b="1" dirty="0">
              <a:solidFill>
                <a:srgbClr val="0000DC"/>
              </a:solidFill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13ab93460_0_0"/>
          <p:cNvSpPr txBox="1">
            <a:spLocks noGrp="1"/>
          </p:cNvSpPr>
          <p:nvPr>
            <p:ph type="body" idx="1"/>
          </p:nvPr>
        </p:nvSpPr>
        <p:spPr>
          <a:xfrm>
            <a:off x="628650" y="99685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these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days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seems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everywhere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. But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rather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than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making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research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easier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this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has made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it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harder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because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when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doing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research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don´t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just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1" dirty="0" err="1">
                <a:latin typeface="Arial"/>
                <a:ea typeface="Arial"/>
                <a:cs typeface="Arial"/>
                <a:sym typeface="Arial"/>
              </a:rPr>
              <a:t>any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1" dirty="0" err="1"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."</a:t>
            </a:r>
            <a:endParaRPr sz="2600" i="1" dirty="0">
              <a:latin typeface="Arial"/>
              <a:ea typeface="Arial"/>
              <a:cs typeface="Arial"/>
              <a:sym typeface="Arial"/>
            </a:endParaRPr>
          </a:p>
          <a:p>
            <a:pPr marL="3657600" lvl="8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1200" dirty="0"/>
              <a:t>                                                         Zdroj: </a:t>
            </a:r>
            <a:r>
              <a:rPr lang="cs-CZ" sz="1200" dirty="0" err="1"/>
              <a:t>Fishscale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Academicness</a:t>
            </a:r>
            <a:r>
              <a:rPr lang="cs-CZ" sz="1200" dirty="0"/>
              <a:t>         </a:t>
            </a:r>
            <a:r>
              <a:rPr lang="cs-CZ" sz="2600" dirty="0"/>
              <a:t>                                                          </a:t>
            </a:r>
            <a:endParaRPr sz="2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27077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sz="4000" dirty="0"/>
          </a:p>
        </p:txBody>
      </p:sp>
      <p:sp>
        <p:nvSpPr>
          <p:cNvPr id="137" name="Google Shape;137;p3"/>
          <p:cNvSpPr txBox="1"/>
          <p:nvPr/>
        </p:nvSpPr>
        <p:spPr>
          <a:xfrm>
            <a:off x="-160513" y="1322954"/>
            <a:ext cx="8880900" cy="51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Založená na informacích a znalostech</a:t>
            </a:r>
          </a:p>
          <a:p>
            <a:pPr marL="495300"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</a:pPr>
            <a:endParaRPr lang="cs-CZ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dk1"/>
                </a:solidFill>
              </a:rPr>
              <a:t>Zásadní role přístupu k informacím</a:t>
            </a:r>
          </a:p>
          <a:p>
            <a:pPr marL="19050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Problémy při práci s informacemi: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velké množství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snadná dostupnost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kvalita a relevance</a:t>
            </a:r>
          </a:p>
          <a:p>
            <a:pPr marL="952500">
              <a:spcBef>
                <a:spcPts val="130"/>
              </a:spcBef>
              <a:buClr>
                <a:schemeClr val="dk1"/>
              </a:buClr>
              <a:buSzPts val="3000"/>
            </a:pPr>
            <a:endParaRPr lang="cs-CZ" sz="2400" b="1" dirty="0">
              <a:solidFill>
                <a:schemeClr val="dk1"/>
              </a:solidFill>
            </a:endParaRPr>
          </a:p>
          <a:p>
            <a:pPr marL="952500" lvl="1" indent="-457200"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dk1"/>
                </a:solidFill>
              </a:rPr>
              <a:t>Klíčové je </a:t>
            </a:r>
            <a:r>
              <a:rPr lang="cs-CZ" sz="2400" b="1" dirty="0">
                <a:solidFill>
                  <a:schemeClr val="dk1"/>
                </a:solidFill>
              </a:rPr>
              <a:t>čerpat z relevantních zdrojů</a:t>
            </a:r>
          </a:p>
          <a:p>
            <a:pPr marL="495300" lvl="1">
              <a:buClr>
                <a:schemeClr val="dk1"/>
              </a:buClr>
              <a:buSzPts val="3000"/>
            </a:pPr>
            <a:endParaRPr lang="cs-CZ" sz="2400" dirty="0">
              <a:solidFill>
                <a:schemeClr val="dk1"/>
              </a:solidFill>
            </a:endParaRPr>
          </a:p>
          <a:p>
            <a:pPr marL="952500" lvl="1" indent="-457200"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dk1"/>
                </a:solidFill>
              </a:rPr>
              <a:t>Příští seminář - </a:t>
            </a:r>
            <a:r>
              <a:rPr lang="cs-CZ" sz="2400" b="1" dirty="0">
                <a:solidFill>
                  <a:schemeClr val="dk1"/>
                </a:solidFill>
              </a:rPr>
              <a:t>jak zjistíme, co je relevantní zdroj a jak to ověříme?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27077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Post-informační společnost</a:t>
            </a:r>
            <a:endParaRPr sz="4000" dirty="0"/>
          </a:p>
        </p:txBody>
      </p:sp>
      <p:sp>
        <p:nvSpPr>
          <p:cNvPr id="137" name="Google Shape;137;p3"/>
          <p:cNvSpPr txBox="1"/>
          <p:nvPr/>
        </p:nvSpPr>
        <p:spPr>
          <a:xfrm>
            <a:off x="460875" y="1260993"/>
            <a:ext cx="8880900" cy="51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Tx/>
              <a:buSzPct val="25000"/>
            </a:pPr>
            <a:r>
              <a:rPr lang="cs-CZ" sz="2500" i="1" dirty="0">
                <a:latin typeface="Calibri"/>
                <a:ea typeface="Calibri"/>
                <a:cs typeface="Calibri"/>
                <a:sym typeface="Calibri"/>
              </a:rPr>
              <a:t>Lidé jako otroci médií "media </a:t>
            </a:r>
            <a:r>
              <a:rPr lang="cs-CZ" sz="2500" i="1" dirty="0" err="1">
                <a:latin typeface="Calibri"/>
                <a:ea typeface="Calibri"/>
                <a:cs typeface="Calibri"/>
                <a:sym typeface="Calibri"/>
              </a:rPr>
              <a:t>slavery</a:t>
            </a:r>
            <a:r>
              <a:rPr lang="cs-CZ" sz="2500" i="1" dirty="0">
                <a:latin typeface="Calibri"/>
                <a:ea typeface="Calibri"/>
                <a:cs typeface="Calibri"/>
                <a:sym typeface="Calibri"/>
              </a:rPr>
              <a:t>"</a:t>
            </a:r>
          </a:p>
          <a:p>
            <a:pPr lvl="0">
              <a:buClrTx/>
              <a:buSzPct val="25000"/>
            </a:pPr>
            <a:endParaRPr lang="cs-CZ" sz="2500" i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 panose="020F0502020204030204" pitchFamily="34" charset="0"/>
              </a:rPr>
              <a:t>Zneužití pravých nebo falešných (</a:t>
            </a:r>
            <a:r>
              <a:rPr lang="cs-CZ" sz="2500" dirty="0" err="1">
                <a:latin typeface="Calibri" panose="020F0502020204030204" pitchFamily="34" charset="0"/>
              </a:rPr>
              <a:t>fake</a:t>
            </a:r>
            <a:r>
              <a:rPr lang="cs-CZ" sz="2500" dirty="0">
                <a:latin typeface="Calibri" panose="020F0502020204030204" pitchFamily="34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</a:rPr>
              <a:t>events</a:t>
            </a:r>
            <a:r>
              <a:rPr lang="cs-CZ" sz="2500" dirty="0">
                <a:latin typeface="Calibri" panose="020F0502020204030204" pitchFamily="34" charset="0"/>
              </a:rPr>
              <a:t>) událostí přes informační kanály - manipulace s cílem </a:t>
            </a:r>
            <a:r>
              <a:rPr lang="cs-CZ" sz="2500" b="1" dirty="0">
                <a:latin typeface="Calibri" panose="020F0502020204030204" pitchFamily="34" charset="0"/>
              </a:rPr>
              <a:t>změny pohledu lidí     na konkrétní věci</a:t>
            </a:r>
            <a:r>
              <a:rPr lang="cs-CZ" sz="2500" dirty="0">
                <a:latin typeface="Calibri" panose="020F0502020204030204" pitchFamily="34" charset="0"/>
              </a:rPr>
              <a:t>.</a:t>
            </a:r>
          </a:p>
          <a:p>
            <a:pPr marL="114300" lvl="0">
              <a:buSzPct val="100000"/>
            </a:pPr>
            <a:endParaRPr lang="cs-CZ" sz="2500" dirty="0">
              <a:latin typeface="Calibri" panose="020F0502020204030204" pitchFamily="34" charset="0"/>
            </a:endParaRPr>
          </a:p>
          <a:p>
            <a:pPr marL="4572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 err="1">
                <a:latin typeface="Calibri" panose="020F0502020204030204" pitchFamily="34" charset="0"/>
                <a:hlinkClick r:id="rId3"/>
              </a:rPr>
              <a:t>Storyful</a:t>
            </a:r>
            <a:r>
              <a:rPr lang="cs-CZ" sz="2500" dirty="0">
                <a:latin typeface="Calibri" panose="020F0502020204030204" pitchFamily="34" charset="0"/>
              </a:rPr>
              <a:t> - </a:t>
            </a:r>
            <a:r>
              <a:rPr lang="cs-CZ" sz="2500" dirty="0">
                <a:latin typeface="Calibri" panose="020F0502020204030204" pitchFamily="34" charset="0"/>
                <a:cs typeface="Calibri" panose="020F0502020204030204" pitchFamily="34" charset="0"/>
              </a:rPr>
              <a:t>světová </a:t>
            </a:r>
            <a: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  <a:t>zpravodajská agentura pro sociální média </a:t>
            </a:r>
            <a:r>
              <a:rPr lang="cs-CZ" sz="2500" dirty="0">
                <a:latin typeface="Calibri" panose="020F0502020204030204" pitchFamily="34" charset="0"/>
                <a:cs typeface="Calibri" panose="020F0502020204030204" pitchFamily="34" charset="0"/>
              </a:rPr>
              <a:t>- 70 novinářů z celého světa ověřuje materiály v sociálních médiích a zjišťují, zda jsou příběhy pravdivé, či nikoliv.</a:t>
            </a:r>
          </a:p>
          <a:p>
            <a:pPr lvl="0">
              <a:buClrTx/>
            </a:pP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 err="1">
                <a:latin typeface="Calibri" panose="020F0502020204030204" pitchFamily="34" charset="0"/>
              </a:rPr>
              <a:t>Fake</a:t>
            </a:r>
            <a:r>
              <a:rPr lang="cs-CZ" sz="2500" b="1" dirty="0">
                <a:latin typeface="Calibri" panose="020F0502020204030204" pitchFamily="34" charset="0"/>
              </a:rPr>
              <a:t> </a:t>
            </a:r>
            <a:r>
              <a:rPr lang="cs-CZ" sz="2500" b="1" dirty="0" err="1">
                <a:latin typeface="Calibri" panose="020F0502020204030204" pitchFamily="34" charset="0"/>
              </a:rPr>
              <a:t>news</a:t>
            </a:r>
            <a:r>
              <a:rPr lang="cs-CZ" sz="2500" b="1" dirty="0">
                <a:latin typeface="Calibri" panose="020F0502020204030204" pitchFamily="34" charset="0"/>
              </a:rPr>
              <a:t>, </a:t>
            </a:r>
            <a:r>
              <a:rPr lang="cs-CZ" sz="2500" b="1" dirty="0" err="1">
                <a:latin typeface="Calibri" panose="020F0502020204030204" pitchFamily="34" charset="0"/>
              </a:rPr>
              <a:t>hoax</a:t>
            </a:r>
            <a:r>
              <a:rPr lang="cs-CZ" sz="2500" b="1" dirty="0">
                <a:latin typeface="Calibri" panose="020F0502020204030204" pitchFamily="34" charset="0"/>
              </a:rPr>
              <a:t>, dezinformace</a:t>
            </a:r>
            <a:r>
              <a:rPr lang="cs-CZ" sz="2500" dirty="0">
                <a:latin typeface="Calibri" panose="020F0502020204030204" pitchFamily="34" charset="0"/>
              </a:rPr>
              <a:t> - více na:</a:t>
            </a:r>
          </a:p>
          <a:p>
            <a:pPr marL="457200" lvl="7" indent="-342900">
              <a:buSzPct val="100000"/>
              <a:buFont typeface="Wingdings" panose="05000000000000000000" pitchFamily="2" charset="2"/>
              <a:buChar char="v"/>
            </a:pPr>
            <a:r>
              <a:rPr lang="cs-CZ" sz="2500" u="sng" dirty="0">
                <a:solidFill>
                  <a:srgbClr val="0000FF"/>
                </a:solidFill>
                <a:latin typeface="Calibri" panose="020F0502020204030204" pitchFamily="34" charset="0"/>
                <a:hlinkClick r:id="rId4"/>
              </a:rPr>
              <a:t>Zvol si </a:t>
            </a:r>
            <a:r>
              <a:rPr lang="cs-CZ" sz="2500" u="sng" dirty="0" err="1">
                <a:solidFill>
                  <a:srgbClr val="0000FF"/>
                </a:solidFill>
                <a:latin typeface="Calibri" panose="020F0502020204030204" pitchFamily="34" charset="0"/>
                <a:hlinkClick r:id="rId4"/>
              </a:rPr>
              <a:t>info</a:t>
            </a:r>
            <a:endParaRPr lang="cs-CZ" sz="25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457200" lvl="7" indent="-342900">
              <a:buSzPct val="100000"/>
              <a:buFont typeface="Wingdings" panose="05000000000000000000" pitchFamily="2" charset="2"/>
              <a:buChar char="v"/>
            </a:pPr>
            <a:r>
              <a:rPr lang="cs-CZ" sz="2500" u="sng" dirty="0" err="1">
                <a:solidFill>
                  <a:srgbClr val="0000FF"/>
                </a:solidFill>
                <a:latin typeface="Calibri" panose="020F0502020204030204" pitchFamily="34" charset="0"/>
                <a:hlinkClick r:id="rId5"/>
              </a:rPr>
              <a:t>Mediaguru</a:t>
            </a:r>
            <a:endParaRPr lang="cs-CZ" sz="25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114300" lvl="0">
              <a:buSzPct val="100000"/>
            </a:pPr>
            <a:endParaRPr lang="cs-CZ" sz="25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841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531897" y="29153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Post-informační společnost</a:t>
            </a:r>
            <a:endParaRPr sz="4000" dirty="0"/>
          </a:p>
        </p:txBody>
      </p:sp>
      <p:sp>
        <p:nvSpPr>
          <p:cNvPr id="137" name="Google Shape;137;p3"/>
          <p:cNvSpPr txBox="1"/>
          <p:nvPr/>
        </p:nvSpPr>
        <p:spPr>
          <a:xfrm>
            <a:off x="342999" y="979738"/>
            <a:ext cx="8880900" cy="51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>
              <a:buClr>
                <a:schemeClr val="dk1"/>
              </a:buClr>
              <a:buSzPct val="100000"/>
            </a:pPr>
            <a:endParaRPr lang="cs-CZ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Dva typy lidí: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producenti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obsahu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konzumenti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obsahu</a:t>
            </a:r>
          </a:p>
          <a:p>
            <a:pPr marL="114300" lvl="0">
              <a:buClr>
                <a:schemeClr val="dk1"/>
              </a:buClr>
              <a:buSzPct val="100000"/>
            </a:pPr>
            <a:r>
              <a:rPr lang="cs-CZ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Facebook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cs-CZ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Instagram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většina uživatelů pouze konzumuje</a:t>
            </a:r>
          </a:p>
          <a:p>
            <a:pPr marL="114300" lvl="0">
              <a:buClr>
                <a:schemeClr val="dk1"/>
              </a:buClr>
              <a:buSzPct val="100000"/>
            </a:pPr>
            <a:endParaRPr lang="cs-CZ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být méně zranitelný při konzumování obsahu?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začít ho produkovat (př. vlastní výzkum)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mít vlastní pohled na svět - verbalizovat ho a používat velké množství různých zdrojů</a:t>
            </a:r>
          </a:p>
          <a:p>
            <a:pPr marL="114300" lvl="0">
              <a:buClr>
                <a:schemeClr val="dk1"/>
              </a:buClr>
              <a:buSzPct val="100000"/>
            </a:pPr>
            <a:endParaRPr lang="cs-CZ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2546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Office">
  <a:themeElements>
    <a:clrScheme name="Vlastní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070C0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2093</Words>
  <Application>Microsoft Office PowerPoint</Application>
  <PresentationFormat>Předvádění na obrazovce (4:3)</PresentationFormat>
  <Paragraphs>355</Paragraphs>
  <Slides>44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Noto Sans Symbols</vt:lpstr>
      <vt:lpstr>Times New Roman</vt:lpstr>
      <vt:lpstr>Wingdings</vt:lpstr>
      <vt:lpstr>Motiv Office</vt:lpstr>
      <vt:lpstr>2_Motiv Office</vt:lpstr>
      <vt:lpstr>Základy práce s informačními zdroji pro bc. studenty  PSYb2780</vt:lpstr>
      <vt:lpstr>Osnova kurzu</vt:lpstr>
      <vt:lpstr>Cíl a smysl předmětu</vt:lpstr>
      <vt:lpstr>Podmínky absolvování předmětu</vt:lpstr>
      <vt:lpstr>Prezentace aplikace PowerPoint</vt:lpstr>
      <vt:lpstr>Prezentace aplikace PowerPoint</vt:lpstr>
      <vt:lpstr>Informační společnost</vt:lpstr>
      <vt:lpstr>Post-informační společnost</vt:lpstr>
      <vt:lpstr>Post-informační společnost</vt:lpstr>
      <vt:lpstr>Informační gramotnost</vt:lpstr>
      <vt:lpstr>Prezentace aplikace PowerPoint</vt:lpstr>
      <vt:lpstr>Prezentace aplikace PowerPoint</vt:lpstr>
      <vt:lpstr>Prezentace aplikace PowerPoint</vt:lpstr>
      <vt:lpstr>Formální základy.  Co je nezbytné dodržet?</vt:lpstr>
      <vt:lpstr>Jak na to </vt:lpstr>
      <vt:lpstr>Základní etapy přípravy písemné práce</vt:lpstr>
      <vt:lpstr>Volba tématu</vt:lpstr>
      <vt:lpstr>Informační průzkum</vt:lpstr>
      <vt:lpstr>Jaké jsou možnosti získání dokumentů?</vt:lpstr>
      <vt:lpstr>Prezentace aplikace PowerPoint</vt:lpstr>
      <vt:lpstr>Prezentace aplikace PowerPoint</vt:lpstr>
      <vt:lpstr>Informační zdroje</vt:lpstr>
      <vt:lpstr>Prezentace aplikace PowerPoint</vt:lpstr>
      <vt:lpstr>Licencované zdroje I.</vt:lpstr>
      <vt:lpstr>Licencované zdroje II.</vt:lpstr>
      <vt:lpstr>Databáze</vt:lpstr>
      <vt:lpstr>Jak se dostanu k licencovaným zdrojům? aneb nejdůležitější slide této prezentace   </vt:lpstr>
      <vt:lpstr>Jak se dostanu k licencovaným zdrojům mimo počítačovou síť univerzity? aneb 2. nejdůležitější slide této prezentace  </vt:lpstr>
      <vt:lpstr>Kde začít? Vyhledávače, discovery systémy a vědecké sítě</vt:lpstr>
      <vt:lpstr>Kde hledat odborné časopisy? I.</vt:lpstr>
      <vt:lpstr>Kde hledat odborné časopisy? II.</vt:lpstr>
      <vt:lpstr>Kde hledat knihy?</vt:lpstr>
      <vt:lpstr>Kde hledat knihy? II.</vt:lpstr>
      <vt:lpstr>Kde hledat informace z médií?</vt:lpstr>
      <vt:lpstr>Kde hledat závěrečné práce?</vt:lpstr>
      <vt:lpstr>Kde hledat statistické údaje?</vt:lpstr>
      <vt:lpstr>Kde hledat další zdroje?</vt:lpstr>
      <vt:lpstr>Prezentace aplikace PowerPoint</vt:lpstr>
      <vt:lpstr>Slovníček</vt:lpstr>
      <vt:lpstr>Píšete závěrečnou práci I.</vt:lpstr>
      <vt:lpstr>Píšete závěrečnou práci II.</vt:lpstr>
      <vt:lpstr>Literatura</vt:lpstr>
      <vt:lpstr>Obrázky</vt:lpstr>
      <vt:lpstr>Děkuji, že jste dočetli až sem a těším se na viděnou na online seminářích. V případě dotazů mi neváhejte napsat na níže uvedený email.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MVZ221</dc:title>
  <dc:creator>Aneta Pilátová</dc:creator>
  <cp:lastModifiedBy>Dana Mazancová</cp:lastModifiedBy>
  <cp:revision>49</cp:revision>
  <cp:lastPrinted>2020-08-12T11:02:12Z</cp:lastPrinted>
  <dcterms:created xsi:type="dcterms:W3CDTF">2019-07-22T10:37:01Z</dcterms:created>
  <dcterms:modified xsi:type="dcterms:W3CDTF">2020-10-19T07:37:31Z</dcterms:modified>
</cp:coreProperties>
</file>