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9" r:id="rId4"/>
    <p:sldId id="260" r:id="rId5"/>
    <p:sldId id="263" r:id="rId6"/>
    <p:sldId id="261" r:id="rId7"/>
    <p:sldId id="265" r:id="rId8"/>
    <p:sldId id="292" r:id="rId9"/>
    <p:sldId id="293" r:id="rId10"/>
    <p:sldId id="258" r:id="rId11"/>
    <p:sldId id="271" r:id="rId12"/>
    <p:sldId id="295" r:id="rId13"/>
    <p:sldId id="300" r:id="rId14"/>
    <p:sldId id="270" r:id="rId15"/>
    <p:sldId id="274" r:id="rId16"/>
    <p:sldId id="294" r:id="rId17"/>
    <p:sldId id="276" r:id="rId18"/>
    <p:sldId id="278" r:id="rId19"/>
    <p:sldId id="279" r:id="rId20"/>
    <p:sldId id="272" r:id="rId21"/>
    <p:sldId id="273" r:id="rId22"/>
    <p:sldId id="281" r:id="rId23"/>
    <p:sldId id="280" r:id="rId24"/>
    <p:sldId id="285" r:id="rId25"/>
    <p:sldId id="288" r:id="rId26"/>
    <p:sldId id="287" r:id="rId27"/>
    <p:sldId id="286" r:id="rId28"/>
    <p:sldId id="289" r:id="rId29"/>
    <p:sldId id="290" r:id="rId30"/>
    <p:sldId id="299" r:id="rId31"/>
    <p:sldId id="277" r:id="rId32"/>
    <p:sldId id="297" r:id="rId33"/>
    <p:sldId id="268"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830" autoAdjust="0"/>
  </p:normalViewPr>
  <p:slideViewPr>
    <p:cSldViewPr>
      <p:cViewPr varScale="1">
        <p:scale>
          <a:sx n="90" d="100"/>
          <a:sy n="90" d="100"/>
        </p:scale>
        <p:origin x="-102" y="-3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F737CC-1DB2-41A3-9E93-C7A347668701}" type="datetimeFigureOut">
              <a:rPr lang="cs-CZ" smtClean="0"/>
              <a:pPr/>
              <a:t>28.10.2020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CE2A12-6D09-4F14-AE14-B6A3E1AA7B9B}"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Fromm, E.</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1941</a:t>
            </a:r>
            <a:r>
              <a:rPr lang="cs-CZ" sz="120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n-US" sz="1200" i="1" kern="1200" baseline="0" dirty="0" smtClean="0">
                <a:solidFill>
                  <a:schemeClr val="tx1"/>
                </a:solidFill>
                <a:latin typeface="+mn-lt"/>
                <a:ea typeface="+mn-ea"/>
                <a:cs typeface="+mn-cs"/>
              </a:rPr>
              <a:t>Escape from Freedom</a:t>
            </a:r>
            <a:r>
              <a:rPr lang="en-US" sz="1200" kern="1200" baseline="0" dirty="0" smtClean="0">
                <a:solidFill>
                  <a:schemeClr val="tx1"/>
                </a:solidFill>
                <a:latin typeface="+mn-lt"/>
                <a:ea typeface="+mn-ea"/>
                <a:cs typeface="+mn-cs"/>
              </a:rPr>
              <a:t>. </a:t>
            </a:r>
            <a:r>
              <a:rPr lang="cs-CZ" sz="1200" kern="1200" baseline="0" dirty="0" smtClean="0">
                <a:solidFill>
                  <a:schemeClr val="tx1"/>
                </a:solidFill>
                <a:latin typeface="+mn-lt"/>
                <a:ea typeface="+mn-ea"/>
                <a:cs typeface="+mn-cs"/>
              </a:rPr>
              <a:t>New York, NY: </a:t>
            </a:r>
            <a:r>
              <a:rPr lang="cs-CZ" dirty="0" err="1" smtClean="0"/>
              <a:t>Farrar</a:t>
            </a:r>
            <a:r>
              <a:rPr lang="cs-CZ" dirty="0" smtClean="0"/>
              <a:t> &amp; </a:t>
            </a:r>
            <a:r>
              <a:rPr lang="cs-CZ" dirty="0" err="1" smtClean="0"/>
              <a:t>Rinehart</a:t>
            </a:r>
            <a:r>
              <a:rPr lang="cs-CZ" dirty="0" smtClean="0"/>
              <a:t>.</a:t>
            </a:r>
          </a:p>
          <a:p>
            <a:r>
              <a:rPr lang="cs-CZ" sz="1200" kern="1200" baseline="0" dirty="0" err="1" smtClean="0">
                <a:solidFill>
                  <a:schemeClr val="tx1"/>
                </a:solidFill>
                <a:latin typeface="+mn-lt"/>
                <a:ea typeface="+mn-ea"/>
                <a:cs typeface="+mn-cs"/>
              </a:rPr>
              <a:t>Adorno</a:t>
            </a:r>
            <a:r>
              <a:rPr lang="cs-CZ" sz="1200" kern="1200" baseline="0" dirty="0" smtClean="0">
                <a:solidFill>
                  <a:schemeClr val="tx1"/>
                </a:solidFill>
                <a:latin typeface="+mn-lt"/>
                <a:ea typeface="+mn-ea"/>
                <a:cs typeface="+mn-cs"/>
              </a:rPr>
              <a:t>, T. W., </a:t>
            </a:r>
            <a:r>
              <a:rPr lang="cs-CZ" sz="1200" kern="1200" baseline="0" dirty="0" err="1" smtClean="0">
                <a:solidFill>
                  <a:schemeClr val="tx1"/>
                </a:solidFill>
                <a:latin typeface="+mn-lt"/>
                <a:ea typeface="+mn-ea"/>
                <a:cs typeface="+mn-cs"/>
              </a:rPr>
              <a:t>Frenkel</a:t>
            </a:r>
            <a:r>
              <a:rPr lang="cs-CZ" sz="1200" kern="1200" baseline="0" dirty="0" smtClean="0">
                <a:solidFill>
                  <a:schemeClr val="tx1"/>
                </a:solidFill>
                <a:latin typeface="+mn-lt"/>
                <a:ea typeface="+mn-ea"/>
                <a:cs typeface="+mn-cs"/>
              </a:rPr>
              <a:t>-</a:t>
            </a:r>
            <a:r>
              <a:rPr lang="cs-CZ" sz="1200" kern="1200" baseline="0" dirty="0" err="1" smtClean="0">
                <a:solidFill>
                  <a:schemeClr val="tx1"/>
                </a:solidFill>
                <a:latin typeface="+mn-lt"/>
                <a:ea typeface="+mn-ea"/>
                <a:cs typeface="+mn-cs"/>
              </a:rPr>
              <a:t>Brunswik</a:t>
            </a:r>
            <a:r>
              <a:rPr lang="cs-CZ" sz="1200" kern="1200" baseline="0" dirty="0" smtClean="0">
                <a:solidFill>
                  <a:schemeClr val="tx1"/>
                </a:solidFill>
                <a:latin typeface="+mn-lt"/>
                <a:ea typeface="+mn-ea"/>
                <a:cs typeface="+mn-cs"/>
              </a:rPr>
              <a:t>, E., </a:t>
            </a:r>
            <a:r>
              <a:rPr lang="cs-CZ" sz="1200" kern="1200" baseline="0" dirty="0" err="1" smtClean="0">
                <a:solidFill>
                  <a:schemeClr val="tx1"/>
                </a:solidFill>
                <a:latin typeface="+mn-lt"/>
                <a:ea typeface="+mn-ea"/>
                <a:cs typeface="+mn-cs"/>
              </a:rPr>
              <a:t>Levinson</a:t>
            </a:r>
            <a:r>
              <a:rPr lang="cs-CZ" sz="1200" kern="1200" baseline="0" dirty="0" smtClean="0">
                <a:solidFill>
                  <a:schemeClr val="tx1"/>
                </a:solidFill>
                <a:latin typeface="+mn-lt"/>
                <a:ea typeface="+mn-ea"/>
                <a:cs typeface="+mn-cs"/>
              </a:rPr>
              <a:t>, D. J., </a:t>
            </a:r>
            <a:r>
              <a:rPr lang="cs-CZ" sz="1200" kern="1200" baseline="0" dirty="0" err="1" smtClean="0">
                <a:solidFill>
                  <a:schemeClr val="tx1"/>
                </a:solidFill>
                <a:latin typeface="+mn-lt"/>
                <a:ea typeface="+mn-ea"/>
                <a:cs typeface="+mn-cs"/>
              </a:rPr>
              <a:t>Sanford</a:t>
            </a:r>
            <a:r>
              <a:rPr lang="cs-CZ" sz="1200" kern="1200" baseline="0" dirty="0" smtClean="0">
                <a:solidFill>
                  <a:schemeClr val="tx1"/>
                </a:solidFill>
                <a:latin typeface="+mn-lt"/>
                <a:ea typeface="+mn-ea"/>
                <a:cs typeface="+mn-cs"/>
              </a:rPr>
              <a:t>, R. N. (1950). </a:t>
            </a:r>
            <a:r>
              <a:rPr lang="cs-CZ" sz="1200" i="1" kern="1200" baseline="0" dirty="0" err="1" smtClean="0">
                <a:solidFill>
                  <a:schemeClr val="tx1"/>
                </a:solidFill>
                <a:latin typeface="+mn-lt"/>
                <a:ea typeface="+mn-ea"/>
                <a:cs typeface="+mn-cs"/>
              </a:rPr>
              <a:t>The</a:t>
            </a:r>
            <a:r>
              <a:rPr lang="cs-CZ" sz="1200" i="1" kern="1200" baseline="0" dirty="0" smtClean="0">
                <a:solidFill>
                  <a:schemeClr val="tx1"/>
                </a:solidFill>
                <a:latin typeface="+mn-lt"/>
                <a:ea typeface="+mn-ea"/>
                <a:cs typeface="+mn-cs"/>
              </a:rPr>
              <a:t> </a:t>
            </a:r>
            <a:r>
              <a:rPr lang="cs-CZ" sz="1200" i="1" kern="1200" baseline="0" dirty="0" err="1" smtClean="0">
                <a:solidFill>
                  <a:schemeClr val="tx1"/>
                </a:solidFill>
                <a:latin typeface="+mn-lt"/>
                <a:ea typeface="+mn-ea"/>
                <a:cs typeface="+mn-cs"/>
              </a:rPr>
              <a:t>Authoritarian</a:t>
            </a:r>
            <a:r>
              <a:rPr lang="cs-CZ" sz="1200" i="1" kern="1200" baseline="0" dirty="0" smtClean="0">
                <a:solidFill>
                  <a:schemeClr val="tx1"/>
                </a:solidFill>
                <a:latin typeface="+mn-lt"/>
                <a:ea typeface="+mn-ea"/>
                <a:cs typeface="+mn-cs"/>
              </a:rPr>
              <a:t> Personality</a:t>
            </a:r>
            <a:r>
              <a:rPr lang="cs-CZ" sz="1200" kern="1200" baseline="0" dirty="0" smtClean="0">
                <a:solidFill>
                  <a:schemeClr val="tx1"/>
                </a:solidFill>
                <a:latin typeface="+mn-lt"/>
                <a:ea typeface="+mn-ea"/>
                <a:cs typeface="+mn-cs"/>
              </a:rPr>
              <a:t>. New York, NY: </a:t>
            </a:r>
            <a:r>
              <a:rPr lang="cs-CZ" sz="1200" kern="1200" baseline="0" dirty="0" err="1" smtClean="0">
                <a:solidFill>
                  <a:schemeClr val="tx1"/>
                </a:solidFill>
                <a:latin typeface="+mn-lt"/>
                <a:ea typeface="+mn-ea"/>
                <a:cs typeface="+mn-cs"/>
              </a:rPr>
              <a:t>Harper</a:t>
            </a:r>
            <a:r>
              <a:rPr lang="cs-CZ" sz="1200" kern="1200" baseline="0" dirty="0" smtClean="0">
                <a:solidFill>
                  <a:schemeClr val="tx1"/>
                </a:solidFill>
                <a:latin typeface="+mn-lt"/>
                <a:ea typeface="+mn-ea"/>
                <a:cs typeface="+mn-cs"/>
              </a:rPr>
              <a:t>.</a:t>
            </a:r>
            <a:endParaRPr lang="cs-CZ"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2</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smtClean="0"/>
              <a:t>The authoritarian dynamic (Stenner,</a:t>
            </a:r>
            <a:r>
              <a:rPr lang="en-US" baseline="0" noProof="0" smtClean="0"/>
              <a:t> 2005)</a:t>
            </a:r>
            <a:endParaRPr lang="en-US" noProof="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16</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a:t>
            </a:r>
            <a:r>
              <a:rPr lang="en-US" sz="1200" kern="1200" baseline="0" noProof="0" dirty="0" smtClean="0">
                <a:solidFill>
                  <a:schemeClr val="tx1"/>
                </a:solidFill>
                <a:latin typeface="+mn-lt"/>
                <a:ea typeface="+mn-ea"/>
                <a:cs typeface="+mn-cs"/>
              </a:rPr>
              <a:t>Because of the strong correspondence between conservatism and authoritarianism in America, one should assume that jurors in murder trials are more likely to be authoritarian in conservative states than in liberal states.“ (McCann, 2008, p. 915)</a:t>
            </a:r>
          </a:p>
          <a:p>
            <a:endParaRPr lang="cs-CZ" sz="1200" kern="1200" baseline="0" dirty="0" smtClean="0">
              <a:solidFill>
                <a:schemeClr val="tx1"/>
              </a:solidFill>
              <a:latin typeface="+mn-lt"/>
              <a:ea typeface="+mn-ea"/>
              <a:cs typeface="+mn-cs"/>
            </a:endParaRPr>
          </a:p>
          <a:p>
            <a:r>
              <a:rPr lang="en-US" noProof="0" dirty="0" smtClean="0"/>
              <a:t>Interaction between state</a:t>
            </a:r>
            <a:r>
              <a:rPr lang="en-US" baseline="0" noProof="0" dirty="0" smtClean="0"/>
              <a:t> conservatism and threat leads to higher number of death sentences</a:t>
            </a:r>
            <a:r>
              <a:rPr lang="cs-CZ" baseline="0" noProof="0" dirty="0" smtClean="0"/>
              <a:t> </a:t>
            </a:r>
            <a:r>
              <a:rPr lang="en-US" baseline="0" noProof="0" dirty="0" smtClean="0"/>
              <a:t>in that particular state.</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17</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High</a:t>
            </a:r>
            <a:r>
              <a:rPr lang="en-US" baseline="0" noProof="0" dirty="0" smtClean="0"/>
              <a:t> authoritarians do not become more supportive of military strength in response to perceived threat from terrorism.</a:t>
            </a:r>
            <a:endParaRPr lang="cs-CZ" baseline="0" noProof="0" dirty="0" smtClean="0"/>
          </a:p>
          <a:p>
            <a:r>
              <a:rPr lang="en-US" i="0" baseline="0" noProof="0" dirty="0" smtClean="0"/>
              <a:t>Non-authoritarians are </a:t>
            </a:r>
            <a:r>
              <a:rPr lang="en-US" sz="1200" i="0" kern="1200" baseline="0" dirty="0" smtClean="0">
                <a:solidFill>
                  <a:schemeClr val="tx1"/>
                </a:solidFill>
                <a:latin typeface="+mn-lt"/>
                <a:ea typeface="+mn-ea"/>
                <a:cs typeface="+mn-cs"/>
              </a:rPr>
              <a:t>susceptible to “authoritarian thinking” when they perceive a </a:t>
            </a:r>
            <a:r>
              <a:rPr lang="en-US" sz="1200" i="0" kern="1200" baseline="0" noProof="0" dirty="0" smtClean="0">
                <a:solidFill>
                  <a:schemeClr val="tx1"/>
                </a:solidFill>
                <a:latin typeface="+mn-lt"/>
                <a:ea typeface="+mn-ea"/>
                <a:cs typeface="+mn-cs"/>
              </a:rPr>
              <a:t>grave threat.</a:t>
            </a:r>
            <a:endParaRPr lang="en-US" i="0"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18</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Fear and anxiety </a:t>
            </a:r>
            <a:r>
              <a:rPr lang="en-US" noProof="0" smtClean="0"/>
              <a:t>are usually</a:t>
            </a:r>
            <a:r>
              <a:rPr lang="cs-CZ" noProof="0" smtClean="0"/>
              <a:t> </a:t>
            </a:r>
            <a:r>
              <a:rPr lang="en-US" baseline="0" noProof="0" dirty="0" smtClean="0"/>
              <a:t>used </a:t>
            </a:r>
            <a:r>
              <a:rPr lang="en-US" noProof="0" dirty="0" smtClean="0"/>
              <a:t>interchangeably in political psychology.</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20</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In political psychology, emotions are often used as an emotional categories that cluster similar affective states.</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21</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noProof="0" dirty="0" smtClean="0">
                <a:solidFill>
                  <a:schemeClr val="tx1"/>
                </a:solidFill>
                <a:latin typeface="+mn-lt"/>
                <a:ea typeface="+mn-ea"/>
                <a:cs typeface="+mn-cs"/>
              </a:rPr>
              <a:t>Marcus, G. E., </a:t>
            </a:r>
            <a:r>
              <a:rPr lang="en-US" sz="1200" kern="1200" noProof="0" dirty="0" err="1" smtClean="0">
                <a:solidFill>
                  <a:schemeClr val="tx1"/>
                </a:solidFill>
                <a:latin typeface="+mn-lt"/>
                <a:ea typeface="+mn-ea"/>
                <a:cs typeface="+mn-cs"/>
              </a:rPr>
              <a:t>Neuman</a:t>
            </a:r>
            <a:r>
              <a:rPr lang="en-US" sz="1200" kern="1200" noProof="0" dirty="0" smtClean="0">
                <a:solidFill>
                  <a:schemeClr val="tx1"/>
                </a:solidFill>
                <a:latin typeface="+mn-lt"/>
                <a:ea typeface="+mn-ea"/>
                <a:cs typeface="+mn-cs"/>
              </a:rPr>
              <a:t>, W. R., &amp; </a:t>
            </a:r>
            <a:r>
              <a:rPr lang="en-US" sz="1200" kern="1200" noProof="0" dirty="0" err="1" smtClean="0">
                <a:solidFill>
                  <a:schemeClr val="tx1"/>
                </a:solidFill>
                <a:latin typeface="+mn-lt"/>
                <a:ea typeface="+mn-ea"/>
                <a:cs typeface="+mn-cs"/>
              </a:rPr>
              <a:t>MacKuen</a:t>
            </a:r>
            <a:r>
              <a:rPr lang="en-US" sz="1200" kern="1200" noProof="0" dirty="0" smtClean="0">
                <a:solidFill>
                  <a:schemeClr val="tx1"/>
                </a:solidFill>
                <a:latin typeface="+mn-lt"/>
                <a:ea typeface="+mn-ea"/>
                <a:cs typeface="+mn-cs"/>
              </a:rPr>
              <a:t>, M. (2000). </a:t>
            </a:r>
            <a:r>
              <a:rPr lang="en-US" sz="1200" i="1" kern="1200" noProof="0" dirty="0" smtClean="0">
                <a:solidFill>
                  <a:schemeClr val="tx1"/>
                </a:solidFill>
                <a:latin typeface="+mn-lt"/>
                <a:ea typeface="+mn-ea"/>
                <a:cs typeface="+mn-cs"/>
              </a:rPr>
              <a:t>Affective intelligence and political judgment</a:t>
            </a:r>
            <a:r>
              <a:rPr lang="en-US" sz="1200" kern="1200" noProof="0" dirty="0" smtClean="0">
                <a:solidFill>
                  <a:schemeClr val="tx1"/>
                </a:solidFill>
                <a:latin typeface="+mn-lt"/>
                <a:ea typeface="+mn-ea"/>
                <a:cs typeface="+mn-cs"/>
              </a:rPr>
              <a:t>. Chicago: The University of Chicago Press.</a:t>
            </a:r>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23</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Novel threats –</a:t>
            </a:r>
            <a:r>
              <a:rPr lang="cs-CZ" noProof="0" dirty="0" smtClean="0"/>
              <a:t> </a:t>
            </a:r>
            <a:r>
              <a:rPr lang="en-US" noProof="0" dirty="0" smtClean="0"/>
              <a:t>new or unusual</a:t>
            </a:r>
            <a:r>
              <a:rPr lang="en-US" baseline="0" noProof="0" dirty="0" smtClean="0"/>
              <a:t> situations filled with uncertainty</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24</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25</a:t>
            </a:fld>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Familiar threats – situations</a:t>
            </a:r>
            <a:r>
              <a:rPr lang="en-US" baseline="0" noProof="0" dirty="0" smtClean="0"/>
              <a:t> that are </a:t>
            </a:r>
            <a:r>
              <a:rPr lang="en-US" noProof="0" dirty="0" smtClean="0"/>
              <a:t>familiar and noxious, and are interpreted as a violation</a:t>
            </a:r>
            <a:r>
              <a:rPr lang="en-US" baseline="0" noProof="0" dirty="0" smtClean="0"/>
              <a:t> of norms</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26</a:t>
            </a:fld>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i="0" noProof="0" dirty="0" smtClean="0"/>
              <a:t>„</a:t>
            </a:r>
            <a:r>
              <a:rPr lang="en-US" sz="1200" kern="1200" baseline="0" dirty="0" smtClean="0">
                <a:solidFill>
                  <a:schemeClr val="tx1"/>
                </a:solidFill>
                <a:latin typeface="+mn-lt"/>
                <a:ea typeface="+mn-ea"/>
                <a:cs typeface="+mn-cs"/>
              </a:rPr>
              <a:t>While both anger and fear</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appeals are common in far-right discourse, our results show that anger evoked by the terrorist attacks</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has the far stronger and positive impact on support for the far right, while anxiety weakens support</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for far-right voting. Further, our results also show that these two affective reactions each interact</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with dispositional traits but in different ways. Anger strengthens the role of the convictions that </a:t>
            </a:r>
            <a:r>
              <a:rPr lang="en-US" sz="1200" kern="1200" baseline="0" dirty="0" smtClean="0">
                <a:solidFill>
                  <a:schemeClr val="tx1"/>
                </a:solidFill>
                <a:latin typeface="+mn-lt"/>
                <a:ea typeface="+mn-ea"/>
                <a:cs typeface="+mn-cs"/>
              </a:rPr>
              <a:t>align</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with </a:t>
            </a:r>
            <a:r>
              <a:rPr lang="en-US" sz="1200" kern="1200" baseline="0" dirty="0" smtClean="0">
                <a:solidFill>
                  <a:schemeClr val="tx1"/>
                </a:solidFill>
                <a:latin typeface="+mn-lt"/>
                <a:ea typeface="+mn-ea"/>
                <a:cs typeface="+mn-cs"/>
              </a:rPr>
              <a:t>far-right voting. Anxiety, however, weakens the influence of the dispositional convictions that</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encourage voting for the far right. </a:t>
            </a:r>
            <a:r>
              <a:rPr lang="cs-CZ" sz="1200" i="0" kern="1200" baseline="0" dirty="0" smtClean="0">
                <a:solidFill>
                  <a:schemeClr val="tx1"/>
                </a:solidFill>
                <a:latin typeface="+mn-lt"/>
                <a:ea typeface="+mn-ea"/>
                <a:cs typeface="+mn-cs"/>
              </a:rPr>
              <a:t>“ (</a:t>
            </a:r>
            <a:r>
              <a:rPr lang="cs-CZ" sz="1200" i="0" kern="1200" baseline="0" dirty="0" err="1" smtClean="0">
                <a:solidFill>
                  <a:schemeClr val="tx1"/>
                </a:solidFill>
                <a:latin typeface="+mn-lt"/>
                <a:ea typeface="+mn-ea"/>
                <a:cs typeface="+mn-cs"/>
              </a:rPr>
              <a:t>Vasiloupoulos</a:t>
            </a:r>
            <a:r>
              <a:rPr lang="cs-CZ" sz="1200" i="0" kern="1200" baseline="0" dirty="0" smtClean="0">
                <a:solidFill>
                  <a:schemeClr val="tx1"/>
                </a:solidFill>
                <a:latin typeface="+mn-lt"/>
                <a:ea typeface="+mn-ea"/>
                <a:cs typeface="+mn-cs"/>
              </a:rPr>
              <a:t> </a:t>
            </a:r>
            <a:r>
              <a:rPr lang="cs-CZ" sz="1200" i="0" kern="1200" baseline="0" dirty="0" err="1" smtClean="0">
                <a:solidFill>
                  <a:schemeClr val="tx1"/>
                </a:solidFill>
                <a:latin typeface="+mn-lt"/>
                <a:ea typeface="+mn-ea"/>
                <a:cs typeface="+mn-cs"/>
              </a:rPr>
              <a:t>et</a:t>
            </a:r>
            <a:r>
              <a:rPr lang="cs-CZ" sz="1200" i="0" kern="1200" baseline="0" dirty="0" smtClean="0">
                <a:solidFill>
                  <a:schemeClr val="tx1"/>
                </a:solidFill>
                <a:latin typeface="+mn-lt"/>
                <a:ea typeface="+mn-ea"/>
                <a:cs typeface="+mn-cs"/>
              </a:rPr>
              <a:t> </a:t>
            </a:r>
            <a:r>
              <a:rPr lang="cs-CZ" sz="1200" i="0" kern="1200" baseline="0" dirty="0" err="1" smtClean="0">
                <a:solidFill>
                  <a:schemeClr val="tx1"/>
                </a:solidFill>
                <a:latin typeface="+mn-lt"/>
                <a:ea typeface="+mn-ea"/>
                <a:cs typeface="+mn-cs"/>
              </a:rPr>
              <a:t>al</a:t>
            </a:r>
            <a:r>
              <a:rPr lang="cs-CZ" sz="1200" i="0" kern="1200" baseline="0" dirty="0" smtClean="0">
                <a:solidFill>
                  <a:schemeClr val="tx1"/>
                </a:solidFill>
                <a:latin typeface="+mn-lt"/>
                <a:ea typeface="+mn-ea"/>
                <a:cs typeface="+mn-cs"/>
              </a:rPr>
              <a:t>., 2019, p. 14)</a:t>
            </a:r>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29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Altemeyer</a:t>
            </a:r>
            <a:r>
              <a:rPr lang="en-US" dirty="0" smtClean="0"/>
              <a:t>, R.A.</a:t>
            </a:r>
            <a:r>
              <a:rPr lang="cs-CZ" dirty="0" smtClean="0"/>
              <a:t> (</a:t>
            </a:r>
            <a:r>
              <a:rPr lang="en-US" dirty="0" smtClean="0"/>
              <a:t>1981</a:t>
            </a:r>
            <a:r>
              <a:rPr lang="cs-CZ" dirty="0" smtClean="0"/>
              <a:t>)</a:t>
            </a:r>
            <a:r>
              <a:rPr lang="en-US" dirty="0" smtClean="0"/>
              <a:t>. </a:t>
            </a:r>
            <a:r>
              <a:rPr lang="en-US" i="1" dirty="0" smtClean="0"/>
              <a:t>Right-Wing Authoritarianism</a:t>
            </a:r>
            <a:r>
              <a:rPr lang="en-US" dirty="0" smtClean="0"/>
              <a:t>. </a:t>
            </a:r>
            <a:r>
              <a:rPr lang="cs-CZ" dirty="0" smtClean="0"/>
              <a:t>Winnipeg: </a:t>
            </a:r>
            <a:r>
              <a:rPr lang="en-US" dirty="0" smtClean="0"/>
              <a:t>University of Manitoba Press</a:t>
            </a:r>
            <a:r>
              <a:rPr lang="cs-CZ" dirty="0" smtClean="0"/>
              <a:t>.</a:t>
            </a:r>
          </a:p>
          <a:p>
            <a:endParaRPr lang="cs-CZ"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3</a:t>
            </a:fld>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Despite differences between conservatism and authoritarianism, right-wing political orientation</a:t>
            </a:r>
            <a:r>
              <a:rPr lang="cs-CZ" noProof="0" dirty="0" smtClean="0"/>
              <a:t> (</a:t>
            </a:r>
            <a:r>
              <a:rPr lang="en-US" noProof="0" dirty="0" smtClean="0"/>
              <a:t>aka conservatism</a:t>
            </a:r>
            <a:r>
              <a:rPr lang="cs-CZ" noProof="0" dirty="0" smtClean="0"/>
              <a:t>)</a:t>
            </a:r>
            <a:r>
              <a:rPr lang="en-US" noProof="0" dirty="0" smtClean="0"/>
              <a:t> is considered to be a</a:t>
            </a:r>
            <a:r>
              <a:rPr lang="en-US" baseline="0" noProof="0" dirty="0" smtClean="0"/>
              <a:t> disposition to authoritarianism, because</a:t>
            </a:r>
            <a:r>
              <a:rPr lang="cs-CZ" baseline="0" noProof="0" dirty="0" smtClean="0"/>
              <a:t> </a:t>
            </a:r>
            <a:r>
              <a:rPr lang="en-US" baseline="0" noProof="0" dirty="0" smtClean="0"/>
              <a:t>conservatives usually tend to be more intolerant and supportive of authoritarian policies.</a:t>
            </a:r>
            <a:endParaRPr lang="en-US" noProof="0" dirty="0" smtClean="0"/>
          </a:p>
          <a:p>
            <a:endParaRPr lang="cs-CZ" dirty="0" smtClean="0"/>
          </a:p>
          <a:p>
            <a:r>
              <a:rPr lang="cs-CZ" dirty="0" smtClean="0"/>
              <a:t>„</a:t>
            </a:r>
            <a:r>
              <a:rPr lang="en-US" sz="1200" kern="1200" baseline="0" dirty="0" smtClean="0">
                <a:solidFill>
                  <a:schemeClr val="tx1"/>
                </a:solidFill>
                <a:latin typeface="+mn-lt"/>
                <a:ea typeface="+mn-ea"/>
                <a:cs typeface="+mn-cs"/>
              </a:rPr>
              <a:t>These findings support the claim that anxiety</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causes the abandonment of habitual routines and increases the reliance on contemporary</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assessments. On the other hand, anger increases reliance on extant ideological and partisan convictions,</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making respondents less likely to change political attitudes.</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Vasilopoulos</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Marcus</a:t>
            </a:r>
            <a:r>
              <a:rPr lang="cs-CZ" sz="1200" kern="1200" baseline="0" dirty="0" smtClean="0">
                <a:solidFill>
                  <a:schemeClr val="tx1"/>
                </a:solidFill>
                <a:latin typeface="+mn-lt"/>
                <a:ea typeface="+mn-ea"/>
                <a:cs typeface="+mn-cs"/>
              </a:rPr>
              <a:t>, &amp; </a:t>
            </a:r>
            <a:r>
              <a:rPr lang="cs-CZ" sz="1200" kern="1200" baseline="0" dirty="0" err="1" smtClean="0">
                <a:solidFill>
                  <a:schemeClr val="tx1"/>
                </a:solidFill>
                <a:latin typeface="+mn-lt"/>
                <a:ea typeface="+mn-ea"/>
                <a:cs typeface="+mn-cs"/>
              </a:rPr>
              <a:t>Foucault</a:t>
            </a:r>
            <a:r>
              <a:rPr lang="cs-CZ" sz="1200" kern="1200" baseline="0" dirty="0" smtClean="0">
                <a:solidFill>
                  <a:schemeClr val="tx1"/>
                </a:solidFill>
                <a:latin typeface="+mn-lt"/>
                <a:ea typeface="+mn-ea"/>
                <a:cs typeface="+mn-cs"/>
              </a:rPr>
              <a:t>, 2018, p. 11)</a:t>
            </a:r>
            <a:endParaRPr lang="cs-CZ"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30</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33</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sz="1200" kern="1200" baseline="0" dirty="0" err="1" smtClean="0">
                <a:solidFill>
                  <a:schemeClr val="tx1"/>
                </a:solidFill>
                <a:latin typeface="+mn-lt"/>
                <a:ea typeface="+mn-ea"/>
                <a:cs typeface="+mn-cs"/>
              </a:rPr>
              <a:t>Duckitt</a:t>
            </a:r>
            <a:r>
              <a:rPr lang="en-US" sz="1200" kern="1200" baseline="0" dirty="0" smtClean="0">
                <a:solidFill>
                  <a:schemeClr val="tx1"/>
                </a:solidFill>
                <a:latin typeface="+mn-lt"/>
                <a:ea typeface="+mn-ea"/>
                <a:cs typeface="+mn-cs"/>
              </a:rPr>
              <a:t>, J.</a:t>
            </a:r>
            <a:r>
              <a:rPr lang="cs-CZ"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2001</a:t>
            </a:r>
            <a:r>
              <a:rPr lang="cs-CZ" sz="120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 dual-process cognitive-motivational theory of ideology and prejudice.</a:t>
            </a:r>
            <a:r>
              <a:rPr lang="cs-CZ" sz="1200" kern="1200" baseline="0" dirty="0" smtClean="0">
                <a:solidFill>
                  <a:schemeClr val="tx1"/>
                </a:solidFill>
                <a:latin typeface="+mn-lt"/>
                <a:ea typeface="+mn-ea"/>
                <a:cs typeface="+mn-cs"/>
              </a:rPr>
              <a:t> In </a:t>
            </a:r>
            <a:r>
              <a:rPr lang="cs-CZ" sz="1200" kern="1200" baseline="0" dirty="0" err="1" smtClean="0">
                <a:solidFill>
                  <a:schemeClr val="tx1"/>
                </a:solidFill>
                <a:latin typeface="+mn-lt"/>
                <a:ea typeface="+mn-ea"/>
                <a:cs typeface="+mn-cs"/>
              </a:rPr>
              <a:t>Zanna</a:t>
            </a:r>
            <a:r>
              <a:rPr lang="cs-CZ" sz="1200" kern="1200" baseline="0" dirty="0" smtClean="0">
                <a:solidFill>
                  <a:schemeClr val="tx1"/>
                </a:solidFill>
                <a:latin typeface="+mn-lt"/>
                <a:ea typeface="+mn-ea"/>
                <a:cs typeface="+mn-cs"/>
              </a:rPr>
              <a:t>, M. P. (</a:t>
            </a:r>
            <a:r>
              <a:rPr lang="cs-CZ" sz="1200" kern="1200" baseline="0" dirty="0" err="1" smtClean="0">
                <a:solidFill>
                  <a:schemeClr val="tx1"/>
                </a:solidFill>
                <a:latin typeface="+mn-lt"/>
                <a:ea typeface="+mn-ea"/>
                <a:cs typeface="+mn-cs"/>
              </a:rPr>
              <a:t>Ed</a:t>
            </a:r>
            <a:r>
              <a:rPr lang="cs-CZ" sz="1200" kern="1200" baseline="0" dirty="0" smtClean="0">
                <a:solidFill>
                  <a:schemeClr val="tx1"/>
                </a:solidFill>
                <a:latin typeface="+mn-lt"/>
                <a:ea typeface="+mn-ea"/>
                <a:cs typeface="+mn-cs"/>
              </a:rPr>
              <a:t>.), </a:t>
            </a:r>
            <a:r>
              <a:rPr lang="cs-CZ" sz="1200" i="1" kern="1200" baseline="0" dirty="0" err="1" smtClean="0">
                <a:solidFill>
                  <a:schemeClr val="tx1"/>
                </a:solidFill>
                <a:latin typeface="+mn-lt"/>
                <a:ea typeface="+mn-ea"/>
                <a:cs typeface="+mn-cs"/>
              </a:rPr>
              <a:t>Advances</a:t>
            </a:r>
            <a:r>
              <a:rPr lang="cs-CZ" sz="1200" i="1" kern="1200" baseline="0" dirty="0" smtClean="0">
                <a:solidFill>
                  <a:schemeClr val="tx1"/>
                </a:solidFill>
                <a:latin typeface="+mn-lt"/>
                <a:ea typeface="+mn-ea"/>
                <a:cs typeface="+mn-cs"/>
              </a:rPr>
              <a:t> in </a:t>
            </a:r>
            <a:r>
              <a:rPr lang="cs-CZ" sz="1200" i="1" kern="1200" baseline="0" dirty="0" err="1" smtClean="0">
                <a:solidFill>
                  <a:schemeClr val="tx1"/>
                </a:solidFill>
                <a:latin typeface="+mn-lt"/>
                <a:ea typeface="+mn-ea"/>
                <a:cs typeface="+mn-cs"/>
              </a:rPr>
              <a:t>Experimental</a:t>
            </a:r>
            <a:r>
              <a:rPr lang="cs-CZ" sz="1200" i="1" kern="1200" baseline="0" dirty="0" smtClean="0">
                <a:solidFill>
                  <a:schemeClr val="tx1"/>
                </a:solidFill>
                <a:latin typeface="+mn-lt"/>
                <a:ea typeface="+mn-ea"/>
                <a:cs typeface="+mn-cs"/>
              </a:rPr>
              <a:t> </a:t>
            </a:r>
            <a:r>
              <a:rPr lang="cs-CZ" sz="1200" i="1" kern="1200" baseline="0" dirty="0" err="1" smtClean="0">
                <a:solidFill>
                  <a:schemeClr val="tx1"/>
                </a:solidFill>
                <a:latin typeface="+mn-lt"/>
                <a:ea typeface="+mn-ea"/>
                <a:cs typeface="+mn-cs"/>
              </a:rPr>
              <a:t>Social</a:t>
            </a:r>
            <a:r>
              <a:rPr lang="cs-CZ" sz="1200" i="1" kern="1200" baseline="0" dirty="0" smtClean="0">
                <a:solidFill>
                  <a:schemeClr val="tx1"/>
                </a:solidFill>
                <a:latin typeface="+mn-lt"/>
                <a:ea typeface="+mn-ea"/>
                <a:cs typeface="+mn-cs"/>
              </a:rPr>
              <a:t> Psychology, vol. 33 </a:t>
            </a:r>
            <a:r>
              <a:rPr lang="cs-CZ" sz="1200" kern="1200" baseline="0" dirty="0" smtClean="0">
                <a:solidFill>
                  <a:schemeClr val="tx1"/>
                </a:solidFill>
                <a:latin typeface="+mn-lt"/>
                <a:ea typeface="+mn-ea"/>
                <a:cs typeface="+mn-cs"/>
              </a:rPr>
              <a:t>(</a:t>
            </a:r>
            <a:r>
              <a:rPr lang="cs-CZ" sz="1200" kern="1200" baseline="0" dirty="0" err="1" smtClean="0">
                <a:solidFill>
                  <a:schemeClr val="tx1"/>
                </a:solidFill>
                <a:latin typeface="+mn-lt"/>
                <a:ea typeface="+mn-ea"/>
                <a:cs typeface="+mn-cs"/>
              </a:rPr>
              <a:t>pp</a:t>
            </a:r>
            <a:r>
              <a:rPr lang="cs-CZ" sz="1200" kern="1200" baseline="0" dirty="0" smtClean="0">
                <a:solidFill>
                  <a:schemeClr val="tx1"/>
                </a:solidFill>
                <a:latin typeface="+mn-lt"/>
                <a:ea typeface="+mn-ea"/>
                <a:cs typeface="+mn-cs"/>
              </a:rPr>
              <a:t>. 41-113). San </a:t>
            </a:r>
            <a:r>
              <a:rPr lang="cs-CZ" sz="1200" kern="1200" baseline="0" dirty="0" err="1" smtClean="0">
                <a:solidFill>
                  <a:schemeClr val="tx1"/>
                </a:solidFill>
                <a:latin typeface="+mn-lt"/>
                <a:ea typeface="+mn-ea"/>
                <a:cs typeface="+mn-cs"/>
              </a:rPr>
              <a:t>Diego</a:t>
            </a:r>
            <a:r>
              <a:rPr lang="cs-CZ" sz="1200" kern="1200" baseline="0" dirty="0" smtClean="0">
                <a:solidFill>
                  <a:schemeClr val="tx1"/>
                </a:solidFill>
                <a:latin typeface="+mn-lt"/>
                <a:ea typeface="+mn-ea"/>
                <a:cs typeface="+mn-cs"/>
              </a:rPr>
              <a:t>, CA: </a:t>
            </a:r>
            <a:r>
              <a:rPr lang="cs-CZ" sz="1200" kern="1200" baseline="0" dirty="0" err="1" smtClean="0">
                <a:solidFill>
                  <a:schemeClr val="tx1"/>
                </a:solidFill>
                <a:latin typeface="+mn-lt"/>
                <a:ea typeface="+mn-ea"/>
                <a:cs typeface="+mn-cs"/>
              </a:rPr>
              <a:t>Academic</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Press</a:t>
            </a:r>
            <a:r>
              <a:rPr lang="cs-CZ" sz="1200" kern="1200" baseline="0" dirty="0" smtClean="0">
                <a:solidFill>
                  <a:schemeClr val="tx1"/>
                </a:solidFill>
                <a:latin typeface="+mn-lt"/>
                <a:ea typeface="+mn-ea"/>
                <a:cs typeface="+mn-cs"/>
              </a:rPr>
              <a:t>.</a:t>
            </a:r>
            <a:endParaRPr lang="cs-CZ"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Right-wing in RWA </a:t>
            </a:r>
            <a:r>
              <a:rPr lang="en-US" noProof="0" dirty="0" smtClean="0"/>
              <a:t>represent</a:t>
            </a:r>
            <a:r>
              <a:rPr lang="cs-CZ" noProof="0" dirty="0" smtClean="0"/>
              <a:t>s</a:t>
            </a:r>
            <a:r>
              <a:rPr lang="en-US" baseline="0" noProof="0" dirty="0" smtClean="0"/>
              <a:t> </a:t>
            </a:r>
            <a:r>
              <a:rPr lang="en-US" noProof="0" dirty="0" smtClean="0"/>
              <a:t>preference for status quo</a:t>
            </a:r>
            <a:r>
              <a:rPr lang="en-US" baseline="0" noProof="0" dirty="0" smtClean="0"/>
              <a:t> and established social hierarchy, and resistance to change.</a:t>
            </a:r>
          </a:p>
          <a:p>
            <a:r>
              <a:rPr lang="en-US" baseline="0" noProof="0" dirty="0" smtClean="0"/>
              <a:t>Left-wing in LWA should represent preference for societal change and opposition to established</a:t>
            </a:r>
            <a:r>
              <a:rPr lang="cs-CZ" baseline="0" noProof="0" dirty="0" smtClean="0"/>
              <a:t> </a:t>
            </a:r>
            <a:r>
              <a:rPr lang="en-US" baseline="0" noProof="0" dirty="0" smtClean="0"/>
              <a:t>social hierarchy. </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6</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For more on political tolerance</a:t>
            </a:r>
            <a:r>
              <a:rPr lang="cs-CZ" noProof="0" dirty="0" smtClean="0"/>
              <a:t>,</a:t>
            </a:r>
            <a:r>
              <a:rPr lang="en-US" noProof="0" dirty="0" smtClean="0"/>
              <a:t> see Sullivan &amp; </a:t>
            </a:r>
            <a:r>
              <a:rPr lang="en-US" noProof="0" dirty="0" err="1" smtClean="0"/>
              <a:t>Transue</a:t>
            </a:r>
            <a:r>
              <a:rPr lang="en-US" noProof="0" dirty="0" smtClean="0"/>
              <a:t> (1999)</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11</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Support for </a:t>
            </a:r>
            <a:r>
              <a:rPr lang="en-US" noProof="0" dirty="0" err="1" smtClean="0"/>
              <a:t>Donal</a:t>
            </a:r>
            <a:r>
              <a:rPr lang="cs-CZ" noProof="0" dirty="0" smtClean="0"/>
              <a:t>d</a:t>
            </a:r>
            <a:r>
              <a:rPr lang="en-US" noProof="0" dirty="0" smtClean="0"/>
              <a:t> Trump („I </a:t>
            </a:r>
            <a:r>
              <a:rPr lang="en-US" sz="1200" kern="1200" baseline="0" noProof="0" dirty="0" smtClean="0">
                <a:solidFill>
                  <a:schemeClr val="tx1"/>
                </a:solidFill>
                <a:latin typeface="+mn-lt"/>
                <a:ea typeface="+mn-ea"/>
                <a:cs typeface="+mn-cs"/>
              </a:rPr>
              <a:t>support the program and/or ideas of Donald Trump“) was used to measure f</a:t>
            </a:r>
            <a:r>
              <a:rPr lang="en-US" noProof="0" dirty="0" smtClean="0"/>
              <a:t>ar-right support in the United States.</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12</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noProof="0" dirty="0" smtClean="0"/>
              <a:t>Correlations between left-wing authoritarianism </a:t>
            </a:r>
            <a:r>
              <a:rPr lang="cs-CZ" noProof="0" dirty="0" smtClean="0"/>
              <a:t>(LWA) </a:t>
            </a:r>
            <a:r>
              <a:rPr lang="en-US" noProof="0" dirty="0" smtClean="0"/>
              <a:t>and candidate support: </a:t>
            </a:r>
            <a:r>
              <a:rPr lang="cs-CZ" i="1" noProof="0" dirty="0" smtClean="0"/>
              <a:t>r</a:t>
            </a:r>
            <a:r>
              <a:rPr lang="cs-CZ" noProof="0" dirty="0" smtClean="0"/>
              <a:t>=</a:t>
            </a:r>
            <a:r>
              <a:rPr lang="en-US" noProof="0" dirty="0" smtClean="0"/>
              <a:t>0.44 for Obama support; </a:t>
            </a:r>
            <a:r>
              <a:rPr lang="cs-CZ" i="1" noProof="0" dirty="0" smtClean="0"/>
              <a:t>r</a:t>
            </a:r>
            <a:r>
              <a:rPr lang="cs-CZ" noProof="0" dirty="0" smtClean="0"/>
              <a:t>=</a:t>
            </a:r>
            <a:r>
              <a:rPr lang="en-US" noProof="0" dirty="0" smtClean="0"/>
              <a:t>-0.24 for McCain support;</a:t>
            </a:r>
            <a:r>
              <a:rPr lang="en-US" baseline="0" noProof="0" dirty="0" smtClean="0"/>
              <a:t> </a:t>
            </a:r>
            <a:r>
              <a:rPr lang="cs-CZ" i="1" baseline="0" noProof="0" dirty="0" smtClean="0"/>
              <a:t>r</a:t>
            </a:r>
            <a:r>
              <a:rPr lang="cs-CZ" baseline="0" noProof="0" dirty="0" smtClean="0"/>
              <a:t>=</a:t>
            </a:r>
            <a:r>
              <a:rPr lang="en-US" baseline="0" noProof="0" dirty="0" smtClean="0"/>
              <a:t>0.35 for Clinton support; </a:t>
            </a:r>
            <a:r>
              <a:rPr lang="cs-CZ" i="1" baseline="0" noProof="0" dirty="0" smtClean="0"/>
              <a:t>r</a:t>
            </a:r>
            <a:r>
              <a:rPr lang="cs-CZ" baseline="0" noProof="0" dirty="0" smtClean="0"/>
              <a:t>=</a:t>
            </a:r>
            <a:r>
              <a:rPr lang="en-US" baseline="0" noProof="0" dirty="0" smtClean="0"/>
              <a:t>-0.40 for Trump support.</a:t>
            </a:r>
            <a:endParaRPr lang="cs-CZ" baseline="0" noProof="0" dirty="0" smtClean="0"/>
          </a:p>
          <a:p>
            <a:endParaRPr lang="en-US" baseline="0" noProof="0" dirty="0" smtClean="0"/>
          </a:p>
          <a:p>
            <a:r>
              <a:rPr lang="en-US" noProof="0" dirty="0" smtClean="0"/>
              <a:t>For more information on controversy</a:t>
            </a:r>
            <a:r>
              <a:rPr lang="en-US" baseline="0" noProof="0" dirty="0" smtClean="0"/>
              <a:t> of LWA scale, see Nilsson &amp; </a:t>
            </a:r>
            <a:r>
              <a:rPr lang="en-US" baseline="0" noProof="0" dirty="0" err="1" smtClean="0"/>
              <a:t>Jost</a:t>
            </a:r>
            <a:r>
              <a:rPr lang="en-US" baseline="0" noProof="0" dirty="0" smtClean="0"/>
              <a:t> (2020).</a:t>
            </a:r>
            <a:endParaRPr lang="en-US" noProof="0"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13</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C8CE2A12-6D09-4F14-AE14-B6A3E1AA7B9B}" type="slidenum">
              <a:rPr lang="cs-CZ" smtClean="0"/>
              <a:pPr/>
              <a:t>14</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EDBB6AB9-2633-45EC-AFFE-AE7B656541A0}" type="datetimeFigureOut">
              <a:rPr lang="cs-CZ" smtClean="0"/>
              <a:pPr/>
              <a:t>28.10.2020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6C2380-37EA-412D-896D-8DE73DD5700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B6AB9-2633-45EC-AFFE-AE7B656541A0}" type="datetimeFigureOut">
              <a:rPr lang="cs-CZ" smtClean="0"/>
              <a:pPr/>
              <a:t>28.10.2020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C2380-37EA-412D-896D-8DE73DD5700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en-US" sz="4800" dirty="0"/>
              <a:t>Political authoritarianism</a:t>
            </a:r>
          </a:p>
        </p:txBody>
      </p:sp>
      <p:sp>
        <p:nvSpPr>
          <p:cNvPr id="3" name="Podnadpis 2"/>
          <p:cNvSpPr>
            <a:spLocks noGrp="1"/>
          </p:cNvSpPr>
          <p:nvPr>
            <p:ph type="subTitle" idx="1"/>
          </p:nvPr>
        </p:nvSpPr>
        <p:spPr/>
        <p:txBody>
          <a:bodyPr>
            <a:normAutofit fontScale="25000" lnSpcReduction="20000"/>
          </a:bodyPr>
          <a:lstStyle/>
          <a:p>
            <a:r>
              <a:rPr lang="en-US" sz="9600" dirty="0">
                <a:solidFill>
                  <a:schemeClr val="tx1"/>
                </a:solidFill>
              </a:rPr>
              <a:t>Political psychology and intergroup conflict</a:t>
            </a:r>
            <a:endParaRPr lang="cs-CZ" sz="9600" dirty="0">
              <a:solidFill>
                <a:schemeClr val="tx1"/>
              </a:solidFill>
            </a:endParaRPr>
          </a:p>
          <a:p>
            <a:endParaRPr lang="cs-CZ" sz="9600" dirty="0">
              <a:solidFill>
                <a:schemeClr val="tx1"/>
              </a:solidFill>
            </a:endParaRPr>
          </a:p>
          <a:p>
            <a:r>
              <a:rPr lang="cs-CZ" sz="9600" dirty="0">
                <a:solidFill>
                  <a:schemeClr val="tx1"/>
                </a:solidFill>
              </a:rPr>
              <a:t>Michal Mužík</a:t>
            </a:r>
          </a:p>
          <a:p>
            <a:endParaRPr lang="cs-CZ" sz="9600" dirty="0">
              <a:solidFill>
                <a:schemeClr val="tx1"/>
              </a:solidFill>
            </a:endParaRPr>
          </a:p>
          <a:p>
            <a:r>
              <a:rPr lang="cs-CZ" sz="9600" dirty="0" smtClean="0">
                <a:solidFill>
                  <a:schemeClr val="tx1"/>
                </a:solidFill>
              </a:rPr>
              <a:t>29. </a:t>
            </a:r>
            <a:r>
              <a:rPr lang="cs-CZ" sz="9600" dirty="0">
                <a:solidFill>
                  <a:schemeClr val="tx1"/>
                </a:solidFill>
              </a:rPr>
              <a:t>10. </a:t>
            </a:r>
            <a:r>
              <a:rPr lang="cs-CZ" sz="9600" dirty="0" smtClean="0">
                <a:solidFill>
                  <a:schemeClr val="tx1"/>
                </a:solidFill>
              </a:rPr>
              <a:t>2020</a:t>
            </a:r>
            <a:endParaRPr lang="cs-CZ"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Authoritarianism</a:t>
            </a:r>
          </a:p>
        </p:txBody>
      </p:sp>
      <p:sp>
        <p:nvSpPr>
          <p:cNvPr id="3" name="Zástupný symbol pro obsah 2"/>
          <p:cNvSpPr>
            <a:spLocks noGrp="1"/>
          </p:cNvSpPr>
          <p:nvPr>
            <p:ph idx="1"/>
          </p:nvPr>
        </p:nvSpPr>
        <p:spPr/>
        <p:txBody>
          <a:bodyPr>
            <a:normAutofit/>
          </a:bodyPr>
          <a:lstStyle/>
          <a:p>
            <a:r>
              <a:rPr lang="en-US" dirty="0"/>
              <a:t>Order</a:t>
            </a:r>
          </a:p>
          <a:p>
            <a:r>
              <a:rPr lang="en-US" dirty="0"/>
              <a:t>Uniformity</a:t>
            </a:r>
          </a:p>
          <a:p>
            <a:r>
              <a:rPr lang="en-US" dirty="0"/>
              <a:t>Traditions</a:t>
            </a:r>
          </a:p>
          <a:p>
            <a:r>
              <a:rPr lang="en-US" dirty="0"/>
              <a:t>In-group solidarity</a:t>
            </a:r>
          </a:p>
          <a:p>
            <a:r>
              <a:rPr lang="en-US" dirty="0"/>
              <a:t>World as a dangerous place</a:t>
            </a:r>
          </a:p>
          <a:p>
            <a:r>
              <a:rPr lang="en-US" dirty="0"/>
              <a:t>Distrust of others</a:t>
            </a:r>
            <a:endParaRPr lang="cs-CZ" dirty="0"/>
          </a:p>
          <a:p>
            <a:r>
              <a:rPr lang="en-US" dirty="0"/>
              <a:t>Resistance to change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lnSpcReduction="10000"/>
          </a:bodyPr>
          <a:lstStyle/>
          <a:p>
            <a:pPr algn="ctr">
              <a:buNone/>
            </a:pPr>
            <a:r>
              <a:rPr lang="en-US" dirty="0"/>
              <a:t>Authoritarianism</a:t>
            </a:r>
          </a:p>
          <a:p>
            <a:pPr algn="ctr">
              <a:buNone/>
            </a:pPr>
            <a:endParaRPr lang="en-US" sz="1100" dirty="0"/>
          </a:p>
          <a:p>
            <a:pPr marL="361950" indent="-361950">
              <a:buNone/>
            </a:pPr>
            <a:r>
              <a:rPr lang="en-US" sz="2800" dirty="0"/>
              <a:t> </a:t>
            </a:r>
          </a:p>
          <a:p>
            <a:pPr marL="1076325" indent="-179388">
              <a:buNone/>
            </a:pPr>
            <a:endParaRPr lang="en-US" sz="2800" dirty="0"/>
          </a:p>
          <a:p>
            <a:pPr marL="1168400" indent="15875">
              <a:buNone/>
            </a:pPr>
            <a:endParaRPr lang="en-US" sz="1600" dirty="0"/>
          </a:p>
          <a:p>
            <a:pPr algn="ctr">
              <a:buNone/>
            </a:pPr>
            <a:r>
              <a:rPr lang="en-US" dirty="0"/>
              <a:t>Prejudice</a:t>
            </a:r>
          </a:p>
          <a:p>
            <a:pPr algn="ctr">
              <a:buNone/>
            </a:pPr>
            <a:r>
              <a:rPr lang="en-US" dirty="0"/>
              <a:t>Political intolerance</a:t>
            </a:r>
          </a:p>
          <a:p>
            <a:pPr algn="ctr">
              <a:buNone/>
            </a:pPr>
            <a:r>
              <a:rPr lang="en-US" dirty="0"/>
              <a:t>Fundamentalism</a:t>
            </a:r>
          </a:p>
          <a:p>
            <a:pPr algn="ctr">
              <a:buNone/>
            </a:pPr>
            <a:endParaRPr lang="en-US" dirty="0"/>
          </a:p>
          <a:p>
            <a:pPr algn="ctr">
              <a:buNone/>
            </a:pPr>
            <a:endParaRPr lang="en-US" dirty="0"/>
          </a:p>
          <a:p>
            <a:pPr algn="ctr">
              <a:buNone/>
            </a:pPr>
            <a:r>
              <a:rPr lang="en-US" dirty="0"/>
              <a:t>Intergroup conflict</a:t>
            </a:r>
          </a:p>
          <a:p>
            <a:pPr algn="ctr">
              <a:buNone/>
            </a:pPr>
            <a:endParaRPr lang="cs-CZ" dirty="0"/>
          </a:p>
          <a:p>
            <a:pPr algn="ctr">
              <a:buNone/>
            </a:pPr>
            <a:endParaRPr lang="cs-CZ" dirty="0"/>
          </a:p>
        </p:txBody>
      </p:sp>
      <p:cxnSp>
        <p:nvCxnSpPr>
          <p:cNvPr id="7" name="Přímá spojovací šipka 6"/>
          <p:cNvCxnSpPr/>
          <p:nvPr/>
        </p:nvCxnSpPr>
        <p:spPr>
          <a:xfrm>
            <a:off x="4572000" y="1268760"/>
            <a:ext cx="0" cy="12241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a:off x="4572000" y="4221088"/>
            <a:ext cx="0" cy="108012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Van </a:t>
            </a:r>
            <a:r>
              <a:rPr lang="cs-CZ" dirty="0" err="1"/>
              <a:t>Assche</a:t>
            </a:r>
            <a:r>
              <a:rPr lang="cs-CZ" dirty="0"/>
              <a:t>, </a:t>
            </a:r>
            <a:r>
              <a:rPr lang="cs-CZ" dirty="0" err="1"/>
              <a:t>Dhont</a:t>
            </a:r>
            <a:r>
              <a:rPr lang="cs-CZ" dirty="0"/>
              <a:t>, &amp; </a:t>
            </a:r>
            <a:r>
              <a:rPr lang="cs-CZ" dirty="0" err="1"/>
              <a:t>Pettigrew</a:t>
            </a:r>
            <a:r>
              <a:rPr lang="cs-CZ" dirty="0"/>
              <a:t> (2019)</a:t>
            </a:r>
          </a:p>
        </p:txBody>
      </p:sp>
      <p:pic>
        <p:nvPicPr>
          <p:cNvPr id="1026" name="Picture 2"/>
          <p:cNvPicPr>
            <a:picLocks noGrp="1" noChangeAspect="1" noChangeArrowheads="1"/>
          </p:cNvPicPr>
          <p:nvPr>
            <p:ph idx="1"/>
          </p:nvPr>
        </p:nvPicPr>
        <p:blipFill>
          <a:blip r:embed="rId3" cstate="print"/>
          <a:srcRect/>
          <a:stretch>
            <a:fillRect/>
          </a:stretch>
        </p:blipFill>
        <p:spPr bwMode="auto">
          <a:xfrm>
            <a:off x="611560" y="2204864"/>
            <a:ext cx="8168993" cy="295103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Conway</a:t>
            </a:r>
            <a:r>
              <a:rPr lang="cs-CZ" dirty="0" smtClean="0"/>
              <a:t> &amp; </a:t>
            </a:r>
            <a:r>
              <a:rPr lang="cs-CZ" dirty="0" err="1" smtClean="0"/>
              <a:t>McFarland</a:t>
            </a:r>
            <a:r>
              <a:rPr lang="cs-CZ" dirty="0" smtClean="0"/>
              <a:t> (2019)</a:t>
            </a:r>
            <a:endParaRPr lang="cs-CZ" dirty="0"/>
          </a:p>
        </p:txBody>
      </p:sp>
      <p:graphicFrame>
        <p:nvGraphicFramePr>
          <p:cNvPr id="7" name="Zástupný symbol pro obsah 6"/>
          <p:cNvGraphicFramePr>
            <a:graphicFrameLocks noGrp="1"/>
          </p:cNvGraphicFramePr>
          <p:nvPr>
            <p:ph idx="1"/>
          </p:nvPr>
        </p:nvGraphicFramePr>
        <p:xfrm>
          <a:off x="1331640" y="1988840"/>
          <a:ext cx="6624736" cy="1900809"/>
        </p:xfrm>
        <a:graphic>
          <a:graphicData uri="http://schemas.openxmlformats.org/drawingml/2006/table">
            <a:tbl>
              <a:tblPr firstRow="1" bandRow="1">
                <a:tableStyleId>{D7AC3CCA-C797-4891-BE02-D94E43425B78}</a:tableStyleId>
              </a:tblPr>
              <a:tblGrid>
                <a:gridCol w="3312368"/>
                <a:gridCol w="3312368"/>
              </a:tblGrid>
              <a:tr h="633603">
                <a:tc>
                  <a:txBody>
                    <a:bodyPr/>
                    <a:lstStyle/>
                    <a:p>
                      <a:r>
                        <a:rPr lang="cs-CZ" dirty="0" smtClean="0"/>
                        <a:t>2008</a:t>
                      </a:r>
                      <a:endParaRPr lang="cs-CZ" dirty="0"/>
                    </a:p>
                  </a:txBody>
                  <a:tcPr anchor="b"/>
                </a:tc>
                <a:tc>
                  <a:txBody>
                    <a:bodyPr/>
                    <a:lstStyle/>
                    <a:p>
                      <a:pPr algn="ctr"/>
                      <a:r>
                        <a:rPr lang="cs-CZ" dirty="0" smtClean="0"/>
                        <a:t>RWA</a:t>
                      </a:r>
                      <a:endParaRPr lang="cs-CZ" dirty="0"/>
                    </a:p>
                  </a:txBody>
                  <a:tcPr anchor="b"/>
                </a:tc>
              </a:tr>
              <a:tr h="633603">
                <a:tc>
                  <a:txBody>
                    <a:bodyPr/>
                    <a:lstStyle/>
                    <a:p>
                      <a:r>
                        <a:rPr lang="cs-CZ" dirty="0" err="1" smtClean="0"/>
                        <a:t>Obama</a:t>
                      </a:r>
                      <a:r>
                        <a:rPr lang="cs-CZ" dirty="0" smtClean="0"/>
                        <a:t> Support</a:t>
                      </a:r>
                      <a:endParaRPr lang="cs-CZ" dirty="0"/>
                    </a:p>
                  </a:txBody>
                  <a:tcPr anchor="ctr"/>
                </a:tc>
                <a:tc>
                  <a:txBody>
                    <a:bodyPr/>
                    <a:lstStyle/>
                    <a:p>
                      <a:pPr algn="ctr"/>
                      <a:r>
                        <a:rPr lang="cs-CZ" dirty="0" smtClean="0"/>
                        <a:t>-0.24</a:t>
                      </a:r>
                      <a:endParaRPr lang="cs-CZ" dirty="0"/>
                    </a:p>
                  </a:txBody>
                  <a:tcPr anchor="ctr"/>
                </a:tc>
              </a:tr>
              <a:tr h="633603">
                <a:tc>
                  <a:txBody>
                    <a:bodyPr/>
                    <a:lstStyle/>
                    <a:p>
                      <a:r>
                        <a:rPr lang="cs-CZ" dirty="0" err="1" smtClean="0"/>
                        <a:t>McCain</a:t>
                      </a:r>
                      <a:r>
                        <a:rPr lang="cs-CZ" dirty="0" smtClean="0"/>
                        <a:t> Support</a:t>
                      </a:r>
                      <a:endParaRPr lang="cs-CZ" dirty="0"/>
                    </a:p>
                  </a:txBody>
                  <a:tcPr anchor="ctr"/>
                </a:tc>
                <a:tc>
                  <a:txBody>
                    <a:bodyPr/>
                    <a:lstStyle/>
                    <a:p>
                      <a:pPr algn="ctr"/>
                      <a:r>
                        <a:rPr lang="cs-CZ" dirty="0" smtClean="0"/>
                        <a:t>0.29</a:t>
                      </a:r>
                      <a:endParaRPr lang="cs-CZ" dirty="0"/>
                    </a:p>
                  </a:txBody>
                  <a:tcPr anchor="ctr"/>
                </a:tc>
              </a:tr>
            </a:tbl>
          </a:graphicData>
        </a:graphic>
      </p:graphicFrame>
      <p:graphicFrame>
        <p:nvGraphicFramePr>
          <p:cNvPr id="9" name="Zástupný symbol pro obsah 6"/>
          <p:cNvGraphicFramePr>
            <a:graphicFrameLocks/>
          </p:cNvGraphicFramePr>
          <p:nvPr/>
        </p:nvGraphicFramePr>
        <p:xfrm>
          <a:off x="1331640" y="3861048"/>
          <a:ext cx="6624736" cy="1900809"/>
        </p:xfrm>
        <a:graphic>
          <a:graphicData uri="http://schemas.openxmlformats.org/drawingml/2006/table">
            <a:tbl>
              <a:tblPr firstRow="1" bandRow="1">
                <a:tableStyleId>{D7AC3CCA-C797-4891-BE02-D94E43425B78}</a:tableStyleId>
              </a:tblPr>
              <a:tblGrid>
                <a:gridCol w="3312368"/>
                <a:gridCol w="3312368"/>
              </a:tblGrid>
              <a:tr h="633603">
                <a:tc>
                  <a:txBody>
                    <a:bodyPr/>
                    <a:lstStyle/>
                    <a:p>
                      <a:r>
                        <a:rPr lang="cs-CZ" dirty="0" smtClean="0"/>
                        <a:t>2016</a:t>
                      </a:r>
                      <a:endParaRPr lang="cs-CZ" dirty="0"/>
                    </a:p>
                  </a:txBody>
                  <a:tcPr anchor="b"/>
                </a:tc>
                <a:tc>
                  <a:txBody>
                    <a:bodyPr/>
                    <a:lstStyle/>
                    <a:p>
                      <a:pPr algn="ctr"/>
                      <a:endParaRPr lang="cs-CZ" dirty="0"/>
                    </a:p>
                  </a:txBody>
                  <a:tcPr anchor="b"/>
                </a:tc>
              </a:tr>
              <a:tr h="633603">
                <a:tc>
                  <a:txBody>
                    <a:bodyPr/>
                    <a:lstStyle/>
                    <a:p>
                      <a:r>
                        <a:rPr lang="cs-CZ" dirty="0" smtClean="0"/>
                        <a:t>Clinton Support</a:t>
                      </a:r>
                      <a:endParaRPr lang="cs-CZ" dirty="0"/>
                    </a:p>
                  </a:txBody>
                  <a:tcPr anchor="ctr"/>
                </a:tc>
                <a:tc>
                  <a:txBody>
                    <a:bodyPr/>
                    <a:lstStyle/>
                    <a:p>
                      <a:pPr algn="ctr"/>
                      <a:r>
                        <a:rPr lang="cs-CZ" dirty="0" smtClean="0"/>
                        <a:t>-0.44</a:t>
                      </a:r>
                      <a:endParaRPr lang="cs-CZ" dirty="0"/>
                    </a:p>
                  </a:txBody>
                  <a:tcPr anchor="ctr"/>
                </a:tc>
              </a:tr>
              <a:tr h="633603">
                <a:tc>
                  <a:txBody>
                    <a:bodyPr/>
                    <a:lstStyle/>
                    <a:p>
                      <a:r>
                        <a:rPr lang="cs-CZ" dirty="0" err="1" smtClean="0"/>
                        <a:t>Trump</a:t>
                      </a:r>
                      <a:r>
                        <a:rPr lang="cs-CZ" dirty="0" smtClean="0"/>
                        <a:t> Support</a:t>
                      </a:r>
                      <a:endParaRPr lang="cs-CZ" dirty="0"/>
                    </a:p>
                  </a:txBody>
                  <a:tcPr anchor="ctr"/>
                </a:tc>
                <a:tc>
                  <a:txBody>
                    <a:bodyPr/>
                    <a:lstStyle/>
                    <a:p>
                      <a:pPr algn="ctr"/>
                      <a:r>
                        <a:rPr lang="cs-CZ" dirty="0" smtClean="0"/>
                        <a:t>0.50</a:t>
                      </a:r>
                      <a:endParaRPr lang="cs-CZ" dirty="0"/>
                    </a:p>
                  </a:txBody>
                  <a:tcPr anchor="ctr"/>
                </a:tc>
              </a:tr>
            </a:tbl>
          </a:graphicData>
        </a:graphic>
      </p:graphicFrame>
      <p:sp>
        <p:nvSpPr>
          <p:cNvPr id="10" name="TextovéPole 9"/>
          <p:cNvSpPr txBox="1"/>
          <p:nvPr/>
        </p:nvSpPr>
        <p:spPr>
          <a:xfrm>
            <a:off x="1259632" y="1628800"/>
            <a:ext cx="6197148" cy="369332"/>
          </a:xfrm>
          <a:prstGeom prst="rect">
            <a:avLst/>
          </a:prstGeom>
          <a:noFill/>
        </p:spPr>
        <p:txBody>
          <a:bodyPr wrap="square" rtlCol="0">
            <a:spAutoFit/>
          </a:bodyPr>
          <a:lstStyle/>
          <a:p>
            <a:r>
              <a:rPr lang="en-US" dirty="0" smtClean="0"/>
              <a:t>Correlations between authoritarianism and candidate support.</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lnSpcReduction="10000"/>
          </a:bodyPr>
          <a:lstStyle/>
          <a:p>
            <a:pPr algn="ctr">
              <a:buNone/>
            </a:pPr>
            <a:r>
              <a:rPr lang="en-US" dirty="0"/>
              <a:t>Authoritarianism</a:t>
            </a:r>
          </a:p>
          <a:p>
            <a:pPr algn="ctr">
              <a:buNone/>
            </a:pPr>
            <a:endParaRPr lang="en-US" sz="1100" dirty="0"/>
          </a:p>
          <a:p>
            <a:pPr marL="896938" indent="-90488">
              <a:buNone/>
            </a:pPr>
            <a:r>
              <a:rPr lang="en-US" sz="2800" dirty="0"/>
              <a:t>Perceived </a:t>
            </a:r>
          </a:p>
          <a:p>
            <a:pPr marL="1255713" indent="-179388">
              <a:buNone/>
            </a:pPr>
            <a:r>
              <a:rPr lang="en-US" sz="2800" dirty="0"/>
              <a:t>threat</a:t>
            </a:r>
          </a:p>
          <a:p>
            <a:pPr marL="1168400" indent="15875">
              <a:buNone/>
            </a:pPr>
            <a:endParaRPr lang="en-US" sz="1600" dirty="0"/>
          </a:p>
          <a:p>
            <a:pPr algn="ctr">
              <a:buNone/>
            </a:pPr>
            <a:r>
              <a:rPr lang="en-US" dirty="0"/>
              <a:t>Prejudice</a:t>
            </a:r>
          </a:p>
          <a:p>
            <a:pPr algn="ctr">
              <a:buNone/>
            </a:pPr>
            <a:r>
              <a:rPr lang="en-US" dirty="0"/>
              <a:t>Political intolerance</a:t>
            </a:r>
          </a:p>
          <a:p>
            <a:pPr algn="ctr">
              <a:buNone/>
            </a:pPr>
            <a:r>
              <a:rPr lang="en-US" dirty="0"/>
              <a:t>Fundamentalism</a:t>
            </a:r>
          </a:p>
          <a:p>
            <a:pPr algn="ctr">
              <a:buNone/>
            </a:pPr>
            <a:endParaRPr lang="en-US" dirty="0"/>
          </a:p>
          <a:p>
            <a:pPr algn="ctr">
              <a:buNone/>
            </a:pPr>
            <a:endParaRPr lang="en-US" dirty="0"/>
          </a:p>
          <a:p>
            <a:pPr algn="ctr">
              <a:buNone/>
            </a:pPr>
            <a:r>
              <a:rPr lang="en-US" dirty="0"/>
              <a:t>Intergroup conflict</a:t>
            </a:r>
          </a:p>
          <a:p>
            <a:pPr algn="ctr">
              <a:buNone/>
            </a:pPr>
            <a:endParaRPr lang="cs-CZ" dirty="0"/>
          </a:p>
          <a:p>
            <a:pPr algn="ctr">
              <a:buNone/>
            </a:pPr>
            <a:endParaRPr lang="cs-CZ" dirty="0"/>
          </a:p>
        </p:txBody>
      </p:sp>
      <p:cxnSp>
        <p:nvCxnSpPr>
          <p:cNvPr id="7" name="Přímá spojovací šipka 6"/>
          <p:cNvCxnSpPr/>
          <p:nvPr/>
        </p:nvCxnSpPr>
        <p:spPr>
          <a:xfrm>
            <a:off x="4572000" y="1268760"/>
            <a:ext cx="0" cy="12241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a:off x="4572000" y="4221088"/>
            <a:ext cx="0" cy="108012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a:off x="2987824" y="1772816"/>
            <a:ext cx="144016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Perceived threat and authoritarianism</a:t>
            </a:r>
          </a:p>
        </p:txBody>
      </p:sp>
      <p:sp>
        <p:nvSpPr>
          <p:cNvPr id="3" name="Zástupný symbol pro obsah 2"/>
          <p:cNvSpPr>
            <a:spLocks noGrp="1"/>
          </p:cNvSpPr>
          <p:nvPr>
            <p:ph idx="1"/>
          </p:nvPr>
        </p:nvSpPr>
        <p:spPr/>
        <p:txBody>
          <a:bodyPr/>
          <a:lstStyle/>
          <a:p>
            <a:r>
              <a:rPr lang="en-US" dirty="0"/>
              <a:t>External, social or intergroup threat</a:t>
            </a:r>
          </a:p>
          <a:p>
            <a:pPr algn="ctr">
              <a:buNone/>
            </a:pPr>
            <a:endParaRPr lang="cs-CZ" dirty="0"/>
          </a:p>
          <a:p>
            <a:pPr algn="ctr">
              <a:buNone/>
            </a:pPr>
            <a:endParaRPr lang="cs-CZ" dirty="0"/>
          </a:p>
          <a:p>
            <a:pPr marL="3316288" indent="-3316288" algn="r">
              <a:buNone/>
            </a:pPr>
            <a:endParaRPr lang="cs-CZ" dirty="0"/>
          </a:p>
          <a:p>
            <a:pPr marL="3316288" indent="-3316288">
              <a:buNone/>
            </a:pPr>
            <a:endParaRPr lang="cs-CZ" dirty="0"/>
          </a:p>
          <a:p>
            <a:pPr marL="3316288" indent="-3316288">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Perceived threat and authoritarianism</a:t>
            </a:r>
          </a:p>
        </p:txBody>
      </p:sp>
      <p:sp>
        <p:nvSpPr>
          <p:cNvPr id="3" name="Zástupný symbol pro obsah 2"/>
          <p:cNvSpPr>
            <a:spLocks noGrp="1"/>
          </p:cNvSpPr>
          <p:nvPr>
            <p:ph idx="1"/>
          </p:nvPr>
        </p:nvSpPr>
        <p:spPr/>
        <p:txBody>
          <a:bodyPr/>
          <a:lstStyle/>
          <a:p>
            <a:r>
              <a:rPr lang="en-US" dirty="0"/>
              <a:t>External, social or intergroup threat</a:t>
            </a:r>
          </a:p>
          <a:p>
            <a:pPr algn="ctr">
              <a:buNone/>
            </a:pPr>
            <a:endParaRPr lang="en-US" dirty="0"/>
          </a:p>
          <a:p>
            <a:pPr algn="ctr">
              <a:buNone/>
            </a:pPr>
            <a:endParaRPr lang="en-US" dirty="0"/>
          </a:p>
          <a:p>
            <a:pPr algn="ctr">
              <a:buNone/>
            </a:pPr>
            <a:r>
              <a:rPr lang="en-US" dirty="0"/>
              <a:t>Intolerance = authoritarianism X threat</a:t>
            </a:r>
          </a:p>
          <a:p>
            <a:pPr marL="3316288" indent="-3316288" algn="r">
              <a:buNone/>
            </a:pPr>
            <a:r>
              <a:rPr lang="en-US" dirty="0"/>
              <a:t>(</a:t>
            </a:r>
            <a:r>
              <a:rPr lang="en-US" dirty="0" err="1"/>
              <a:t>Stenner</a:t>
            </a:r>
            <a:r>
              <a:rPr lang="en-US" dirty="0"/>
              <a:t>, 2005)	</a:t>
            </a:r>
          </a:p>
          <a:p>
            <a:pPr marL="3316288" indent="-3316288" algn="r">
              <a:buNone/>
            </a:pPr>
            <a:endParaRPr lang="cs-CZ" dirty="0"/>
          </a:p>
          <a:p>
            <a:pPr marL="3316288" indent="-3316288">
              <a:buNone/>
            </a:pPr>
            <a:endParaRPr lang="cs-CZ" dirty="0"/>
          </a:p>
          <a:p>
            <a:pPr marL="3316288" indent="-3316288">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McCann</a:t>
            </a:r>
            <a:r>
              <a:rPr lang="cs-CZ" dirty="0"/>
              <a:t> (</a:t>
            </a:r>
            <a:r>
              <a:rPr lang="cs-CZ" dirty="0" smtClean="0"/>
              <a:t>2008)</a:t>
            </a:r>
            <a:endParaRPr lang="cs-CZ"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1475656" y="1268760"/>
            <a:ext cx="6192687" cy="4801817"/>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Hetherington</a:t>
            </a:r>
            <a:r>
              <a:rPr lang="cs-CZ" dirty="0"/>
              <a:t> &amp; </a:t>
            </a:r>
            <a:r>
              <a:rPr lang="cs-CZ" dirty="0" err="1"/>
              <a:t>Suhay</a:t>
            </a:r>
            <a:r>
              <a:rPr lang="cs-CZ" dirty="0"/>
              <a:t> (2011)</a:t>
            </a:r>
          </a:p>
        </p:txBody>
      </p:sp>
      <p:pic>
        <p:nvPicPr>
          <p:cNvPr id="3074" name="Picture 2"/>
          <p:cNvPicPr>
            <a:picLocks noGrp="1" noChangeAspect="1" noChangeArrowheads="1"/>
          </p:cNvPicPr>
          <p:nvPr>
            <p:ph idx="1"/>
          </p:nvPr>
        </p:nvPicPr>
        <p:blipFill>
          <a:blip r:embed="rId3" cstate="print"/>
          <a:srcRect/>
          <a:stretch>
            <a:fillRect/>
          </a:stretch>
        </p:blipFill>
        <p:spPr bwMode="auto">
          <a:xfrm>
            <a:off x="1547664" y="1268760"/>
            <a:ext cx="5904656" cy="5326241"/>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lnSpcReduction="10000"/>
          </a:bodyPr>
          <a:lstStyle/>
          <a:p>
            <a:pPr algn="ctr">
              <a:buNone/>
            </a:pPr>
            <a:r>
              <a:rPr lang="en-US" dirty="0"/>
              <a:t>Authoritarianism</a:t>
            </a:r>
          </a:p>
          <a:p>
            <a:pPr algn="ctr">
              <a:buNone/>
            </a:pPr>
            <a:endParaRPr lang="en-US" sz="1100" dirty="0"/>
          </a:p>
          <a:p>
            <a:pPr marL="896938" indent="-90488">
              <a:buNone/>
            </a:pPr>
            <a:r>
              <a:rPr lang="en-US" sz="2800" dirty="0"/>
              <a:t>Perceived </a:t>
            </a:r>
          </a:p>
          <a:p>
            <a:pPr marL="1255713" indent="-179388">
              <a:buNone/>
            </a:pPr>
            <a:r>
              <a:rPr lang="en-US" sz="2800" dirty="0"/>
              <a:t>threat</a:t>
            </a:r>
          </a:p>
          <a:p>
            <a:pPr marL="1168400" indent="15875">
              <a:buNone/>
            </a:pPr>
            <a:endParaRPr lang="en-US" sz="1600" dirty="0"/>
          </a:p>
          <a:p>
            <a:pPr algn="ctr">
              <a:buNone/>
            </a:pPr>
            <a:r>
              <a:rPr lang="en-US" dirty="0"/>
              <a:t>Prejudice</a:t>
            </a:r>
          </a:p>
          <a:p>
            <a:pPr algn="ctr">
              <a:buNone/>
            </a:pPr>
            <a:r>
              <a:rPr lang="en-US" dirty="0"/>
              <a:t>Political intolerance</a:t>
            </a:r>
          </a:p>
          <a:p>
            <a:pPr algn="ctr">
              <a:buNone/>
            </a:pPr>
            <a:r>
              <a:rPr lang="en-US" dirty="0"/>
              <a:t>Fundamentalism</a:t>
            </a:r>
          </a:p>
          <a:p>
            <a:pPr algn="ctr">
              <a:buNone/>
            </a:pPr>
            <a:endParaRPr lang="en-US" dirty="0"/>
          </a:p>
          <a:p>
            <a:pPr algn="ctr">
              <a:buNone/>
            </a:pPr>
            <a:endParaRPr lang="en-US" dirty="0"/>
          </a:p>
          <a:p>
            <a:pPr algn="ctr">
              <a:buNone/>
            </a:pPr>
            <a:r>
              <a:rPr lang="en-US" dirty="0"/>
              <a:t>Intergroup conflict</a:t>
            </a:r>
          </a:p>
          <a:p>
            <a:pPr algn="ctr">
              <a:buNone/>
            </a:pPr>
            <a:endParaRPr lang="cs-CZ" dirty="0"/>
          </a:p>
          <a:p>
            <a:pPr algn="ctr">
              <a:buNone/>
            </a:pPr>
            <a:endParaRPr lang="cs-CZ" dirty="0"/>
          </a:p>
        </p:txBody>
      </p:sp>
      <p:cxnSp>
        <p:nvCxnSpPr>
          <p:cNvPr id="7" name="Přímá spojovací šipka 6"/>
          <p:cNvCxnSpPr/>
          <p:nvPr/>
        </p:nvCxnSpPr>
        <p:spPr>
          <a:xfrm>
            <a:off x="4572000" y="1268760"/>
            <a:ext cx="0" cy="12241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a:off x="4572000" y="4221088"/>
            <a:ext cx="0" cy="108012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a:off x="2987824" y="1844824"/>
            <a:ext cx="144016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Authoritarianism</a:t>
            </a:r>
          </a:p>
        </p:txBody>
      </p:sp>
      <p:sp>
        <p:nvSpPr>
          <p:cNvPr id="3" name="Zástupný symbol pro obsah 2"/>
          <p:cNvSpPr>
            <a:spLocks noGrp="1"/>
          </p:cNvSpPr>
          <p:nvPr>
            <p:ph idx="1"/>
          </p:nvPr>
        </p:nvSpPr>
        <p:spPr/>
        <p:txBody>
          <a:bodyPr>
            <a:normAutofit/>
          </a:bodyPr>
          <a:lstStyle/>
          <a:p>
            <a:pPr algn="ctr">
              <a:buNone/>
            </a:pPr>
            <a:r>
              <a:rPr lang="en-US" sz="3000" dirty="0"/>
              <a:t>Personality characteristic</a:t>
            </a:r>
          </a:p>
          <a:p>
            <a:pPr algn="ctr">
              <a:buNone/>
            </a:pPr>
            <a:endParaRPr lang="cs-CZ" sz="3600" dirty="0" err="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lnSpcReduction="10000"/>
          </a:bodyPr>
          <a:lstStyle/>
          <a:p>
            <a:pPr algn="ctr">
              <a:buNone/>
            </a:pPr>
            <a:r>
              <a:rPr lang="en-US" dirty="0"/>
              <a:t>Authoritarianism</a:t>
            </a:r>
          </a:p>
          <a:p>
            <a:pPr algn="ctr">
              <a:buNone/>
            </a:pPr>
            <a:endParaRPr lang="en-US" sz="1100" dirty="0"/>
          </a:p>
          <a:p>
            <a:pPr marL="896938" indent="-90488">
              <a:buNone/>
            </a:pPr>
            <a:r>
              <a:rPr lang="en-US" sz="2800" dirty="0"/>
              <a:t>Perceived                                             Fear/anxiety</a:t>
            </a:r>
          </a:p>
          <a:p>
            <a:pPr marL="1255713" indent="-179388">
              <a:buNone/>
            </a:pPr>
            <a:r>
              <a:rPr lang="en-US" sz="2800" dirty="0"/>
              <a:t>threat </a:t>
            </a:r>
          </a:p>
          <a:p>
            <a:pPr marL="1168400" indent="15875">
              <a:buNone/>
            </a:pPr>
            <a:endParaRPr lang="en-US" sz="1600" dirty="0"/>
          </a:p>
          <a:p>
            <a:pPr algn="ctr">
              <a:buNone/>
            </a:pPr>
            <a:r>
              <a:rPr lang="en-US" dirty="0"/>
              <a:t>Prejudice</a:t>
            </a:r>
          </a:p>
          <a:p>
            <a:pPr algn="ctr">
              <a:buNone/>
            </a:pPr>
            <a:r>
              <a:rPr lang="en-US" dirty="0"/>
              <a:t>Political intolerance</a:t>
            </a:r>
          </a:p>
          <a:p>
            <a:pPr algn="ctr">
              <a:buNone/>
            </a:pPr>
            <a:r>
              <a:rPr lang="en-US" dirty="0"/>
              <a:t>Fundamentalism</a:t>
            </a:r>
          </a:p>
          <a:p>
            <a:pPr algn="ctr">
              <a:buNone/>
            </a:pPr>
            <a:endParaRPr lang="en-US" dirty="0"/>
          </a:p>
          <a:p>
            <a:pPr algn="ctr">
              <a:buNone/>
            </a:pPr>
            <a:endParaRPr lang="en-US" dirty="0"/>
          </a:p>
          <a:p>
            <a:pPr algn="ctr">
              <a:buNone/>
            </a:pPr>
            <a:r>
              <a:rPr lang="en-US" dirty="0"/>
              <a:t>Intergroup conflict</a:t>
            </a:r>
          </a:p>
          <a:p>
            <a:pPr algn="ctr">
              <a:buNone/>
            </a:pPr>
            <a:endParaRPr lang="cs-CZ" dirty="0"/>
          </a:p>
          <a:p>
            <a:pPr algn="ctr">
              <a:buNone/>
            </a:pPr>
            <a:endParaRPr lang="cs-CZ" dirty="0"/>
          </a:p>
        </p:txBody>
      </p:sp>
      <p:cxnSp>
        <p:nvCxnSpPr>
          <p:cNvPr id="7" name="Přímá spojovací šipka 6"/>
          <p:cNvCxnSpPr/>
          <p:nvPr/>
        </p:nvCxnSpPr>
        <p:spPr>
          <a:xfrm>
            <a:off x="4572000" y="1268760"/>
            <a:ext cx="0" cy="12241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a:off x="4572000" y="4221088"/>
            <a:ext cx="0" cy="108012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a:off x="2987824" y="1844824"/>
            <a:ext cx="144016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Přímá spojovací šipka 10"/>
          <p:cNvCxnSpPr/>
          <p:nvPr/>
        </p:nvCxnSpPr>
        <p:spPr>
          <a:xfrm flipH="1">
            <a:off x="4716016" y="1628800"/>
            <a:ext cx="151216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lnSpcReduction="10000"/>
          </a:bodyPr>
          <a:lstStyle/>
          <a:p>
            <a:pPr algn="ctr">
              <a:buNone/>
            </a:pPr>
            <a:r>
              <a:rPr lang="en-US" dirty="0"/>
              <a:t>Authoritarianism</a:t>
            </a:r>
          </a:p>
          <a:p>
            <a:pPr algn="ctr">
              <a:buNone/>
            </a:pPr>
            <a:endParaRPr lang="en-US" sz="1100" dirty="0"/>
          </a:p>
          <a:p>
            <a:pPr marL="896938" indent="-90488">
              <a:buNone/>
            </a:pPr>
            <a:r>
              <a:rPr lang="en-US" sz="2800" dirty="0"/>
              <a:t>Perceived                                             Fear/anxiety</a:t>
            </a:r>
          </a:p>
          <a:p>
            <a:pPr marL="1255713" indent="-179388">
              <a:buNone/>
            </a:pPr>
            <a:r>
              <a:rPr lang="en-US" sz="2800" dirty="0"/>
              <a:t>threat                                                     Anger</a:t>
            </a:r>
          </a:p>
          <a:p>
            <a:pPr marL="1168400" indent="15875">
              <a:buNone/>
            </a:pPr>
            <a:endParaRPr lang="en-US" sz="1600" dirty="0"/>
          </a:p>
          <a:p>
            <a:pPr algn="ctr">
              <a:buNone/>
            </a:pPr>
            <a:r>
              <a:rPr lang="en-US" dirty="0"/>
              <a:t>Prejudice</a:t>
            </a:r>
          </a:p>
          <a:p>
            <a:pPr algn="ctr">
              <a:buNone/>
            </a:pPr>
            <a:r>
              <a:rPr lang="en-US" dirty="0"/>
              <a:t>Political intolerance</a:t>
            </a:r>
          </a:p>
          <a:p>
            <a:pPr algn="ctr">
              <a:buNone/>
            </a:pPr>
            <a:r>
              <a:rPr lang="en-US" dirty="0"/>
              <a:t>Fundamentalism</a:t>
            </a:r>
          </a:p>
          <a:p>
            <a:pPr algn="ctr">
              <a:buNone/>
            </a:pPr>
            <a:endParaRPr lang="en-US" dirty="0"/>
          </a:p>
          <a:p>
            <a:pPr algn="ctr">
              <a:buNone/>
            </a:pPr>
            <a:endParaRPr lang="en-US" dirty="0"/>
          </a:p>
          <a:p>
            <a:pPr algn="ctr">
              <a:buNone/>
            </a:pPr>
            <a:r>
              <a:rPr lang="en-US" dirty="0"/>
              <a:t>Intergroup conflict</a:t>
            </a:r>
          </a:p>
          <a:p>
            <a:pPr algn="ctr">
              <a:buNone/>
            </a:pPr>
            <a:endParaRPr lang="cs-CZ" dirty="0"/>
          </a:p>
          <a:p>
            <a:pPr algn="ctr">
              <a:buNone/>
            </a:pPr>
            <a:endParaRPr lang="cs-CZ" dirty="0"/>
          </a:p>
        </p:txBody>
      </p:sp>
      <p:cxnSp>
        <p:nvCxnSpPr>
          <p:cNvPr id="7" name="Přímá spojovací šipka 6"/>
          <p:cNvCxnSpPr/>
          <p:nvPr/>
        </p:nvCxnSpPr>
        <p:spPr>
          <a:xfrm>
            <a:off x="4572000" y="1268760"/>
            <a:ext cx="0" cy="122413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a:off x="4572000" y="4221088"/>
            <a:ext cx="0" cy="108012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a:off x="2987824" y="1844824"/>
            <a:ext cx="144016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flipH="1">
            <a:off x="4716016" y="1628800"/>
            <a:ext cx="151216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Přímá spojovací šipka 10"/>
          <p:cNvCxnSpPr/>
          <p:nvPr/>
        </p:nvCxnSpPr>
        <p:spPr>
          <a:xfrm flipH="1">
            <a:off x="4716016" y="2132856"/>
            <a:ext cx="187220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Emotions and authoritarianism</a:t>
            </a:r>
          </a:p>
        </p:txBody>
      </p:sp>
      <p:sp>
        <p:nvSpPr>
          <p:cNvPr id="3" name="Zástupný symbol pro obsah 2"/>
          <p:cNvSpPr>
            <a:spLocks noGrp="1"/>
          </p:cNvSpPr>
          <p:nvPr>
            <p:ph idx="1"/>
          </p:nvPr>
        </p:nvSpPr>
        <p:spPr/>
        <p:txBody>
          <a:bodyPr/>
          <a:lstStyle/>
          <a:p>
            <a:pPr algn="ctr">
              <a:buNone/>
            </a:pPr>
            <a:r>
              <a:rPr lang="cs-CZ" dirty="0"/>
              <a:t>	 </a:t>
            </a:r>
          </a:p>
        </p:txBody>
      </p:sp>
      <p:sp>
        <p:nvSpPr>
          <p:cNvPr id="28" name="Obdélník 27"/>
          <p:cNvSpPr/>
          <p:nvPr/>
        </p:nvSpPr>
        <p:spPr>
          <a:xfrm>
            <a:off x="539552" y="4365104"/>
            <a:ext cx="180020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Authoritarianism</a:t>
            </a:r>
            <a:endParaRPr lang="en-US" dirty="0">
              <a:solidFill>
                <a:schemeClr val="tx1"/>
              </a:solidFill>
            </a:endParaRPr>
          </a:p>
        </p:txBody>
      </p:sp>
      <p:sp>
        <p:nvSpPr>
          <p:cNvPr id="29" name="Obdélník 28"/>
          <p:cNvSpPr/>
          <p:nvPr/>
        </p:nvSpPr>
        <p:spPr>
          <a:xfrm>
            <a:off x="6876256" y="4293096"/>
            <a:ext cx="1440160" cy="5760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Prejudice, intolerance</a:t>
            </a:r>
            <a:endParaRPr lang="en-US" dirty="0">
              <a:solidFill>
                <a:schemeClr val="tx1"/>
              </a:solidFill>
            </a:endParaRPr>
          </a:p>
        </p:txBody>
      </p:sp>
      <p:cxnSp>
        <p:nvCxnSpPr>
          <p:cNvPr id="31" name="Přímá spojovací šipka 30"/>
          <p:cNvCxnSpPr>
            <a:stCxn id="28" idx="3"/>
            <a:endCxn id="29" idx="1"/>
          </p:cNvCxnSpPr>
          <p:nvPr/>
        </p:nvCxnSpPr>
        <p:spPr>
          <a:xfrm>
            <a:off x="2339752" y="4581128"/>
            <a:ext cx="453650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Obdélník 32"/>
          <p:cNvSpPr/>
          <p:nvPr/>
        </p:nvSpPr>
        <p:spPr>
          <a:xfrm>
            <a:off x="3707904" y="2060848"/>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Threat</a:t>
            </a:r>
            <a:endParaRPr lang="en-US" dirty="0">
              <a:solidFill>
                <a:schemeClr val="tx1"/>
              </a:solidFill>
            </a:endParaRPr>
          </a:p>
        </p:txBody>
      </p:sp>
      <p:sp>
        <p:nvSpPr>
          <p:cNvPr id="34" name="Obdélník 33"/>
          <p:cNvSpPr/>
          <p:nvPr/>
        </p:nvSpPr>
        <p:spPr>
          <a:xfrm>
            <a:off x="2771800" y="3068960"/>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Fear</a:t>
            </a:r>
            <a:r>
              <a:rPr lang="cs-CZ" dirty="0">
                <a:solidFill>
                  <a:schemeClr val="tx1"/>
                </a:solidFill>
              </a:rPr>
              <a:t>/</a:t>
            </a:r>
            <a:r>
              <a:rPr lang="cs-CZ" dirty="0" err="1">
                <a:solidFill>
                  <a:schemeClr val="tx1"/>
                </a:solidFill>
              </a:rPr>
              <a:t>anxiety</a:t>
            </a:r>
            <a:endParaRPr lang="en-US" dirty="0">
              <a:solidFill>
                <a:schemeClr val="tx1"/>
              </a:solidFill>
            </a:endParaRPr>
          </a:p>
        </p:txBody>
      </p:sp>
      <p:sp>
        <p:nvSpPr>
          <p:cNvPr id="35" name="Obdélník 34"/>
          <p:cNvSpPr/>
          <p:nvPr/>
        </p:nvSpPr>
        <p:spPr>
          <a:xfrm>
            <a:off x="4716016" y="3068960"/>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Anger</a:t>
            </a:r>
            <a:endParaRPr lang="en-US" dirty="0">
              <a:solidFill>
                <a:schemeClr val="tx1"/>
              </a:solidFill>
            </a:endParaRPr>
          </a:p>
        </p:txBody>
      </p:sp>
      <p:cxnSp>
        <p:nvCxnSpPr>
          <p:cNvPr id="36" name="Přímá spojovací šipka 35"/>
          <p:cNvCxnSpPr>
            <a:endCxn id="35" idx="0"/>
          </p:cNvCxnSpPr>
          <p:nvPr/>
        </p:nvCxnSpPr>
        <p:spPr>
          <a:xfrm>
            <a:off x="5148064" y="2492896"/>
            <a:ext cx="288032" cy="57606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Přímá spojovací šipka 37"/>
          <p:cNvCxnSpPr>
            <a:endCxn id="34" idx="0"/>
          </p:cNvCxnSpPr>
          <p:nvPr/>
        </p:nvCxnSpPr>
        <p:spPr>
          <a:xfrm flipH="1">
            <a:off x="3491880" y="2492896"/>
            <a:ext cx="216024" cy="57606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Přímá spojovací šipka 40"/>
          <p:cNvCxnSpPr/>
          <p:nvPr/>
        </p:nvCxnSpPr>
        <p:spPr>
          <a:xfrm>
            <a:off x="3491880" y="3501008"/>
            <a:ext cx="0" cy="108012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Přímá spojovací šipka 42"/>
          <p:cNvCxnSpPr>
            <a:stCxn id="35" idx="2"/>
          </p:cNvCxnSpPr>
          <p:nvPr/>
        </p:nvCxnSpPr>
        <p:spPr>
          <a:xfrm>
            <a:off x="5436096" y="3501008"/>
            <a:ext cx="0" cy="108012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Přímá spojovací šipka 14"/>
          <p:cNvCxnSpPr>
            <a:stCxn id="33" idx="2"/>
          </p:cNvCxnSpPr>
          <p:nvPr/>
        </p:nvCxnSpPr>
        <p:spPr>
          <a:xfrm>
            <a:off x="4427984" y="2492896"/>
            <a:ext cx="0" cy="208823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Emotions and perceived threat (Theory of affective intelligence)</a:t>
            </a:r>
          </a:p>
        </p:txBody>
      </p:sp>
      <p:sp>
        <p:nvSpPr>
          <p:cNvPr id="4" name="Obdélník 3"/>
          <p:cNvSpPr/>
          <p:nvPr/>
        </p:nvSpPr>
        <p:spPr>
          <a:xfrm>
            <a:off x="1259632" y="3356992"/>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Threat</a:t>
            </a:r>
            <a:endParaRPr lang="en-US" dirty="0">
              <a:solidFill>
                <a:schemeClr val="tx1"/>
              </a:solidFill>
            </a:endParaRPr>
          </a:p>
        </p:txBody>
      </p:sp>
      <p:sp>
        <p:nvSpPr>
          <p:cNvPr id="9" name="TextovéPole 8"/>
          <p:cNvSpPr txBox="1"/>
          <p:nvPr/>
        </p:nvSpPr>
        <p:spPr>
          <a:xfrm>
            <a:off x="2771800" y="2924944"/>
            <a:ext cx="184731" cy="369332"/>
          </a:xfrm>
          <a:prstGeom prst="rect">
            <a:avLst/>
          </a:prstGeom>
          <a:noFill/>
        </p:spPr>
        <p:txBody>
          <a:bodyPr wrap="none" rtlCol="0">
            <a:spAutoFit/>
          </a:bodyPr>
          <a:lstStyle/>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Emotions and perceived threat (Theory of affective intelligence)</a:t>
            </a:r>
          </a:p>
        </p:txBody>
      </p:sp>
      <p:sp>
        <p:nvSpPr>
          <p:cNvPr id="4" name="Obdélník 3"/>
          <p:cNvSpPr/>
          <p:nvPr/>
        </p:nvSpPr>
        <p:spPr>
          <a:xfrm>
            <a:off x="1259632" y="3356992"/>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Threat</a:t>
            </a:r>
            <a:endParaRPr lang="en-US" dirty="0">
              <a:solidFill>
                <a:schemeClr val="tx1"/>
              </a:solidFill>
            </a:endParaRPr>
          </a:p>
        </p:txBody>
      </p:sp>
      <p:sp>
        <p:nvSpPr>
          <p:cNvPr id="9" name="TextovéPole 8"/>
          <p:cNvSpPr txBox="1"/>
          <p:nvPr/>
        </p:nvSpPr>
        <p:spPr>
          <a:xfrm>
            <a:off x="2771800" y="2924944"/>
            <a:ext cx="184731" cy="369332"/>
          </a:xfrm>
          <a:prstGeom prst="rect">
            <a:avLst/>
          </a:prstGeom>
          <a:noFill/>
        </p:spPr>
        <p:txBody>
          <a:bodyPr wrap="none" rtlCol="0">
            <a:spAutoFit/>
          </a:bodyPr>
          <a:lstStyle/>
          <a:p>
            <a:endParaRPr lang="cs-CZ" dirty="0"/>
          </a:p>
        </p:txBody>
      </p:sp>
      <p:cxnSp>
        <p:nvCxnSpPr>
          <p:cNvPr id="5" name="Přímá spojovací šipka 4"/>
          <p:cNvCxnSpPr>
            <a:endCxn id="6" idx="1"/>
          </p:cNvCxnSpPr>
          <p:nvPr/>
        </p:nvCxnSpPr>
        <p:spPr>
          <a:xfrm flipV="1">
            <a:off x="2699792" y="2821578"/>
            <a:ext cx="648072" cy="53541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ovéPole 5"/>
          <p:cNvSpPr txBox="1"/>
          <p:nvPr/>
        </p:nvSpPr>
        <p:spPr>
          <a:xfrm>
            <a:off x="3347864" y="2636912"/>
            <a:ext cx="1368152" cy="369332"/>
          </a:xfrm>
          <a:prstGeom prst="rect">
            <a:avLst/>
          </a:prstGeom>
          <a:noFill/>
        </p:spPr>
        <p:txBody>
          <a:bodyPr wrap="square" rtlCol="0">
            <a:spAutoFit/>
          </a:bodyPr>
          <a:lstStyle/>
          <a:p>
            <a:r>
              <a:rPr lang="cs-CZ" dirty="0" err="1"/>
              <a:t>Uncertainty</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Emotions and perceived threat (Theory of affective intelligence)</a:t>
            </a:r>
          </a:p>
        </p:txBody>
      </p:sp>
      <p:sp>
        <p:nvSpPr>
          <p:cNvPr id="4" name="Obdélník 3"/>
          <p:cNvSpPr/>
          <p:nvPr/>
        </p:nvSpPr>
        <p:spPr>
          <a:xfrm>
            <a:off x="1259632" y="3356992"/>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Threat</a:t>
            </a:r>
            <a:endParaRPr lang="en-US" dirty="0">
              <a:solidFill>
                <a:schemeClr val="tx1"/>
              </a:solidFill>
            </a:endParaRPr>
          </a:p>
        </p:txBody>
      </p:sp>
      <p:sp>
        <p:nvSpPr>
          <p:cNvPr id="9" name="TextovéPole 8"/>
          <p:cNvSpPr txBox="1"/>
          <p:nvPr/>
        </p:nvSpPr>
        <p:spPr>
          <a:xfrm>
            <a:off x="2771800" y="2924944"/>
            <a:ext cx="184731" cy="369332"/>
          </a:xfrm>
          <a:prstGeom prst="rect">
            <a:avLst/>
          </a:prstGeom>
          <a:noFill/>
        </p:spPr>
        <p:txBody>
          <a:bodyPr wrap="none" rtlCol="0">
            <a:spAutoFit/>
          </a:bodyPr>
          <a:lstStyle/>
          <a:p>
            <a:endParaRPr lang="cs-CZ" dirty="0"/>
          </a:p>
        </p:txBody>
      </p:sp>
      <p:cxnSp>
        <p:nvCxnSpPr>
          <p:cNvPr id="5" name="Přímá spojovací šipka 4"/>
          <p:cNvCxnSpPr>
            <a:endCxn id="6" idx="1"/>
          </p:cNvCxnSpPr>
          <p:nvPr/>
        </p:nvCxnSpPr>
        <p:spPr>
          <a:xfrm flipV="1">
            <a:off x="2699792" y="2821578"/>
            <a:ext cx="648072" cy="53541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ovéPole 5"/>
          <p:cNvSpPr txBox="1"/>
          <p:nvPr/>
        </p:nvSpPr>
        <p:spPr>
          <a:xfrm>
            <a:off x="3347864" y="2636912"/>
            <a:ext cx="1368152" cy="369332"/>
          </a:xfrm>
          <a:prstGeom prst="rect">
            <a:avLst/>
          </a:prstGeom>
          <a:noFill/>
        </p:spPr>
        <p:txBody>
          <a:bodyPr wrap="square" rtlCol="0">
            <a:spAutoFit/>
          </a:bodyPr>
          <a:lstStyle/>
          <a:p>
            <a:r>
              <a:rPr lang="cs-CZ" dirty="0" err="1"/>
              <a:t>Uncertainty</a:t>
            </a:r>
            <a:endParaRPr lang="cs-CZ" dirty="0"/>
          </a:p>
        </p:txBody>
      </p:sp>
      <p:cxnSp>
        <p:nvCxnSpPr>
          <p:cNvPr id="7" name="Přímá spojovací šipka 6"/>
          <p:cNvCxnSpPr>
            <a:stCxn id="6" idx="3"/>
            <a:endCxn id="8" idx="1"/>
          </p:cNvCxnSpPr>
          <p:nvPr/>
        </p:nvCxnSpPr>
        <p:spPr>
          <a:xfrm flipV="1">
            <a:off x="4716016" y="2816932"/>
            <a:ext cx="1224136" cy="46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bdélník 7"/>
          <p:cNvSpPr/>
          <p:nvPr/>
        </p:nvSpPr>
        <p:spPr>
          <a:xfrm>
            <a:off x="5940152" y="2564904"/>
            <a:ext cx="1440160"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solidFill>
                  <a:schemeClr val="tx1"/>
                </a:solidFill>
              </a:rPr>
              <a:t>Fear</a:t>
            </a:r>
            <a:r>
              <a:rPr lang="cs-CZ" dirty="0" smtClean="0">
                <a:solidFill>
                  <a:schemeClr val="tx1"/>
                </a:solidFill>
              </a:rPr>
              <a:t>/</a:t>
            </a:r>
            <a:r>
              <a:rPr lang="cs-CZ" dirty="0" err="1" smtClean="0">
                <a:solidFill>
                  <a:schemeClr val="tx1"/>
                </a:solidFill>
              </a:rPr>
              <a:t>anxiety</a:t>
            </a:r>
            <a:endParaRPr lang="en-US"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Emotions and perceived threat (Theory of affective intelligence)</a:t>
            </a:r>
          </a:p>
        </p:txBody>
      </p:sp>
      <p:sp>
        <p:nvSpPr>
          <p:cNvPr id="4" name="Obdélník 3"/>
          <p:cNvSpPr/>
          <p:nvPr/>
        </p:nvSpPr>
        <p:spPr>
          <a:xfrm>
            <a:off x="1259632" y="3356992"/>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Threat</a:t>
            </a:r>
            <a:endParaRPr lang="en-US" dirty="0">
              <a:solidFill>
                <a:schemeClr val="tx1"/>
              </a:solidFill>
            </a:endParaRPr>
          </a:p>
        </p:txBody>
      </p:sp>
      <p:sp>
        <p:nvSpPr>
          <p:cNvPr id="9" name="TextovéPole 8"/>
          <p:cNvSpPr txBox="1"/>
          <p:nvPr/>
        </p:nvSpPr>
        <p:spPr>
          <a:xfrm>
            <a:off x="2771800" y="2924944"/>
            <a:ext cx="184731" cy="369332"/>
          </a:xfrm>
          <a:prstGeom prst="rect">
            <a:avLst/>
          </a:prstGeom>
          <a:noFill/>
        </p:spPr>
        <p:txBody>
          <a:bodyPr wrap="none" rtlCol="0">
            <a:spAutoFit/>
          </a:bodyPr>
          <a:lstStyle/>
          <a:p>
            <a:endParaRPr lang="cs-CZ" dirty="0"/>
          </a:p>
        </p:txBody>
      </p:sp>
      <p:cxnSp>
        <p:nvCxnSpPr>
          <p:cNvPr id="5" name="Přímá spojovací šipka 4"/>
          <p:cNvCxnSpPr>
            <a:endCxn id="6" idx="1"/>
          </p:cNvCxnSpPr>
          <p:nvPr/>
        </p:nvCxnSpPr>
        <p:spPr>
          <a:xfrm flipV="1">
            <a:off x="2699792" y="2821578"/>
            <a:ext cx="648072" cy="53541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ovéPole 5"/>
          <p:cNvSpPr txBox="1"/>
          <p:nvPr/>
        </p:nvSpPr>
        <p:spPr>
          <a:xfrm>
            <a:off x="3347864" y="2636912"/>
            <a:ext cx="1368152" cy="369332"/>
          </a:xfrm>
          <a:prstGeom prst="rect">
            <a:avLst/>
          </a:prstGeom>
          <a:noFill/>
        </p:spPr>
        <p:txBody>
          <a:bodyPr wrap="square" rtlCol="0">
            <a:spAutoFit/>
          </a:bodyPr>
          <a:lstStyle/>
          <a:p>
            <a:r>
              <a:rPr lang="cs-CZ" dirty="0" err="1"/>
              <a:t>Uncertainty</a:t>
            </a:r>
            <a:endParaRPr lang="cs-CZ" dirty="0"/>
          </a:p>
        </p:txBody>
      </p:sp>
      <p:cxnSp>
        <p:nvCxnSpPr>
          <p:cNvPr id="7" name="Přímá spojovací šipka 6"/>
          <p:cNvCxnSpPr>
            <a:stCxn id="6" idx="3"/>
            <a:endCxn id="8" idx="1"/>
          </p:cNvCxnSpPr>
          <p:nvPr/>
        </p:nvCxnSpPr>
        <p:spPr>
          <a:xfrm flipV="1">
            <a:off x="4716016" y="2816932"/>
            <a:ext cx="1224136" cy="46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bdélník 7"/>
          <p:cNvSpPr/>
          <p:nvPr/>
        </p:nvSpPr>
        <p:spPr>
          <a:xfrm>
            <a:off x="5940152" y="2564904"/>
            <a:ext cx="1440160"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solidFill>
                  <a:schemeClr val="tx1"/>
                </a:solidFill>
              </a:rPr>
              <a:t>Fear</a:t>
            </a:r>
            <a:r>
              <a:rPr lang="cs-CZ" dirty="0" smtClean="0">
                <a:solidFill>
                  <a:schemeClr val="tx1"/>
                </a:solidFill>
              </a:rPr>
              <a:t>/</a:t>
            </a:r>
            <a:r>
              <a:rPr lang="cs-CZ" dirty="0" err="1" smtClean="0">
                <a:solidFill>
                  <a:schemeClr val="tx1"/>
                </a:solidFill>
              </a:rPr>
              <a:t>anxiety</a:t>
            </a:r>
            <a:endParaRPr lang="en-US" dirty="0">
              <a:solidFill>
                <a:schemeClr val="tx1"/>
              </a:solidFill>
            </a:endParaRPr>
          </a:p>
        </p:txBody>
      </p:sp>
      <p:cxnSp>
        <p:nvCxnSpPr>
          <p:cNvPr id="10" name="Přímá spojovací šipka 9"/>
          <p:cNvCxnSpPr>
            <a:endCxn id="46" idx="1"/>
          </p:cNvCxnSpPr>
          <p:nvPr/>
        </p:nvCxnSpPr>
        <p:spPr>
          <a:xfrm>
            <a:off x="2699792" y="3789040"/>
            <a:ext cx="648072" cy="61119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ovéPole 45"/>
          <p:cNvSpPr txBox="1"/>
          <p:nvPr/>
        </p:nvSpPr>
        <p:spPr>
          <a:xfrm>
            <a:off x="3347864" y="4077072"/>
            <a:ext cx="1296144" cy="646331"/>
          </a:xfrm>
          <a:prstGeom prst="rect">
            <a:avLst/>
          </a:prstGeom>
          <a:noFill/>
        </p:spPr>
        <p:txBody>
          <a:bodyPr wrap="square" rtlCol="0">
            <a:spAutoFit/>
          </a:bodyPr>
          <a:lstStyle/>
          <a:p>
            <a:r>
              <a:rPr lang="cs-CZ" dirty="0"/>
              <a:t>Normative </a:t>
            </a:r>
            <a:r>
              <a:rPr lang="cs-CZ" dirty="0" err="1"/>
              <a:t>violation</a:t>
            </a: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Emotions and perceived threat (Theory of affective intelligence)</a:t>
            </a:r>
          </a:p>
        </p:txBody>
      </p:sp>
      <p:sp>
        <p:nvSpPr>
          <p:cNvPr id="4" name="Obdélník 3"/>
          <p:cNvSpPr/>
          <p:nvPr/>
        </p:nvSpPr>
        <p:spPr>
          <a:xfrm>
            <a:off x="1259632" y="3356992"/>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Threat</a:t>
            </a:r>
            <a:endParaRPr lang="en-US" dirty="0">
              <a:solidFill>
                <a:schemeClr val="tx1"/>
              </a:solidFill>
            </a:endParaRPr>
          </a:p>
        </p:txBody>
      </p:sp>
      <p:sp>
        <p:nvSpPr>
          <p:cNvPr id="9" name="TextovéPole 8"/>
          <p:cNvSpPr txBox="1"/>
          <p:nvPr/>
        </p:nvSpPr>
        <p:spPr>
          <a:xfrm>
            <a:off x="2771800" y="2924944"/>
            <a:ext cx="184731" cy="369332"/>
          </a:xfrm>
          <a:prstGeom prst="rect">
            <a:avLst/>
          </a:prstGeom>
          <a:noFill/>
        </p:spPr>
        <p:txBody>
          <a:bodyPr wrap="none" rtlCol="0">
            <a:spAutoFit/>
          </a:bodyPr>
          <a:lstStyle/>
          <a:p>
            <a:endParaRPr lang="cs-CZ" dirty="0"/>
          </a:p>
        </p:txBody>
      </p:sp>
      <p:cxnSp>
        <p:nvCxnSpPr>
          <p:cNvPr id="5" name="Přímá spojovací šipka 4"/>
          <p:cNvCxnSpPr>
            <a:endCxn id="6" idx="1"/>
          </p:cNvCxnSpPr>
          <p:nvPr/>
        </p:nvCxnSpPr>
        <p:spPr>
          <a:xfrm flipV="1">
            <a:off x="2699792" y="2821578"/>
            <a:ext cx="648072" cy="53541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ovéPole 5"/>
          <p:cNvSpPr txBox="1"/>
          <p:nvPr/>
        </p:nvSpPr>
        <p:spPr>
          <a:xfrm>
            <a:off x="3347864" y="2636912"/>
            <a:ext cx="1368152" cy="369332"/>
          </a:xfrm>
          <a:prstGeom prst="rect">
            <a:avLst/>
          </a:prstGeom>
          <a:noFill/>
        </p:spPr>
        <p:txBody>
          <a:bodyPr wrap="square" rtlCol="0">
            <a:spAutoFit/>
          </a:bodyPr>
          <a:lstStyle/>
          <a:p>
            <a:r>
              <a:rPr lang="cs-CZ" dirty="0" err="1"/>
              <a:t>Uncertainty</a:t>
            </a:r>
            <a:endParaRPr lang="cs-CZ" dirty="0"/>
          </a:p>
        </p:txBody>
      </p:sp>
      <p:cxnSp>
        <p:nvCxnSpPr>
          <p:cNvPr id="7" name="Přímá spojovací šipka 6"/>
          <p:cNvCxnSpPr>
            <a:stCxn id="6" idx="3"/>
            <a:endCxn id="8" idx="1"/>
          </p:cNvCxnSpPr>
          <p:nvPr/>
        </p:nvCxnSpPr>
        <p:spPr>
          <a:xfrm flipV="1">
            <a:off x="4716016" y="2816932"/>
            <a:ext cx="1224136" cy="464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bdélník 7"/>
          <p:cNvSpPr/>
          <p:nvPr/>
        </p:nvSpPr>
        <p:spPr>
          <a:xfrm>
            <a:off x="5940152" y="2564904"/>
            <a:ext cx="1440160"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solidFill>
                  <a:schemeClr val="tx1"/>
                </a:solidFill>
              </a:rPr>
              <a:t>Fear</a:t>
            </a:r>
            <a:r>
              <a:rPr lang="cs-CZ" dirty="0" smtClean="0">
                <a:solidFill>
                  <a:schemeClr val="tx1"/>
                </a:solidFill>
              </a:rPr>
              <a:t>/</a:t>
            </a:r>
            <a:r>
              <a:rPr lang="cs-CZ" dirty="0" err="1" smtClean="0">
                <a:solidFill>
                  <a:schemeClr val="tx1"/>
                </a:solidFill>
              </a:rPr>
              <a:t>anxiety</a:t>
            </a:r>
            <a:endParaRPr lang="en-US" dirty="0">
              <a:solidFill>
                <a:schemeClr val="tx1"/>
              </a:solidFill>
            </a:endParaRPr>
          </a:p>
        </p:txBody>
      </p:sp>
      <p:cxnSp>
        <p:nvCxnSpPr>
          <p:cNvPr id="10" name="Přímá spojovací šipka 9"/>
          <p:cNvCxnSpPr>
            <a:endCxn id="46" idx="1"/>
          </p:cNvCxnSpPr>
          <p:nvPr/>
        </p:nvCxnSpPr>
        <p:spPr>
          <a:xfrm>
            <a:off x="2699792" y="3789040"/>
            <a:ext cx="648072" cy="61119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ovéPole 45"/>
          <p:cNvSpPr txBox="1"/>
          <p:nvPr/>
        </p:nvSpPr>
        <p:spPr>
          <a:xfrm>
            <a:off x="3347864" y="4077072"/>
            <a:ext cx="1296144" cy="646331"/>
          </a:xfrm>
          <a:prstGeom prst="rect">
            <a:avLst/>
          </a:prstGeom>
          <a:noFill/>
        </p:spPr>
        <p:txBody>
          <a:bodyPr wrap="square" rtlCol="0">
            <a:spAutoFit/>
          </a:bodyPr>
          <a:lstStyle/>
          <a:p>
            <a:r>
              <a:rPr lang="cs-CZ" dirty="0"/>
              <a:t>Normative </a:t>
            </a:r>
            <a:r>
              <a:rPr lang="cs-CZ" dirty="0" err="1"/>
              <a:t>violation</a:t>
            </a:r>
            <a:endParaRPr lang="cs-CZ" dirty="0"/>
          </a:p>
        </p:txBody>
      </p:sp>
      <p:sp>
        <p:nvSpPr>
          <p:cNvPr id="48" name="Obdélník 47"/>
          <p:cNvSpPr/>
          <p:nvPr/>
        </p:nvSpPr>
        <p:spPr>
          <a:xfrm>
            <a:off x="5940152" y="4149080"/>
            <a:ext cx="1440160"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a:solidFill>
                  <a:schemeClr val="tx1"/>
                </a:solidFill>
              </a:rPr>
              <a:t>Anger</a:t>
            </a:r>
            <a:endParaRPr lang="en-US" dirty="0">
              <a:solidFill>
                <a:schemeClr val="tx1"/>
              </a:solidFill>
            </a:endParaRPr>
          </a:p>
        </p:txBody>
      </p:sp>
      <p:cxnSp>
        <p:nvCxnSpPr>
          <p:cNvPr id="49" name="Přímá spojovací šipka 48"/>
          <p:cNvCxnSpPr>
            <a:stCxn id="46" idx="3"/>
            <a:endCxn id="48" idx="1"/>
          </p:cNvCxnSpPr>
          <p:nvPr/>
        </p:nvCxnSpPr>
        <p:spPr>
          <a:xfrm>
            <a:off x="4644008" y="4400238"/>
            <a:ext cx="1296144" cy="87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Emotions and authoritarianism</a:t>
            </a:r>
          </a:p>
        </p:txBody>
      </p:sp>
      <p:sp>
        <p:nvSpPr>
          <p:cNvPr id="3" name="Zástupný symbol pro obsah 2"/>
          <p:cNvSpPr>
            <a:spLocks noGrp="1"/>
          </p:cNvSpPr>
          <p:nvPr>
            <p:ph idx="1"/>
          </p:nvPr>
        </p:nvSpPr>
        <p:spPr/>
        <p:txBody>
          <a:bodyPr/>
          <a:lstStyle/>
          <a:p>
            <a:pPr algn="ctr">
              <a:buNone/>
            </a:pPr>
            <a:r>
              <a:rPr lang="cs-CZ" dirty="0"/>
              <a:t>	 </a:t>
            </a:r>
          </a:p>
        </p:txBody>
      </p:sp>
      <p:sp>
        <p:nvSpPr>
          <p:cNvPr id="28" name="Obdélník 27"/>
          <p:cNvSpPr/>
          <p:nvPr/>
        </p:nvSpPr>
        <p:spPr>
          <a:xfrm>
            <a:off x="539552" y="4365104"/>
            <a:ext cx="180020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Authoritarianism</a:t>
            </a:r>
          </a:p>
        </p:txBody>
      </p:sp>
      <p:sp>
        <p:nvSpPr>
          <p:cNvPr id="29" name="Obdélník 28"/>
          <p:cNvSpPr/>
          <p:nvPr/>
        </p:nvSpPr>
        <p:spPr>
          <a:xfrm>
            <a:off x="6876256" y="4293096"/>
            <a:ext cx="1440160" cy="5760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Prejudice, intolerance</a:t>
            </a:r>
          </a:p>
        </p:txBody>
      </p:sp>
      <p:cxnSp>
        <p:nvCxnSpPr>
          <p:cNvPr id="31" name="Přímá spojovací šipka 30"/>
          <p:cNvCxnSpPr>
            <a:stCxn id="28" idx="3"/>
            <a:endCxn id="29" idx="1"/>
          </p:cNvCxnSpPr>
          <p:nvPr/>
        </p:nvCxnSpPr>
        <p:spPr>
          <a:xfrm>
            <a:off x="2339752" y="4581128"/>
            <a:ext cx="4536504"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Obdélník 32"/>
          <p:cNvSpPr/>
          <p:nvPr/>
        </p:nvSpPr>
        <p:spPr>
          <a:xfrm>
            <a:off x="3707904" y="2060848"/>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Threat</a:t>
            </a:r>
          </a:p>
        </p:txBody>
      </p:sp>
      <p:sp>
        <p:nvSpPr>
          <p:cNvPr id="34" name="Obdélník 33"/>
          <p:cNvSpPr/>
          <p:nvPr/>
        </p:nvSpPr>
        <p:spPr>
          <a:xfrm>
            <a:off x="2771800" y="3068960"/>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Fear/anxiety</a:t>
            </a:r>
          </a:p>
        </p:txBody>
      </p:sp>
      <p:sp>
        <p:nvSpPr>
          <p:cNvPr id="35" name="Obdélník 34"/>
          <p:cNvSpPr/>
          <p:nvPr/>
        </p:nvSpPr>
        <p:spPr>
          <a:xfrm>
            <a:off x="4716016" y="3068960"/>
            <a:ext cx="144016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Anger</a:t>
            </a:r>
          </a:p>
        </p:txBody>
      </p:sp>
      <p:cxnSp>
        <p:nvCxnSpPr>
          <p:cNvPr id="36" name="Přímá spojovací šipka 35"/>
          <p:cNvCxnSpPr>
            <a:endCxn id="35" idx="0"/>
          </p:cNvCxnSpPr>
          <p:nvPr/>
        </p:nvCxnSpPr>
        <p:spPr>
          <a:xfrm>
            <a:off x="5148064" y="2492896"/>
            <a:ext cx="288032" cy="57606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Přímá spojovací šipka 37"/>
          <p:cNvCxnSpPr>
            <a:endCxn id="34" idx="0"/>
          </p:cNvCxnSpPr>
          <p:nvPr/>
        </p:nvCxnSpPr>
        <p:spPr>
          <a:xfrm flipH="1">
            <a:off x="3491880" y="2492896"/>
            <a:ext cx="216024" cy="57606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Přímá spojovací šipka 40"/>
          <p:cNvCxnSpPr/>
          <p:nvPr/>
        </p:nvCxnSpPr>
        <p:spPr>
          <a:xfrm>
            <a:off x="3491880" y="3501008"/>
            <a:ext cx="0" cy="108012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Přímá spojovací šipka 42"/>
          <p:cNvCxnSpPr>
            <a:stCxn id="35" idx="2"/>
          </p:cNvCxnSpPr>
          <p:nvPr/>
        </p:nvCxnSpPr>
        <p:spPr>
          <a:xfrm>
            <a:off x="5436096" y="3501008"/>
            <a:ext cx="0" cy="108012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ovéPole 13"/>
          <p:cNvSpPr txBox="1"/>
          <p:nvPr/>
        </p:nvSpPr>
        <p:spPr>
          <a:xfrm>
            <a:off x="5292080" y="2564904"/>
            <a:ext cx="364076" cy="369332"/>
          </a:xfrm>
          <a:prstGeom prst="rect">
            <a:avLst/>
          </a:prstGeom>
          <a:noFill/>
        </p:spPr>
        <p:txBody>
          <a:bodyPr wrap="square" rtlCol="0">
            <a:spAutoFit/>
          </a:bodyPr>
          <a:lstStyle/>
          <a:p>
            <a:r>
              <a:rPr lang="cs-CZ" b="1" dirty="0"/>
              <a:t>?</a:t>
            </a:r>
          </a:p>
        </p:txBody>
      </p:sp>
      <p:sp>
        <p:nvSpPr>
          <p:cNvPr id="15" name="TextovéPole 14"/>
          <p:cNvSpPr txBox="1"/>
          <p:nvPr/>
        </p:nvSpPr>
        <p:spPr>
          <a:xfrm>
            <a:off x="3347864" y="2564904"/>
            <a:ext cx="292068" cy="369332"/>
          </a:xfrm>
          <a:prstGeom prst="rect">
            <a:avLst/>
          </a:prstGeom>
          <a:noFill/>
        </p:spPr>
        <p:txBody>
          <a:bodyPr wrap="square" rtlCol="0">
            <a:spAutoFit/>
          </a:bodyPr>
          <a:lstStyle/>
          <a:p>
            <a:r>
              <a:rPr lang="cs-CZ" b="1" dirty="0"/>
              <a:t>?</a:t>
            </a:r>
          </a:p>
        </p:txBody>
      </p:sp>
      <p:sp>
        <p:nvSpPr>
          <p:cNvPr id="17" name="TextovéPole 16"/>
          <p:cNvSpPr txBox="1"/>
          <p:nvPr/>
        </p:nvSpPr>
        <p:spPr>
          <a:xfrm>
            <a:off x="3131840" y="3861048"/>
            <a:ext cx="255198" cy="369332"/>
          </a:xfrm>
          <a:prstGeom prst="rect">
            <a:avLst/>
          </a:prstGeom>
          <a:noFill/>
        </p:spPr>
        <p:txBody>
          <a:bodyPr wrap="square" rtlCol="0">
            <a:spAutoFit/>
          </a:bodyPr>
          <a:lstStyle/>
          <a:p>
            <a:r>
              <a:rPr lang="cs-CZ" b="1" dirty="0"/>
              <a:t>-</a:t>
            </a:r>
          </a:p>
        </p:txBody>
      </p:sp>
      <p:sp>
        <p:nvSpPr>
          <p:cNvPr id="18" name="TextovéPole 17"/>
          <p:cNvSpPr txBox="1"/>
          <p:nvPr/>
        </p:nvSpPr>
        <p:spPr>
          <a:xfrm>
            <a:off x="5508104" y="3861048"/>
            <a:ext cx="288032" cy="369332"/>
          </a:xfrm>
          <a:prstGeom prst="rect">
            <a:avLst/>
          </a:prstGeom>
          <a:noFill/>
        </p:spPr>
        <p:txBody>
          <a:bodyPr wrap="square" rtlCol="0">
            <a:spAutoFit/>
          </a:bodyPr>
          <a:lstStyle/>
          <a:p>
            <a:r>
              <a:rPr lang="cs-CZ" b="1" dirty="0"/>
              <a:t>+</a:t>
            </a:r>
          </a:p>
        </p:txBody>
      </p:sp>
      <p:cxnSp>
        <p:nvCxnSpPr>
          <p:cNvPr id="19" name="Přímá spojovací šipka 18"/>
          <p:cNvCxnSpPr/>
          <p:nvPr/>
        </p:nvCxnSpPr>
        <p:spPr>
          <a:xfrm>
            <a:off x="4427984" y="2492896"/>
            <a:ext cx="0" cy="208823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Vasilopoulos</a:t>
            </a:r>
            <a:r>
              <a:rPr lang="cs-CZ" dirty="0"/>
              <a:t> </a:t>
            </a:r>
            <a:r>
              <a:rPr lang="cs-CZ" dirty="0" err="1"/>
              <a:t>et</a:t>
            </a:r>
            <a:r>
              <a:rPr lang="cs-CZ" dirty="0"/>
              <a:t> </a:t>
            </a:r>
            <a:r>
              <a:rPr lang="cs-CZ" dirty="0" err="1"/>
              <a:t>al</a:t>
            </a:r>
            <a:r>
              <a:rPr lang="cs-CZ" dirty="0"/>
              <a:t>. (2019)</a:t>
            </a:r>
          </a:p>
        </p:txBody>
      </p:sp>
      <p:pic>
        <p:nvPicPr>
          <p:cNvPr id="4098" name="Picture 2"/>
          <p:cNvPicPr>
            <a:picLocks noGrp="1" noChangeAspect="1" noChangeArrowheads="1"/>
          </p:cNvPicPr>
          <p:nvPr>
            <p:ph idx="1"/>
          </p:nvPr>
        </p:nvPicPr>
        <p:blipFill>
          <a:blip r:embed="rId3" cstate="print"/>
          <a:srcRect/>
          <a:stretch>
            <a:fillRect/>
          </a:stretch>
        </p:blipFill>
        <p:spPr bwMode="auto">
          <a:xfrm>
            <a:off x="917524" y="1340768"/>
            <a:ext cx="6824337" cy="525658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Authoritarianism</a:t>
            </a:r>
          </a:p>
        </p:txBody>
      </p:sp>
      <p:sp>
        <p:nvSpPr>
          <p:cNvPr id="3" name="Zástupný symbol pro obsah 2"/>
          <p:cNvSpPr>
            <a:spLocks noGrp="1"/>
          </p:cNvSpPr>
          <p:nvPr>
            <p:ph idx="1"/>
          </p:nvPr>
        </p:nvSpPr>
        <p:spPr/>
        <p:txBody>
          <a:bodyPr>
            <a:normAutofit/>
          </a:bodyPr>
          <a:lstStyle/>
          <a:p>
            <a:pPr algn="ctr">
              <a:buNone/>
            </a:pPr>
            <a:r>
              <a:rPr lang="en-US" sz="3000" dirty="0"/>
              <a:t>Personality characteristic</a:t>
            </a:r>
          </a:p>
          <a:p>
            <a:pPr algn="ctr">
              <a:buNone/>
            </a:pPr>
            <a:endParaRPr lang="en-US" sz="3000" dirty="0"/>
          </a:p>
          <a:p>
            <a:pPr algn="ctr">
              <a:buNone/>
            </a:pPr>
            <a:r>
              <a:rPr lang="en-US" sz="2400" dirty="0"/>
              <a:t>OR</a:t>
            </a:r>
            <a:endParaRPr lang="en-US" sz="3000" dirty="0"/>
          </a:p>
          <a:p>
            <a:pPr algn="ctr">
              <a:buNone/>
            </a:pPr>
            <a:endParaRPr lang="en-US" sz="3000" dirty="0"/>
          </a:p>
          <a:p>
            <a:pPr algn="ctr">
              <a:buNone/>
            </a:pPr>
            <a:r>
              <a:rPr lang="en-US" sz="3000" dirty="0"/>
              <a:t>Cluster of social attitudes</a:t>
            </a:r>
          </a:p>
          <a:p>
            <a:pPr algn="ctr">
              <a:buNone/>
            </a:pPr>
            <a:endParaRPr lang="cs-CZ" sz="3600" dirty="0"/>
          </a:p>
          <a:p>
            <a:pPr algn="ctr">
              <a:buNone/>
            </a:pPr>
            <a:endParaRPr lang="cs-CZ" sz="3600" dirty="0"/>
          </a:p>
          <a:p>
            <a:pPr algn="ctr">
              <a:buNone/>
            </a:pPr>
            <a:endParaRPr 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Vasilopoulos</a:t>
            </a:r>
            <a:r>
              <a:rPr lang="cs-CZ" dirty="0"/>
              <a:t>, </a:t>
            </a:r>
            <a:r>
              <a:rPr lang="cs-CZ" dirty="0" err="1"/>
              <a:t>Marcus</a:t>
            </a:r>
            <a:r>
              <a:rPr lang="cs-CZ" dirty="0"/>
              <a:t>, &amp; </a:t>
            </a:r>
            <a:r>
              <a:rPr lang="cs-CZ" dirty="0" err="1"/>
              <a:t>Foucault</a:t>
            </a:r>
            <a:r>
              <a:rPr lang="cs-CZ" dirty="0"/>
              <a:t> (2018)</a:t>
            </a:r>
          </a:p>
        </p:txBody>
      </p:sp>
      <p:pic>
        <p:nvPicPr>
          <p:cNvPr id="1026" name="Picture 2"/>
          <p:cNvPicPr>
            <a:picLocks noGrp="1" noChangeAspect="1" noChangeArrowheads="1"/>
          </p:cNvPicPr>
          <p:nvPr>
            <p:ph idx="1"/>
          </p:nvPr>
        </p:nvPicPr>
        <p:blipFill>
          <a:blip r:embed="rId3" cstate="print"/>
          <a:srcRect/>
          <a:stretch>
            <a:fillRect/>
          </a:stretch>
        </p:blipFill>
        <p:spPr bwMode="auto">
          <a:xfrm>
            <a:off x="1115616" y="1436958"/>
            <a:ext cx="7043720" cy="494437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Emotions and authoritarianism</a:t>
            </a:r>
          </a:p>
        </p:txBody>
      </p:sp>
      <p:sp>
        <p:nvSpPr>
          <p:cNvPr id="3" name="Zástupný symbol pro obsah 2"/>
          <p:cNvSpPr>
            <a:spLocks noGrp="1"/>
          </p:cNvSpPr>
          <p:nvPr>
            <p:ph idx="1"/>
          </p:nvPr>
        </p:nvSpPr>
        <p:spPr/>
        <p:txBody>
          <a:bodyPr/>
          <a:lstStyle/>
          <a:p>
            <a:pPr marL="0" indent="0">
              <a:buNone/>
            </a:pPr>
            <a:r>
              <a:rPr lang="en-US" dirty="0"/>
              <a:t>„Hence, it would be more apt to say that we are observing the impact of </a:t>
            </a:r>
            <a:r>
              <a:rPr lang="en-US" dirty="0" err="1"/>
              <a:t>xenocholera</a:t>
            </a:r>
            <a:r>
              <a:rPr lang="en-US" dirty="0"/>
              <a:t>, </a:t>
            </a:r>
            <a:r>
              <a:rPr lang="en-US" dirty="0" err="1"/>
              <a:t>Islamocholera</a:t>
            </a:r>
            <a:r>
              <a:rPr lang="en-US" dirty="0"/>
              <a:t>, or </a:t>
            </a:r>
            <a:r>
              <a:rPr lang="en-US" dirty="0" err="1"/>
              <a:t>homocholera</a:t>
            </a:r>
            <a:r>
              <a:rPr lang="en-US" dirty="0"/>
              <a:t>, hatred of others, hatred of Muslims, and hatred of gay people.“				(Marcus et al., 2019)</a:t>
            </a:r>
          </a:p>
          <a:p>
            <a:pPr marL="0" indent="0">
              <a:buNone/>
            </a:pP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Summary</a:t>
            </a:r>
            <a:endParaRPr lang="cs-CZ" dirty="0"/>
          </a:p>
        </p:txBody>
      </p:sp>
      <p:sp>
        <p:nvSpPr>
          <p:cNvPr id="3" name="Zástupný symbol pro obsah 2"/>
          <p:cNvSpPr>
            <a:spLocks noGrp="1"/>
          </p:cNvSpPr>
          <p:nvPr>
            <p:ph idx="1"/>
          </p:nvPr>
        </p:nvSpPr>
        <p:spPr/>
        <p:txBody>
          <a:bodyPr/>
          <a:lstStyle/>
          <a:p>
            <a:r>
              <a:rPr lang="en-US" dirty="0"/>
              <a:t>Authoritarianism leads to prejudice and intolerance</a:t>
            </a:r>
          </a:p>
          <a:p>
            <a:r>
              <a:rPr lang="en-US" dirty="0"/>
              <a:t>Authoritarianism is associated with the perception of threat</a:t>
            </a:r>
          </a:p>
          <a:p>
            <a:r>
              <a:rPr lang="en-US" dirty="0"/>
              <a:t>The effect of perception of threat varies contextually</a:t>
            </a:r>
          </a:p>
          <a:p>
            <a:r>
              <a:rPr lang="en-US" dirty="0"/>
              <a:t>Anger strengthens the effect of authoritarianism</a:t>
            </a:r>
          </a:p>
          <a:p>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References</a:t>
            </a:r>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r>
              <a:rPr lang="cs-CZ" sz="1100" dirty="0" err="1" smtClean="0"/>
              <a:t>Adorno</a:t>
            </a:r>
            <a:r>
              <a:rPr lang="cs-CZ" sz="1100" dirty="0" smtClean="0"/>
              <a:t>, T. W., </a:t>
            </a:r>
            <a:r>
              <a:rPr lang="cs-CZ" sz="1100" dirty="0" err="1" smtClean="0"/>
              <a:t>Frenkel</a:t>
            </a:r>
            <a:r>
              <a:rPr lang="cs-CZ" sz="1100" dirty="0" smtClean="0"/>
              <a:t>-</a:t>
            </a:r>
            <a:r>
              <a:rPr lang="cs-CZ" sz="1100" dirty="0" err="1" smtClean="0"/>
              <a:t>Brunswik</a:t>
            </a:r>
            <a:r>
              <a:rPr lang="cs-CZ" sz="1100" dirty="0" smtClean="0"/>
              <a:t>, E., </a:t>
            </a:r>
            <a:r>
              <a:rPr lang="cs-CZ" sz="1100" dirty="0" err="1" smtClean="0"/>
              <a:t>Levinson</a:t>
            </a:r>
            <a:r>
              <a:rPr lang="cs-CZ" sz="1100" dirty="0" smtClean="0"/>
              <a:t>, D. J., </a:t>
            </a:r>
            <a:r>
              <a:rPr lang="cs-CZ" sz="1100" dirty="0" err="1" smtClean="0"/>
              <a:t>Sanford</a:t>
            </a:r>
            <a:r>
              <a:rPr lang="cs-CZ" sz="1100" dirty="0" smtClean="0"/>
              <a:t>, R. N. (1950). </a:t>
            </a:r>
            <a:r>
              <a:rPr lang="cs-CZ" sz="1100" i="1" dirty="0" err="1" smtClean="0"/>
              <a:t>The</a:t>
            </a:r>
            <a:r>
              <a:rPr lang="cs-CZ" sz="1100" i="1" dirty="0" smtClean="0"/>
              <a:t> </a:t>
            </a:r>
            <a:r>
              <a:rPr lang="cs-CZ" sz="1100" i="1" dirty="0" err="1" smtClean="0"/>
              <a:t>Authoritarian</a:t>
            </a:r>
            <a:r>
              <a:rPr lang="cs-CZ" sz="1100" i="1" dirty="0" smtClean="0"/>
              <a:t> Personality</a:t>
            </a:r>
            <a:r>
              <a:rPr lang="cs-CZ" sz="1100" dirty="0" smtClean="0"/>
              <a:t>. New York, NY: </a:t>
            </a:r>
            <a:r>
              <a:rPr lang="cs-CZ" sz="1100" dirty="0" err="1" smtClean="0"/>
              <a:t>Harper</a:t>
            </a:r>
            <a:r>
              <a:rPr lang="cs-CZ" sz="1100" dirty="0" smtClean="0"/>
              <a:t>.</a:t>
            </a:r>
          </a:p>
          <a:p>
            <a:r>
              <a:rPr lang="en-US" sz="1100" dirty="0" err="1" smtClean="0"/>
              <a:t>Altemeyer</a:t>
            </a:r>
            <a:r>
              <a:rPr lang="en-US" sz="1100" dirty="0"/>
              <a:t>, R.A.</a:t>
            </a:r>
            <a:r>
              <a:rPr lang="cs-CZ" sz="1100" dirty="0"/>
              <a:t> (</a:t>
            </a:r>
            <a:r>
              <a:rPr lang="en-US" sz="1100" dirty="0"/>
              <a:t>1981</a:t>
            </a:r>
            <a:r>
              <a:rPr lang="cs-CZ" sz="1100" dirty="0"/>
              <a:t>)</a:t>
            </a:r>
            <a:r>
              <a:rPr lang="en-US" sz="1100" dirty="0"/>
              <a:t>. </a:t>
            </a:r>
            <a:r>
              <a:rPr lang="en-US" sz="1100" i="1" dirty="0"/>
              <a:t>Right-Wing Authoritarianism</a:t>
            </a:r>
            <a:r>
              <a:rPr lang="en-US" sz="1100" dirty="0"/>
              <a:t>. </a:t>
            </a:r>
            <a:r>
              <a:rPr lang="cs-CZ" sz="1100" dirty="0"/>
              <a:t>Winnipeg: </a:t>
            </a:r>
            <a:r>
              <a:rPr lang="en-US" sz="1100" dirty="0"/>
              <a:t>University of Manitoba </a:t>
            </a:r>
            <a:r>
              <a:rPr lang="en-US" sz="1100" dirty="0" smtClean="0"/>
              <a:t>Press</a:t>
            </a:r>
            <a:r>
              <a:rPr lang="cs-CZ" sz="1100" dirty="0" smtClean="0"/>
              <a:t>.</a:t>
            </a:r>
            <a:endParaRPr lang="cs-CZ" sz="1100" dirty="0"/>
          </a:p>
          <a:p>
            <a:r>
              <a:rPr lang="cs-CZ" sz="1100" dirty="0" err="1"/>
              <a:t>Altemeyer</a:t>
            </a:r>
            <a:r>
              <a:rPr lang="cs-CZ" sz="1100" dirty="0"/>
              <a:t>, B</a:t>
            </a:r>
            <a:r>
              <a:rPr lang="en-US" sz="1100" dirty="0"/>
              <a:t>.</a:t>
            </a:r>
            <a:r>
              <a:rPr lang="cs-CZ" sz="1100" dirty="0"/>
              <a:t> (1996)</a:t>
            </a:r>
            <a:r>
              <a:rPr lang="en-US" sz="1100" dirty="0"/>
              <a:t>. </a:t>
            </a:r>
            <a:r>
              <a:rPr lang="en-US" sz="1100" i="1" dirty="0"/>
              <a:t>The Authoritarian </a:t>
            </a:r>
            <a:r>
              <a:rPr lang="cs-CZ" sz="1100" i="1" dirty="0" err="1"/>
              <a:t>Specter</a:t>
            </a:r>
            <a:r>
              <a:rPr lang="en-US" sz="1100" dirty="0"/>
              <a:t>. </a:t>
            </a:r>
            <a:r>
              <a:rPr lang="cs-CZ" sz="1100" dirty="0"/>
              <a:t>Cambridge, MA: Harvard </a:t>
            </a:r>
            <a:r>
              <a:rPr lang="en-US" sz="1100" dirty="0"/>
              <a:t>University Press</a:t>
            </a:r>
            <a:r>
              <a:rPr lang="cs-CZ" sz="1100" dirty="0" smtClean="0"/>
              <a:t>.</a:t>
            </a:r>
          </a:p>
          <a:p>
            <a:r>
              <a:rPr lang="en-US" sz="1100" dirty="0" smtClean="0"/>
              <a:t>Conway, L. G., &amp; McFarland, J. D. (2019). Do right-wing and left-wing authoritarianism predict election outcomes?: Support for Obama and Trump across two United States presidential elections. </a:t>
            </a:r>
            <a:r>
              <a:rPr lang="en-US" sz="1100" i="1" dirty="0" smtClean="0"/>
              <a:t>Personality And Individual Differences</a:t>
            </a:r>
            <a:r>
              <a:rPr lang="en-US" sz="1100" dirty="0" smtClean="0"/>
              <a:t>, </a:t>
            </a:r>
            <a:r>
              <a:rPr lang="en-US" sz="1100" i="1" dirty="0" smtClean="0"/>
              <a:t>138</a:t>
            </a:r>
            <a:r>
              <a:rPr lang="en-US" sz="1100" dirty="0" smtClean="0"/>
              <a:t>, 84-87.</a:t>
            </a:r>
            <a:endParaRPr lang="cs-CZ" sz="1100" dirty="0" smtClean="0"/>
          </a:p>
          <a:p>
            <a:r>
              <a:rPr lang="en-US" sz="1100" dirty="0" err="1" smtClean="0"/>
              <a:t>Duckitt</a:t>
            </a:r>
            <a:r>
              <a:rPr lang="en-US" sz="1100" dirty="0" smtClean="0"/>
              <a:t>, J.</a:t>
            </a:r>
            <a:r>
              <a:rPr lang="cs-CZ" sz="1100" dirty="0" smtClean="0"/>
              <a:t> (</a:t>
            </a:r>
            <a:r>
              <a:rPr lang="en-US" sz="1100" dirty="0" smtClean="0"/>
              <a:t>2001</a:t>
            </a:r>
            <a:r>
              <a:rPr lang="cs-CZ" sz="1100" dirty="0" smtClean="0"/>
              <a:t>)</a:t>
            </a:r>
            <a:r>
              <a:rPr lang="en-US" sz="1100" dirty="0" smtClean="0"/>
              <a:t>. A dual-process cognitive-motivational theory of ideology and prejudice.</a:t>
            </a:r>
            <a:r>
              <a:rPr lang="cs-CZ" sz="1100" dirty="0" smtClean="0"/>
              <a:t> In </a:t>
            </a:r>
            <a:r>
              <a:rPr lang="cs-CZ" sz="1100" dirty="0" err="1" smtClean="0"/>
              <a:t>Zanna</a:t>
            </a:r>
            <a:r>
              <a:rPr lang="cs-CZ" sz="1100" dirty="0" smtClean="0"/>
              <a:t>, M. P. (</a:t>
            </a:r>
            <a:r>
              <a:rPr lang="cs-CZ" sz="1100" dirty="0" err="1" smtClean="0"/>
              <a:t>Ed</a:t>
            </a:r>
            <a:r>
              <a:rPr lang="cs-CZ" sz="1100" dirty="0" smtClean="0"/>
              <a:t>.), </a:t>
            </a:r>
            <a:r>
              <a:rPr lang="cs-CZ" sz="1100" i="1" dirty="0" err="1" smtClean="0"/>
              <a:t>Advances</a:t>
            </a:r>
            <a:r>
              <a:rPr lang="cs-CZ" sz="1100" i="1" dirty="0" smtClean="0"/>
              <a:t> in </a:t>
            </a:r>
            <a:r>
              <a:rPr lang="cs-CZ" sz="1100" i="1" dirty="0" err="1" smtClean="0"/>
              <a:t>Experimental</a:t>
            </a:r>
            <a:r>
              <a:rPr lang="cs-CZ" sz="1100" i="1" dirty="0" smtClean="0"/>
              <a:t> </a:t>
            </a:r>
            <a:r>
              <a:rPr lang="cs-CZ" sz="1100" i="1" dirty="0" err="1" smtClean="0"/>
              <a:t>Social</a:t>
            </a:r>
            <a:r>
              <a:rPr lang="cs-CZ" sz="1100" i="1" dirty="0" smtClean="0"/>
              <a:t> Psychology, vol. 33 </a:t>
            </a:r>
            <a:r>
              <a:rPr lang="cs-CZ" sz="1100" dirty="0" smtClean="0"/>
              <a:t>(</a:t>
            </a:r>
            <a:r>
              <a:rPr lang="cs-CZ" sz="1100" dirty="0" err="1" smtClean="0"/>
              <a:t>pp</a:t>
            </a:r>
            <a:r>
              <a:rPr lang="cs-CZ" sz="1100" dirty="0" smtClean="0"/>
              <a:t>. 41-113). San </a:t>
            </a:r>
            <a:r>
              <a:rPr lang="cs-CZ" sz="1100" dirty="0" err="1" smtClean="0"/>
              <a:t>Diego</a:t>
            </a:r>
            <a:r>
              <a:rPr lang="cs-CZ" sz="1100" dirty="0" smtClean="0"/>
              <a:t>, CA: </a:t>
            </a:r>
            <a:r>
              <a:rPr lang="cs-CZ" sz="1100" dirty="0" err="1" smtClean="0"/>
              <a:t>Academic</a:t>
            </a:r>
            <a:r>
              <a:rPr lang="cs-CZ" sz="1100" dirty="0" smtClean="0"/>
              <a:t> </a:t>
            </a:r>
            <a:r>
              <a:rPr lang="cs-CZ" sz="1100" dirty="0" err="1" smtClean="0"/>
              <a:t>Press</a:t>
            </a:r>
            <a:r>
              <a:rPr lang="cs-CZ" sz="1100" dirty="0" smtClean="0"/>
              <a:t>.</a:t>
            </a:r>
          </a:p>
          <a:p>
            <a:r>
              <a:rPr lang="en-US" sz="1100" dirty="0" smtClean="0"/>
              <a:t>Fromm, E.</a:t>
            </a:r>
            <a:r>
              <a:rPr lang="cs-CZ" sz="1100" dirty="0" smtClean="0"/>
              <a:t> (</a:t>
            </a:r>
            <a:r>
              <a:rPr lang="en-US" sz="1100" dirty="0" smtClean="0"/>
              <a:t>1941</a:t>
            </a:r>
            <a:r>
              <a:rPr lang="cs-CZ" sz="1100" dirty="0" smtClean="0"/>
              <a:t>)</a:t>
            </a:r>
            <a:r>
              <a:rPr lang="en-US" sz="1100" dirty="0" smtClean="0"/>
              <a:t>. </a:t>
            </a:r>
            <a:r>
              <a:rPr lang="en-US" sz="1100" i="1" dirty="0" smtClean="0"/>
              <a:t>Escape from Freedom</a:t>
            </a:r>
            <a:r>
              <a:rPr lang="en-US" sz="1100" dirty="0" smtClean="0"/>
              <a:t>. </a:t>
            </a:r>
            <a:r>
              <a:rPr lang="cs-CZ" sz="1100" dirty="0" smtClean="0"/>
              <a:t>New York, NY: </a:t>
            </a:r>
            <a:r>
              <a:rPr lang="cs-CZ" sz="1100" dirty="0" err="1" smtClean="0"/>
              <a:t>Farrar</a:t>
            </a:r>
            <a:r>
              <a:rPr lang="cs-CZ" sz="1100" dirty="0" smtClean="0"/>
              <a:t> &amp; </a:t>
            </a:r>
            <a:r>
              <a:rPr lang="cs-CZ" sz="1100" dirty="0" err="1" smtClean="0"/>
              <a:t>Rinehart</a:t>
            </a:r>
            <a:r>
              <a:rPr lang="cs-CZ" sz="1100" dirty="0" smtClean="0"/>
              <a:t>.</a:t>
            </a:r>
            <a:endParaRPr lang="cs-CZ" sz="1100" dirty="0"/>
          </a:p>
          <a:p>
            <a:r>
              <a:rPr lang="cs-CZ" sz="1100" dirty="0" err="1"/>
              <a:t>Hetherington</a:t>
            </a:r>
            <a:r>
              <a:rPr lang="cs-CZ" sz="1100" dirty="0"/>
              <a:t>, M. J., &amp; </a:t>
            </a:r>
            <a:r>
              <a:rPr lang="cs-CZ" sz="1100" dirty="0" err="1"/>
              <a:t>Suhay</a:t>
            </a:r>
            <a:r>
              <a:rPr lang="cs-CZ" sz="1100" dirty="0"/>
              <a:t>, E. (2011). </a:t>
            </a:r>
            <a:r>
              <a:rPr lang="cs-CZ" sz="1100" dirty="0" err="1"/>
              <a:t>Authoritarianism</a:t>
            </a:r>
            <a:r>
              <a:rPr lang="cs-CZ" sz="1100" dirty="0"/>
              <a:t>, </a:t>
            </a:r>
            <a:r>
              <a:rPr lang="cs-CZ" sz="1100" dirty="0" err="1"/>
              <a:t>Threat</a:t>
            </a:r>
            <a:r>
              <a:rPr lang="cs-CZ" sz="1100" dirty="0"/>
              <a:t>, </a:t>
            </a:r>
            <a:r>
              <a:rPr lang="cs-CZ" sz="1100" dirty="0" err="1"/>
              <a:t>and</a:t>
            </a:r>
            <a:r>
              <a:rPr lang="cs-CZ" sz="1100" dirty="0"/>
              <a:t> </a:t>
            </a:r>
            <a:r>
              <a:rPr lang="cs-CZ" sz="1100" dirty="0" err="1"/>
              <a:t>Americans’</a:t>
            </a:r>
            <a:r>
              <a:rPr lang="cs-CZ" sz="1100" dirty="0"/>
              <a:t> Support </a:t>
            </a:r>
            <a:r>
              <a:rPr lang="cs-CZ" sz="1100" dirty="0" err="1"/>
              <a:t>for</a:t>
            </a:r>
            <a:r>
              <a:rPr lang="cs-CZ" sz="1100" dirty="0"/>
              <a:t> </a:t>
            </a:r>
            <a:r>
              <a:rPr lang="cs-CZ" sz="1100" dirty="0" err="1"/>
              <a:t>the</a:t>
            </a:r>
            <a:r>
              <a:rPr lang="cs-CZ" sz="1100" dirty="0"/>
              <a:t> </a:t>
            </a:r>
            <a:r>
              <a:rPr lang="cs-CZ" sz="1100" dirty="0" err="1"/>
              <a:t>War</a:t>
            </a:r>
            <a:r>
              <a:rPr lang="cs-CZ" sz="1100" dirty="0"/>
              <a:t> on </a:t>
            </a:r>
            <a:r>
              <a:rPr lang="cs-CZ" sz="1100" dirty="0" err="1"/>
              <a:t>Terror</a:t>
            </a:r>
            <a:r>
              <a:rPr lang="cs-CZ" sz="1100" dirty="0"/>
              <a:t>. </a:t>
            </a:r>
            <a:r>
              <a:rPr lang="cs-CZ" sz="1100" i="1" dirty="0" err="1"/>
              <a:t>American</a:t>
            </a:r>
            <a:r>
              <a:rPr lang="cs-CZ" sz="1100" i="1" dirty="0"/>
              <a:t> </a:t>
            </a:r>
            <a:r>
              <a:rPr lang="cs-CZ" sz="1100" i="1" dirty="0" err="1"/>
              <a:t>Journal</a:t>
            </a:r>
            <a:r>
              <a:rPr lang="cs-CZ" sz="1100" i="1" dirty="0"/>
              <a:t> </a:t>
            </a:r>
            <a:r>
              <a:rPr lang="cs-CZ" sz="1100" i="1" dirty="0" err="1"/>
              <a:t>Of</a:t>
            </a:r>
            <a:r>
              <a:rPr lang="cs-CZ" sz="1100" i="1" dirty="0"/>
              <a:t> </a:t>
            </a:r>
            <a:r>
              <a:rPr lang="cs-CZ" sz="1100" i="1" dirty="0" err="1"/>
              <a:t>Political</a:t>
            </a:r>
            <a:r>
              <a:rPr lang="cs-CZ" sz="1100" i="1" dirty="0"/>
              <a:t> Science</a:t>
            </a:r>
            <a:r>
              <a:rPr lang="cs-CZ" sz="1100" dirty="0"/>
              <a:t>, </a:t>
            </a:r>
            <a:r>
              <a:rPr lang="cs-CZ" sz="1100" i="1" dirty="0"/>
              <a:t>55</a:t>
            </a:r>
            <a:r>
              <a:rPr lang="cs-CZ" sz="1100" dirty="0"/>
              <a:t>(3), 546-560. </a:t>
            </a:r>
            <a:endParaRPr lang="cs-CZ" sz="1100" dirty="0" smtClean="0"/>
          </a:p>
          <a:p>
            <a:r>
              <a:rPr lang="cs-CZ" sz="1100" dirty="0" err="1" smtClean="0"/>
              <a:t>Marcus</a:t>
            </a:r>
            <a:r>
              <a:rPr lang="cs-CZ" sz="1100" dirty="0" smtClean="0"/>
              <a:t>, G. E., Neuman, W. R., &amp; </a:t>
            </a:r>
            <a:r>
              <a:rPr lang="cs-CZ" sz="1100" dirty="0" err="1" smtClean="0"/>
              <a:t>MacKuen</a:t>
            </a:r>
            <a:r>
              <a:rPr lang="cs-CZ" sz="1100" dirty="0" smtClean="0"/>
              <a:t>, M. (2000). </a:t>
            </a:r>
            <a:r>
              <a:rPr lang="cs-CZ" sz="1100" i="1" dirty="0" err="1" smtClean="0"/>
              <a:t>Affective</a:t>
            </a:r>
            <a:r>
              <a:rPr lang="cs-CZ" sz="1100" i="1" dirty="0" smtClean="0"/>
              <a:t> </a:t>
            </a:r>
            <a:r>
              <a:rPr lang="cs-CZ" sz="1100" i="1" dirty="0" err="1" smtClean="0"/>
              <a:t>intelligence</a:t>
            </a:r>
            <a:r>
              <a:rPr lang="cs-CZ" sz="1100" i="1" dirty="0" smtClean="0"/>
              <a:t> </a:t>
            </a:r>
            <a:r>
              <a:rPr lang="cs-CZ" sz="1100" i="1" dirty="0" err="1" smtClean="0"/>
              <a:t>and</a:t>
            </a:r>
            <a:r>
              <a:rPr lang="cs-CZ" sz="1100" i="1" dirty="0" smtClean="0"/>
              <a:t> </a:t>
            </a:r>
            <a:r>
              <a:rPr lang="cs-CZ" sz="1100" i="1" dirty="0" err="1" smtClean="0"/>
              <a:t>political</a:t>
            </a:r>
            <a:r>
              <a:rPr lang="cs-CZ" sz="1100" i="1" dirty="0" smtClean="0"/>
              <a:t> </a:t>
            </a:r>
            <a:r>
              <a:rPr lang="cs-CZ" sz="1100" i="1" dirty="0" err="1" smtClean="0"/>
              <a:t>judgment</a:t>
            </a:r>
            <a:r>
              <a:rPr lang="cs-CZ" sz="1100" dirty="0" smtClean="0"/>
              <a:t>. Chicago: </a:t>
            </a:r>
            <a:r>
              <a:rPr lang="cs-CZ" sz="1100" dirty="0" err="1" smtClean="0"/>
              <a:t>The</a:t>
            </a:r>
            <a:r>
              <a:rPr lang="cs-CZ" sz="1100" dirty="0" smtClean="0"/>
              <a:t> University </a:t>
            </a:r>
            <a:r>
              <a:rPr lang="cs-CZ" sz="1100" dirty="0" err="1" smtClean="0"/>
              <a:t>of</a:t>
            </a:r>
            <a:r>
              <a:rPr lang="cs-CZ" sz="1100" dirty="0" smtClean="0"/>
              <a:t> Chicago </a:t>
            </a:r>
            <a:r>
              <a:rPr lang="cs-CZ" sz="1100" dirty="0" err="1" smtClean="0"/>
              <a:t>Press</a:t>
            </a:r>
            <a:r>
              <a:rPr lang="cs-CZ" sz="1100" dirty="0" smtClean="0"/>
              <a:t>.</a:t>
            </a:r>
            <a:endParaRPr lang="en-US" sz="1100" dirty="0"/>
          </a:p>
          <a:p>
            <a:r>
              <a:rPr lang="cs-CZ" sz="1100" dirty="0" err="1"/>
              <a:t>Marcus</a:t>
            </a:r>
            <a:r>
              <a:rPr lang="cs-CZ" sz="1100" dirty="0"/>
              <a:t>, G. E., Valentino, N. A., </a:t>
            </a:r>
            <a:r>
              <a:rPr lang="cs-CZ" sz="1100" dirty="0" err="1"/>
              <a:t>Vasilopoulos</a:t>
            </a:r>
            <a:r>
              <a:rPr lang="cs-CZ" sz="1100" dirty="0"/>
              <a:t>, P., &amp; </a:t>
            </a:r>
            <a:r>
              <a:rPr lang="cs-CZ" sz="1100" dirty="0" err="1"/>
              <a:t>Foucault</a:t>
            </a:r>
            <a:r>
              <a:rPr lang="cs-CZ" sz="1100" dirty="0"/>
              <a:t>, M. (2019). </a:t>
            </a:r>
            <a:r>
              <a:rPr lang="cs-CZ" sz="1100" dirty="0" err="1"/>
              <a:t>Applying</a:t>
            </a:r>
            <a:r>
              <a:rPr lang="cs-CZ" sz="1100" dirty="0"/>
              <a:t> </a:t>
            </a:r>
            <a:r>
              <a:rPr lang="cs-CZ" sz="1100" dirty="0" err="1"/>
              <a:t>the</a:t>
            </a:r>
            <a:r>
              <a:rPr lang="cs-CZ" sz="1100" dirty="0"/>
              <a:t> </a:t>
            </a:r>
            <a:r>
              <a:rPr lang="cs-CZ" sz="1100" dirty="0" err="1"/>
              <a:t>theory</a:t>
            </a:r>
            <a:r>
              <a:rPr lang="cs-CZ" sz="1100" dirty="0"/>
              <a:t> </a:t>
            </a:r>
            <a:r>
              <a:rPr lang="cs-CZ" sz="1100" dirty="0" err="1"/>
              <a:t>of</a:t>
            </a:r>
            <a:r>
              <a:rPr lang="cs-CZ" sz="1100" dirty="0"/>
              <a:t> </a:t>
            </a:r>
            <a:r>
              <a:rPr lang="cs-CZ" sz="1100" dirty="0" err="1"/>
              <a:t>affective</a:t>
            </a:r>
            <a:r>
              <a:rPr lang="cs-CZ" sz="1100" dirty="0"/>
              <a:t> </a:t>
            </a:r>
            <a:r>
              <a:rPr lang="cs-CZ" sz="1100" dirty="0" err="1"/>
              <a:t>intelligence</a:t>
            </a:r>
            <a:r>
              <a:rPr lang="cs-CZ" sz="1100" dirty="0"/>
              <a:t> to support </a:t>
            </a:r>
            <a:r>
              <a:rPr lang="cs-CZ" sz="1100" dirty="0" err="1"/>
              <a:t>for</a:t>
            </a:r>
            <a:r>
              <a:rPr lang="cs-CZ" sz="1100" dirty="0"/>
              <a:t> </a:t>
            </a:r>
            <a:r>
              <a:rPr lang="cs-CZ" sz="1100" dirty="0" err="1"/>
              <a:t>authoritarian</a:t>
            </a:r>
            <a:r>
              <a:rPr lang="cs-CZ" sz="1100" dirty="0"/>
              <a:t> </a:t>
            </a:r>
            <a:r>
              <a:rPr lang="cs-CZ" sz="1100" dirty="0" err="1"/>
              <a:t>policies</a:t>
            </a:r>
            <a:r>
              <a:rPr lang="cs-CZ" sz="1100" dirty="0"/>
              <a:t> </a:t>
            </a:r>
            <a:r>
              <a:rPr lang="cs-CZ" sz="1100" dirty="0" err="1"/>
              <a:t>and</a:t>
            </a:r>
            <a:r>
              <a:rPr lang="cs-CZ" sz="1100" dirty="0"/>
              <a:t> </a:t>
            </a:r>
            <a:r>
              <a:rPr lang="cs-CZ" sz="1100" dirty="0" err="1"/>
              <a:t>parties</a:t>
            </a:r>
            <a:r>
              <a:rPr lang="cs-CZ" sz="1100" dirty="0"/>
              <a:t>. </a:t>
            </a:r>
            <a:r>
              <a:rPr lang="cs-CZ" sz="1100" i="1" dirty="0" err="1"/>
              <a:t>Advances</a:t>
            </a:r>
            <a:r>
              <a:rPr lang="cs-CZ" sz="1100" i="1" dirty="0"/>
              <a:t> In </a:t>
            </a:r>
            <a:r>
              <a:rPr lang="cs-CZ" sz="1100" i="1" dirty="0" err="1"/>
              <a:t>Political</a:t>
            </a:r>
            <a:r>
              <a:rPr lang="cs-CZ" sz="1100" i="1" dirty="0"/>
              <a:t> Psychology</a:t>
            </a:r>
            <a:r>
              <a:rPr lang="cs-CZ" sz="1100" dirty="0"/>
              <a:t>, </a:t>
            </a:r>
            <a:r>
              <a:rPr lang="cs-CZ" sz="1100" i="1" dirty="0"/>
              <a:t>40</a:t>
            </a:r>
            <a:r>
              <a:rPr lang="cs-CZ" sz="1100" dirty="0"/>
              <a:t>(</a:t>
            </a:r>
            <a:r>
              <a:rPr lang="cs-CZ" sz="1100" dirty="0" err="1"/>
              <a:t>Suppl</a:t>
            </a:r>
            <a:r>
              <a:rPr lang="cs-CZ" sz="1100" dirty="0"/>
              <a:t>. 1), 109-139</a:t>
            </a:r>
            <a:r>
              <a:rPr lang="cs-CZ" sz="1100" dirty="0" smtClean="0"/>
              <a:t>.</a:t>
            </a:r>
          </a:p>
          <a:p>
            <a:r>
              <a:rPr lang="en-US" sz="1100" dirty="0" smtClean="0"/>
              <a:t>McCann, S.J.</a:t>
            </a:r>
            <a:r>
              <a:rPr lang="cs-CZ" sz="1100" dirty="0" smtClean="0"/>
              <a:t> (</a:t>
            </a:r>
            <a:r>
              <a:rPr lang="en-US" sz="1100" dirty="0" smtClean="0"/>
              <a:t>2008</a:t>
            </a:r>
            <a:r>
              <a:rPr lang="cs-CZ" sz="1100" dirty="0" smtClean="0"/>
              <a:t>)</a:t>
            </a:r>
            <a:r>
              <a:rPr lang="en-US" sz="1100" dirty="0" smtClean="0"/>
              <a:t>. Societal threat, authoritarianism, conservatism, and US state death</a:t>
            </a:r>
            <a:r>
              <a:rPr lang="cs-CZ" sz="1100" dirty="0" smtClean="0"/>
              <a:t> </a:t>
            </a:r>
            <a:r>
              <a:rPr lang="en-US" sz="1100" dirty="0" smtClean="0"/>
              <a:t>penalty sentencing (1977–2004). </a:t>
            </a:r>
            <a:r>
              <a:rPr lang="en-US" sz="1100" i="1" dirty="0" smtClean="0"/>
              <a:t>Journal of Personality and Social Psychology</a:t>
            </a:r>
            <a:r>
              <a:rPr lang="cs-CZ" sz="1100" dirty="0" smtClean="0"/>
              <a:t>,</a:t>
            </a:r>
            <a:r>
              <a:rPr lang="en-US" sz="1100" dirty="0" smtClean="0"/>
              <a:t> 94,</a:t>
            </a:r>
            <a:r>
              <a:rPr lang="cs-CZ" sz="1100" dirty="0" smtClean="0"/>
              <a:t> 913–923.</a:t>
            </a:r>
          </a:p>
          <a:p>
            <a:r>
              <a:rPr lang="en-US" sz="1100" dirty="0" smtClean="0"/>
              <a:t>Nilsson, A., &amp; </a:t>
            </a:r>
            <a:r>
              <a:rPr lang="en-US" sz="1100" dirty="0" err="1" smtClean="0"/>
              <a:t>Jost</a:t>
            </a:r>
            <a:r>
              <a:rPr lang="en-US" sz="1100" dirty="0" smtClean="0"/>
              <a:t>, J. T. (2020). The authoritarian-conservatism nexus. </a:t>
            </a:r>
            <a:r>
              <a:rPr lang="en-US" sz="1100" i="1" dirty="0" smtClean="0"/>
              <a:t>Current Opinion In Behavioral Sciences</a:t>
            </a:r>
            <a:r>
              <a:rPr lang="en-US" sz="1100" dirty="0" smtClean="0"/>
              <a:t>, </a:t>
            </a:r>
            <a:r>
              <a:rPr lang="en-US" sz="1100" i="1" dirty="0" smtClean="0"/>
              <a:t>34</a:t>
            </a:r>
            <a:r>
              <a:rPr lang="en-US" sz="1100" dirty="0" smtClean="0"/>
              <a:t>, 148-154.</a:t>
            </a:r>
            <a:endParaRPr lang="cs-CZ" sz="1100" dirty="0"/>
          </a:p>
          <a:p>
            <a:r>
              <a:rPr lang="en-US" sz="1100" dirty="0" err="1" smtClean="0"/>
              <a:t>Pratto</a:t>
            </a:r>
            <a:r>
              <a:rPr lang="en-US" sz="1100" dirty="0"/>
              <a:t>, F., </a:t>
            </a:r>
            <a:r>
              <a:rPr lang="en-US" sz="1100" dirty="0" err="1"/>
              <a:t>Sidanius</a:t>
            </a:r>
            <a:r>
              <a:rPr lang="en-US" sz="1100" dirty="0"/>
              <a:t>, J., </a:t>
            </a:r>
            <a:r>
              <a:rPr lang="en-US" sz="1100" dirty="0" err="1"/>
              <a:t>Stallworth</a:t>
            </a:r>
            <a:r>
              <a:rPr lang="en-US" sz="1100" dirty="0"/>
              <a:t>, L.M., </a:t>
            </a:r>
            <a:r>
              <a:rPr lang="en-US" sz="1100" dirty="0" err="1"/>
              <a:t>Malle</a:t>
            </a:r>
            <a:r>
              <a:rPr lang="en-US" sz="1100" dirty="0"/>
              <a:t>, B.F.</a:t>
            </a:r>
            <a:r>
              <a:rPr lang="cs-CZ" sz="1100" dirty="0"/>
              <a:t> (</a:t>
            </a:r>
            <a:r>
              <a:rPr lang="en-US" sz="1100" dirty="0"/>
              <a:t>1994</a:t>
            </a:r>
            <a:r>
              <a:rPr lang="cs-CZ" sz="1100" dirty="0"/>
              <a:t>)</a:t>
            </a:r>
            <a:r>
              <a:rPr lang="en-US" sz="1100" dirty="0"/>
              <a:t>. Social dominance orientation:</a:t>
            </a:r>
            <a:r>
              <a:rPr lang="cs-CZ" sz="1100" dirty="0"/>
              <a:t> </a:t>
            </a:r>
            <a:r>
              <a:rPr lang="en-US" sz="1100" dirty="0"/>
              <a:t>a personality variable predicting social and political attitudes. </a:t>
            </a:r>
            <a:r>
              <a:rPr lang="en-US" sz="1100" i="1" dirty="0"/>
              <a:t>Journal of Personality</a:t>
            </a:r>
            <a:r>
              <a:rPr lang="cs-CZ" sz="1100" i="1" dirty="0"/>
              <a:t> </a:t>
            </a:r>
            <a:r>
              <a:rPr lang="en-US" sz="1100" i="1" dirty="0"/>
              <a:t>and Social Psychology</a:t>
            </a:r>
            <a:r>
              <a:rPr lang="cs-CZ" sz="1100" i="1" dirty="0"/>
              <a:t>,</a:t>
            </a:r>
            <a:r>
              <a:rPr lang="en-US" sz="1100" dirty="0"/>
              <a:t> 67</a:t>
            </a:r>
            <a:r>
              <a:rPr lang="cs-CZ" sz="1100" dirty="0"/>
              <a:t> (4)</a:t>
            </a:r>
            <a:r>
              <a:rPr lang="en-US" sz="1100" dirty="0"/>
              <a:t>, 741–763.</a:t>
            </a:r>
            <a:endParaRPr lang="cs-CZ" sz="1100" dirty="0"/>
          </a:p>
          <a:p>
            <a:r>
              <a:rPr lang="en-US" sz="1100" dirty="0" err="1"/>
              <a:t>Stenner</a:t>
            </a:r>
            <a:r>
              <a:rPr lang="en-US" sz="1100" dirty="0"/>
              <a:t>, K.</a:t>
            </a:r>
            <a:r>
              <a:rPr lang="cs-CZ" sz="1100" dirty="0"/>
              <a:t> (</a:t>
            </a:r>
            <a:r>
              <a:rPr lang="en-US" sz="1100" dirty="0"/>
              <a:t>2005</a:t>
            </a:r>
            <a:r>
              <a:rPr lang="cs-CZ" sz="1100" dirty="0"/>
              <a:t>)</a:t>
            </a:r>
            <a:r>
              <a:rPr lang="en-US" sz="1100" dirty="0"/>
              <a:t>. </a:t>
            </a:r>
            <a:r>
              <a:rPr lang="en-US" sz="1100" i="1" dirty="0"/>
              <a:t>The Authoritarian Dynamic</a:t>
            </a:r>
            <a:r>
              <a:rPr lang="en-US" sz="1100" dirty="0"/>
              <a:t>. </a:t>
            </a:r>
            <a:r>
              <a:rPr lang="cs-CZ" sz="1100" dirty="0"/>
              <a:t>Cambridge, UK: </a:t>
            </a:r>
            <a:r>
              <a:rPr lang="en-US" sz="1100" dirty="0"/>
              <a:t>Cambridge University Press</a:t>
            </a:r>
            <a:r>
              <a:rPr lang="cs-CZ" sz="1100" dirty="0" smtClean="0"/>
              <a:t>.</a:t>
            </a:r>
          </a:p>
          <a:p>
            <a:r>
              <a:rPr lang="cs-CZ" sz="1100" dirty="0" err="1" smtClean="0"/>
              <a:t>Sullivan</a:t>
            </a:r>
            <a:r>
              <a:rPr lang="cs-CZ" sz="1100" dirty="0" smtClean="0"/>
              <a:t>, J. L., &amp; </a:t>
            </a:r>
            <a:r>
              <a:rPr lang="cs-CZ" sz="1100" dirty="0" err="1" smtClean="0"/>
              <a:t>Transue</a:t>
            </a:r>
            <a:r>
              <a:rPr lang="cs-CZ" sz="1100" dirty="0" smtClean="0"/>
              <a:t>, J. E. (1999). </a:t>
            </a:r>
            <a:r>
              <a:rPr lang="cs-CZ" sz="1100" dirty="0" err="1" smtClean="0"/>
              <a:t>The</a:t>
            </a:r>
            <a:r>
              <a:rPr lang="cs-CZ" sz="1100" dirty="0" smtClean="0"/>
              <a:t> </a:t>
            </a:r>
            <a:r>
              <a:rPr lang="cs-CZ" sz="1100" dirty="0" err="1" smtClean="0"/>
              <a:t>psychological</a:t>
            </a:r>
            <a:r>
              <a:rPr lang="cs-CZ" sz="1100" dirty="0" smtClean="0"/>
              <a:t> </a:t>
            </a:r>
            <a:r>
              <a:rPr lang="cs-CZ" sz="1100" dirty="0" err="1" smtClean="0"/>
              <a:t>underpinnings</a:t>
            </a:r>
            <a:r>
              <a:rPr lang="cs-CZ" sz="1100" dirty="0" smtClean="0"/>
              <a:t> </a:t>
            </a:r>
            <a:r>
              <a:rPr lang="cs-CZ" sz="1100" dirty="0" err="1" smtClean="0"/>
              <a:t>of</a:t>
            </a:r>
            <a:r>
              <a:rPr lang="cs-CZ" sz="1100" dirty="0" smtClean="0"/>
              <a:t> </a:t>
            </a:r>
            <a:r>
              <a:rPr lang="cs-CZ" sz="1100" dirty="0" err="1" smtClean="0"/>
              <a:t>democracy</a:t>
            </a:r>
            <a:r>
              <a:rPr lang="cs-CZ" sz="1100" dirty="0" smtClean="0"/>
              <a:t>: A </a:t>
            </a:r>
            <a:r>
              <a:rPr lang="cs-CZ" sz="1100" dirty="0" err="1" smtClean="0"/>
              <a:t>selective</a:t>
            </a:r>
            <a:r>
              <a:rPr lang="cs-CZ" sz="1100" dirty="0" smtClean="0"/>
              <a:t> </a:t>
            </a:r>
            <a:r>
              <a:rPr lang="cs-CZ" sz="1100" dirty="0" err="1" smtClean="0"/>
              <a:t>review</a:t>
            </a:r>
            <a:r>
              <a:rPr lang="cs-CZ" sz="1100" dirty="0" smtClean="0"/>
              <a:t> </a:t>
            </a:r>
            <a:r>
              <a:rPr lang="cs-CZ" sz="1100" dirty="0" err="1" smtClean="0"/>
              <a:t>of</a:t>
            </a:r>
            <a:r>
              <a:rPr lang="cs-CZ" sz="1100" dirty="0" smtClean="0"/>
              <a:t> </a:t>
            </a:r>
            <a:r>
              <a:rPr lang="cs-CZ" sz="1100" dirty="0" err="1" smtClean="0"/>
              <a:t>research</a:t>
            </a:r>
            <a:r>
              <a:rPr lang="cs-CZ" sz="1100" dirty="0" smtClean="0"/>
              <a:t> on </a:t>
            </a:r>
            <a:r>
              <a:rPr lang="cs-CZ" sz="1100" dirty="0" err="1" smtClean="0"/>
              <a:t>political</a:t>
            </a:r>
            <a:r>
              <a:rPr lang="cs-CZ" sz="1100" dirty="0" smtClean="0"/>
              <a:t> tolerance, </a:t>
            </a:r>
            <a:r>
              <a:rPr lang="cs-CZ" sz="1100" dirty="0" err="1" smtClean="0"/>
              <a:t>interpersonal</a:t>
            </a:r>
            <a:r>
              <a:rPr lang="cs-CZ" sz="1100" dirty="0" smtClean="0"/>
              <a:t> trust, </a:t>
            </a:r>
            <a:r>
              <a:rPr lang="cs-CZ" sz="1100" dirty="0" err="1" smtClean="0"/>
              <a:t>and</a:t>
            </a:r>
            <a:r>
              <a:rPr lang="cs-CZ" sz="1100" dirty="0" smtClean="0"/>
              <a:t> </a:t>
            </a:r>
            <a:r>
              <a:rPr lang="cs-CZ" sz="1100" dirty="0" err="1" smtClean="0"/>
              <a:t>social</a:t>
            </a:r>
            <a:r>
              <a:rPr lang="cs-CZ" sz="1100" dirty="0" smtClean="0"/>
              <a:t> </a:t>
            </a:r>
            <a:r>
              <a:rPr lang="cs-CZ" sz="1100" dirty="0" err="1" smtClean="0"/>
              <a:t>capital</a:t>
            </a:r>
            <a:r>
              <a:rPr lang="cs-CZ" sz="1100" dirty="0" smtClean="0"/>
              <a:t>. </a:t>
            </a:r>
            <a:r>
              <a:rPr lang="cs-CZ" sz="1100" i="1" dirty="0" err="1" smtClean="0"/>
              <a:t>Annual</a:t>
            </a:r>
            <a:r>
              <a:rPr lang="cs-CZ" sz="1100" i="1" dirty="0" smtClean="0"/>
              <a:t> </a:t>
            </a:r>
            <a:r>
              <a:rPr lang="cs-CZ" sz="1100" i="1" dirty="0" err="1" smtClean="0"/>
              <a:t>Review</a:t>
            </a:r>
            <a:r>
              <a:rPr lang="cs-CZ" sz="1100" i="1" dirty="0" smtClean="0"/>
              <a:t> </a:t>
            </a:r>
            <a:r>
              <a:rPr lang="cs-CZ" sz="1100" i="1" dirty="0" err="1" smtClean="0"/>
              <a:t>Of</a:t>
            </a:r>
            <a:r>
              <a:rPr lang="cs-CZ" sz="1100" i="1" dirty="0" smtClean="0"/>
              <a:t> Psychology</a:t>
            </a:r>
            <a:r>
              <a:rPr lang="cs-CZ" sz="1100" dirty="0" smtClean="0"/>
              <a:t>, </a:t>
            </a:r>
            <a:r>
              <a:rPr lang="cs-CZ" sz="1100" i="1" dirty="0" smtClean="0"/>
              <a:t>50</a:t>
            </a:r>
            <a:r>
              <a:rPr lang="cs-CZ" sz="1100" dirty="0" smtClean="0"/>
              <a:t>(1), 625-650. </a:t>
            </a:r>
            <a:endParaRPr lang="cs-CZ" sz="1100" dirty="0"/>
          </a:p>
          <a:p>
            <a:r>
              <a:rPr lang="cs-CZ" sz="1100" dirty="0"/>
              <a:t>Van </a:t>
            </a:r>
            <a:r>
              <a:rPr lang="cs-CZ" sz="1100" dirty="0" err="1"/>
              <a:t>Assche</a:t>
            </a:r>
            <a:r>
              <a:rPr lang="cs-CZ" sz="1100" dirty="0"/>
              <a:t>, J., </a:t>
            </a:r>
            <a:r>
              <a:rPr lang="cs-CZ" sz="1100" dirty="0" err="1"/>
              <a:t>Dhont</a:t>
            </a:r>
            <a:r>
              <a:rPr lang="cs-CZ" sz="1100" dirty="0"/>
              <a:t>, K., &amp; </a:t>
            </a:r>
            <a:r>
              <a:rPr lang="cs-CZ" sz="1100" dirty="0" err="1"/>
              <a:t>Pettigrew</a:t>
            </a:r>
            <a:r>
              <a:rPr lang="cs-CZ" sz="1100" dirty="0"/>
              <a:t>, T. F. (2019). </a:t>
            </a:r>
            <a:r>
              <a:rPr lang="en-US" sz="1100" dirty="0"/>
              <a:t>The social‐psychological bases of far‐right support</a:t>
            </a:r>
            <a:r>
              <a:rPr lang="cs-CZ" sz="1100" dirty="0"/>
              <a:t> </a:t>
            </a:r>
            <a:r>
              <a:rPr lang="en-US" sz="1100" dirty="0"/>
              <a:t>in Europe and the United States</a:t>
            </a:r>
            <a:r>
              <a:rPr lang="cs-CZ" sz="1100" dirty="0"/>
              <a:t>. </a:t>
            </a:r>
            <a:r>
              <a:rPr lang="cs-CZ" sz="1100" i="1" dirty="0" err="1"/>
              <a:t>Journal</a:t>
            </a:r>
            <a:r>
              <a:rPr lang="cs-CZ" sz="1100" i="1" dirty="0"/>
              <a:t> </a:t>
            </a:r>
            <a:r>
              <a:rPr lang="cs-CZ" sz="1100" i="1" dirty="0" err="1"/>
              <a:t>of</a:t>
            </a:r>
            <a:r>
              <a:rPr lang="cs-CZ" sz="1100" i="1" dirty="0"/>
              <a:t> </a:t>
            </a:r>
            <a:r>
              <a:rPr lang="cs-CZ" sz="1100" i="1" dirty="0" err="1"/>
              <a:t>Community</a:t>
            </a:r>
            <a:r>
              <a:rPr lang="cs-CZ" sz="1100" i="1" dirty="0"/>
              <a:t> &amp; </a:t>
            </a:r>
            <a:r>
              <a:rPr lang="cs-CZ" sz="1100" i="1" dirty="0" err="1"/>
              <a:t>Applied</a:t>
            </a:r>
            <a:r>
              <a:rPr lang="cs-CZ" sz="1100" i="1" dirty="0"/>
              <a:t> </a:t>
            </a:r>
            <a:r>
              <a:rPr lang="cs-CZ" sz="1100" i="1" dirty="0" err="1"/>
              <a:t>Social</a:t>
            </a:r>
            <a:r>
              <a:rPr lang="cs-CZ" sz="1100" i="1" dirty="0"/>
              <a:t> Psychology</a:t>
            </a:r>
            <a:r>
              <a:rPr lang="cs-CZ" sz="1100" dirty="0"/>
              <a:t>, 29(5), 385-401.</a:t>
            </a:r>
          </a:p>
          <a:p>
            <a:r>
              <a:rPr lang="cs-CZ" sz="1100" dirty="0" err="1"/>
              <a:t>Vasilopoulos</a:t>
            </a:r>
            <a:r>
              <a:rPr lang="cs-CZ" sz="1100" dirty="0"/>
              <a:t>, P., </a:t>
            </a:r>
            <a:r>
              <a:rPr lang="cs-CZ" sz="1100" dirty="0" err="1"/>
              <a:t>Marcus</a:t>
            </a:r>
            <a:r>
              <a:rPr lang="cs-CZ" sz="1100" dirty="0"/>
              <a:t>, G. E., &amp; </a:t>
            </a:r>
            <a:r>
              <a:rPr lang="cs-CZ" sz="1100" dirty="0" err="1"/>
              <a:t>Foucault</a:t>
            </a:r>
            <a:r>
              <a:rPr lang="cs-CZ" sz="1100" dirty="0"/>
              <a:t>, M. (2018). </a:t>
            </a:r>
            <a:r>
              <a:rPr lang="cs-CZ" sz="1100" dirty="0" err="1"/>
              <a:t>Emotional</a:t>
            </a:r>
            <a:r>
              <a:rPr lang="cs-CZ" sz="1100" dirty="0"/>
              <a:t> </a:t>
            </a:r>
            <a:r>
              <a:rPr lang="cs-CZ" sz="1100" dirty="0" err="1"/>
              <a:t>responses</a:t>
            </a:r>
            <a:r>
              <a:rPr lang="cs-CZ" sz="1100" dirty="0"/>
              <a:t> to </a:t>
            </a:r>
            <a:r>
              <a:rPr lang="cs-CZ" sz="1100" dirty="0" err="1"/>
              <a:t>the</a:t>
            </a:r>
            <a:r>
              <a:rPr lang="cs-CZ" sz="1100" dirty="0"/>
              <a:t> Charlie </a:t>
            </a:r>
            <a:r>
              <a:rPr lang="cs-CZ" sz="1100" dirty="0" err="1"/>
              <a:t>Hebdo</a:t>
            </a:r>
            <a:r>
              <a:rPr lang="cs-CZ" sz="1100" dirty="0"/>
              <a:t> </a:t>
            </a:r>
            <a:r>
              <a:rPr lang="cs-CZ" sz="1100" dirty="0" err="1"/>
              <a:t>attacks</a:t>
            </a:r>
            <a:r>
              <a:rPr lang="cs-CZ" sz="1100" dirty="0"/>
              <a:t>: </a:t>
            </a:r>
            <a:r>
              <a:rPr lang="cs-CZ" sz="1100" dirty="0" err="1"/>
              <a:t>Addressing</a:t>
            </a:r>
            <a:r>
              <a:rPr lang="cs-CZ" sz="1100" dirty="0"/>
              <a:t> </a:t>
            </a:r>
            <a:r>
              <a:rPr lang="cs-CZ" sz="1100" dirty="0" err="1"/>
              <a:t>the</a:t>
            </a:r>
            <a:r>
              <a:rPr lang="cs-CZ" sz="1100" dirty="0"/>
              <a:t> </a:t>
            </a:r>
            <a:r>
              <a:rPr lang="cs-CZ" sz="1100" dirty="0" err="1"/>
              <a:t>authoritarianism</a:t>
            </a:r>
            <a:r>
              <a:rPr lang="cs-CZ" sz="1100" dirty="0"/>
              <a:t> puzzle. </a:t>
            </a:r>
            <a:r>
              <a:rPr lang="cs-CZ" sz="1100" i="1" dirty="0" err="1"/>
              <a:t>Political</a:t>
            </a:r>
            <a:r>
              <a:rPr lang="cs-CZ" sz="1100" i="1" dirty="0"/>
              <a:t> Psychology</a:t>
            </a:r>
            <a:r>
              <a:rPr lang="cs-CZ" sz="1100" dirty="0"/>
              <a:t>, </a:t>
            </a:r>
            <a:r>
              <a:rPr lang="cs-CZ" sz="1100" i="1" dirty="0"/>
              <a:t>39</a:t>
            </a:r>
            <a:r>
              <a:rPr lang="cs-CZ" sz="1100" dirty="0"/>
              <a:t>(3), 557-575.</a:t>
            </a:r>
          </a:p>
          <a:p>
            <a:r>
              <a:rPr lang="cs-CZ" sz="1100" dirty="0" err="1"/>
              <a:t>Vasilopoulos</a:t>
            </a:r>
            <a:r>
              <a:rPr lang="cs-CZ" sz="1100" dirty="0"/>
              <a:t>, P., </a:t>
            </a:r>
            <a:r>
              <a:rPr lang="cs-CZ" sz="1100" dirty="0" err="1"/>
              <a:t>Marcus</a:t>
            </a:r>
            <a:r>
              <a:rPr lang="cs-CZ" sz="1100" dirty="0"/>
              <a:t>, G. E., Valentino, N. A., &amp; </a:t>
            </a:r>
            <a:r>
              <a:rPr lang="cs-CZ" sz="1100" dirty="0" err="1"/>
              <a:t>Foucault</a:t>
            </a:r>
            <a:r>
              <a:rPr lang="cs-CZ" sz="1100" dirty="0"/>
              <a:t>, M. (2019). </a:t>
            </a:r>
            <a:r>
              <a:rPr lang="cs-CZ" sz="1100" dirty="0" err="1"/>
              <a:t>Fear</a:t>
            </a:r>
            <a:r>
              <a:rPr lang="cs-CZ" sz="1100" dirty="0"/>
              <a:t>, </a:t>
            </a:r>
            <a:r>
              <a:rPr lang="cs-CZ" sz="1100" dirty="0" err="1"/>
              <a:t>Anger</a:t>
            </a:r>
            <a:r>
              <a:rPr lang="cs-CZ" sz="1100" dirty="0"/>
              <a:t>, </a:t>
            </a:r>
            <a:r>
              <a:rPr lang="cs-CZ" sz="1100" dirty="0" err="1"/>
              <a:t>and</a:t>
            </a:r>
            <a:r>
              <a:rPr lang="cs-CZ" sz="1100" dirty="0"/>
              <a:t> </a:t>
            </a:r>
            <a:r>
              <a:rPr lang="cs-CZ" sz="1100" dirty="0" err="1"/>
              <a:t>Voting</a:t>
            </a:r>
            <a:r>
              <a:rPr lang="cs-CZ" sz="1100" dirty="0"/>
              <a:t> </a:t>
            </a:r>
            <a:r>
              <a:rPr lang="cs-CZ" sz="1100" dirty="0" err="1"/>
              <a:t>for</a:t>
            </a:r>
            <a:r>
              <a:rPr lang="cs-CZ" sz="1100" dirty="0"/>
              <a:t> </a:t>
            </a:r>
            <a:r>
              <a:rPr lang="cs-CZ" sz="1100" dirty="0" err="1"/>
              <a:t>the</a:t>
            </a:r>
            <a:r>
              <a:rPr lang="cs-CZ" sz="1100" dirty="0"/>
              <a:t> Far </a:t>
            </a:r>
            <a:r>
              <a:rPr lang="cs-CZ" sz="1100" dirty="0" err="1"/>
              <a:t>Right</a:t>
            </a:r>
            <a:r>
              <a:rPr lang="cs-CZ" sz="1100" dirty="0"/>
              <a:t>: Evidence </a:t>
            </a:r>
            <a:r>
              <a:rPr lang="cs-CZ" sz="1100" dirty="0" err="1"/>
              <a:t>From</a:t>
            </a:r>
            <a:r>
              <a:rPr lang="cs-CZ" sz="1100" dirty="0"/>
              <a:t> </a:t>
            </a:r>
            <a:r>
              <a:rPr lang="cs-CZ" sz="1100" dirty="0" err="1"/>
              <a:t>the</a:t>
            </a:r>
            <a:r>
              <a:rPr lang="cs-CZ" sz="1100" dirty="0"/>
              <a:t> </a:t>
            </a:r>
            <a:r>
              <a:rPr lang="cs-CZ" sz="1100" dirty="0" err="1"/>
              <a:t>November</a:t>
            </a:r>
            <a:r>
              <a:rPr lang="cs-CZ" sz="1100" dirty="0"/>
              <a:t> 13, 2015 Paris </a:t>
            </a:r>
            <a:r>
              <a:rPr lang="cs-CZ" sz="1100" dirty="0" err="1"/>
              <a:t>Terror</a:t>
            </a:r>
            <a:r>
              <a:rPr lang="cs-CZ" sz="1100" dirty="0"/>
              <a:t> </a:t>
            </a:r>
            <a:r>
              <a:rPr lang="cs-CZ" sz="1100" dirty="0" err="1"/>
              <a:t>Attacks</a:t>
            </a:r>
            <a:r>
              <a:rPr lang="cs-CZ" sz="1100" dirty="0"/>
              <a:t>. </a:t>
            </a:r>
            <a:r>
              <a:rPr lang="cs-CZ" sz="1100" i="1" dirty="0" err="1"/>
              <a:t>Political</a:t>
            </a:r>
            <a:r>
              <a:rPr lang="cs-CZ" sz="1100" i="1" dirty="0"/>
              <a:t> Psychology</a:t>
            </a:r>
            <a:r>
              <a:rPr lang="cs-CZ" sz="1100" dirty="0"/>
              <a:t>, 40(4): 679-704</a:t>
            </a:r>
            <a:r>
              <a:rPr lang="cs-CZ" sz="1100" dirty="0" smtClean="0"/>
              <a:t>.</a:t>
            </a:r>
            <a:endParaRPr lang="cs-CZ"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Authoritarianism</a:t>
            </a:r>
          </a:p>
        </p:txBody>
      </p:sp>
      <p:sp>
        <p:nvSpPr>
          <p:cNvPr id="3" name="Zástupný symbol pro obsah 2"/>
          <p:cNvSpPr>
            <a:spLocks noGrp="1"/>
          </p:cNvSpPr>
          <p:nvPr>
            <p:ph idx="1"/>
          </p:nvPr>
        </p:nvSpPr>
        <p:spPr/>
        <p:txBody>
          <a:bodyPr>
            <a:noAutofit/>
          </a:bodyPr>
          <a:lstStyle/>
          <a:p>
            <a:pPr algn="ctr">
              <a:buNone/>
            </a:pPr>
            <a:r>
              <a:rPr lang="en-US" sz="3000" dirty="0"/>
              <a:t>Personality characteristic</a:t>
            </a:r>
          </a:p>
          <a:p>
            <a:pPr algn="ctr">
              <a:buNone/>
            </a:pPr>
            <a:endParaRPr lang="en-US" sz="3000" dirty="0"/>
          </a:p>
          <a:p>
            <a:pPr algn="ctr">
              <a:buNone/>
            </a:pPr>
            <a:r>
              <a:rPr lang="en-US" sz="2400" dirty="0"/>
              <a:t>OR</a:t>
            </a:r>
          </a:p>
          <a:p>
            <a:pPr algn="ctr">
              <a:buNone/>
            </a:pPr>
            <a:endParaRPr lang="en-US" sz="3000" dirty="0"/>
          </a:p>
          <a:p>
            <a:pPr algn="ctr">
              <a:buNone/>
            </a:pPr>
            <a:r>
              <a:rPr lang="en-US" sz="3000" dirty="0"/>
              <a:t>Cluster of social attitudes</a:t>
            </a:r>
          </a:p>
          <a:p>
            <a:pPr algn="ctr">
              <a:buNone/>
            </a:pPr>
            <a:endParaRPr lang="en-US" sz="3000" dirty="0"/>
          </a:p>
          <a:p>
            <a:pPr algn="ctr">
              <a:buNone/>
            </a:pPr>
            <a:r>
              <a:rPr lang="en-US" sz="2400" dirty="0"/>
              <a:t>OR</a:t>
            </a:r>
            <a:endParaRPr lang="en-US" sz="3000" dirty="0"/>
          </a:p>
          <a:p>
            <a:pPr algn="ctr">
              <a:buNone/>
            </a:pPr>
            <a:endParaRPr lang="en-US" sz="3000" dirty="0"/>
          </a:p>
          <a:p>
            <a:pPr algn="ctr">
              <a:buNone/>
            </a:pPr>
            <a:r>
              <a:rPr lang="en-US" sz="3000" dirty="0"/>
              <a:t>Value dimension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Authoritarianism</a:t>
            </a:r>
          </a:p>
        </p:txBody>
      </p:sp>
      <p:sp>
        <p:nvSpPr>
          <p:cNvPr id="3" name="Zástupný symbol pro obsah 2"/>
          <p:cNvSpPr>
            <a:spLocks noGrp="1"/>
          </p:cNvSpPr>
          <p:nvPr>
            <p:ph idx="1"/>
          </p:nvPr>
        </p:nvSpPr>
        <p:spPr/>
        <p:txBody>
          <a:bodyPr>
            <a:noAutofit/>
          </a:bodyPr>
          <a:lstStyle/>
          <a:p>
            <a:pPr algn="ctr">
              <a:buNone/>
            </a:pPr>
            <a:r>
              <a:rPr lang="en-US" sz="3000" strike="sngStrike" dirty="0"/>
              <a:t>Personality characteristic</a:t>
            </a:r>
          </a:p>
          <a:p>
            <a:pPr algn="ctr">
              <a:buNone/>
            </a:pPr>
            <a:endParaRPr lang="en-US" sz="3000" dirty="0"/>
          </a:p>
          <a:p>
            <a:pPr algn="ctr">
              <a:buNone/>
            </a:pPr>
            <a:r>
              <a:rPr lang="en-US" sz="2400" strike="sngStrike" dirty="0"/>
              <a:t>OR</a:t>
            </a:r>
          </a:p>
          <a:p>
            <a:pPr algn="ctr">
              <a:buNone/>
            </a:pPr>
            <a:endParaRPr lang="en-US" sz="3000" dirty="0"/>
          </a:p>
          <a:p>
            <a:pPr algn="ctr">
              <a:buNone/>
            </a:pPr>
            <a:r>
              <a:rPr lang="en-US" sz="3000" dirty="0"/>
              <a:t>Cluster of social attitudes</a:t>
            </a:r>
          </a:p>
          <a:p>
            <a:pPr algn="ctr">
              <a:buNone/>
            </a:pPr>
            <a:endParaRPr lang="en-US" sz="3000" dirty="0"/>
          </a:p>
          <a:p>
            <a:pPr algn="ctr">
              <a:buNone/>
            </a:pPr>
            <a:r>
              <a:rPr lang="en-US" sz="2400" dirty="0"/>
              <a:t>OR</a:t>
            </a:r>
            <a:endParaRPr lang="en-US" sz="3000" dirty="0"/>
          </a:p>
          <a:p>
            <a:pPr algn="ctr">
              <a:buNone/>
            </a:pPr>
            <a:endParaRPr lang="en-US" sz="3000" dirty="0"/>
          </a:p>
          <a:p>
            <a:pPr algn="ctr">
              <a:buNone/>
            </a:pPr>
            <a:r>
              <a:rPr lang="en-US" sz="3000" dirty="0"/>
              <a:t>Value dimension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Authoritarianism</a:t>
            </a:r>
            <a:endParaRPr lang="cs-CZ" dirty="0"/>
          </a:p>
        </p:txBody>
      </p:sp>
      <p:sp>
        <p:nvSpPr>
          <p:cNvPr id="3" name="Zástupný symbol pro obsah 2"/>
          <p:cNvSpPr>
            <a:spLocks noGrp="1"/>
          </p:cNvSpPr>
          <p:nvPr>
            <p:ph sz="half" idx="1"/>
          </p:nvPr>
        </p:nvSpPr>
        <p:spPr>
          <a:xfrm>
            <a:off x="457200" y="1600200"/>
            <a:ext cx="4546848" cy="4525963"/>
          </a:xfrm>
        </p:spPr>
        <p:txBody>
          <a:bodyPr>
            <a:normAutofit lnSpcReduction="10000"/>
          </a:bodyPr>
          <a:lstStyle/>
          <a:p>
            <a:pPr marL="0" indent="0">
              <a:buNone/>
            </a:pPr>
            <a:r>
              <a:rPr lang="en-US" dirty="0"/>
              <a:t>Two main dimensions of authoritarianism:</a:t>
            </a:r>
          </a:p>
          <a:p>
            <a:pPr>
              <a:buNone/>
            </a:pPr>
            <a:endParaRPr lang="en-US" dirty="0"/>
          </a:p>
          <a:p>
            <a:r>
              <a:rPr lang="en-US" dirty="0"/>
              <a:t>Right-wing authoritarianism (RWA; </a:t>
            </a:r>
            <a:r>
              <a:rPr lang="en-US" dirty="0" err="1"/>
              <a:t>Altemeyer</a:t>
            </a:r>
            <a:r>
              <a:rPr lang="en-US" dirty="0"/>
              <a:t>, 1981)</a:t>
            </a:r>
          </a:p>
          <a:p>
            <a:endParaRPr lang="en-US" dirty="0"/>
          </a:p>
          <a:p>
            <a:r>
              <a:rPr lang="en-US" dirty="0"/>
              <a:t>Social dominance orientation (SDO; </a:t>
            </a:r>
            <a:r>
              <a:rPr lang="en-US" dirty="0" err="1"/>
              <a:t>Pratto</a:t>
            </a:r>
            <a:r>
              <a:rPr lang="en-US" dirty="0"/>
              <a:t> et al., 1994)</a:t>
            </a:r>
          </a:p>
        </p:txBody>
      </p:sp>
      <p:sp>
        <p:nvSpPr>
          <p:cNvPr id="4" name="Zástupný symbol pro obsah 3"/>
          <p:cNvSpPr>
            <a:spLocks noGrp="1"/>
          </p:cNvSpPr>
          <p:nvPr>
            <p:ph sz="half" idx="2"/>
          </p:nvPr>
        </p:nvSpPr>
        <p:spPr>
          <a:xfrm>
            <a:off x="5148064" y="1600200"/>
            <a:ext cx="3538736" cy="4525963"/>
          </a:xfrm>
        </p:spPr>
        <p:txBody>
          <a:bodyPr>
            <a:normAutofit lnSpcReduction="10000"/>
          </a:bodyPr>
          <a:lstStyle/>
          <a:p>
            <a:pPr>
              <a:buNone/>
            </a:pPr>
            <a:endParaRPr lang="cs-CZ" dirty="0"/>
          </a:p>
          <a:p>
            <a:pPr>
              <a:buNone/>
            </a:pPr>
            <a:endParaRPr lang="cs-CZ" dirty="0"/>
          </a:p>
        </p:txBody>
      </p:sp>
      <p:sp>
        <p:nvSpPr>
          <p:cNvPr id="6" name="Obdélník 5"/>
          <p:cNvSpPr/>
          <p:nvPr/>
        </p:nvSpPr>
        <p:spPr>
          <a:xfrm>
            <a:off x="6300192" y="3068960"/>
            <a:ext cx="108012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In-group</a:t>
            </a:r>
          </a:p>
        </p:txBody>
      </p:sp>
      <p:sp>
        <p:nvSpPr>
          <p:cNvPr id="9" name="Obdélník 8"/>
          <p:cNvSpPr/>
          <p:nvPr/>
        </p:nvSpPr>
        <p:spPr>
          <a:xfrm>
            <a:off x="4788024" y="3068960"/>
            <a:ext cx="115212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Out-group</a:t>
            </a:r>
          </a:p>
        </p:txBody>
      </p:sp>
      <p:sp>
        <p:nvSpPr>
          <p:cNvPr id="10" name="Obdélník 9"/>
          <p:cNvSpPr/>
          <p:nvPr/>
        </p:nvSpPr>
        <p:spPr>
          <a:xfrm>
            <a:off x="7740352" y="3068960"/>
            <a:ext cx="1152128"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Out-group</a:t>
            </a:r>
          </a:p>
        </p:txBody>
      </p:sp>
      <p:sp>
        <p:nvSpPr>
          <p:cNvPr id="13" name="Obdélník 12"/>
          <p:cNvSpPr/>
          <p:nvPr/>
        </p:nvSpPr>
        <p:spPr>
          <a:xfrm>
            <a:off x="6228184" y="5085184"/>
            <a:ext cx="108012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Group</a:t>
            </a:r>
          </a:p>
        </p:txBody>
      </p:sp>
      <p:sp>
        <p:nvSpPr>
          <p:cNvPr id="14" name="Obdélník 13"/>
          <p:cNvSpPr/>
          <p:nvPr/>
        </p:nvSpPr>
        <p:spPr>
          <a:xfrm>
            <a:off x="6228184" y="5805264"/>
            <a:ext cx="108012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Group</a:t>
            </a:r>
          </a:p>
        </p:txBody>
      </p:sp>
      <p:sp>
        <p:nvSpPr>
          <p:cNvPr id="15" name="Obdélník 14"/>
          <p:cNvSpPr/>
          <p:nvPr/>
        </p:nvSpPr>
        <p:spPr>
          <a:xfrm>
            <a:off x="6228184" y="4293096"/>
            <a:ext cx="1080120"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Group</a:t>
            </a:r>
          </a:p>
        </p:txBody>
      </p:sp>
      <p:cxnSp>
        <p:nvCxnSpPr>
          <p:cNvPr id="17" name="Přímá spojovací šipka 16"/>
          <p:cNvCxnSpPr>
            <a:stCxn id="6" idx="1"/>
            <a:endCxn id="9" idx="3"/>
          </p:cNvCxnSpPr>
          <p:nvPr/>
        </p:nvCxnSpPr>
        <p:spPr>
          <a:xfrm flipH="1">
            <a:off x="5940152" y="3284984"/>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Přímá spojovací šipka 18"/>
          <p:cNvCxnSpPr>
            <a:stCxn id="6" idx="3"/>
            <a:endCxn id="10" idx="1"/>
          </p:cNvCxnSpPr>
          <p:nvPr/>
        </p:nvCxnSpPr>
        <p:spPr>
          <a:xfrm>
            <a:off x="7380312" y="3284984"/>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Přímá spojovací šipka 20"/>
          <p:cNvCxnSpPr>
            <a:stCxn id="15" idx="2"/>
            <a:endCxn id="13" idx="0"/>
          </p:cNvCxnSpPr>
          <p:nvPr/>
        </p:nvCxnSpPr>
        <p:spPr>
          <a:xfrm>
            <a:off x="6768244" y="4725144"/>
            <a:ext cx="0" cy="3600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Přímá spojovací šipka 22"/>
          <p:cNvCxnSpPr>
            <a:stCxn id="13" idx="2"/>
            <a:endCxn id="14" idx="0"/>
          </p:cNvCxnSpPr>
          <p:nvPr/>
        </p:nvCxnSpPr>
        <p:spPr>
          <a:xfrm>
            <a:off x="6768244" y="5517232"/>
            <a:ext cx="0"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Dimensions of authoritarianism</a:t>
            </a:r>
            <a:br>
              <a:rPr lang="en-US" dirty="0"/>
            </a:br>
            <a:r>
              <a:rPr lang="en-US" dirty="0"/>
              <a:t>(</a:t>
            </a:r>
            <a:r>
              <a:rPr lang="en-US" dirty="0" err="1"/>
              <a:t>Altemeyer</a:t>
            </a:r>
            <a:r>
              <a:rPr lang="en-US" dirty="0"/>
              <a:t>, 1996)</a:t>
            </a:r>
          </a:p>
        </p:txBody>
      </p:sp>
      <p:sp>
        <p:nvSpPr>
          <p:cNvPr id="3" name="Zástupný symbol pro obsah 2"/>
          <p:cNvSpPr>
            <a:spLocks noGrp="1"/>
          </p:cNvSpPr>
          <p:nvPr>
            <p:ph idx="1"/>
          </p:nvPr>
        </p:nvSpPr>
        <p:spPr/>
        <p:txBody>
          <a:bodyPr/>
          <a:lstStyle/>
          <a:p>
            <a:endParaRPr lang="cs-CZ" dirty="0"/>
          </a:p>
          <a:p>
            <a:r>
              <a:rPr lang="en-US" dirty="0"/>
              <a:t>Authoritarian submission</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Dimensions of authoritarianism</a:t>
            </a:r>
            <a:br>
              <a:rPr lang="en-US" dirty="0"/>
            </a:br>
            <a:r>
              <a:rPr lang="en-US" dirty="0"/>
              <a:t>(</a:t>
            </a:r>
            <a:r>
              <a:rPr lang="en-US" dirty="0" err="1"/>
              <a:t>Altemeyer</a:t>
            </a:r>
            <a:r>
              <a:rPr lang="en-US" dirty="0"/>
              <a:t>, 1996)</a:t>
            </a:r>
          </a:p>
        </p:txBody>
      </p:sp>
      <p:sp>
        <p:nvSpPr>
          <p:cNvPr id="3" name="Zástupný symbol pro obsah 2"/>
          <p:cNvSpPr>
            <a:spLocks noGrp="1"/>
          </p:cNvSpPr>
          <p:nvPr>
            <p:ph idx="1"/>
          </p:nvPr>
        </p:nvSpPr>
        <p:spPr/>
        <p:txBody>
          <a:bodyPr/>
          <a:lstStyle/>
          <a:p>
            <a:endParaRPr lang="en-US" dirty="0"/>
          </a:p>
          <a:p>
            <a:r>
              <a:rPr lang="en-US" dirty="0"/>
              <a:t>Authoritarian submission</a:t>
            </a:r>
          </a:p>
          <a:p>
            <a:endParaRPr lang="en-US" dirty="0"/>
          </a:p>
          <a:p>
            <a:r>
              <a:rPr lang="en-US" dirty="0"/>
              <a:t>Authoritarian aggression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Dimensions of authoritarianism</a:t>
            </a:r>
            <a:br>
              <a:rPr lang="en-US" dirty="0"/>
            </a:br>
            <a:r>
              <a:rPr lang="en-US" dirty="0"/>
              <a:t>(</a:t>
            </a:r>
            <a:r>
              <a:rPr lang="en-US" dirty="0" err="1"/>
              <a:t>Altemeyer</a:t>
            </a:r>
            <a:r>
              <a:rPr lang="en-US" dirty="0"/>
              <a:t>, 1996)</a:t>
            </a:r>
          </a:p>
        </p:txBody>
      </p:sp>
      <p:sp>
        <p:nvSpPr>
          <p:cNvPr id="3" name="Zástupný symbol pro obsah 2"/>
          <p:cNvSpPr>
            <a:spLocks noGrp="1"/>
          </p:cNvSpPr>
          <p:nvPr>
            <p:ph idx="1"/>
          </p:nvPr>
        </p:nvSpPr>
        <p:spPr/>
        <p:txBody>
          <a:bodyPr/>
          <a:lstStyle/>
          <a:p>
            <a:endParaRPr lang="cs-CZ" dirty="0"/>
          </a:p>
          <a:p>
            <a:r>
              <a:rPr lang="en-US" dirty="0"/>
              <a:t>Authoritarian submission</a:t>
            </a:r>
          </a:p>
          <a:p>
            <a:endParaRPr lang="en-US" dirty="0"/>
          </a:p>
          <a:p>
            <a:r>
              <a:rPr lang="en-US" dirty="0"/>
              <a:t>Authoritarian aggression</a:t>
            </a:r>
          </a:p>
          <a:p>
            <a:endParaRPr lang="en-US" dirty="0"/>
          </a:p>
          <a:p>
            <a:r>
              <a:rPr lang="en-US" dirty="0"/>
              <a:t>Conventionalism</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3498</TotalTime>
  <Words>1723</Words>
  <Application>Microsoft Office PowerPoint</Application>
  <PresentationFormat>Předvádění na obrazovce (4:3)</PresentationFormat>
  <Paragraphs>265</Paragraphs>
  <Slides>33</Slides>
  <Notes>21</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Motiv sady Office</vt:lpstr>
      <vt:lpstr>Political authoritarianism</vt:lpstr>
      <vt:lpstr>Authoritarianism</vt:lpstr>
      <vt:lpstr>Authoritarianism</vt:lpstr>
      <vt:lpstr>Authoritarianism</vt:lpstr>
      <vt:lpstr>Authoritarianism</vt:lpstr>
      <vt:lpstr>Authoritarianism</vt:lpstr>
      <vt:lpstr>Dimensions of authoritarianism (Altemeyer, 1996)</vt:lpstr>
      <vt:lpstr>Dimensions of authoritarianism (Altemeyer, 1996)</vt:lpstr>
      <vt:lpstr>Dimensions of authoritarianism (Altemeyer, 1996)</vt:lpstr>
      <vt:lpstr>Authoritarianism</vt:lpstr>
      <vt:lpstr>Snímek 11</vt:lpstr>
      <vt:lpstr>Van Assche, Dhont, &amp; Pettigrew (2019)</vt:lpstr>
      <vt:lpstr>Conway &amp; McFarland (2019)</vt:lpstr>
      <vt:lpstr>Snímek 14</vt:lpstr>
      <vt:lpstr>Perceived threat and authoritarianism</vt:lpstr>
      <vt:lpstr>Perceived threat and authoritarianism</vt:lpstr>
      <vt:lpstr>McCann (2008)</vt:lpstr>
      <vt:lpstr>Hetherington &amp; Suhay (2011)</vt:lpstr>
      <vt:lpstr>Snímek 19</vt:lpstr>
      <vt:lpstr>Snímek 20</vt:lpstr>
      <vt:lpstr>Snímek 21</vt:lpstr>
      <vt:lpstr>Emotions and authoritarianism</vt:lpstr>
      <vt:lpstr>Emotions and perceived threat (Theory of affective intelligence)</vt:lpstr>
      <vt:lpstr>Emotions and perceived threat (Theory of affective intelligence)</vt:lpstr>
      <vt:lpstr>Emotions and perceived threat (Theory of affective intelligence)</vt:lpstr>
      <vt:lpstr>Emotions and perceived threat (Theory of affective intelligence)</vt:lpstr>
      <vt:lpstr>Emotions and perceived threat (Theory of affective intelligence)</vt:lpstr>
      <vt:lpstr>Emotions and authoritarianism</vt:lpstr>
      <vt:lpstr>Vasilopoulos et al. (2019)</vt:lpstr>
      <vt:lpstr>Vasilopoulos, Marcus, &amp; Foucault (2018)</vt:lpstr>
      <vt:lpstr>Emotions and authoritarianism</vt:lpstr>
      <vt:lpstr>Summary</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authoritarianism</dc:title>
  <dc:creator>Michal</dc:creator>
  <cp:lastModifiedBy>Michal</cp:lastModifiedBy>
  <cp:revision>198</cp:revision>
  <dcterms:created xsi:type="dcterms:W3CDTF">2019-10-01T11:43:15Z</dcterms:created>
  <dcterms:modified xsi:type="dcterms:W3CDTF">2020-10-28T17:07:55Z</dcterms:modified>
</cp:coreProperties>
</file>