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7" r:id="rId11"/>
    <p:sldId id="266" r:id="rId12"/>
    <p:sldId id="269" r:id="rId13"/>
    <p:sldId id="261" r:id="rId14"/>
    <p:sldId id="270" r:id="rId15"/>
    <p:sldId id="273" r:id="rId16"/>
    <p:sldId id="271" r:id="rId17"/>
    <p:sldId id="274" r:id="rId18"/>
    <p:sldId id="272" r:id="rId19"/>
    <p:sldId id="283" r:id="rId20"/>
    <p:sldId id="268" r:id="rId21"/>
    <p:sldId id="278" r:id="rId22"/>
    <p:sldId id="279" r:id="rId23"/>
    <p:sldId id="275" r:id="rId24"/>
    <p:sldId id="277" r:id="rId25"/>
    <p:sldId id="280" r:id="rId26"/>
    <p:sldId id="282" r:id="rId27"/>
    <p:sldId id="281" r:id="rId28"/>
    <p:sldId id="285" r:id="rId29"/>
    <p:sldId id="284" r:id="rId30"/>
    <p:sldId id="287" r:id="rId31"/>
    <p:sldId id="286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1DF0-CA46-4EEE-9F20-82FF54103A0A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8D54-D5E5-44BB-89EC-258FC2A30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3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1DF0-CA46-4EEE-9F20-82FF54103A0A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8D54-D5E5-44BB-89EC-258FC2A30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5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1DF0-CA46-4EEE-9F20-82FF54103A0A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8D54-D5E5-44BB-89EC-258FC2A30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5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1DF0-CA46-4EEE-9F20-82FF54103A0A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8D54-D5E5-44BB-89EC-258FC2A30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0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1DF0-CA46-4EEE-9F20-82FF54103A0A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8D54-D5E5-44BB-89EC-258FC2A30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1DF0-CA46-4EEE-9F20-82FF54103A0A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8D54-D5E5-44BB-89EC-258FC2A30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1DF0-CA46-4EEE-9F20-82FF54103A0A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8D54-D5E5-44BB-89EC-258FC2A30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2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1DF0-CA46-4EEE-9F20-82FF54103A0A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8D54-D5E5-44BB-89EC-258FC2A30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1DF0-CA46-4EEE-9F20-82FF54103A0A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8D54-D5E5-44BB-89EC-258FC2A30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1DF0-CA46-4EEE-9F20-82FF54103A0A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8D54-D5E5-44BB-89EC-258FC2A30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4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41DF0-CA46-4EEE-9F20-82FF54103A0A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8D54-D5E5-44BB-89EC-258FC2A30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8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41DF0-CA46-4EEE-9F20-82FF54103A0A}" type="datetimeFigureOut">
              <a:rPr lang="en-US" smtClean="0"/>
              <a:t>6/25/2015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78D54-D5E5-44BB-89EC-258FC2A30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6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d.com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Co s psychologií?</a:t>
            </a:r>
            <a:br>
              <a:rPr lang="cs-CZ" dirty="0" smtClean="0"/>
            </a:b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Co bych o ní  řekl svým dětem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48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97" y="1964777"/>
            <a:ext cx="2448271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868144" y="1988840"/>
            <a:ext cx="2059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Stanislaw Lem:</a:t>
            </a:r>
          </a:p>
          <a:p>
            <a:r>
              <a:rPr lang="cs-CZ" dirty="0" smtClean="0"/>
              <a:t>(Suma technologie) </a:t>
            </a:r>
            <a:endParaRPr lang="en-US" dirty="0"/>
          </a:p>
        </p:txBody>
      </p:sp>
      <p:sp>
        <p:nvSpPr>
          <p:cNvPr id="3" name="AutoShape 4" descr="Výsledek obrázku pro stanislaw lem"/>
          <p:cNvSpPr>
            <a:spLocks noChangeAspect="1" noChangeArrowheads="1"/>
          </p:cNvSpPr>
          <p:nvPr/>
        </p:nvSpPr>
        <p:spPr bwMode="auto">
          <a:xfrm>
            <a:off x="155575" y="-441325"/>
            <a:ext cx="6572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4788024" y="3432091"/>
            <a:ext cx="3851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„Ze vjemu se stává informace až tehdy, </a:t>
            </a:r>
          </a:p>
          <a:p>
            <a:r>
              <a:rPr lang="cs-CZ" dirty="0" smtClean="0"/>
              <a:t>když jí umíme připsat nějaký význam.</a:t>
            </a:r>
          </a:p>
          <a:p>
            <a:r>
              <a:rPr lang="cs-CZ" dirty="0" smtClean="0"/>
              <a:t>Význam je ovšem dán kontextem a ten </a:t>
            </a:r>
          </a:p>
          <a:p>
            <a:r>
              <a:rPr lang="cs-CZ" dirty="0" smtClean="0"/>
              <a:t>se stále mění.“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60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01" y="1412776"/>
            <a:ext cx="407625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 descr="http://image.wikifoundry.com/image/1/A1By0gBKlkxBkdroLtdqhg11668/GW161H1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153352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092280" y="3448179"/>
            <a:ext cx="1660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Michael </a:t>
            </a:r>
            <a:r>
              <a:rPr lang="cs-CZ" dirty="0" err="1">
                <a:solidFill>
                  <a:srgbClr val="FF0000"/>
                </a:solidFill>
              </a:rPr>
              <a:t>Polanyi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909553" y="5085184"/>
            <a:ext cx="3949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Intuice dobře pracuje s „implicitními“ (</a:t>
            </a:r>
            <a:r>
              <a:rPr lang="cs-CZ" sz="1600" dirty="0" err="1" smtClean="0">
                <a:solidFill>
                  <a:srgbClr val="FF0000"/>
                </a:solidFill>
              </a:rPr>
              <a:t>tacit</a:t>
            </a:r>
            <a:r>
              <a:rPr lang="cs-CZ" sz="1600" dirty="0" smtClean="0"/>
              <a:t>) </a:t>
            </a:r>
          </a:p>
          <a:p>
            <a:r>
              <a:rPr lang="cs-CZ" sz="1600" dirty="0" smtClean="0"/>
              <a:t>Informacemi,</a:t>
            </a:r>
          </a:p>
          <a:p>
            <a:r>
              <a:rPr lang="cs-CZ" sz="1600" dirty="0" smtClean="0"/>
              <a:t>jejichž </a:t>
            </a:r>
            <a:r>
              <a:rPr lang="cs-CZ" sz="1600" dirty="0" smtClean="0">
                <a:solidFill>
                  <a:srgbClr val="00B050"/>
                </a:solidFill>
              </a:rPr>
              <a:t>význam závisí na prostředí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967486" y="1157401"/>
            <a:ext cx="3898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Analyzují se explicitní </a:t>
            </a:r>
            <a:r>
              <a:rPr lang="cs-CZ" sz="1600" dirty="0" smtClean="0">
                <a:solidFill>
                  <a:srgbClr val="FF0000"/>
                </a:solidFill>
              </a:rPr>
              <a:t>(</a:t>
            </a:r>
            <a:r>
              <a:rPr lang="cs-CZ" sz="1600" dirty="0" err="1" smtClean="0">
                <a:solidFill>
                  <a:srgbClr val="FF0000"/>
                </a:solidFill>
              </a:rPr>
              <a:t>tangible</a:t>
            </a:r>
            <a:r>
              <a:rPr lang="cs-CZ" sz="1600" dirty="0" smtClean="0">
                <a:solidFill>
                  <a:srgbClr val="FF0000"/>
                </a:solidFill>
              </a:rPr>
              <a:t>) </a:t>
            </a:r>
            <a:r>
              <a:rPr lang="cs-CZ" sz="1600" dirty="0" smtClean="0"/>
              <a:t>informace,</a:t>
            </a:r>
          </a:p>
          <a:p>
            <a:r>
              <a:rPr lang="cs-CZ" sz="1600" dirty="0" smtClean="0"/>
              <a:t>jejichž význam je na </a:t>
            </a:r>
            <a:r>
              <a:rPr lang="cs-CZ" sz="1600" dirty="0" smtClean="0">
                <a:solidFill>
                  <a:srgbClr val="00B050"/>
                </a:solidFill>
              </a:rPr>
              <a:t>kontextu méně závislý 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23728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321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636" y="1999114"/>
            <a:ext cx="296227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63688" y="654568"/>
            <a:ext cx="5810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Člověk: </a:t>
            </a:r>
            <a:r>
              <a:rPr lang="cs-CZ" dirty="0" smtClean="0"/>
              <a:t>osobnostní rysy, kognitivní procesy, hodnoty a rizika,</a:t>
            </a:r>
          </a:p>
          <a:p>
            <a:r>
              <a:rPr lang="cs-CZ" dirty="0" smtClean="0"/>
              <a:t> volba nástrojů a strategií pro jednání a chování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8759" y="5162720"/>
            <a:ext cx="4401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 jaký úkol jde</a:t>
            </a:r>
            <a:r>
              <a:rPr lang="cs-CZ" dirty="0" smtClean="0"/>
              <a:t>: jeto „puzzle nebo problém“?</a:t>
            </a:r>
          </a:p>
          <a:p>
            <a:r>
              <a:rPr lang="cs-CZ" dirty="0" smtClean="0"/>
              <a:t>Nový nebo rutina, nejčastější chyby </a:t>
            </a:r>
          </a:p>
          <a:p>
            <a:r>
              <a:rPr lang="cs-CZ" dirty="0" smtClean="0"/>
              <a:t>a závažnost důsledků, </a:t>
            </a:r>
          </a:p>
          <a:p>
            <a:r>
              <a:rPr lang="cs-CZ" dirty="0" smtClean="0"/>
              <a:t>složitost věcná či dynamická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92080" y="5301208"/>
            <a:ext cx="3660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Situace, okolnosti: </a:t>
            </a:r>
            <a:r>
              <a:rPr lang="cs-CZ" dirty="0" smtClean="0"/>
              <a:t>sám nebo v týmu,</a:t>
            </a:r>
          </a:p>
          <a:p>
            <a:r>
              <a:rPr lang="cs-CZ" dirty="0" smtClean="0"/>
              <a:t>Stres  a důsledky (život – smrt)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76845"/>
            <a:ext cx="4723166" cy="430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87624" y="764704"/>
            <a:ext cx="6147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Využití: 3 D typologie manažerů v personalistice </a:t>
            </a:r>
            <a:r>
              <a:rPr lang="cs-CZ" dirty="0"/>
              <a:t>(</a:t>
            </a:r>
            <a:r>
              <a:rPr lang="cs-CZ" dirty="0" err="1"/>
              <a:t>Kostroň</a:t>
            </a:r>
            <a:r>
              <a:rPr lang="cs-CZ" dirty="0"/>
              <a:t> 1976)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6084168" y="1700808"/>
            <a:ext cx="2932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Osobnost (z)</a:t>
            </a:r>
          </a:p>
          <a:p>
            <a:r>
              <a:rPr lang="cs-CZ" dirty="0" smtClean="0"/>
              <a:t>Způsob vnímání a jednání (x)</a:t>
            </a:r>
          </a:p>
          <a:p>
            <a:r>
              <a:rPr lang="cs-CZ" dirty="0" smtClean="0"/>
              <a:t>Typ prostředí (y)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32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0540" y="404664"/>
            <a:ext cx="7772400" cy="720081"/>
          </a:xfrm>
        </p:spPr>
        <p:txBody>
          <a:bodyPr>
            <a:normAutofit/>
          </a:bodyPr>
          <a:lstStyle/>
          <a:p>
            <a:r>
              <a:rPr lang="cs-CZ" sz="3200" dirty="0" smtClean="0"/>
              <a:t>Co umíme?</a:t>
            </a:r>
            <a:endParaRPr lang="en-US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9632" y="1268760"/>
            <a:ext cx="6400800" cy="439248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cs-CZ" sz="9600" b="1" dirty="0" smtClean="0">
                <a:solidFill>
                  <a:schemeClr val="tx1"/>
                </a:solidFill>
              </a:rPr>
              <a:t>Člověk: </a:t>
            </a:r>
            <a:r>
              <a:rPr lang="cs-CZ" sz="9600" dirty="0" smtClean="0">
                <a:solidFill>
                  <a:schemeClr val="tx1"/>
                </a:solidFill>
              </a:rPr>
              <a:t>o pozorovatelném chování „člověka“ a některých příčinách jeho chování víme hodně; umíme leccos pojmenovat a pojmy třídit do typologií. Práce s konkrétními klienty obvykle je úspěšná, i když pracuje jen s </a:t>
            </a:r>
            <a:r>
              <a:rPr lang="cs-CZ" sz="9600" dirty="0" smtClean="0">
                <a:solidFill>
                  <a:schemeClr val="tx1"/>
                </a:solidFill>
              </a:rPr>
              <a:t>hypotézami a individuální zkušeností . </a:t>
            </a:r>
            <a:r>
              <a:rPr lang="cs-CZ" sz="9600" dirty="0" smtClean="0">
                <a:solidFill>
                  <a:schemeClr val="tx1"/>
                </a:solidFill>
              </a:rPr>
              <a:t>Objevovat skutečné příčiny dušeních a tělesných problémů, které psychologie řeší, často přesahuje její odbornost (výzkum v lékařských vědách je klíčový).</a:t>
            </a:r>
          </a:p>
          <a:p>
            <a:pPr algn="l"/>
            <a:r>
              <a:rPr lang="cs-CZ" sz="9600" dirty="0" smtClean="0">
                <a:solidFill>
                  <a:schemeClr val="tx1"/>
                </a:solidFill>
              </a:rPr>
              <a:t>     </a:t>
            </a:r>
          </a:p>
          <a:p>
            <a:pPr algn="l"/>
            <a:r>
              <a:rPr lang="cs-CZ" sz="9600" b="1" dirty="0" smtClean="0">
                <a:solidFill>
                  <a:schemeClr val="tx1"/>
                </a:solidFill>
              </a:rPr>
              <a:t>O jaký úkol jde</a:t>
            </a:r>
            <a:r>
              <a:rPr lang="cs-CZ" sz="9600" dirty="0" smtClean="0">
                <a:solidFill>
                  <a:schemeClr val="tx1"/>
                </a:solidFill>
              </a:rPr>
              <a:t>: o třídění intelektových úkolů existuje literatura. O tom, kdo má na jakou práci vlohy, je více teorií,  spousta výzkumu a v praxi se poznatky uplatňují při výběrech (kompetenční  modely)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0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63888" y="836712"/>
            <a:ext cx="2642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 </a:t>
            </a:r>
            <a:r>
              <a:rPr lang="cs-CZ" sz="3200" dirty="0"/>
              <a:t>Co neumíme? </a:t>
            </a:r>
            <a:endParaRPr lang="en-US" sz="3200" dirty="0"/>
          </a:p>
        </p:txBody>
      </p:sp>
      <p:sp>
        <p:nvSpPr>
          <p:cNvPr id="3" name="Obdélník 2"/>
          <p:cNvSpPr/>
          <p:nvPr/>
        </p:nvSpPr>
        <p:spPr>
          <a:xfrm>
            <a:off x="1331640" y="1628507"/>
            <a:ext cx="66967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Situace, okolnosti: </a:t>
            </a:r>
            <a:r>
              <a:rPr lang="cs-CZ" sz="2400" dirty="0" smtClean="0"/>
              <a:t>obecně přijímanou psychologickou „teorii o vnějších prostředích“ nemáme (</a:t>
            </a:r>
            <a:r>
              <a:rPr lang="cs-CZ" sz="2400" dirty="0" err="1" smtClean="0"/>
              <a:t>Hammond</a:t>
            </a:r>
            <a:r>
              <a:rPr lang="cs-CZ" sz="2400" dirty="0" smtClean="0"/>
              <a:t>: formuloval ji na základě formálních vlastností informací, které vnímáme). Teorie „situací“ existuje. Myslím, že oboje se dosti nevyužívá, je to příliš složité </a:t>
            </a:r>
            <a:r>
              <a:rPr lang="cs-CZ" sz="2400" dirty="0" smtClean="0"/>
              <a:t>k využití a navíc i „mezioborové</a:t>
            </a:r>
            <a:r>
              <a:rPr lang="cs-CZ" sz="2400" dirty="0" smtClean="0"/>
              <a:t>“. </a:t>
            </a:r>
          </a:p>
          <a:p>
            <a:endParaRPr lang="cs-CZ" dirty="0" smtClean="0"/>
          </a:p>
          <a:p>
            <a:r>
              <a:rPr lang="cs-CZ" sz="2400" dirty="0" smtClean="0"/>
              <a:t>Špatně </a:t>
            </a:r>
            <a:r>
              <a:rPr lang="cs-CZ" sz="2400" dirty="0"/>
              <a:t>odhalujeme příčinné souvislosti.</a:t>
            </a:r>
          </a:p>
          <a:p>
            <a:r>
              <a:rPr lang="cs-CZ" sz="2400" dirty="0"/>
              <a:t>Zůstáváme u popisu jevů (vnějších příznaků),</a:t>
            </a:r>
          </a:p>
          <a:p>
            <a:r>
              <a:rPr lang="cs-CZ" sz="2400" dirty="0"/>
              <a:t>Neumíme vidět vzájemné </a:t>
            </a:r>
            <a:r>
              <a:rPr lang="cs-CZ" sz="2400" dirty="0" smtClean="0"/>
              <a:t>působení ne </a:t>
            </a:r>
            <a:r>
              <a:rPr lang="cs-CZ" sz="2400" dirty="0"/>
              <a:t>zjevných procesů.  </a:t>
            </a:r>
            <a:endParaRPr lang="cs-CZ" sz="2400" dirty="0" smtClean="0"/>
          </a:p>
          <a:p>
            <a:r>
              <a:rPr lang="cs-CZ" sz="2400" b="1" dirty="0" smtClean="0"/>
              <a:t>Smékal: </a:t>
            </a:r>
            <a:r>
              <a:rPr lang="cs-CZ" sz="2400" dirty="0" smtClean="0"/>
              <a:t>„psychologie je jediná věda, kde se nedá nic zobecnit“.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9563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Příklad 1: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Rozhodování mezi variantami strategického  chování firmy. Pokud zůstaneme převážně v rovině ekonomie (růst organizace a zisk), je to vždy problém, ale </a:t>
            </a:r>
            <a:r>
              <a:rPr lang="cs-CZ" dirty="0" smtClean="0"/>
              <a:t>zvládnutelný (jedna dimenze).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Pokud bereme ekonomii jako prostředek a její smysl vidíme v dlouhodobé (udržitelnosti) rozvoje společnosti a přírody, jsou cíle ve vzájemných konfliktech a (včasná a demokratická) dohoda o tom, co dělat, téměř nemožná. Viz „Řecko</a:t>
            </a:r>
            <a:r>
              <a:rPr lang="cs-CZ" dirty="0" smtClean="0"/>
              <a:t>“, viz</a:t>
            </a:r>
          </a:p>
          <a:p>
            <a:pPr marL="0" indent="0">
              <a:buNone/>
            </a:pPr>
            <a:r>
              <a:rPr lang="cs-CZ" dirty="0" smtClean="0"/>
              <a:t>„efektivnost zdravotnické techniky“.</a:t>
            </a:r>
            <a:r>
              <a:rPr lang="cs-CZ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917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470025"/>
          </a:xfrm>
        </p:spPr>
        <p:txBody>
          <a:bodyPr/>
          <a:lstStyle/>
          <a:p>
            <a:r>
              <a:rPr lang="cs-CZ" sz="3200" dirty="0" smtClean="0"/>
              <a:t>Příklad 2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6400800" cy="17526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Celostní lékařství: stejná závažnost somatických, psychologických a sociálních vlivů při stanovování diagnózy a terapie (příběh prof. </a:t>
            </a:r>
            <a:r>
              <a:rPr lang="cs-CZ" dirty="0" err="1" smtClean="0">
                <a:solidFill>
                  <a:schemeClr val="tx1"/>
                </a:solidFill>
              </a:rPr>
              <a:t>Teufla</a:t>
            </a:r>
            <a:r>
              <a:rPr lang="cs-CZ" dirty="0" smtClean="0">
                <a:solidFill>
                  <a:schemeClr val="tx1"/>
                </a:solidFill>
              </a:rPr>
              <a:t>, Vídeň)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2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9" y="1320618"/>
            <a:ext cx="8856984" cy="504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81109" y="398858"/>
            <a:ext cx="91830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Co s tím? </a:t>
            </a:r>
            <a:r>
              <a:rPr lang="cs-CZ" dirty="0" smtClean="0"/>
              <a:t>Transformace statických představ („fotek“) do dynamických („film“).</a:t>
            </a:r>
          </a:p>
          <a:p>
            <a:pPr algn="ctr"/>
            <a:r>
              <a:rPr lang="cs-CZ" dirty="0" smtClean="0"/>
              <a:t>  Jev je vždy jen část širšího příběhu.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46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ostron\Documents\BIBS\Výuka\Výuka HRM\Výuka obrázkové prezentace\Výuka BIBS\Lineární proces 1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6632"/>
            <a:ext cx="77724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24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cs-CZ" dirty="0" smtClean="0"/>
              <a:t>Moje výpověď  o oboru psychologie je současně i výpovědí o mně: jak jsem se k ní dostal, co mne na ní zaujalo a co si z ní vybral.</a:t>
            </a:r>
          </a:p>
          <a:p>
            <a:r>
              <a:rPr lang="cs-CZ" dirty="0" smtClean="0"/>
              <a:t>Cesta ke studiu bývá složitá: začal jsem na VŠZ (</a:t>
            </a:r>
            <a:r>
              <a:rPr lang="cs-CZ" dirty="0" err="1" smtClean="0"/>
              <a:t>veterině</a:t>
            </a:r>
            <a:r>
              <a:rPr lang="cs-CZ" dirty="0" smtClean="0"/>
              <a:t>), protože si to přáli rodiče (jako smysluplnou profesi); utekl jsem v 1.ročníku, pak dělník u Vodohospodářských staveb. </a:t>
            </a:r>
          </a:p>
          <a:p>
            <a:r>
              <a:rPr lang="cs-CZ" dirty="0" smtClean="0"/>
              <a:t>Studoval jsem psychologii proto, že neotevřeli první zvolený obor na FF – dějiny umění.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78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143" y="3224100"/>
            <a:ext cx="2068455" cy="292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436096" y="3212976"/>
            <a:ext cx="2099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Jay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 </a:t>
            </a:r>
            <a:r>
              <a:rPr lang="cs-CZ" dirty="0" err="1" smtClean="0"/>
              <a:t>Forrester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558200"/>
            <a:ext cx="852970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Systémově dynamické myšlení: způsob, jak porozumět skryté struktuře příčin a následků</a:t>
            </a:r>
          </a:p>
          <a:p>
            <a:r>
              <a:rPr lang="cs-CZ" dirty="0" smtClean="0"/>
              <a:t>pomocí nakreslení problému v podobě schématu se zpětnovazebných smyčkami procesů.</a:t>
            </a:r>
          </a:p>
          <a:p>
            <a:endParaRPr lang="cs-CZ" dirty="0" smtClean="0"/>
          </a:p>
          <a:p>
            <a:r>
              <a:rPr lang="cs-CZ" dirty="0" smtClean="0"/>
              <a:t>Správnost pochopení nakresleného problému ( strategií jeho možných řešení)</a:t>
            </a:r>
          </a:p>
          <a:p>
            <a:r>
              <a:rPr lang="cs-CZ" dirty="0" smtClean="0"/>
              <a:t>se pak testujeme simulačními programy  (např. </a:t>
            </a:r>
            <a:r>
              <a:rPr lang="cs-CZ" dirty="0" err="1" smtClean="0"/>
              <a:t>Vensim</a:t>
            </a:r>
            <a:r>
              <a:rPr lang="cs-CZ" dirty="0" smtClean="0"/>
              <a:t>). </a:t>
            </a:r>
          </a:p>
          <a:p>
            <a:endParaRPr lang="cs-CZ" dirty="0"/>
          </a:p>
          <a:p>
            <a:r>
              <a:rPr lang="cs-CZ" dirty="0" smtClean="0"/>
              <a:t> Jde o způsob myšlení, který je mezioborový (dynamika a změny jsou všude). </a:t>
            </a:r>
          </a:p>
          <a:p>
            <a:r>
              <a:rPr lang="cs-CZ" dirty="0" smtClean="0"/>
              <a:t>Nové „esperanto“ badatelů.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06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1171575"/>
            <a:ext cx="5762625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475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2088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065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15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1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800199"/>
          </a:xfrm>
        </p:spPr>
        <p:txBody>
          <a:bodyPr/>
          <a:lstStyle/>
          <a:p>
            <a:r>
              <a:rPr lang="cs-CZ" dirty="0" smtClean="0"/>
              <a:t>Změna paradigmatu uvažování: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728792" cy="307389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Nahrazení jedné „objektivní“ pravdy možností více „souběžných“ pravd, nutí k rozrůznění „</a:t>
            </a:r>
            <a:r>
              <a:rPr lang="cs-CZ" b="1" dirty="0" smtClean="0">
                <a:solidFill>
                  <a:schemeClr val="tx1"/>
                </a:solidFill>
              </a:rPr>
              <a:t>Okolností, situací</a:t>
            </a:r>
            <a:r>
              <a:rPr lang="cs-CZ" dirty="0" smtClean="0">
                <a:solidFill>
                  <a:schemeClr val="tx1"/>
                </a:solidFill>
              </a:rPr>
              <a:t>“ na </a:t>
            </a:r>
            <a:r>
              <a:rPr lang="cs-CZ" sz="3000" i="1" dirty="0" smtClean="0">
                <a:solidFill>
                  <a:schemeClr val="tx1"/>
                </a:solidFill>
              </a:rPr>
              <a:t>makrokosmos, </a:t>
            </a:r>
            <a:r>
              <a:rPr lang="cs-CZ" sz="3000" i="1" dirty="0" err="1" smtClean="0">
                <a:solidFill>
                  <a:schemeClr val="tx1"/>
                </a:solidFill>
              </a:rPr>
              <a:t>mezokosmos</a:t>
            </a:r>
            <a:r>
              <a:rPr lang="cs-CZ" sz="3000" i="1" dirty="0" smtClean="0">
                <a:solidFill>
                  <a:schemeClr val="tx1"/>
                </a:solidFill>
              </a:rPr>
              <a:t> a mikrokosmos  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a jako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ve fyzice a domyslet, kde platí jaké typy poznatků (zákonů; </a:t>
            </a:r>
            <a:r>
              <a:rPr lang="cs-CZ" sz="2800" i="1" dirty="0" err="1" smtClean="0">
                <a:solidFill>
                  <a:schemeClr val="tx1"/>
                </a:solidFill>
              </a:rPr>
              <a:t>Brunswik</a:t>
            </a:r>
            <a:r>
              <a:rPr lang="cs-CZ" sz="2800" i="1" dirty="0" smtClean="0">
                <a:solidFill>
                  <a:schemeClr val="tx1"/>
                </a:solidFill>
              </a:rPr>
              <a:t>: bez „teorie prostředí“  psychologie není kumulativní věda) </a:t>
            </a:r>
            <a:r>
              <a:rPr lang="cs-CZ" dirty="0" smtClean="0">
                <a:solidFill>
                  <a:schemeClr val="tx1"/>
                </a:solidFill>
              </a:rPr>
              <a:t>a jaké jsou vhodné metodologie výzkumu.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75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ostron\Documents\BIBS\PhD program\SCN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74436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358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Kostron\Documents\BIBS\PhD program\SCN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2" y="404664"/>
            <a:ext cx="889949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144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Kostron\Documents\BIBS\PhD program\SCN_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793496" cy="381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4869160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Převzato z knihy Hubík Stanislav (2006) „Hypotéza“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48520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55576" y="116632"/>
            <a:ext cx="763284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Dopis Alberta Einsteina dceři </a:t>
            </a:r>
            <a:r>
              <a:rPr lang="cs-CZ" dirty="0" err="1" smtClean="0"/>
              <a:t>Lieserl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r>
              <a:rPr lang="cs-CZ" dirty="0" smtClean="0"/>
              <a:t>„…</a:t>
            </a:r>
            <a:r>
              <a:rPr lang="en-US" sz="2000" dirty="0" err="1" smtClean="0"/>
              <a:t>Existuje</a:t>
            </a:r>
            <a:r>
              <a:rPr lang="en-US" sz="2000" dirty="0" smtClean="0"/>
              <a:t> </a:t>
            </a:r>
            <a:r>
              <a:rPr lang="en-US" sz="2000" dirty="0" err="1"/>
              <a:t>extrémně</a:t>
            </a:r>
            <a:r>
              <a:rPr lang="en-US" sz="2000" dirty="0"/>
              <a:t> </a:t>
            </a:r>
            <a:r>
              <a:rPr lang="en-US" sz="2000" dirty="0" err="1"/>
              <a:t>mocná</a:t>
            </a:r>
            <a:r>
              <a:rPr lang="en-US" sz="2000" dirty="0"/>
              <a:t> </a:t>
            </a:r>
            <a:r>
              <a:rPr lang="en-US" sz="2000" dirty="0" err="1"/>
              <a:t>síla</a:t>
            </a:r>
            <a:r>
              <a:rPr lang="en-US" sz="2000" dirty="0"/>
              <a:t>, pro </a:t>
            </a:r>
            <a:r>
              <a:rPr lang="en-US" sz="2000" dirty="0" err="1"/>
              <a:t>kterou</a:t>
            </a:r>
            <a:r>
              <a:rPr lang="en-US" sz="2000" dirty="0"/>
              <a:t> </a:t>
            </a:r>
            <a:r>
              <a:rPr lang="en-US" sz="2000" dirty="0" err="1"/>
              <a:t>zatím</a:t>
            </a:r>
            <a:r>
              <a:rPr lang="en-US" sz="2000" dirty="0"/>
              <a:t> </a:t>
            </a:r>
            <a:r>
              <a:rPr lang="en-US" sz="2000" dirty="0" err="1"/>
              <a:t>věda</a:t>
            </a:r>
            <a:r>
              <a:rPr lang="en-US" sz="2000" dirty="0"/>
              <a:t> </a:t>
            </a:r>
            <a:r>
              <a:rPr lang="en-US" sz="2000" dirty="0" err="1"/>
              <a:t>neobjevila</a:t>
            </a:r>
            <a:r>
              <a:rPr lang="en-US" sz="2000" dirty="0"/>
              <a:t> </a:t>
            </a:r>
            <a:r>
              <a:rPr lang="en-US" sz="2000" dirty="0" err="1"/>
              <a:t>formální</a:t>
            </a:r>
            <a:r>
              <a:rPr lang="en-US" sz="2000" dirty="0"/>
              <a:t> </a:t>
            </a:r>
            <a:r>
              <a:rPr lang="en-US" sz="2000" dirty="0" err="1"/>
              <a:t>vysvětlení</a:t>
            </a:r>
            <a:r>
              <a:rPr lang="en-US" sz="2000" dirty="0"/>
              <a:t>. Je to </a:t>
            </a:r>
            <a:r>
              <a:rPr lang="en-US" sz="2000" dirty="0" err="1"/>
              <a:t>síla</a:t>
            </a:r>
            <a:r>
              <a:rPr lang="en-US" sz="2000" dirty="0"/>
              <a:t>, </a:t>
            </a:r>
            <a:r>
              <a:rPr lang="en-US" sz="2000" dirty="0" err="1"/>
              <a:t>která</a:t>
            </a:r>
            <a:r>
              <a:rPr lang="en-US" sz="2000" dirty="0"/>
              <a:t> </a:t>
            </a:r>
            <a:r>
              <a:rPr lang="en-US" sz="2000" dirty="0" err="1"/>
              <a:t>zahrnuje</a:t>
            </a:r>
            <a:r>
              <a:rPr lang="en-US" sz="2000" dirty="0"/>
              <a:t> a </a:t>
            </a:r>
            <a:r>
              <a:rPr lang="en-US" sz="2000" dirty="0" err="1"/>
              <a:t>řídí</a:t>
            </a:r>
            <a:r>
              <a:rPr lang="en-US" sz="2000" dirty="0"/>
              <a:t> </a:t>
            </a:r>
            <a:r>
              <a:rPr lang="en-US" sz="2000" dirty="0" err="1"/>
              <a:t>všechny</a:t>
            </a:r>
            <a:r>
              <a:rPr lang="en-US" sz="2000" dirty="0"/>
              <a:t> </a:t>
            </a:r>
            <a:r>
              <a:rPr lang="en-US" sz="2000" dirty="0" err="1"/>
              <a:t>ostatní</a:t>
            </a:r>
            <a:r>
              <a:rPr lang="en-US" sz="2000" dirty="0"/>
              <a:t> </a:t>
            </a:r>
            <a:r>
              <a:rPr lang="en-US" sz="2000" dirty="0" err="1"/>
              <a:t>síly</a:t>
            </a:r>
            <a:r>
              <a:rPr lang="en-US" sz="2000" dirty="0"/>
              <a:t> a </a:t>
            </a:r>
            <a:r>
              <a:rPr lang="en-US" sz="2000" dirty="0" err="1"/>
              <a:t>dokonce</a:t>
            </a:r>
            <a:r>
              <a:rPr lang="en-US" sz="2000" dirty="0"/>
              <a:t> je </a:t>
            </a:r>
            <a:r>
              <a:rPr lang="en-US" sz="2000" dirty="0" err="1"/>
              <a:t>obsažena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všech</a:t>
            </a:r>
            <a:r>
              <a:rPr lang="en-US" sz="2000" dirty="0"/>
              <a:t> </a:t>
            </a:r>
            <a:r>
              <a:rPr lang="en-US" sz="2000" dirty="0" err="1"/>
              <a:t>fenoménech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operují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vesmíru</a:t>
            </a:r>
            <a:r>
              <a:rPr lang="en-US" sz="2000" dirty="0"/>
              <a:t> ale </a:t>
            </a:r>
            <a:r>
              <a:rPr lang="en-US" sz="2000" dirty="0" err="1"/>
              <a:t>přesto</a:t>
            </a:r>
            <a:r>
              <a:rPr lang="en-US" sz="2000" dirty="0"/>
              <a:t> </a:t>
            </a:r>
            <a:r>
              <a:rPr lang="en-US" sz="2000" dirty="0" err="1"/>
              <a:t>jsme</a:t>
            </a:r>
            <a:r>
              <a:rPr lang="en-US" sz="2000" dirty="0"/>
              <a:t> </a:t>
            </a:r>
            <a:r>
              <a:rPr lang="en-US" sz="2000" dirty="0" err="1"/>
              <a:t>ji</a:t>
            </a:r>
            <a:r>
              <a:rPr lang="en-US" sz="2000" dirty="0"/>
              <a:t> </a:t>
            </a:r>
            <a:r>
              <a:rPr lang="en-US" sz="2000" dirty="0" err="1"/>
              <a:t>nedokázali</a:t>
            </a:r>
            <a:r>
              <a:rPr lang="en-US" sz="2000" dirty="0"/>
              <a:t> </a:t>
            </a:r>
            <a:r>
              <a:rPr lang="en-US" sz="2000" dirty="0" err="1"/>
              <a:t>identifikovat</a:t>
            </a:r>
            <a:r>
              <a:rPr lang="en-US" sz="2000" dirty="0"/>
              <a:t>. Tato </a:t>
            </a:r>
            <a:r>
              <a:rPr lang="en-US" sz="2000" dirty="0" err="1"/>
              <a:t>univerzální</a:t>
            </a:r>
            <a:r>
              <a:rPr lang="en-US" sz="2000" dirty="0"/>
              <a:t> </a:t>
            </a:r>
            <a:r>
              <a:rPr lang="en-US" sz="2000" dirty="0" err="1"/>
              <a:t>síla</a:t>
            </a:r>
            <a:r>
              <a:rPr lang="en-US" sz="2000" dirty="0"/>
              <a:t> je </a:t>
            </a:r>
            <a:r>
              <a:rPr lang="en-US" sz="2000" dirty="0" err="1"/>
              <a:t>láska</a:t>
            </a:r>
            <a:r>
              <a:rPr lang="en-US" sz="2000" dirty="0"/>
              <a:t>. </a:t>
            </a:r>
            <a:r>
              <a:rPr lang="en-US" sz="2000" dirty="0" err="1"/>
              <a:t>Když</a:t>
            </a:r>
            <a:r>
              <a:rPr lang="en-US" sz="2000" dirty="0"/>
              <a:t> </a:t>
            </a:r>
            <a:r>
              <a:rPr lang="en-US" sz="2000" dirty="0" err="1"/>
              <a:t>vědci</a:t>
            </a:r>
            <a:r>
              <a:rPr lang="en-US" sz="2000" dirty="0"/>
              <a:t> </a:t>
            </a:r>
            <a:r>
              <a:rPr lang="en-US" sz="2000" dirty="0" err="1"/>
              <a:t>hledali</a:t>
            </a:r>
            <a:r>
              <a:rPr lang="en-US" sz="2000" dirty="0"/>
              <a:t> </a:t>
            </a:r>
            <a:r>
              <a:rPr lang="en-US" sz="2000" dirty="0" err="1"/>
              <a:t>sjednocující</a:t>
            </a:r>
            <a:r>
              <a:rPr lang="en-US" sz="2000" dirty="0"/>
              <a:t> </a:t>
            </a:r>
            <a:r>
              <a:rPr lang="en-US" sz="2000" dirty="0" err="1"/>
              <a:t>teorii</a:t>
            </a:r>
            <a:r>
              <a:rPr lang="en-US" sz="2000" dirty="0"/>
              <a:t> </a:t>
            </a:r>
            <a:r>
              <a:rPr lang="en-US" sz="2000" dirty="0" err="1"/>
              <a:t>vesmíru</a:t>
            </a:r>
            <a:r>
              <a:rPr lang="en-US" sz="2000" dirty="0"/>
              <a:t>, </a:t>
            </a:r>
            <a:r>
              <a:rPr lang="en-US" sz="2000" dirty="0" err="1"/>
              <a:t>zapomněli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nejmocnější</a:t>
            </a:r>
            <a:r>
              <a:rPr lang="en-US" sz="2000" dirty="0"/>
              <a:t>, </a:t>
            </a:r>
            <a:r>
              <a:rPr lang="en-US" sz="2000" dirty="0" err="1"/>
              <a:t>nespatřenou</a:t>
            </a:r>
            <a:r>
              <a:rPr lang="en-US" sz="2000" dirty="0"/>
              <a:t> </a:t>
            </a:r>
            <a:r>
              <a:rPr lang="en-US" sz="2000" dirty="0" err="1"/>
              <a:t>sílu</a:t>
            </a:r>
            <a:r>
              <a:rPr lang="en-US" sz="2000" dirty="0"/>
              <a:t>. </a:t>
            </a:r>
            <a:r>
              <a:rPr lang="en-US" sz="2000" dirty="0" err="1"/>
              <a:t>Láska</a:t>
            </a:r>
            <a:r>
              <a:rPr lang="en-US" sz="2000" dirty="0"/>
              <a:t> je </a:t>
            </a:r>
            <a:r>
              <a:rPr lang="en-US" sz="2000" dirty="0" err="1"/>
              <a:t>světlo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</a:t>
            </a:r>
            <a:r>
              <a:rPr lang="en-US" sz="2000" dirty="0" err="1"/>
              <a:t>osvětluje</a:t>
            </a:r>
            <a:r>
              <a:rPr lang="en-US" sz="2000" dirty="0"/>
              <a:t> ty, co ho </a:t>
            </a:r>
            <a:r>
              <a:rPr lang="en-US" sz="2000" dirty="0" err="1"/>
              <a:t>dávají</a:t>
            </a:r>
            <a:r>
              <a:rPr lang="en-US" sz="2000" dirty="0"/>
              <a:t> a </a:t>
            </a:r>
            <a:r>
              <a:rPr lang="en-US" sz="2000" dirty="0" err="1"/>
              <a:t>dostávají</a:t>
            </a:r>
            <a:r>
              <a:rPr lang="en-US" sz="2000" dirty="0"/>
              <a:t>. </a:t>
            </a:r>
            <a:r>
              <a:rPr lang="en-US" sz="2000" dirty="0" err="1"/>
              <a:t>Láska</a:t>
            </a:r>
            <a:r>
              <a:rPr lang="en-US" sz="2000" dirty="0"/>
              <a:t> je </a:t>
            </a:r>
            <a:r>
              <a:rPr lang="en-US" sz="2000" dirty="0" err="1"/>
              <a:t>gravitace</a:t>
            </a:r>
            <a:r>
              <a:rPr lang="en-US" sz="2000" dirty="0"/>
              <a:t>, </a:t>
            </a:r>
            <a:r>
              <a:rPr lang="en-US" sz="2000" dirty="0" err="1"/>
              <a:t>protože</a:t>
            </a:r>
            <a:r>
              <a:rPr lang="en-US" sz="2000" dirty="0"/>
              <a:t> </a:t>
            </a:r>
            <a:r>
              <a:rPr lang="en-US" sz="2000" dirty="0" err="1"/>
              <a:t>způsobuje</a:t>
            </a:r>
            <a:r>
              <a:rPr lang="en-US" sz="2000" dirty="0"/>
              <a:t>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někteří</a:t>
            </a:r>
            <a:r>
              <a:rPr lang="en-US" sz="2000" dirty="0"/>
              <a:t> </a:t>
            </a:r>
            <a:r>
              <a:rPr lang="en-US" sz="2000" dirty="0" err="1"/>
              <a:t>lidé</a:t>
            </a:r>
            <a:r>
              <a:rPr lang="en-US" sz="2000" dirty="0"/>
              <a:t> </a:t>
            </a:r>
            <a:r>
              <a:rPr lang="en-US" sz="2000" dirty="0" err="1"/>
              <a:t>přitahováni</a:t>
            </a:r>
            <a:r>
              <a:rPr lang="en-US" sz="2000" dirty="0"/>
              <a:t> k </a:t>
            </a:r>
            <a:r>
              <a:rPr lang="en-US" sz="2000" dirty="0" err="1" smtClean="0"/>
              <a:t>ostatním</a:t>
            </a:r>
            <a:r>
              <a:rPr lang="en-US" sz="2000" dirty="0" smtClean="0"/>
              <a:t>…</a:t>
            </a:r>
            <a:r>
              <a:rPr lang="cs-CZ" sz="2000" dirty="0" smtClean="0"/>
              <a:t>.“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„…</a:t>
            </a:r>
            <a:r>
              <a:rPr lang="en-US" sz="2000" dirty="0" smtClean="0"/>
              <a:t>Tato </a:t>
            </a:r>
            <a:r>
              <a:rPr lang="en-US" sz="2000" dirty="0" err="1"/>
              <a:t>síla</a:t>
            </a:r>
            <a:r>
              <a:rPr lang="en-US" sz="2000" dirty="0"/>
              <a:t> </a:t>
            </a:r>
            <a:r>
              <a:rPr lang="en-US" sz="2000" dirty="0" err="1"/>
              <a:t>vše</a:t>
            </a:r>
            <a:r>
              <a:rPr lang="en-US" sz="2000" dirty="0"/>
              <a:t> </a:t>
            </a:r>
            <a:r>
              <a:rPr lang="en-US" sz="2000" dirty="0" err="1"/>
              <a:t>vysvětluje</a:t>
            </a:r>
            <a:r>
              <a:rPr lang="en-US" sz="2000" dirty="0"/>
              <a:t> a </a:t>
            </a:r>
            <a:r>
              <a:rPr lang="en-US" sz="2000" dirty="0" err="1"/>
              <a:t>dává</a:t>
            </a:r>
            <a:r>
              <a:rPr lang="en-US" sz="2000" dirty="0"/>
              <a:t> </a:t>
            </a:r>
            <a:r>
              <a:rPr lang="en-US" sz="2000" dirty="0" err="1"/>
              <a:t>životu</a:t>
            </a:r>
            <a:r>
              <a:rPr lang="en-US" sz="2000" dirty="0"/>
              <a:t> </a:t>
            </a:r>
            <a:r>
              <a:rPr lang="en-US" sz="2000" dirty="0" err="1"/>
              <a:t>smysl</a:t>
            </a:r>
            <a:r>
              <a:rPr lang="en-US" sz="2000" dirty="0"/>
              <a:t>. Je to </a:t>
            </a:r>
            <a:r>
              <a:rPr lang="en-US" sz="2000" dirty="0" err="1"/>
              <a:t>proměnná</a:t>
            </a:r>
            <a:r>
              <a:rPr lang="en-US" sz="2000" dirty="0"/>
              <a:t>, </a:t>
            </a:r>
            <a:r>
              <a:rPr lang="en-US" sz="2000" dirty="0" err="1"/>
              <a:t>kterou</a:t>
            </a:r>
            <a:r>
              <a:rPr lang="en-US" sz="2000" dirty="0"/>
              <a:t> </a:t>
            </a:r>
            <a:r>
              <a:rPr lang="en-US" sz="2000" dirty="0" err="1"/>
              <a:t>jsme</a:t>
            </a:r>
            <a:r>
              <a:rPr lang="en-US" sz="2000" dirty="0"/>
              <a:t> </a:t>
            </a:r>
            <a:r>
              <a:rPr lang="en-US" sz="2000" dirty="0" err="1"/>
              <a:t>příliš</a:t>
            </a:r>
            <a:r>
              <a:rPr lang="en-US" sz="2000" dirty="0"/>
              <a:t> </a:t>
            </a:r>
            <a:r>
              <a:rPr lang="en-US" sz="2000" dirty="0" err="1"/>
              <a:t>dlouho</a:t>
            </a:r>
            <a:r>
              <a:rPr lang="en-US" sz="2000" dirty="0"/>
              <a:t> </a:t>
            </a:r>
            <a:r>
              <a:rPr lang="en-US" sz="2000" dirty="0" err="1"/>
              <a:t>ignorovali</a:t>
            </a:r>
            <a:r>
              <a:rPr lang="en-US" sz="2000" dirty="0"/>
              <a:t> </a:t>
            </a:r>
            <a:r>
              <a:rPr lang="en-US" sz="2000" dirty="0" err="1"/>
              <a:t>možná</a:t>
            </a:r>
            <a:r>
              <a:rPr lang="en-US" sz="2000" dirty="0"/>
              <a:t> proto, </a:t>
            </a:r>
            <a:r>
              <a:rPr lang="en-US" sz="2000" dirty="0" err="1"/>
              <a:t>že</a:t>
            </a:r>
            <a:r>
              <a:rPr lang="en-US" sz="2000" dirty="0"/>
              <a:t> se </a:t>
            </a:r>
            <a:r>
              <a:rPr lang="en-US" sz="2000" dirty="0" err="1"/>
              <a:t>lásky</a:t>
            </a:r>
            <a:r>
              <a:rPr lang="en-US" sz="2000" dirty="0"/>
              <a:t> </a:t>
            </a:r>
            <a:r>
              <a:rPr lang="en-US" sz="2000" dirty="0" err="1"/>
              <a:t>bojíme</a:t>
            </a:r>
            <a:r>
              <a:rPr lang="en-US" sz="2000" dirty="0"/>
              <a:t>, </a:t>
            </a:r>
            <a:r>
              <a:rPr lang="en-US" sz="2000" dirty="0" err="1"/>
              <a:t>jelikož</a:t>
            </a:r>
            <a:r>
              <a:rPr lang="en-US" sz="2000" dirty="0"/>
              <a:t> je to </a:t>
            </a:r>
            <a:r>
              <a:rPr lang="en-US" sz="2000" dirty="0" err="1"/>
              <a:t>jediná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vesmíru</a:t>
            </a:r>
            <a:r>
              <a:rPr lang="en-US" sz="2000" dirty="0"/>
              <a:t>, </a:t>
            </a:r>
            <a:r>
              <a:rPr lang="en-US" sz="2000" dirty="0" err="1"/>
              <a:t>jíž</a:t>
            </a:r>
            <a:r>
              <a:rPr lang="en-US" sz="2000" dirty="0"/>
              <a:t> se </a:t>
            </a:r>
            <a:r>
              <a:rPr lang="en-US" sz="2000" dirty="0" err="1"/>
              <a:t>člověk</a:t>
            </a:r>
            <a:r>
              <a:rPr lang="en-US" sz="2000" dirty="0"/>
              <a:t> </a:t>
            </a:r>
            <a:r>
              <a:rPr lang="en-US" sz="2000" dirty="0" err="1"/>
              <a:t>nenaučil</a:t>
            </a:r>
            <a:r>
              <a:rPr lang="en-US" sz="2000" dirty="0"/>
              <a:t> </a:t>
            </a:r>
            <a:r>
              <a:rPr lang="en-US" sz="2000" dirty="0" err="1"/>
              <a:t>podřídit</a:t>
            </a:r>
            <a:r>
              <a:rPr lang="en-US" sz="2000" dirty="0"/>
              <a:t> </a:t>
            </a:r>
            <a:r>
              <a:rPr lang="en-US" sz="2000" dirty="0" err="1"/>
              <a:t>své</a:t>
            </a:r>
            <a:r>
              <a:rPr lang="en-US" sz="2000" dirty="0"/>
              <a:t> </a:t>
            </a:r>
            <a:r>
              <a:rPr lang="en-US" sz="2000" dirty="0" err="1" smtClean="0"/>
              <a:t>vůli</a:t>
            </a:r>
            <a:r>
              <a:rPr lang="en-US" sz="2000" dirty="0" smtClean="0"/>
              <a:t>…</a:t>
            </a:r>
            <a:r>
              <a:rPr lang="cs-CZ" sz="2000" dirty="0" smtClean="0"/>
              <a:t>.“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endParaRPr lang="cs-CZ" sz="2000" dirty="0" smtClean="0"/>
          </a:p>
          <a:p>
            <a:r>
              <a:rPr lang="cs-CZ" sz="2000" dirty="0" smtClean="0"/>
              <a:t>„….</a:t>
            </a:r>
            <a:r>
              <a:rPr lang="en-US" sz="2000" dirty="0" err="1" smtClean="0"/>
              <a:t>Abych</a:t>
            </a:r>
            <a:r>
              <a:rPr lang="en-US" sz="2000" dirty="0" smtClean="0"/>
              <a:t> </a:t>
            </a:r>
            <a:r>
              <a:rPr lang="en-US" sz="2000" dirty="0" err="1"/>
              <a:t>lásku</a:t>
            </a:r>
            <a:r>
              <a:rPr lang="en-US" sz="2000" dirty="0"/>
              <a:t> </a:t>
            </a:r>
            <a:r>
              <a:rPr lang="en-US" sz="2000" dirty="0" err="1"/>
              <a:t>učinil</a:t>
            </a:r>
            <a:r>
              <a:rPr lang="en-US" sz="2000" dirty="0"/>
              <a:t> </a:t>
            </a:r>
            <a:r>
              <a:rPr lang="en-US" sz="2000" dirty="0" err="1"/>
              <a:t>viditelnou</a:t>
            </a:r>
            <a:r>
              <a:rPr lang="en-US" sz="2000" dirty="0"/>
              <a:t>, </a:t>
            </a:r>
            <a:r>
              <a:rPr lang="en-US" sz="2000" dirty="0" err="1"/>
              <a:t>jednoduše</a:t>
            </a:r>
            <a:r>
              <a:rPr lang="en-US" sz="2000" dirty="0"/>
              <a:t> </a:t>
            </a:r>
            <a:r>
              <a:rPr lang="en-US" sz="2000" dirty="0" err="1"/>
              <a:t>jsem</a:t>
            </a:r>
            <a:r>
              <a:rPr lang="en-US" sz="2000" dirty="0"/>
              <a:t> </a:t>
            </a:r>
            <a:r>
              <a:rPr lang="en-US" sz="2000" dirty="0" err="1"/>
              <a:t>zaměnil</a:t>
            </a:r>
            <a:r>
              <a:rPr lang="en-US" sz="2000" dirty="0"/>
              <a:t> </a:t>
            </a:r>
            <a:r>
              <a:rPr lang="en-US" sz="2000" dirty="0" err="1"/>
              <a:t>hodnotu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své</a:t>
            </a:r>
            <a:r>
              <a:rPr lang="en-US" sz="2000" dirty="0"/>
              <a:t> </a:t>
            </a:r>
            <a:r>
              <a:rPr lang="en-US" sz="2000" dirty="0" err="1"/>
              <a:t>nejslavnější</a:t>
            </a:r>
            <a:r>
              <a:rPr lang="en-US" sz="2000" dirty="0"/>
              <a:t> </a:t>
            </a:r>
            <a:r>
              <a:rPr lang="en-US" sz="2000" dirty="0" err="1"/>
              <a:t>rovnici</a:t>
            </a:r>
            <a:r>
              <a:rPr lang="en-US" sz="2000" dirty="0"/>
              <a:t>. </a:t>
            </a:r>
            <a:r>
              <a:rPr lang="en-US" sz="2000" dirty="0" err="1"/>
              <a:t>Pokud</a:t>
            </a:r>
            <a:r>
              <a:rPr lang="en-US" sz="2000" dirty="0"/>
              <a:t> </a:t>
            </a:r>
            <a:r>
              <a:rPr lang="en-US" sz="2000" dirty="0" err="1"/>
              <a:t>bychom</a:t>
            </a:r>
            <a:r>
              <a:rPr lang="en-US" sz="2000" dirty="0"/>
              <a:t> </a:t>
            </a:r>
            <a:r>
              <a:rPr lang="en-US" sz="2000" dirty="0" err="1"/>
              <a:t>namísto</a:t>
            </a:r>
            <a:r>
              <a:rPr lang="en-US" sz="2000" dirty="0"/>
              <a:t> E = mc2 </a:t>
            </a:r>
            <a:r>
              <a:rPr lang="en-US" sz="2000" dirty="0" err="1"/>
              <a:t>akceptovali</a:t>
            </a:r>
            <a:r>
              <a:rPr lang="en-US" sz="2000" dirty="0"/>
              <a:t>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dirty="0" err="1"/>
              <a:t>energie</a:t>
            </a:r>
            <a:r>
              <a:rPr lang="en-US" sz="2000" dirty="0"/>
              <a:t> k </a:t>
            </a:r>
            <a:r>
              <a:rPr lang="en-US" sz="2000" dirty="0" err="1"/>
              <a:t>vyléčení</a:t>
            </a:r>
            <a:r>
              <a:rPr lang="en-US" sz="2000" dirty="0"/>
              <a:t> </a:t>
            </a:r>
            <a:r>
              <a:rPr lang="en-US" sz="2000" dirty="0" err="1"/>
              <a:t>světa</a:t>
            </a:r>
            <a:r>
              <a:rPr lang="en-US" sz="2000" dirty="0"/>
              <a:t> </a:t>
            </a:r>
            <a:r>
              <a:rPr lang="en-US" sz="2000" dirty="0" err="1"/>
              <a:t>může</a:t>
            </a:r>
            <a:r>
              <a:rPr lang="en-US" sz="2000" dirty="0"/>
              <a:t> </a:t>
            </a:r>
            <a:r>
              <a:rPr lang="en-US" sz="2000" dirty="0" err="1"/>
              <a:t>být</a:t>
            </a:r>
            <a:r>
              <a:rPr lang="en-US" sz="2000" dirty="0"/>
              <a:t> </a:t>
            </a:r>
            <a:r>
              <a:rPr lang="en-US" sz="2000" dirty="0" err="1"/>
              <a:t>získána</a:t>
            </a:r>
            <a:r>
              <a:rPr lang="en-US" sz="2000" dirty="0"/>
              <a:t> </a:t>
            </a:r>
            <a:r>
              <a:rPr lang="en-US" sz="2000" dirty="0" err="1"/>
              <a:t>skrze</a:t>
            </a:r>
            <a:r>
              <a:rPr lang="en-US" sz="2000" dirty="0"/>
              <a:t> </a:t>
            </a:r>
            <a:r>
              <a:rPr lang="en-US" sz="2000" dirty="0" err="1"/>
              <a:t>lásku</a:t>
            </a:r>
            <a:r>
              <a:rPr lang="en-US" sz="2000" dirty="0"/>
              <a:t> </a:t>
            </a:r>
            <a:r>
              <a:rPr lang="en-US" sz="2000" dirty="0" err="1"/>
              <a:t>násobenou</a:t>
            </a:r>
            <a:r>
              <a:rPr lang="en-US" sz="2000" dirty="0"/>
              <a:t> </a:t>
            </a:r>
            <a:r>
              <a:rPr lang="en-US" sz="2000" dirty="0" err="1"/>
              <a:t>čtvercem</a:t>
            </a:r>
            <a:r>
              <a:rPr lang="en-US" sz="2000" dirty="0"/>
              <a:t> </a:t>
            </a:r>
            <a:r>
              <a:rPr lang="en-US" sz="2000" dirty="0" err="1"/>
              <a:t>rychlosti</a:t>
            </a:r>
            <a:r>
              <a:rPr lang="en-US" sz="2000" dirty="0"/>
              <a:t> </a:t>
            </a:r>
            <a:r>
              <a:rPr lang="en-US" sz="2000" dirty="0" err="1"/>
              <a:t>světla</a:t>
            </a:r>
            <a:r>
              <a:rPr lang="en-US" sz="2000" dirty="0"/>
              <a:t>, </a:t>
            </a:r>
            <a:r>
              <a:rPr lang="en-US" sz="2000" dirty="0" err="1"/>
              <a:t>došli</a:t>
            </a:r>
            <a:r>
              <a:rPr lang="en-US" sz="2000" dirty="0"/>
              <a:t> </a:t>
            </a:r>
            <a:r>
              <a:rPr lang="en-US" sz="2000" dirty="0" err="1"/>
              <a:t>bychom</a:t>
            </a:r>
            <a:r>
              <a:rPr lang="en-US" sz="2000" dirty="0"/>
              <a:t> k </a:t>
            </a:r>
            <a:r>
              <a:rPr lang="en-US" sz="2000" dirty="0" err="1"/>
              <a:t>závěru</a:t>
            </a:r>
            <a:r>
              <a:rPr lang="en-US" sz="2000" dirty="0"/>
              <a:t>, </a:t>
            </a:r>
            <a:r>
              <a:rPr lang="en-US" sz="2000" dirty="0" err="1"/>
              <a:t>že</a:t>
            </a:r>
            <a:r>
              <a:rPr lang="en-US" sz="2000" dirty="0"/>
              <a:t> </a:t>
            </a:r>
            <a:r>
              <a:rPr lang="en-US" sz="2000" dirty="0" err="1"/>
              <a:t>láska</a:t>
            </a:r>
            <a:r>
              <a:rPr lang="en-US" sz="2000" dirty="0"/>
              <a:t> je </a:t>
            </a:r>
            <a:r>
              <a:rPr lang="en-US" sz="2000" dirty="0" err="1"/>
              <a:t>nejsilnější</a:t>
            </a:r>
            <a:r>
              <a:rPr lang="en-US" sz="2000" dirty="0"/>
              <a:t> </a:t>
            </a:r>
            <a:r>
              <a:rPr lang="en-US" sz="2000" dirty="0" err="1"/>
              <a:t>existující</a:t>
            </a:r>
            <a:r>
              <a:rPr lang="en-US" sz="2000" dirty="0"/>
              <a:t> </a:t>
            </a:r>
            <a:r>
              <a:rPr lang="en-US" sz="2000" dirty="0" err="1"/>
              <a:t>silou</a:t>
            </a:r>
            <a:r>
              <a:rPr lang="en-US" sz="2000" dirty="0"/>
              <a:t>, </a:t>
            </a:r>
            <a:r>
              <a:rPr lang="en-US" sz="2000" dirty="0" err="1"/>
              <a:t>protože</a:t>
            </a:r>
            <a:r>
              <a:rPr lang="en-US" sz="2000" dirty="0"/>
              <a:t> </a:t>
            </a:r>
            <a:r>
              <a:rPr lang="en-US" sz="2000" dirty="0" err="1"/>
              <a:t>nemá</a:t>
            </a:r>
            <a:r>
              <a:rPr lang="en-US" sz="2000" dirty="0"/>
              <a:t> </a:t>
            </a:r>
            <a:r>
              <a:rPr lang="en-US" sz="2000" dirty="0" err="1"/>
              <a:t>žádný</a:t>
            </a:r>
            <a:r>
              <a:rPr lang="en-US" sz="2000" dirty="0"/>
              <a:t> </a:t>
            </a:r>
            <a:r>
              <a:rPr lang="en-US" sz="2000" dirty="0" smtClean="0"/>
              <a:t>limit…</a:t>
            </a:r>
            <a:r>
              <a:rPr lang="cs-CZ" sz="2000" dirty="0" smtClean="0"/>
              <a:t>.“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677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1196752"/>
            <a:ext cx="809215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Vzdal jsem to: nejsem dost pilný a ztratil jsem mnoho času děláním jiných věcí. </a:t>
            </a:r>
          </a:p>
          <a:p>
            <a:r>
              <a:rPr lang="cs-CZ" dirty="0" smtClean="0"/>
              <a:t>Podle mne tedy teoretická psychologie, jako celek, nemá nástroje </a:t>
            </a:r>
          </a:p>
          <a:p>
            <a:r>
              <a:rPr lang="cs-CZ" dirty="0" smtClean="0"/>
              <a:t>k odpovídání obecných otázek, jaké si na začátku uložila.</a:t>
            </a:r>
          </a:p>
          <a:p>
            <a:endParaRPr lang="cs-CZ" dirty="0" smtClean="0"/>
          </a:p>
          <a:p>
            <a:r>
              <a:rPr lang="cs-CZ" dirty="0" smtClean="0"/>
              <a:t>Nejspíše proto dojde k ještě hlubší dezintegraci oboru na dílčí specializace, </a:t>
            </a:r>
          </a:p>
          <a:p>
            <a:r>
              <a:rPr lang="cs-CZ" dirty="0" smtClean="0"/>
              <a:t>svázané s jinými obory, které řeší společná (konkrétní) témata vhodně zvolenými </a:t>
            </a:r>
          </a:p>
          <a:p>
            <a:r>
              <a:rPr lang="cs-CZ" dirty="0" smtClean="0"/>
              <a:t>metodologiemi.</a:t>
            </a:r>
          </a:p>
          <a:p>
            <a:endParaRPr lang="cs-CZ" dirty="0"/>
          </a:p>
          <a:p>
            <a:r>
              <a:rPr lang="cs-CZ" dirty="0" smtClean="0"/>
              <a:t>Témata, kterými se psychologie zabývá (a s ostatními vědami hledá jejich pochopení)</a:t>
            </a:r>
          </a:p>
          <a:p>
            <a:r>
              <a:rPr lang="cs-CZ" dirty="0" smtClean="0"/>
              <a:t>Je třeba nějak hierarchicky uspořádat (asi jako </a:t>
            </a:r>
            <a:r>
              <a:rPr lang="cs-CZ" dirty="0" err="1" smtClean="0"/>
              <a:t>Maslowovu</a:t>
            </a:r>
            <a:r>
              <a:rPr lang="cs-CZ" dirty="0" smtClean="0"/>
              <a:t> pyramidu potřeb).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1359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Od 1.ročníku (1965) jsem chtěl jet studovat do USA</a:t>
            </a:r>
          </a:p>
          <a:p>
            <a:r>
              <a:rPr lang="cs-CZ" dirty="0" smtClean="0"/>
              <a:t>Na oboru mne zaujala vědeckost – jako konstrukce něčeho. </a:t>
            </a:r>
            <a:r>
              <a:rPr lang="cs-CZ" dirty="0" smtClean="0"/>
              <a:t>Obecná a sociální psychologie. </a:t>
            </a:r>
          </a:p>
          <a:p>
            <a:r>
              <a:rPr lang="cs-CZ" dirty="0" smtClean="0"/>
              <a:t>Na </a:t>
            </a:r>
            <a:r>
              <a:rPr lang="cs-CZ" dirty="0" smtClean="0"/>
              <a:t>práci s pacienty/ klienty (psychologie je „pomáhající obor“) jsem neměl odvahu. Bral jsem jej jako něco, na co nemám  lidské zkušenosti a morální právo…. </a:t>
            </a:r>
          </a:p>
          <a:p>
            <a:r>
              <a:rPr lang="cs-CZ" dirty="0" smtClean="0"/>
              <a:t>Stipendium v USA : 1968 – 70, diplom Master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Arts</a:t>
            </a:r>
            <a:r>
              <a:rPr lang="cs-CZ" dirty="0" smtClean="0"/>
              <a:t>.  Nastavení představy o vědeckých laťkách, ale i vlastní omezení-neukázněnost. Dva metráky knih….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199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20" y="476672"/>
            <a:ext cx="4248472" cy="291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3727478"/>
            <a:ext cx="67054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                 Pyramida potřeb podle Abrahama </a:t>
            </a:r>
            <a:r>
              <a:rPr lang="cs-CZ" dirty="0" err="1" smtClean="0"/>
              <a:t>Maslowa</a:t>
            </a:r>
            <a:r>
              <a:rPr lang="cs-CZ" dirty="0" smtClean="0"/>
              <a:t>.</a:t>
            </a:r>
          </a:p>
          <a:p>
            <a:r>
              <a:rPr lang="cs-CZ" dirty="0" smtClean="0"/>
              <a:t>Základní je </a:t>
            </a:r>
            <a:r>
              <a:rPr lang="cs-CZ" dirty="0"/>
              <a:t>asi otázka vysvětlení fungování (a vzniku) vědomí. </a:t>
            </a:r>
          </a:p>
          <a:p>
            <a:r>
              <a:rPr lang="cs-CZ" dirty="0" smtClean="0"/>
              <a:t>(O </a:t>
            </a:r>
            <a:r>
              <a:rPr lang="cs-CZ" dirty="0"/>
              <a:t>tom viz 9 neurologů na </a:t>
            </a:r>
            <a:r>
              <a:rPr lang="cs-CZ" dirty="0">
                <a:hlinkClick r:id="rId3"/>
              </a:rPr>
              <a:t>www.ted.com</a:t>
            </a:r>
            <a:r>
              <a:rPr lang="cs-CZ" dirty="0"/>
              <a:t> „</a:t>
            </a:r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my brain </a:t>
            </a:r>
            <a:r>
              <a:rPr lang="cs-CZ" dirty="0" err="1"/>
              <a:t>work</a:t>
            </a:r>
            <a:r>
              <a:rPr lang="cs-CZ" dirty="0"/>
              <a:t>?“ </a:t>
            </a:r>
          </a:p>
          <a:p>
            <a:r>
              <a:rPr lang="cs-CZ" dirty="0" smtClean="0"/>
              <a:t>Daniel </a:t>
            </a:r>
            <a:r>
              <a:rPr lang="cs-CZ" dirty="0" err="1"/>
              <a:t>Wolpert</a:t>
            </a:r>
            <a:r>
              <a:rPr lang="cs-CZ" dirty="0"/>
              <a:t>, Antonio </a:t>
            </a:r>
            <a:r>
              <a:rPr lang="cs-CZ" dirty="0" err="1"/>
              <a:t>Damasio</a:t>
            </a:r>
            <a:r>
              <a:rPr lang="cs-CZ" dirty="0"/>
              <a:t> a </a:t>
            </a:r>
            <a:r>
              <a:rPr lang="cs-CZ" dirty="0" smtClean="0"/>
              <a:t>další. o </a:t>
            </a:r>
            <a:r>
              <a:rPr lang="cs-CZ" dirty="0"/>
              <a:t>kvantové teorii vědomí </a:t>
            </a:r>
            <a:r>
              <a:rPr lang="cs-CZ" dirty="0" smtClean="0"/>
              <a:t>viz</a:t>
            </a:r>
          </a:p>
          <a:p>
            <a:r>
              <a:rPr lang="cs-CZ" dirty="0" smtClean="0"/>
              <a:t> </a:t>
            </a:r>
            <a:r>
              <a:rPr lang="cs-CZ" dirty="0"/>
              <a:t>Robert </a:t>
            </a:r>
            <a:r>
              <a:rPr lang="cs-CZ" dirty="0" err="1"/>
              <a:t>Penrose</a:t>
            </a:r>
            <a:r>
              <a:rPr lang="cs-CZ" dirty="0"/>
              <a:t>, David </a:t>
            </a:r>
            <a:r>
              <a:rPr lang="cs-CZ" dirty="0" err="1"/>
              <a:t>Hameroff</a:t>
            </a:r>
            <a:r>
              <a:rPr lang="cs-CZ" dirty="0"/>
              <a:t> a další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Další vrstvy bych měl odvodit z následujícího obrázku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82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79525"/>
            <a:ext cx="4724400" cy="42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olný tvar 1"/>
          <p:cNvSpPr/>
          <p:nvPr/>
        </p:nvSpPr>
        <p:spPr>
          <a:xfrm>
            <a:off x="3007895" y="2053387"/>
            <a:ext cx="2887579" cy="1243266"/>
          </a:xfrm>
          <a:custGeom>
            <a:avLst/>
            <a:gdLst>
              <a:gd name="connsiteX0" fmla="*/ 0 w 2887579"/>
              <a:gd name="connsiteY0" fmla="*/ 1235245 h 1243266"/>
              <a:gd name="connsiteX1" fmla="*/ 1371600 w 2887579"/>
              <a:gd name="connsiteY1" fmla="*/ 2 h 1243266"/>
              <a:gd name="connsiteX2" fmla="*/ 2887579 w 2887579"/>
              <a:gd name="connsiteY2" fmla="*/ 1243266 h 1243266"/>
              <a:gd name="connsiteX3" fmla="*/ 2887579 w 2887579"/>
              <a:gd name="connsiteY3" fmla="*/ 1243266 h 1243266"/>
              <a:gd name="connsiteX4" fmla="*/ 2887579 w 2887579"/>
              <a:gd name="connsiteY4" fmla="*/ 1243266 h 1243266"/>
              <a:gd name="connsiteX5" fmla="*/ 2863516 w 2887579"/>
              <a:gd name="connsiteY5" fmla="*/ 1227224 h 124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7579" h="1243266">
                <a:moveTo>
                  <a:pt x="0" y="1235245"/>
                </a:moveTo>
                <a:cubicBezTo>
                  <a:pt x="445168" y="616955"/>
                  <a:pt x="890337" y="-1335"/>
                  <a:pt x="1371600" y="2"/>
                </a:cubicBezTo>
                <a:cubicBezTo>
                  <a:pt x="1852863" y="1339"/>
                  <a:pt x="2887579" y="1243266"/>
                  <a:pt x="2887579" y="1243266"/>
                </a:cubicBezTo>
                <a:lnTo>
                  <a:pt x="2887579" y="1243266"/>
                </a:lnTo>
                <a:lnTo>
                  <a:pt x="2887579" y="1243266"/>
                </a:lnTo>
                <a:lnTo>
                  <a:pt x="2863516" y="122722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olný tvar 2"/>
          <p:cNvSpPr/>
          <p:nvPr/>
        </p:nvSpPr>
        <p:spPr>
          <a:xfrm>
            <a:off x="3970421" y="2090939"/>
            <a:ext cx="1098884" cy="1486450"/>
          </a:xfrm>
          <a:custGeom>
            <a:avLst/>
            <a:gdLst>
              <a:gd name="connsiteX0" fmla="*/ 0 w 1098884"/>
              <a:gd name="connsiteY0" fmla="*/ 1486450 h 1486450"/>
              <a:gd name="connsiteX1" fmla="*/ 425116 w 1098884"/>
              <a:gd name="connsiteY1" fmla="*/ 10577 h 1486450"/>
              <a:gd name="connsiteX2" fmla="*/ 1098884 w 1098884"/>
              <a:gd name="connsiteY2" fmla="*/ 941019 h 148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8884" h="1486450">
                <a:moveTo>
                  <a:pt x="0" y="1486450"/>
                </a:moveTo>
                <a:cubicBezTo>
                  <a:pt x="120984" y="793966"/>
                  <a:pt x="241969" y="101482"/>
                  <a:pt x="425116" y="10577"/>
                </a:cubicBezTo>
                <a:cubicBezTo>
                  <a:pt x="608263" y="-80328"/>
                  <a:pt x="853573" y="430345"/>
                  <a:pt x="1098884" y="9410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Volný tvar 3"/>
          <p:cNvSpPr/>
          <p:nvPr/>
        </p:nvSpPr>
        <p:spPr>
          <a:xfrm>
            <a:off x="3986463" y="2999874"/>
            <a:ext cx="1074821" cy="1669798"/>
          </a:xfrm>
          <a:custGeom>
            <a:avLst/>
            <a:gdLst>
              <a:gd name="connsiteX0" fmla="*/ 0 w 1074821"/>
              <a:gd name="connsiteY0" fmla="*/ 553452 h 1669798"/>
              <a:gd name="connsiteX1" fmla="*/ 489284 w 1074821"/>
              <a:gd name="connsiteY1" fmla="*/ 1660358 h 1669798"/>
              <a:gd name="connsiteX2" fmla="*/ 1074821 w 1074821"/>
              <a:gd name="connsiteY2" fmla="*/ 0 h 166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821" h="1669798">
                <a:moveTo>
                  <a:pt x="0" y="553452"/>
                </a:moveTo>
                <a:cubicBezTo>
                  <a:pt x="155073" y="1153026"/>
                  <a:pt x="310147" y="1752600"/>
                  <a:pt x="489284" y="1660358"/>
                </a:cubicBezTo>
                <a:cubicBezTo>
                  <a:pt x="668421" y="1568116"/>
                  <a:pt x="871621" y="784058"/>
                  <a:pt x="107482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Volný tvar 4"/>
          <p:cNvSpPr/>
          <p:nvPr/>
        </p:nvSpPr>
        <p:spPr>
          <a:xfrm>
            <a:off x="3031958" y="3296653"/>
            <a:ext cx="2887579" cy="1355590"/>
          </a:xfrm>
          <a:custGeom>
            <a:avLst/>
            <a:gdLst>
              <a:gd name="connsiteX0" fmla="*/ 0 w 2887579"/>
              <a:gd name="connsiteY0" fmla="*/ 32084 h 1355590"/>
              <a:gd name="connsiteX1" fmla="*/ 1307431 w 2887579"/>
              <a:gd name="connsiteY1" fmla="*/ 1355558 h 1355590"/>
              <a:gd name="connsiteX2" fmla="*/ 2887579 w 2887579"/>
              <a:gd name="connsiteY2" fmla="*/ 0 h 135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7579" h="1355590">
                <a:moveTo>
                  <a:pt x="0" y="32084"/>
                </a:moveTo>
                <a:cubicBezTo>
                  <a:pt x="413084" y="696494"/>
                  <a:pt x="826168" y="1360905"/>
                  <a:pt x="1307431" y="1355558"/>
                </a:cubicBezTo>
                <a:cubicBezTo>
                  <a:pt x="1788694" y="1350211"/>
                  <a:pt x="2338136" y="675105"/>
                  <a:pt x="2887579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Volný tvar 5"/>
          <p:cNvSpPr/>
          <p:nvPr/>
        </p:nvSpPr>
        <p:spPr>
          <a:xfrm>
            <a:off x="3007895" y="3271752"/>
            <a:ext cx="3029009" cy="297671"/>
          </a:xfrm>
          <a:custGeom>
            <a:avLst/>
            <a:gdLst>
              <a:gd name="connsiteX0" fmla="*/ 0 w 3029009"/>
              <a:gd name="connsiteY0" fmla="*/ 16880 h 297671"/>
              <a:gd name="connsiteX1" fmla="*/ 946484 w 3029009"/>
              <a:gd name="connsiteY1" fmla="*/ 297616 h 297671"/>
              <a:gd name="connsiteX2" fmla="*/ 2887579 w 3029009"/>
              <a:gd name="connsiteY2" fmla="*/ 40943 h 297671"/>
              <a:gd name="connsiteX3" fmla="*/ 2879558 w 3029009"/>
              <a:gd name="connsiteY3" fmla="*/ 8859 h 297671"/>
              <a:gd name="connsiteX4" fmla="*/ 2879558 w 3029009"/>
              <a:gd name="connsiteY4" fmla="*/ 837 h 297671"/>
              <a:gd name="connsiteX5" fmla="*/ 2871537 w 3029009"/>
              <a:gd name="connsiteY5" fmla="*/ 24901 h 297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9009" h="297671">
                <a:moveTo>
                  <a:pt x="0" y="16880"/>
                </a:moveTo>
                <a:cubicBezTo>
                  <a:pt x="232610" y="155243"/>
                  <a:pt x="465221" y="293606"/>
                  <a:pt x="946484" y="297616"/>
                </a:cubicBezTo>
                <a:cubicBezTo>
                  <a:pt x="1427747" y="301626"/>
                  <a:pt x="2565400" y="89069"/>
                  <a:pt x="2887579" y="40943"/>
                </a:cubicBezTo>
                <a:cubicBezTo>
                  <a:pt x="3209758" y="-7183"/>
                  <a:pt x="2880895" y="15543"/>
                  <a:pt x="2879558" y="8859"/>
                </a:cubicBezTo>
                <a:cubicBezTo>
                  <a:pt x="2878221" y="2175"/>
                  <a:pt x="2880895" y="-1837"/>
                  <a:pt x="2879558" y="837"/>
                </a:cubicBezTo>
                <a:cubicBezTo>
                  <a:pt x="2878221" y="3511"/>
                  <a:pt x="2874879" y="14206"/>
                  <a:pt x="2871537" y="249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Volný tvar 6"/>
          <p:cNvSpPr/>
          <p:nvPr/>
        </p:nvSpPr>
        <p:spPr>
          <a:xfrm>
            <a:off x="3031958" y="2967662"/>
            <a:ext cx="2879558" cy="353054"/>
          </a:xfrm>
          <a:custGeom>
            <a:avLst/>
            <a:gdLst>
              <a:gd name="connsiteX0" fmla="*/ 0 w 2879558"/>
              <a:gd name="connsiteY0" fmla="*/ 320970 h 353054"/>
              <a:gd name="connsiteX1" fmla="*/ 1925053 w 2879558"/>
              <a:gd name="connsiteY1" fmla="*/ 127 h 353054"/>
              <a:gd name="connsiteX2" fmla="*/ 2879558 w 2879558"/>
              <a:gd name="connsiteY2" fmla="*/ 353054 h 35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9558" h="353054">
                <a:moveTo>
                  <a:pt x="0" y="320970"/>
                </a:moveTo>
                <a:cubicBezTo>
                  <a:pt x="722563" y="157875"/>
                  <a:pt x="1445127" y="-5220"/>
                  <a:pt x="1925053" y="127"/>
                </a:cubicBezTo>
                <a:cubicBezTo>
                  <a:pt x="2404979" y="5474"/>
                  <a:pt x="2642268" y="179264"/>
                  <a:pt x="2879558" y="3530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ovéPole 8"/>
          <p:cNvSpPr txBox="1"/>
          <p:nvPr/>
        </p:nvSpPr>
        <p:spPr>
          <a:xfrm>
            <a:off x="2843808" y="620688"/>
            <a:ext cx="256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Schéma „3D Psychologie“</a:t>
            </a:r>
            <a:endParaRPr lang="en-US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99592" y="5661248"/>
            <a:ext cx="7574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Kvantová teorie, jako metafora, se může začít uplatňovat v osmi rozích krychle, </a:t>
            </a:r>
          </a:p>
          <a:p>
            <a:r>
              <a:rPr lang="cs-CZ" dirty="0" smtClean="0"/>
              <a:t>to znamená v extrémních, málo četných případech (mikro a makrosvět). </a:t>
            </a:r>
          </a:p>
          <a:p>
            <a:r>
              <a:rPr lang="cs-CZ" dirty="0" smtClean="0"/>
              <a:t>Uprostřed platí klasická vysvětlení (Newtonovská fyzika; </a:t>
            </a:r>
            <a:r>
              <a:rPr lang="cs-CZ" dirty="0" err="1" smtClean="0"/>
              <a:t>mezosvět</a:t>
            </a:r>
            <a:r>
              <a:rPr lang="cs-CZ" dirty="0" smtClean="0"/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51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19672" y="1988457"/>
            <a:ext cx="60139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Ve věku počítačů, umožňujících např. simulace působení</a:t>
            </a:r>
          </a:p>
          <a:p>
            <a:r>
              <a:rPr lang="cs-CZ" dirty="0" smtClean="0"/>
              <a:t>a zobrazování vztahů (procesů), začíná být obecná psychologie</a:t>
            </a:r>
          </a:p>
          <a:p>
            <a:r>
              <a:rPr lang="cs-CZ" dirty="0" smtClean="0"/>
              <a:t>skutečně dobrodružství.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červen 2015, L.K.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6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b="1" dirty="0" smtClean="0"/>
              <a:t>Psychologie: </a:t>
            </a:r>
            <a:r>
              <a:rPr lang="cs-CZ" dirty="0" smtClean="0"/>
              <a:t>věda o vnímání, myšlení, prožívání a chování lidí, o jejich výtvorech.  Psychologie: obecná, sociální, vývojová, evoluční, srovnávací – pak již úzce specializované obory. Je prostě o všem, co se týká lidí.</a:t>
            </a:r>
          </a:p>
          <a:p>
            <a:r>
              <a:rPr lang="cs-CZ" b="1" dirty="0" smtClean="0"/>
              <a:t>Můj zájem: </a:t>
            </a:r>
            <a:r>
              <a:rPr lang="cs-CZ" dirty="0" smtClean="0"/>
              <a:t>kognitivní psychologie. Vnímání, usuzování, rozhodování. Proto i zájem o prostředí – psychologie v architektuře. Učím  ale praktické téma: „řízení lidských zdrojů“.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1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4229"/>
            <a:ext cx="31242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940152" y="306895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Egon </a:t>
            </a:r>
            <a:r>
              <a:rPr lang="cs-CZ" dirty="0" err="1" smtClean="0"/>
              <a:t>Brunswik</a:t>
            </a:r>
            <a:r>
              <a:rPr lang="cs-CZ" dirty="0" smtClean="0"/>
              <a:t> (1903 1955):</a:t>
            </a:r>
          </a:p>
          <a:p>
            <a:r>
              <a:rPr lang="cs-CZ" dirty="0" smtClean="0"/>
              <a:t>vnímání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1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384" y="1838481"/>
            <a:ext cx="4855919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339752" y="6206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Brunswikův</a:t>
            </a:r>
            <a:r>
              <a:rPr lang="cs-CZ" dirty="0" smtClean="0"/>
              <a:t> „čočkový model“ vnímání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0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178054" cy="38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19672" y="69558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„Čočkový model“ vnímání a chování (</a:t>
            </a:r>
            <a:r>
              <a:rPr lang="cs-CZ" dirty="0" err="1" smtClean="0"/>
              <a:t>Brunswik</a:t>
            </a:r>
            <a:r>
              <a:rPr lang="cs-CZ" dirty="0" smtClean="0"/>
              <a:t> a E. C. </a:t>
            </a:r>
            <a:r>
              <a:rPr lang="cs-CZ" dirty="0" err="1" smtClean="0"/>
              <a:t>Tolman</a:t>
            </a:r>
            <a:r>
              <a:rPr lang="cs-CZ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3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72816"/>
            <a:ext cx="258817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12160" y="3158734"/>
            <a:ext cx="2486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Kenneth R. </a:t>
            </a:r>
            <a:r>
              <a:rPr lang="cs-CZ" dirty="0" err="1" smtClean="0"/>
              <a:t>Hammond</a:t>
            </a:r>
            <a:endParaRPr lang="cs-CZ" dirty="0" smtClean="0"/>
          </a:p>
          <a:p>
            <a:r>
              <a:rPr lang="cs-CZ" dirty="0" smtClean="0"/>
              <a:t>(1917 - 2015):</a:t>
            </a:r>
          </a:p>
          <a:p>
            <a:r>
              <a:rPr lang="cs-CZ" dirty="0"/>
              <a:t>u</a:t>
            </a:r>
            <a:r>
              <a:rPr lang="cs-CZ" dirty="0" smtClean="0"/>
              <a:t>suzování a rozhodování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49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892480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228184" y="2852936"/>
            <a:ext cx="21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Hammondova</a:t>
            </a:r>
            <a:r>
              <a:rPr lang="cs-CZ" b="1" dirty="0" smtClean="0"/>
              <a:t> teorie</a:t>
            </a:r>
          </a:p>
          <a:p>
            <a:r>
              <a:rPr lang="cs-CZ" b="1" dirty="0" smtClean="0"/>
              <a:t>Kognitivního</a:t>
            </a:r>
          </a:p>
          <a:p>
            <a:r>
              <a:rPr lang="cs-CZ" b="1" dirty="0" smtClean="0"/>
              <a:t>kontinua</a:t>
            </a:r>
            <a:endParaRPr lang="en-US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5796136" y="62068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Funkční analýzy; </a:t>
            </a:r>
          </a:p>
          <a:p>
            <a:r>
              <a:rPr lang="cs-CZ" sz="1600" dirty="0" smtClean="0"/>
              <a:t>korespondenční teorie pravdy</a:t>
            </a:r>
            <a:endParaRPr lang="en-US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27370" y="5116542"/>
            <a:ext cx="2427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Rozpoznávání strukturních </a:t>
            </a:r>
          </a:p>
          <a:p>
            <a:r>
              <a:rPr lang="cs-CZ" sz="1600" dirty="0" smtClean="0"/>
              <a:t>Vzorců;</a:t>
            </a:r>
          </a:p>
          <a:p>
            <a:r>
              <a:rPr lang="cs-CZ" sz="1600" dirty="0" smtClean="0"/>
              <a:t>koherenční teorie pravdy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36237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1381</Words>
  <Application>Microsoft Office PowerPoint</Application>
  <PresentationFormat>Předvádění na obrazovce (4:3)</PresentationFormat>
  <Paragraphs>117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Co s psychologií?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umíme?</vt:lpstr>
      <vt:lpstr>Prezentace aplikace PowerPoint</vt:lpstr>
      <vt:lpstr>Příklad 1:</vt:lpstr>
      <vt:lpstr>Příklad 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Změna paradigmatu uvažování: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-+//-+</dc:title>
  <dc:creator>Kostron</dc:creator>
  <cp:lastModifiedBy>Kostron</cp:lastModifiedBy>
  <cp:revision>32</cp:revision>
  <dcterms:created xsi:type="dcterms:W3CDTF">2015-06-22T15:56:08Z</dcterms:created>
  <dcterms:modified xsi:type="dcterms:W3CDTF">2015-06-25T07:09:07Z</dcterms:modified>
</cp:coreProperties>
</file>