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74" r:id="rId6"/>
    <p:sldId id="272" r:id="rId7"/>
    <p:sldId id="273" r:id="rId8"/>
    <p:sldId id="29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D9BA4D-7E88-473A-9F68-87C870D16C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B46BEAF-9A07-40CF-9B9A-319330661B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5EACB0-1828-40B3-A86E-28F47F6DB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0FC77-6C17-428F-BF61-2AB6FDEC86B9}" type="datetimeFigureOut">
              <a:rPr lang="cs-CZ" smtClean="0"/>
              <a:t>14.05.2019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0BB895-D68F-4748-926F-6500EA7C3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0B4B4D-6752-4421-B843-B153669A3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941F-A45F-4950-855A-80FFA0FD20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386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BB5490-2CC7-4FAA-89DE-E65C87586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9181BC7-605B-40F6-8CE6-AD3C760A48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645321-BCBF-4DB6-BDFF-59FB15D07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0FC77-6C17-428F-BF61-2AB6FDEC86B9}" type="datetimeFigureOut">
              <a:rPr lang="cs-CZ" smtClean="0"/>
              <a:t>14.05.2019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F6BBCE-F72F-4358-A73B-97F32C8C9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9D7DD7-B03B-46BA-B795-7CABFFB33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941F-A45F-4950-855A-80FFA0FD20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66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C9C2151-767B-4180-8FC3-5EDB790B1C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8CFC6F1-0382-47A4-8DB5-F8F5971B3D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511A9A-E9D6-4E3C-8A16-BE8BE6DC9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0FC77-6C17-428F-BF61-2AB6FDEC86B9}" type="datetimeFigureOut">
              <a:rPr lang="cs-CZ" smtClean="0"/>
              <a:t>14.05.2019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FD351E-580E-4DE3-A164-4EDCF578C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66E6C3-71D6-4770-B291-70F07D127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941F-A45F-4950-855A-80FFA0FD20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78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5889DF-4830-4B9A-9039-0B87CBCEF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72B073-18EB-4587-8428-36BDC2903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55BDD9-EAA9-4E86-ACC7-BF7244FDE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0FC77-6C17-428F-BF61-2AB6FDEC86B9}" type="datetimeFigureOut">
              <a:rPr lang="cs-CZ" smtClean="0"/>
              <a:t>14.05.2019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F09127-C967-4A05-8975-F1C291C6C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373148-1BCF-4D36-9627-ED8908AD3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941F-A45F-4950-855A-80FFA0FD20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077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A22E24-A25E-4E08-A1E3-F1E36CF9A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036D32-82A8-4513-9EF6-A0932B9D8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1AEC18-CA57-4FC2-A284-B9384B3E6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0FC77-6C17-428F-BF61-2AB6FDEC86B9}" type="datetimeFigureOut">
              <a:rPr lang="cs-CZ" smtClean="0"/>
              <a:t>14.05.2019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1B48E4-4ACC-4B2E-BFC7-D268E4C62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D79690-58A0-4C66-A8D4-EEC52E504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941F-A45F-4950-855A-80FFA0FD20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257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2B7C92-66CA-4BEB-958C-459AE316B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9C1360-0F1D-4D06-B132-069678457D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1B8F91C-3847-460A-A616-89FFA4A4A4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3905E8-C2EB-465A-893C-90CBF17D1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0FC77-6C17-428F-BF61-2AB6FDEC86B9}" type="datetimeFigureOut">
              <a:rPr lang="cs-CZ" smtClean="0"/>
              <a:t>14.05.2019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6A7DEB1-6B3C-4E64-9E42-E35480F49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44BBF41-AB3F-4E0B-9EB9-4A43E8E68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941F-A45F-4950-855A-80FFA0FD20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114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AEF0EF-ECCB-4D09-9633-DADBBA9BA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17A1AB2-C616-40D9-AB32-C30FC1426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D224F89-BC70-4AA8-8BD5-965C91364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DBE4835-AF5E-4A36-9BE7-A8F8BDD628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60CB51E-0166-4FD1-8FC2-7F7376EE02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DA6C5D9-1760-43EA-9072-35D86F3D6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0FC77-6C17-428F-BF61-2AB6FDEC86B9}" type="datetimeFigureOut">
              <a:rPr lang="cs-CZ" smtClean="0"/>
              <a:t>14.05.2019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BA18653-062A-41C1-AD1E-290C1107C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59AE712-8364-4FD5-923D-D5A512441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941F-A45F-4950-855A-80FFA0FD20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50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E347E7-8099-4FCE-8B65-436C1B0E5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551D62A-D83D-44D3-9451-64A3A3506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0FC77-6C17-428F-BF61-2AB6FDEC86B9}" type="datetimeFigureOut">
              <a:rPr lang="cs-CZ" smtClean="0"/>
              <a:t>14.05.2019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9810139-6486-4D4F-9E8C-F347361C9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BC7496E-2019-405E-A7DB-B79159767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941F-A45F-4950-855A-80FFA0FD20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376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A1536C2-7442-4564-BF76-95185AF31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0FC77-6C17-428F-BF61-2AB6FDEC86B9}" type="datetimeFigureOut">
              <a:rPr lang="cs-CZ" smtClean="0"/>
              <a:t>14.05.2019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A8F8053-3770-40A8-9015-64F692E5D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3EC4950-FE40-49BC-A361-EC4E06649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941F-A45F-4950-855A-80FFA0FD20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75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2B23E5-1085-489D-8C84-FC60B0A08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6C50F3-3CD1-48E6-A6AE-A391D6801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B34FD7F-E752-4AEE-AD1D-108891B29F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00D15B-7F32-4A66-9EAA-8B2C116EB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0FC77-6C17-428F-BF61-2AB6FDEC86B9}" type="datetimeFigureOut">
              <a:rPr lang="cs-CZ" smtClean="0"/>
              <a:t>14.05.2019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927075-71C7-4769-ACFC-48731A42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91A30FF-C2FA-4D16-930D-B329D0337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941F-A45F-4950-855A-80FFA0FD20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2942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C6C26D-BD65-41ED-8A12-8D0574D01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62C4E13-9AB1-466A-A35B-7267C01D8D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167DB2D-F009-4A55-BA5B-E2FBD5B5BC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555F5E6-AC82-4400-B1A3-7B910703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0FC77-6C17-428F-BF61-2AB6FDEC86B9}" type="datetimeFigureOut">
              <a:rPr lang="cs-CZ" smtClean="0"/>
              <a:t>14.05.2019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E69638E-23E0-4DFB-8B39-F370FBA2B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6F3DF0-49F3-48A6-814C-D9E7F782D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941F-A45F-4950-855A-80FFA0FD20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256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8C3F4DA-F23B-41C2-896B-390CB7394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96340CA-384D-47CB-89FD-C30EB2E8B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6EEBA2-A31B-44BD-BDAF-9835FBA417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0FC77-6C17-428F-BF61-2AB6FDEC86B9}" type="datetimeFigureOut">
              <a:rPr lang="cs-CZ" smtClean="0"/>
              <a:t>14.05.2019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19BF20-9ED6-480F-919A-426869990B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993B3C-F52A-4F21-90B7-22F12F7C58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8941F-A45F-4950-855A-80FFA0FD20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82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845975-3AD3-4EAE-9345-C9B0A57765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Dynamika vize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97776AE-0E5B-455E-BC66-4F86D735B5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 rozvoje a naplňování vize  pohledem </a:t>
            </a:r>
          </a:p>
          <a:p>
            <a:r>
              <a:rPr lang="cs-CZ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„dynamiky systémů“ - zpětnovazebné procesy.</a:t>
            </a:r>
            <a:endParaRPr lang="en-US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4488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008" y="1475012"/>
            <a:ext cx="6245352" cy="5093208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130588" y="3641722"/>
            <a:ext cx="172819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 Mezera, rozdíl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(tvůrčí napětí) 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135560" y="363261"/>
            <a:ext cx="72008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Dynamika vize.</a:t>
            </a:r>
          </a:p>
          <a:p>
            <a:r>
              <a:rPr lang="cs-CZ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 vývoje vize, co její realizaci posiluje (ale i oslabuje) </a:t>
            </a:r>
          </a:p>
          <a:p>
            <a:r>
              <a:rPr lang="cs-CZ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ukazují následující zpětnovazebné diagramy :</a:t>
            </a:r>
          </a:p>
          <a:p>
            <a:endParaRPr lang="cs-CZ" sz="14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135560" y="501317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skutečnost</a:t>
            </a:r>
            <a:endParaRPr lang="en-US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531604" y="27845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vize</a:t>
            </a:r>
            <a:endParaRPr lang="en-US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521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2266" y="1933956"/>
            <a:ext cx="4887468" cy="2990088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5447928" y="3462699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Z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713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090" y="1746504"/>
            <a:ext cx="7703820" cy="3364992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 flipH="1">
            <a:off x="7029128" y="3861048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Z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882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739" y="1645920"/>
            <a:ext cx="7534656" cy="356616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3935760" y="3569114"/>
            <a:ext cx="3561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Z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986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592" y="625728"/>
            <a:ext cx="7613904" cy="5918792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6672064" y="2884856"/>
            <a:ext cx="7200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Z 1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019095" y="2099303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latin typeface="Corbel" panose="020B0503020204020204" pitchFamily="34" charset="0"/>
              </a:rPr>
              <a:t>DÍLČÍ „VÝHRY“</a:t>
            </a:r>
            <a:endParaRPr lang="en-US" sz="1400" b="1" dirty="0">
              <a:latin typeface="Corbel" panose="020B0503020204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004212" y="548681"/>
            <a:ext cx="20332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latin typeface="Corbel" panose="020B0503020204020204" pitchFamily="34" charset="0"/>
              </a:rPr>
              <a:t>DŮVĚRYHODNOST </a:t>
            </a:r>
          </a:p>
          <a:p>
            <a:r>
              <a:rPr lang="cs-CZ" sz="1400" b="1" dirty="0">
                <a:latin typeface="Corbel" panose="020B0503020204020204" pitchFamily="34" charset="0"/>
              </a:rPr>
              <a:t>I PRO PASIVNÍ</a:t>
            </a:r>
          </a:p>
          <a:p>
            <a:endParaRPr lang="en-US" sz="1400" b="1" dirty="0">
              <a:latin typeface="Corbel" panose="020B0503020204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883598" y="1025735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latin typeface="Corbel" panose="020B0503020204020204" pitchFamily="34" charset="0"/>
              </a:rPr>
              <a:t>NABÍZENÁ  PODPORA</a:t>
            </a:r>
            <a:endParaRPr lang="en-US" sz="1400" b="1" dirty="0">
              <a:latin typeface="Corbel" panose="020B0503020204020204" pitchFamily="34" charset="0"/>
            </a:endParaRPr>
          </a:p>
        </p:txBody>
      </p:sp>
      <p:sp>
        <p:nvSpPr>
          <p:cNvPr id="7" name="Zahnutá šipka nahoru 6"/>
          <p:cNvSpPr/>
          <p:nvPr/>
        </p:nvSpPr>
        <p:spPr>
          <a:xfrm rot="17716048">
            <a:off x="8116137" y="1944188"/>
            <a:ext cx="2747506" cy="754231"/>
          </a:xfrm>
          <a:prstGeom prst="curvedUpArrow">
            <a:avLst>
              <a:gd name="adj1" fmla="val 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Zahnutá šipka nahoru 7"/>
          <p:cNvSpPr/>
          <p:nvPr/>
        </p:nvSpPr>
        <p:spPr>
          <a:xfrm rot="10019467">
            <a:off x="6277036" y="469585"/>
            <a:ext cx="2470624" cy="312289"/>
          </a:xfrm>
          <a:prstGeom prst="curvedUpArrow">
            <a:avLst>
              <a:gd name="adj1" fmla="val 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Zahnutá šipka doprava 8"/>
          <p:cNvSpPr/>
          <p:nvPr/>
        </p:nvSpPr>
        <p:spPr>
          <a:xfrm rot="20520546">
            <a:off x="5621562" y="1325690"/>
            <a:ext cx="419550" cy="1190746"/>
          </a:xfrm>
          <a:prstGeom prst="curvedRightArrow">
            <a:avLst>
              <a:gd name="adj1" fmla="val 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205620" y="863134"/>
            <a:ext cx="11391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Z 2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128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092" y="1193299"/>
            <a:ext cx="7671816" cy="4379976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3719736" y="3501008"/>
            <a:ext cx="3561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Z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919536" y="6030891"/>
            <a:ext cx="88780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(podle Peter </a:t>
            </a:r>
            <a:r>
              <a:rPr lang="cs-CZ" sz="1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Senge</a:t>
            </a:r>
            <a:r>
              <a:rPr lang="cs-CZ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sz="1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cs-CZ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1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Fifth</a:t>
            </a:r>
            <a:r>
              <a:rPr lang="cs-CZ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1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Discipline</a:t>
            </a:r>
            <a:r>
              <a:rPr lang="cs-CZ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cs-CZ" sz="1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cs-CZ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1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Culture</a:t>
            </a:r>
            <a:r>
              <a:rPr lang="cs-CZ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1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cs-CZ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1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Learning</a:t>
            </a:r>
            <a:r>
              <a:rPr lang="cs-CZ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1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Organizations</a:t>
            </a:r>
            <a:r>
              <a:rPr lang="cs-CZ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742656" y="3748391"/>
            <a:ext cx="16576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POLARIZACE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234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 rot="20868311">
            <a:off x="2711037" y="1626511"/>
            <a:ext cx="6768752" cy="438125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ál 2"/>
          <p:cNvSpPr/>
          <p:nvPr/>
        </p:nvSpPr>
        <p:spPr>
          <a:xfrm rot="20867832">
            <a:off x="3262784" y="2025872"/>
            <a:ext cx="5544616" cy="345138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ál 3"/>
          <p:cNvSpPr/>
          <p:nvPr/>
        </p:nvSpPr>
        <p:spPr>
          <a:xfrm>
            <a:off x="5396603" y="3068960"/>
            <a:ext cx="1296144" cy="122413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ál 4"/>
          <p:cNvSpPr/>
          <p:nvPr/>
        </p:nvSpPr>
        <p:spPr>
          <a:xfrm>
            <a:off x="4031976" y="3687791"/>
            <a:ext cx="962200" cy="96534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ál 5"/>
          <p:cNvSpPr/>
          <p:nvPr/>
        </p:nvSpPr>
        <p:spPr>
          <a:xfrm>
            <a:off x="6952516" y="2780928"/>
            <a:ext cx="1080035" cy="103326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ál 6"/>
          <p:cNvSpPr/>
          <p:nvPr/>
        </p:nvSpPr>
        <p:spPr>
          <a:xfrm rot="20416606">
            <a:off x="4474389" y="332655"/>
            <a:ext cx="1387042" cy="10801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ovéPole 7"/>
          <p:cNvSpPr txBox="1"/>
          <p:nvPr/>
        </p:nvSpPr>
        <p:spPr>
          <a:xfrm rot="20432009">
            <a:off x="4086418" y="3779059"/>
            <a:ext cx="982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Praxe</a:t>
            </a:r>
          </a:p>
          <a:p>
            <a:r>
              <a:rPr lang="cs-C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(jak?)</a:t>
            </a:r>
            <a:endParaRPr lang="en-US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 rot="20729978">
            <a:off x="6944886" y="2952720"/>
            <a:ext cx="1095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Dialog</a:t>
            </a:r>
          </a:p>
          <a:p>
            <a:r>
              <a:rPr lang="cs-C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(proč?)</a:t>
            </a:r>
            <a:endParaRPr lang="en-US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Zahnutá šipka dolů 9"/>
          <p:cNvSpPr/>
          <p:nvPr/>
        </p:nvSpPr>
        <p:spPr>
          <a:xfrm rot="19924696">
            <a:off x="6433258" y="2801789"/>
            <a:ext cx="658139" cy="268931"/>
          </a:xfrm>
          <a:prstGeom prst="curvedDownArrow">
            <a:avLst>
              <a:gd name="adj1" fmla="val 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Zahnutá šipka dolů 10"/>
          <p:cNvSpPr/>
          <p:nvPr/>
        </p:nvSpPr>
        <p:spPr>
          <a:xfrm rot="9762579">
            <a:off x="4963100" y="4371877"/>
            <a:ext cx="692081" cy="254068"/>
          </a:xfrm>
          <a:prstGeom prst="curvedDownArrow">
            <a:avLst>
              <a:gd name="adj1" fmla="val 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Zahnutá šipka nahoru 11"/>
          <p:cNvSpPr/>
          <p:nvPr/>
        </p:nvSpPr>
        <p:spPr>
          <a:xfrm rot="9721044" flipH="1">
            <a:off x="3893652" y="2274958"/>
            <a:ext cx="3548683" cy="886700"/>
          </a:xfrm>
          <a:prstGeom prst="curvedUpArrow">
            <a:avLst>
              <a:gd name="adj1" fmla="val 29019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Zahnutá šipka dolů 12"/>
          <p:cNvSpPr/>
          <p:nvPr/>
        </p:nvSpPr>
        <p:spPr>
          <a:xfrm rot="9785124">
            <a:off x="4702972" y="4308551"/>
            <a:ext cx="3410149" cy="829007"/>
          </a:xfrm>
          <a:prstGeom prst="curvedDownArrow">
            <a:avLst>
              <a:gd name="adj1" fmla="val 49917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 rot="20910896">
            <a:off x="4552818" y="549551"/>
            <a:ext cx="16454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Vize (co?)</a:t>
            </a:r>
          </a:p>
          <a:p>
            <a:r>
              <a:rPr lang="cs-C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hodnoty</a:t>
            </a:r>
            <a:endParaRPr lang="en-US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 rot="20634558">
            <a:off x="5472241" y="3190029"/>
            <a:ext cx="14236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Motivy, potřeby,</a:t>
            </a:r>
          </a:p>
          <a:p>
            <a:r>
              <a:rPr lang="cs-C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cíle</a:t>
            </a:r>
            <a:endParaRPr lang="en-US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Zahnutá šipka doleva 16"/>
          <p:cNvSpPr/>
          <p:nvPr/>
        </p:nvSpPr>
        <p:spPr>
          <a:xfrm rot="20029510">
            <a:off x="6517412" y="4164781"/>
            <a:ext cx="366029" cy="764040"/>
          </a:xfrm>
          <a:prstGeom prst="curvedLeftArrow">
            <a:avLst>
              <a:gd name="adj1" fmla="val 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Zahnutá šipka doleva 17"/>
          <p:cNvSpPr/>
          <p:nvPr/>
        </p:nvSpPr>
        <p:spPr>
          <a:xfrm rot="9470382">
            <a:off x="5297801" y="2475266"/>
            <a:ext cx="310407" cy="701249"/>
          </a:xfrm>
          <a:prstGeom prst="curvedLeftArrow">
            <a:avLst>
              <a:gd name="adj1" fmla="val 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Zahnutá šipka nahoru 18"/>
          <p:cNvSpPr/>
          <p:nvPr/>
        </p:nvSpPr>
        <p:spPr>
          <a:xfrm rot="13618187">
            <a:off x="5528866" y="1063211"/>
            <a:ext cx="3322132" cy="731520"/>
          </a:xfrm>
          <a:prstGeom prst="curvedUpArrow">
            <a:avLst>
              <a:gd name="adj1" fmla="val 0"/>
              <a:gd name="adj2" fmla="val 50000"/>
              <a:gd name="adj3" fmla="val 176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Zahnutá šipka nahoru 19"/>
          <p:cNvSpPr/>
          <p:nvPr/>
        </p:nvSpPr>
        <p:spPr>
          <a:xfrm rot="5893735">
            <a:off x="1795945" y="2031452"/>
            <a:ext cx="3681795" cy="989917"/>
          </a:xfrm>
          <a:prstGeom prst="curvedUpArrow">
            <a:avLst>
              <a:gd name="adj1" fmla="val 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Pravoúhlý trojúhelník 20"/>
          <p:cNvSpPr/>
          <p:nvPr/>
        </p:nvSpPr>
        <p:spPr>
          <a:xfrm>
            <a:off x="7968209" y="2626054"/>
            <a:ext cx="369469" cy="32031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vnoramenný trojúhelník 21"/>
          <p:cNvSpPr/>
          <p:nvPr/>
        </p:nvSpPr>
        <p:spPr>
          <a:xfrm rot="4291686">
            <a:off x="4120012" y="624600"/>
            <a:ext cx="388224" cy="27268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ovéPole 22"/>
          <p:cNvSpPr txBox="1"/>
          <p:nvPr/>
        </p:nvSpPr>
        <p:spPr>
          <a:xfrm rot="20371582">
            <a:off x="4461186" y="2476664"/>
            <a:ext cx="2198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Subjektivní  znalosti                                         (</a:t>
            </a:r>
            <a:r>
              <a:rPr lang="cs-CZ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tacit</a:t>
            </a:r>
            <a:r>
              <a:rPr lang="cs-C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 rot="20347483">
            <a:off x="5503827" y="4329968"/>
            <a:ext cx="20409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Objektivní znalosti</a:t>
            </a:r>
          </a:p>
          <a:p>
            <a:r>
              <a:rPr lang="cs-C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(</a:t>
            </a:r>
            <a:r>
              <a:rPr lang="cs-CZ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expli</a:t>
            </a:r>
            <a:r>
              <a:rPr lang="cs-C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cit )</a:t>
            </a:r>
            <a:endParaRPr lang="en-US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8337677" y="549550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Vnější prostředí          (ekosystém)</a:t>
            </a:r>
            <a:endParaRPr lang="en-US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1841594" y="5962500"/>
            <a:ext cx="2736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Sdílený kontext</a:t>
            </a:r>
          </a:p>
          <a:p>
            <a:r>
              <a:rPr lang="cs-C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cs-CZ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shared</a:t>
            </a:r>
            <a:r>
              <a:rPr lang="cs-C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context</a:t>
            </a:r>
            <a:r>
              <a:rPr lang="cs-C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7824192" y="5945540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Suma znalostí (</a:t>
            </a:r>
            <a:r>
              <a:rPr lang="cs-CZ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knowledge</a:t>
            </a:r>
            <a:r>
              <a:rPr lang="cs-C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assets</a:t>
            </a:r>
            <a:r>
              <a:rPr lang="cs-C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9" name="Přímá spojnice se šipkou 28"/>
          <p:cNvCxnSpPr>
            <a:stCxn id="26" idx="0"/>
          </p:cNvCxnSpPr>
          <p:nvPr/>
        </p:nvCxnSpPr>
        <p:spPr>
          <a:xfrm flipV="1">
            <a:off x="3209746" y="5314427"/>
            <a:ext cx="60027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>
            <a:stCxn id="27" idx="0"/>
          </p:cNvCxnSpPr>
          <p:nvPr/>
        </p:nvCxnSpPr>
        <p:spPr>
          <a:xfrm flipH="1" flipV="1">
            <a:off x="8175658" y="5038643"/>
            <a:ext cx="872671" cy="9068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1841593" y="349495"/>
            <a:ext cx="187814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Dynamický</a:t>
            </a:r>
          </a:p>
          <a:p>
            <a:r>
              <a:rPr lang="cs-C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systém</a:t>
            </a:r>
          </a:p>
          <a:p>
            <a:r>
              <a:rPr lang="cs-C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tvorby znalostí</a:t>
            </a:r>
          </a:p>
          <a:p>
            <a:r>
              <a:rPr lang="cs-CZ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(podle </a:t>
            </a:r>
            <a:r>
              <a:rPr lang="cs-CZ" sz="14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Ikurio</a:t>
            </a:r>
            <a:r>
              <a:rPr lang="cs-CZ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cs-CZ" sz="14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Nonaky</a:t>
            </a:r>
            <a:r>
              <a:rPr lang="cs-CZ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0772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139</Words>
  <Application>Microsoft Office PowerPoint</Application>
  <PresentationFormat>Širokoúhlá obrazovka</PresentationFormat>
  <Paragraphs>41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Corbel</vt:lpstr>
      <vt:lpstr>Tahoma</vt:lpstr>
      <vt:lpstr>Motiv Office</vt:lpstr>
      <vt:lpstr>Dynamika vize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Dynamika vize</dc:title>
  <dc:creator>Lubomir Kostron</dc:creator>
  <cp:lastModifiedBy>Lubomir Kostron</cp:lastModifiedBy>
  <cp:revision>1</cp:revision>
  <dcterms:created xsi:type="dcterms:W3CDTF">2019-05-14T06:26:21Z</dcterms:created>
  <dcterms:modified xsi:type="dcterms:W3CDTF">2019-05-14T06:29:14Z</dcterms:modified>
</cp:coreProperties>
</file>