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8" r:id="rId3"/>
    <p:sldId id="290" r:id="rId4"/>
    <p:sldId id="256" r:id="rId5"/>
    <p:sldId id="278" r:id="rId6"/>
    <p:sldId id="281" r:id="rId7"/>
    <p:sldId id="279" r:id="rId8"/>
    <p:sldId id="280" r:id="rId9"/>
    <p:sldId id="287" r:id="rId10"/>
    <p:sldId id="282" r:id="rId11"/>
    <p:sldId id="283" r:id="rId12"/>
    <p:sldId id="300" r:id="rId13"/>
    <p:sldId id="301" r:id="rId14"/>
    <p:sldId id="285" r:id="rId15"/>
    <p:sldId id="284" r:id="rId16"/>
    <p:sldId id="286" r:id="rId17"/>
    <p:sldId id="292" r:id="rId18"/>
    <p:sldId id="259" r:id="rId19"/>
    <p:sldId id="260" r:id="rId20"/>
    <p:sldId id="261" r:id="rId21"/>
    <p:sldId id="263" r:id="rId22"/>
    <p:sldId id="262" r:id="rId23"/>
    <p:sldId id="266" r:id="rId24"/>
    <p:sldId id="267" r:id="rId25"/>
    <p:sldId id="264" r:id="rId26"/>
    <p:sldId id="297" r:id="rId27"/>
    <p:sldId id="296" r:id="rId28"/>
    <p:sldId id="303" r:id="rId29"/>
    <p:sldId id="258" r:id="rId30"/>
    <p:sldId id="293" r:id="rId31"/>
    <p:sldId id="305" r:id="rId32"/>
    <p:sldId id="298" r:id="rId33"/>
    <p:sldId id="30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orient="horz" pos="220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5" d="100"/>
          <a:sy n="85" d="100"/>
        </p:scale>
        <p:origin x="-1301" y="-82"/>
      </p:cViewPr>
      <p:guideLst>
        <p:guide orient="horz" pos="2160"/>
        <p:guide orient="horz" pos="2205"/>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endParaRPr lang="en-US"/>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US"/>
          </a:p>
        </p:txBody>
      </p:sp>
      <p:sp>
        <p:nvSpPr>
          <p:cNvPr id="4" name="Zástupný symbol pro datum 3"/>
          <p:cNvSpPr>
            <a:spLocks noGrp="1"/>
          </p:cNvSpPr>
          <p:nvPr>
            <p:ph type="dt" sz="half" idx="10"/>
          </p:nvPr>
        </p:nvSpPr>
        <p:spPr/>
        <p:txBody>
          <a:bodyPr/>
          <a:lstStyle/>
          <a:p>
            <a:fld id="{8EE5854B-53DF-46A9-A2EF-2F5F9B2B8598}" type="datetimeFigureOut">
              <a:rPr lang="en-US" smtClean="0"/>
              <a:t>5/25/2019</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C0DDC0D5-83A7-4944-9AE1-787DF55A2664}" type="slidenum">
              <a:rPr lang="en-US" smtClean="0"/>
              <a:t>‹#›</a:t>
            </a:fld>
            <a:endParaRPr lang="en-US"/>
          </a:p>
        </p:txBody>
      </p:sp>
    </p:spTree>
    <p:extLst>
      <p:ext uri="{BB962C8B-B14F-4D97-AF65-F5344CB8AC3E}">
        <p14:creationId xmlns:p14="http://schemas.microsoft.com/office/powerpoint/2010/main" val="485722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p:cNvSpPr>
            <a:spLocks noGrp="1"/>
          </p:cNvSpPr>
          <p:nvPr>
            <p:ph type="dt" sz="half" idx="10"/>
          </p:nvPr>
        </p:nvSpPr>
        <p:spPr/>
        <p:txBody>
          <a:bodyPr/>
          <a:lstStyle/>
          <a:p>
            <a:fld id="{8EE5854B-53DF-46A9-A2EF-2F5F9B2B8598}" type="datetimeFigureOut">
              <a:rPr lang="en-US" smtClean="0"/>
              <a:t>5/25/2019</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C0DDC0D5-83A7-4944-9AE1-787DF55A2664}" type="slidenum">
              <a:rPr lang="en-US" smtClean="0"/>
              <a:t>‹#›</a:t>
            </a:fld>
            <a:endParaRPr lang="en-US"/>
          </a:p>
        </p:txBody>
      </p:sp>
    </p:spTree>
    <p:extLst>
      <p:ext uri="{BB962C8B-B14F-4D97-AF65-F5344CB8AC3E}">
        <p14:creationId xmlns:p14="http://schemas.microsoft.com/office/powerpoint/2010/main" val="2849849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endParaRPr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p:cNvSpPr>
            <a:spLocks noGrp="1"/>
          </p:cNvSpPr>
          <p:nvPr>
            <p:ph type="dt" sz="half" idx="10"/>
          </p:nvPr>
        </p:nvSpPr>
        <p:spPr/>
        <p:txBody>
          <a:bodyPr/>
          <a:lstStyle/>
          <a:p>
            <a:fld id="{8EE5854B-53DF-46A9-A2EF-2F5F9B2B8598}" type="datetimeFigureOut">
              <a:rPr lang="en-US" smtClean="0"/>
              <a:t>5/25/2019</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C0DDC0D5-83A7-4944-9AE1-787DF55A2664}" type="slidenum">
              <a:rPr lang="en-US" smtClean="0"/>
              <a:t>‹#›</a:t>
            </a:fld>
            <a:endParaRPr lang="en-US"/>
          </a:p>
        </p:txBody>
      </p:sp>
    </p:spTree>
    <p:extLst>
      <p:ext uri="{BB962C8B-B14F-4D97-AF65-F5344CB8AC3E}">
        <p14:creationId xmlns:p14="http://schemas.microsoft.com/office/powerpoint/2010/main" val="3882016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p:cNvSpPr>
            <a:spLocks noGrp="1"/>
          </p:cNvSpPr>
          <p:nvPr>
            <p:ph type="dt" sz="half" idx="10"/>
          </p:nvPr>
        </p:nvSpPr>
        <p:spPr/>
        <p:txBody>
          <a:bodyPr/>
          <a:lstStyle/>
          <a:p>
            <a:fld id="{8EE5854B-53DF-46A9-A2EF-2F5F9B2B8598}" type="datetimeFigureOut">
              <a:rPr lang="en-US" smtClean="0"/>
              <a:t>5/25/2019</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C0DDC0D5-83A7-4944-9AE1-787DF55A2664}" type="slidenum">
              <a:rPr lang="en-US" smtClean="0"/>
              <a:t>‹#›</a:t>
            </a:fld>
            <a:endParaRPr lang="en-US"/>
          </a:p>
        </p:txBody>
      </p:sp>
    </p:spTree>
    <p:extLst>
      <p:ext uri="{BB962C8B-B14F-4D97-AF65-F5344CB8AC3E}">
        <p14:creationId xmlns:p14="http://schemas.microsoft.com/office/powerpoint/2010/main" val="625366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endParaRPr lang="en-US"/>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8EE5854B-53DF-46A9-A2EF-2F5F9B2B8598}" type="datetimeFigureOut">
              <a:rPr lang="en-US" smtClean="0"/>
              <a:t>5/25/2019</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C0DDC0D5-83A7-4944-9AE1-787DF55A2664}" type="slidenum">
              <a:rPr lang="en-US" smtClean="0"/>
              <a:t>‹#›</a:t>
            </a:fld>
            <a:endParaRPr lang="en-US"/>
          </a:p>
        </p:txBody>
      </p:sp>
    </p:spTree>
    <p:extLst>
      <p:ext uri="{BB962C8B-B14F-4D97-AF65-F5344CB8AC3E}">
        <p14:creationId xmlns:p14="http://schemas.microsoft.com/office/powerpoint/2010/main" val="1877238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datum 4"/>
          <p:cNvSpPr>
            <a:spLocks noGrp="1"/>
          </p:cNvSpPr>
          <p:nvPr>
            <p:ph type="dt" sz="half" idx="10"/>
          </p:nvPr>
        </p:nvSpPr>
        <p:spPr/>
        <p:txBody>
          <a:bodyPr/>
          <a:lstStyle/>
          <a:p>
            <a:fld id="{8EE5854B-53DF-46A9-A2EF-2F5F9B2B8598}" type="datetimeFigureOut">
              <a:rPr lang="en-US" smtClean="0"/>
              <a:t>5/25/2019</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C0DDC0D5-83A7-4944-9AE1-787DF55A2664}" type="slidenum">
              <a:rPr lang="en-US" smtClean="0"/>
              <a:t>‹#›</a:t>
            </a:fld>
            <a:endParaRPr lang="en-US"/>
          </a:p>
        </p:txBody>
      </p:sp>
    </p:spTree>
    <p:extLst>
      <p:ext uri="{BB962C8B-B14F-4D97-AF65-F5344CB8AC3E}">
        <p14:creationId xmlns:p14="http://schemas.microsoft.com/office/powerpoint/2010/main" val="237176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endParaRPr lang="en-US"/>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Zástupný symbol pro datum 6"/>
          <p:cNvSpPr>
            <a:spLocks noGrp="1"/>
          </p:cNvSpPr>
          <p:nvPr>
            <p:ph type="dt" sz="half" idx="10"/>
          </p:nvPr>
        </p:nvSpPr>
        <p:spPr/>
        <p:txBody>
          <a:bodyPr/>
          <a:lstStyle/>
          <a:p>
            <a:fld id="{8EE5854B-53DF-46A9-A2EF-2F5F9B2B8598}" type="datetimeFigureOut">
              <a:rPr lang="en-US" smtClean="0"/>
              <a:t>5/25/2019</a:t>
            </a:fld>
            <a:endParaRPr lang="en-US"/>
          </a:p>
        </p:txBody>
      </p:sp>
      <p:sp>
        <p:nvSpPr>
          <p:cNvPr id="8" name="Zástupný symbol pro zápatí 7"/>
          <p:cNvSpPr>
            <a:spLocks noGrp="1"/>
          </p:cNvSpPr>
          <p:nvPr>
            <p:ph type="ftr" sz="quarter" idx="11"/>
          </p:nvPr>
        </p:nvSpPr>
        <p:spPr/>
        <p:txBody>
          <a:bodyPr/>
          <a:lstStyle/>
          <a:p>
            <a:endParaRPr lang="en-US"/>
          </a:p>
        </p:txBody>
      </p:sp>
      <p:sp>
        <p:nvSpPr>
          <p:cNvPr id="9" name="Zástupný symbol pro číslo snímku 8"/>
          <p:cNvSpPr>
            <a:spLocks noGrp="1"/>
          </p:cNvSpPr>
          <p:nvPr>
            <p:ph type="sldNum" sz="quarter" idx="12"/>
          </p:nvPr>
        </p:nvSpPr>
        <p:spPr/>
        <p:txBody>
          <a:bodyPr/>
          <a:lstStyle/>
          <a:p>
            <a:fld id="{C0DDC0D5-83A7-4944-9AE1-787DF55A2664}" type="slidenum">
              <a:rPr lang="en-US" smtClean="0"/>
              <a:t>‹#›</a:t>
            </a:fld>
            <a:endParaRPr lang="en-US"/>
          </a:p>
        </p:txBody>
      </p:sp>
    </p:spTree>
    <p:extLst>
      <p:ext uri="{BB962C8B-B14F-4D97-AF65-F5344CB8AC3E}">
        <p14:creationId xmlns:p14="http://schemas.microsoft.com/office/powerpoint/2010/main" val="449982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datum 2"/>
          <p:cNvSpPr>
            <a:spLocks noGrp="1"/>
          </p:cNvSpPr>
          <p:nvPr>
            <p:ph type="dt" sz="half" idx="10"/>
          </p:nvPr>
        </p:nvSpPr>
        <p:spPr/>
        <p:txBody>
          <a:bodyPr/>
          <a:lstStyle/>
          <a:p>
            <a:fld id="{8EE5854B-53DF-46A9-A2EF-2F5F9B2B8598}" type="datetimeFigureOut">
              <a:rPr lang="en-US" smtClean="0"/>
              <a:t>5/25/2019</a:t>
            </a:fld>
            <a:endParaRPr lang="en-US"/>
          </a:p>
        </p:txBody>
      </p:sp>
      <p:sp>
        <p:nvSpPr>
          <p:cNvPr id="4" name="Zástupný symbol pro zápatí 3"/>
          <p:cNvSpPr>
            <a:spLocks noGrp="1"/>
          </p:cNvSpPr>
          <p:nvPr>
            <p:ph type="ftr" sz="quarter" idx="11"/>
          </p:nvPr>
        </p:nvSpPr>
        <p:spPr/>
        <p:txBody>
          <a:bodyPr/>
          <a:lstStyle/>
          <a:p>
            <a:endParaRPr lang="en-US"/>
          </a:p>
        </p:txBody>
      </p:sp>
      <p:sp>
        <p:nvSpPr>
          <p:cNvPr id="5" name="Zástupný symbol pro číslo snímku 4"/>
          <p:cNvSpPr>
            <a:spLocks noGrp="1"/>
          </p:cNvSpPr>
          <p:nvPr>
            <p:ph type="sldNum" sz="quarter" idx="12"/>
          </p:nvPr>
        </p:nvSpPr>
        <p:spPr/>
        <p:txBody>
          <a:bodyPr/>
          <a:lstStyle/>
          <a:p>
            <a:fld id="{C0DDC0D5-83A7-4944-9AE1-787DF55A2664}" type="slidenum">
              <a:rPr lang="en-US" smtClean="0"/>
              <a:t>‹#›</a:t>
            </a:fld>
            <a:endParaRPr lang="en-US"/>
          </a:p>
        </p:txBody>
      </p:sp>
    </p:spTree>
    <p:extLst>
      <p:ext uri="{BB962C8B-B14F-4D97-AF65-F5344CB8AC3E}">
        <p14:creationId xmlns:p14="http://schemas.microsoft.com/office/powerpoint/2010/main" val="789576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EE5854B-53DF-46A9-A2EF-2F5F9B2B8598}" type="datetimeFigureOut">
              <a:rPr lang="en-US" smtClean="0"/>
              <a:t>5/25/2019</a:t>
            </a:fld>
            <a:endParaRPr lang="en-US"/>
          </a:p>
        </p:txBody>
      </p:sp>
      <p:sp>
        <p:nvSpPr>
          <p:cNvPr id="3" name="Zástupný symbol pro zápatí 2"/>
          <p:cNvSpPr>
            <a:spLocks noGrp="1"/>
          </p:cNvSpPr>
          <p:nvPr>
            <p:ph type="ftr" sz="quarter" idx="11"/>
          </p:nvPr>
        </p:nvSpPr>
        <p:spPr/>
        <p:txBody>
          <a:bodyPr/>
          <a:lstStyle/>
          <a:p>
            <a:endParaRPr lang="en-US"/>
          </a:p>
        </p:txBody>
      </p:sp>
      <p:sp>
        <p:nvSpPr>
          <p:cNvPr id="4" name="Zástupný symbol pro číslo snímku 3"/>
          <p:cNvSpPr>
            <a:spLocks noGrp="1"/>
          </p:cNvSpPr>
          <p:nvPr>
            <p:ph type="sldNum" sz="quarter" idx="12"/>
          </p:nvPr>
        </p:nvSpPr>
        <p:spPr/>
        <p:txBody>
          <a:bodyPr/>
          <a:lstStyle/>
          <a:p>
            <a:fld id="{C0DDC0D5-83A7-4944-9AE1-787DF55A2664}" type="slidenum">
              <a:rPr lang="en-US" smtClean="0"/>
              <a:t>‹#›</a:t>
            </a:fld>
            <a:endParaRPr lang="en-US"/>
          </a:p>
        </p:txBody>
      </p:sp>
    </p:spTree>
    <p:extLst>
      <p:ext uri="{BB962C8B-B14F-4D97-AF65-F5344CB8AC3E}">
        <p14:creationId xmlns:p14="http://schemas.microsoft.com/office/powerpoint/2010/main" val="4209188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endParaRPr lang="en-US"/>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8EE5854B-53DF-46A9-A2EF-2F5F9B2B8598}" type="datetimeFigureOut">
              <a:rPr lang="en-US" smtClean="0"/>
              <a:t>5/25/2019</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C0DDC0D5-83A7-4944-9AE1-787DF55A2664}" type="slidenum">
              <a:rPr lang="en-US" smtClean="0"/>
              <a:t>‹#›</a:t>
            </a:fld>
            <a:endParaRPr lang="en-US"/>
          </a:p>
        </p:txBody>
      </p:sp>
    </p:spTree>
    <p:extLst>
      <p:ext uri="{BB962C8B-B14F-4D97-AF65-F5344CB8AC3E}">
        <p14:creationId xmlns:p14="http://schemas.microsoft.com/office/powerpoint/2010/main" val="3674467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endParaRPr lang="en-US"/>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8EE5854B-53DF-46A9-A2EF-2F5F9B2B8598}" type="datetimeFigureOut">
              <a:rPr lang="en-US" smtClean="0"/>
              <a:t>5/25/2019</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C0DDC0D5-83A7-4944-9AE1-787DF55A2664}" type="slidenum">
              <a:rPr lang="en-US" smtClean="0"/>
              <a:t>‹#›</a:t>
            </a:fld>
            <a:endParaRPr lang="en-US"/>
          </a:p>
        </p:txBody>
      </p:sp>
    </p:spTree>
    <p:extLst>
      <p:ext uri="{BB962C8B-B14F-4D97-AF65-F5344CB8AC3E}">
        <p14:creationId xmlns:p14="http://schemas.microsoft.com/office/powerpoint/2010/main" val="65785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endParaRPr lang="en-US"/>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E5854B-53DF-46A9-A2EF-2F5F9B2B8598}" type="datetimeFigureOut">
              <a:rPr lang="en-US" smtClean="0"/>
              <a:t>5/25/2019</a:t>
            </a:fld>
            <a:endParaRPr lang="en-US"/>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DDC0D5-83A7-4944-9AE1-787DF55A2664}" type="slidenum">
              <a:rPr lang="en-US" smtClean="0"/>
              <a:t>‹#›</a:t>
            </a:fld>
            <a:endParaRPr lang="en-US"/>
          </a:p>
        </p:txBody>
      </p:sp>
    </p:spTree>
    <p:extLst>
      <p:ext uri="{BB962C8B-B14F-4D97-AF65-F5344CB8AC3E}">
        <p14:creationId xmlns:p14="http://schemas.microsoft.com/office/powerpoint/2010/main" val="1412801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doi.org/10.1016/j.ufug.2007.07.001" TargetMode="External"/><Relationship Id="rId2" Type="http://schemas.openxmlformats.org/officeDocument/2006/relationships/hyperlink" Target="https://www.sciencedirect.com/science/article/pii/S1618866707000416#!"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259632" y="2492896"/>
            <a:ext cx="6408712" cy="2862322"/>
          </a:xfrm>
          <a:prstGeom prst="rect">
            <a:avLst/>
          </a:prstGeom>
          <a:noFill/>
        </p:spPr>
        <p:txBody>
          <a:bodyPr wrap="square" rtlCol="0">
            <a:spAutoFit/>
          </a:bodyPr>
          <a:lstStyle/>
          <a:p>
            <a:pPr algn="ctr"/>
            <a:r>
              <a:rPr lang="cs-CZ" sz="3200" b="1" dirty="0">
                <a:solidFill>
                  <a:srgbClr val="002060"/>
                </a:solidFill>
                <a:latin typeface="Tahoma" panose="020B0604030504040204" pitchFamily="34" charset="0"/>
                <a:ea typeface="Tahoma" panose="020B0604030504040204" pitchFamily="34" charset="0"/>
                <a:cs typeface="Tahoma" panose="020B0604030504040204" pitchFamily="34" charset="0"/>
              </a:rPr>
              <a:t>Co nabízí psychologie architektům a urbanistům </a:t>
            </a:r>
          </a:p>
          <a:p>
            <a:pPr algn="ctr"/>
            <a:endParaRPr lang="cs-CZ" sz="32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r>
              <a:rPr lang="cs-CZ" sz="2000" b="1" dirty="0">
                <a:solidFill>
                  <a:srgbClr val="002060"/>
                </a:solidFill>
                <a:latin typeface="Tahoma" panose="020B0604030504040204" pitchFamily="34" charset="0"/>
                <a:ea typeface="Tahoma" panose="020B0604030504040204" pitchFamily="34" charset="0"/>
                <a:cs typeface="Tahoma" panose="020B0604030504040204" pitchFamily="34" charset="0"/>
              </a:rPr>
              <a:t>Lubomír </a:t>
            </a:r>
            <a:r>
              <a:rPr lang="cs-CZ" sz="2000" b="1" dirty="0" err="1">
                <a:solidFill>
                  <a:srgbClr val="002060"/>
                </a:solidFill>
                <a:latin typeface="Tahoma" panose="020B0604030504040204" pitchFamily="34" charset="0"/>
                <a:ea typeface="Tahoma" panose="020B0604030504040204" pitchFamily="34" charset="0"/>
                <a:cs typeface="Tahoma" panose="020B0604030504040204" pitchFamily="34" charset="0"/>
              </a:rPr>
              <a:t>Kostroň</a:t>
            </a:r>
            <a:endParaRPr lang="cs-CZ" sz="20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endParaRPr lang="cs-CZ" sz="32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endParaRPr lang="en-US" sz="32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68732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39552" y="870992"/>
            <a:ext cx="8077272" cy="5016758"/>
          </a:xfrm>
          <a:prstGeom prst="rect">
            <a:avLst/>
          </a:prstGeom>
        </p:spPr>
        <p:txBody>
          <a:bodyPr wrap="square">
            <a:spAutoFit/>
          </a:bodyPr>
          <a:lstStyle/>
          <a:p>
            <a:pPr>
              <a:spcBef>
                <a:spcPct val="0"/>
              </a:spcBef>
              <a:buFontTx/>
              <a:buNone/>
            </a:pPr>
            <a:r>
              <a:rPr lang="cs-CZ" altLang="en-US" sz="2400" b="1" dirty="0">
                <a:solidFill>
                  <a:srgbClr val="191966"/>
                </a:solidFill>
                <a:latin typeface="Tahoma" pitchFamily="34" charset="0"/>
                <a:cs typeface="Tahoma" pitchFamily="34" charset="0"/>
              </a:rPr>
              <a:t>Vize budoucnosti měst </a:t>
            </a:r>
          </a:p>
          <a:p>
            <a:pPr>
              <a:spcBef>
                <a:spcPct val="0"/>
              </a:spcBef>
              <a:buFontTx/>
              <a:buNone/>
            </a:pPr>
            <a:r>
              <a:rPr lang="cs-CZ" altLang="en-US" sz="2000" b="1" dirty="0">
                <a:solidFill>
                  <a:srgbClr val="191966"/>
                </a:solidFill>
                <a:latin typeface="Tahoma" pitchFamily="34" charset="0"/>
                <a:cs typeface="Tahoma" pitchFamily="34" charset="0"/>
              </a:rPr>
              <a:t>ve strategických rozvojových materiálech většinou chybí. </a:t>
            </a:r>
          </a:p>
          <a:p>
            <a:pPr>
              <a:spcBef>
                <a:spcPct val="0"/>
              </a:spcBef>
              <a:buFontTx/>
              <a:buNone/>
            </a:pPr>
            <a:endParaRPr lang="cs-CZ" altLang="en-US" b="1" dirty="0">
              <a:solidFill>
                <a:srgbClr val="191966"/>
              </a:solidFill>
              <a:latin typeface="Tahoma" pitchFamily="34" charset="0"/>
              <a:cs typeface="Tahoma" pitchFamily="34" charset="0"/>
            </a:endParaRPr>
          </a:p>
          <a:p>
            <a:pPr>
              <a:spcBef>
                <a:spcPct val="0"/>
              </a:spcBef>
              <a:buFontTx/>
              <a:buNone/>
            </a:pPr>
            <a:r>
              <a:rPr lang="cs-CZ" altLang="en-US" b="1" dirty="0">
                <a:solidFill>
                  <a:srgbClr val="191966"/>
                </a:solidFill>
                <a:latin typeface="Tahoma" pitchFamily="34" charset="0"/>
                <a:cs typeface="Tahoma" pitchFamily="34" charset="0"/>
              </a:rPr>
              <a:t>Většinu obsahu strategických dokumentů tvoří analýzy současných předpokladů.</a:t>
            </a:r>
          </a:p>
          <a:p>
            <a:pPr>
              <a:spcBef>
                <a:spcPct val="0"/>
              </a:spcBef>
              <a:buFontTx/>
              <a:buNone/>
            </a:pPr>
            <a:endParaRPr lang="cs-CZ" altLang="en-US" b="1" dirty="0">
              <a:solidFill>
                <a:srgbClr val="191966"/>
              </a:solidFill>
              <a:latin typeface="Tahoma" pitchFamily="34" charset="0"/>
              <a:cs typeface="Tahoma" pitchFamily="34" charset="0"/>
            </a:endParaRPr>
          </a:p>
          <a:p>
            <a:pPr>
              <a:spcBef>
                <a:spcPct val="0"/>
              </a:spcBef>
              <a:buFontTx/>
              <a:buNone/>
            </a:pPr>
            <a:endParaRPr lang="cs-CZ" altLang="en-US" b="1" dirty="0">
              <a:solidFill>
                <a:srgbClr val="191966"/>
              </a:solidFill>
              <a:latin typeface="Tahoma" pitchFamily="34" charset="0"/>
              <a:cs typeface="Tahoma" pitchFamily="34" charset="0"/>
            </a:endParaRPr>
          </a:p>
          <a:p>
            <a:pPr>
              <a:spcBef>
                <a:spcPct val="0"/>
              </a:spcBef>
              <a:buFontTx/>
              <a:buNone/>
            </a:pPr>
            <a:r>
              <a:rPr lang="cs-CZ" altLang="en-US" b="1" dirty="0">
                <a:solidFill>
                  <a:srgbClr val="191966"/>
                </a:solidFill>
                <a:latin typeface="Tahoma" pitchFamily="34" charset="0"/>
                <a:cs typeface="Tahoma" pitchFamily="34" charset="0"/>
              </a:rPr>
              <a:t>Vize cílů by měly být obsahem programů vůdců a politických stran.</a:t>
            </a:r>
          </a:p>
          <a:p>
            <a:pPr>
              <a:spcBef>
                <a:spcPct val="0"/>
              </a:spcBef>
              <a:buFontTx/>
              <a:buNone/>
            </a:pPr>
            <a:endParaRPr lang="cs-CZ" altLang="en-US" sz="2400" b="1" dirty="0">
              <a:solidFill>
                <a:srgbClr val="191966"/>
              </a:solidFill>
              <a:latin typeface="Tahoma" pitchFamily="34" charset="0"/>
              <a:cs typeface="Tahoma" pitchFamily="34" charset="0"/>
            </a:endParaRPr>
          </a:p>
          <a:p>
            <a:pPr>
              <a:spcBef>
                <a:spcPct val="0"/>
              </a:spcBef>
              <a:buFontTx/>
              <a:buNone/>
            </a:pPr>
            <a:r>
              <a:rPr lang="cs-CZ" altLang="en-US" sz="2400" b="1" dirty="0">
                <a:solidFill>
                  <a:srgbClr val="191966"/>
                </a:solidFill>
                <a:latin typeface="Tahoma" pitchFamily="34" charset="0"/>
                <a:cs typeface="Tahoma" pitchFamily="34" charset="0"/>
              </a:rPr>
              <a:t>Co chceme, je věcí srdce </a:t>
            </a:r>
            <a:r>
              <a:rPr lang="cs-CZ" altLang="en-US" sz="2400" b="1" i="1" dirty="0">
                <a:solidFill>
                  <a:srgbClr val="191966"/>
                </a:solidFill>
                <a:latin typeface="Tahoma" pitchFamily="34" charset="0"/>
                <a:cs typeface="Tahoma" pitchFamily="34" charset="0"/>
              </a:rPr>
              <a:t>(</a:t>
            </a:r>
            <a:r>
              <a:rPr lang="cs-CZ" altLang="en-US" sz="2000" b="1" i="1" dirty="0">
                <a:solidFill>
                  <a:srgbClr val="191966"/>
                </a:solidFill>
                <a:latin typeface="Tahoma" pitchFamily="34" charset="0"/>
                <a:cs typeface="Tahoma" pitchFamily="34" charset="0"/>
              </a:rPr>
              <a:t>ne vědy. Strategie není produktem analýz)  ---</a:t>
            </a:r>
            <a:r>
              <a:rPr lang="cs-CZ" altLang="en-US" sz="2000" b="1" dirty="0">
                <a:solidFill>
                  <a:srgbClr val="191966"/>
                </a:solidFill>
                <a:latin typeface="Tahoma" pitchFamily="34" charset="0"/>
                <a:cs typeface="Tahoma" pitchFamily="34" charset="0"/>
              </a:rPr>
              <a:t> </a:t>
            </a:r>
          </a:p>
          <a:p>
            <a:pPr>
              <a:spcBef>
                <a:spcPct val="0"/>
              </a:spcBef>
              <a:buFontTx/>
              <a:buNone/>
            </a:pPr>
            <a:endParaRPr lang="cs-CZ" altLang="en-US" sz="2400" b="1" dirty="0">
              <a:solidFill>
                <a:srgbClr val="191966"/>
              </a:solidFill>
              <a:latin typeface="Tahoma" pitchFamily="34" charset="0"/>
              <a:cs typeface="Tahoma" pitchFamily="34" charset="0"/>
            </a:endParaRPr>
          </a:p>
          <a:p>
            <a:pPr>
              <a:spcBef>
                <a:spcPct val="0"/>
              </a:spcBef>
              <a:buFontTx/>
              <a:buNone/>
            </a:pPr>
            <a:r>
              <a:rPr lang="cs-CZ" altLang="en-US" sz="2400" b="1" dirty="0">
                <a:solidFill>
                  <a:srgbClr val="191966"/>
                </a:solidFill>
                <a:latin typeface="Tahoma" pitchFamily="34" charset="0"/>
                <a:cs typeface="Tahoma" pitchFamily="34" charset="0"/>
              </a:rPr>
              <a:t>jak k tomu dojít, pak rozumu </a:t>
            </a:r>
            <a:r>
              <a:rPr lang="cs-CZ" altLang="en-US" sz="2000" b="1" dirty="0">
                <a:solidFill>
                  <a:srgbClr val="191966"/>
                </a:solidFill>
                <a:latin typeface="Tahoma" pitchFamily="34" charset="0"/>
                <a:cs typeface="Tahoma" pitchFamily="34" charset="0"/>
              </a:rPr>
              <a:t>(v politice kompromisů).  </a:t>
            </a:r>
          </a:p>
          <a:p>
            <a:pPr>
              <a:spcBef>
                <a:spcPct val="0"/>
              </a:spcBef>
              <a:buFontTx/>
              <a:buNone/>
            </a:pPr>
            <a:endParaRPr lang="cs-CZ" altLang="en-US" sz="2400" b="1" dirty="0">
              <a:solidFill>
                <a:srgbClr val="191966"/>
              </a:solidFill>
              <a:latin typeface="Tahoma" pitchFamily="34" charset="0"/>
              <a:cs typeface="Tahoma" pitchFamily="34" charset="0"/>
            </a:endParaRPr>
          </a:p>
          <a:p>
            <a:pPr>
              <a:spcBef>
                <a:spcPct val="0"/>
              </a:spcBef>
              <a:buFontTx/>
              <a:buNone/>
            </a:pPr>
            <a:r>
              <a:rPr lang="cs-CZ" altLang="en-US" sz="2400" b="1" dirty="0">
                <a:solidFill>
                  <a:srgbClr val="191966"/>
                </a:solidFill>
                <a:latin typeface="Tahoma" pitchFamily="34" charset="0"/>
                <a:cs typeface="Tahoma" pitchFamily="34" charset="0"/>
              </a:rPr>
              <a:t>                       Příklady prezentací vizí ….</a:t>
            </a:r>
            <a:endParaRPr lang="en-US" altLang="en-US" sz="2400" b="1" dirty="0">
              <a:solidFill>
                <a:srgbClr val="191966"/>
              </a:solidFill>
              <a:latin typeface="Tahoma" pitchFamily="34" charset="0"/>
              <a:cs typeface="Tahoma" pitchFamily="34" charset="0"/>
            </a:endParaRPr>
          </a:p>
        </p:txBody>
      </p:sp>
    </p:spTree>
    <p:extLst>
      <p:ext uri="{BB962C8B-B14F-4D97-AF65-F5344CB8AC3E}">
        <p14:creationId xmlns:p14="http://schemas.microsoft.com/office/powerpoint/2010/main" val="1807563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Obráze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1150"/>
            <a:ext cx="9144000" cy="623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0315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5827"/>
            <a:ext cx="9144000" cy="5046345"/>
          </a:xfrm>
          <a:prstGeom prst="rect">
            <a:avLst/>
          </a:prstGeom>
        </p:spPr>
      </p:pic>
    </p:spTree>
    <p:extLst>
      <p:ext uri="{BB962C8B-B14F-4D97-AF65-F5344CB8AC3E}">
        <p14:creationId xmlns:p14="http://schemas.microsoft.com/office/powerpoint/2010/main" val="207280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66" y="1124744"/>
            <a:ext cx="8919052" cy="4680519"/>
          </a:xfrm>
          <a:prstGeom prst="rect">
            <a:avLst/>
          </a:prstGeom>
        </p:spPr>
      </p:pic>
    </p:spTree>
    <p:extLst>
      <p:ext uri="{BB962C8B-B14F-4D97-AF65-F5344CB8AC3E}">
        <p14:creationId xmlns:p14="http://schemas.microsoft.com/office/powerpoint/2010/main" val="4063636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43708" y="0"/>
            <a:ext cx="525658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6291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Obráze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5363" y="0"/>
            <a:ext cx="4613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5487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353" y="1484784"/>
            <a:ext cx="8463604" cy="3816424"/>
          </a:xfrm>
          <a:prstGeom prst="rect">
            <a:avLst/>
          </a:prstGeom>
        </p:spPr>
      </p:pic>
    </p:spTree>
    <p:extLst>
      <p:ext uri="{BB962C8B-B14F-4D97-AF65-F5344CB8AC3E}">
        <p14:creationId xmlns:p14="http://schemas.microsoft.com/office/powerpoint/2010/main" val="2492191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ál 1"/>
          <p:cNvSpPr/>
          <p:nvPr/>
        </p:nvSpPr>
        <p:spPr>
          <a:xfrm rot="20868311">
            <a:off x="1187037" y="1626510"/>
            <a:ext cx="6768752" cy="4381257"/>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ál 2"/>
          <p:cNvSpPr/>
          <p:nvPr/>
        </p:nvSpPr>
        <p:spPr>
          <a:xfrm rot="20867832">
            <a:off x="1738784" y="2025872"/>
            <a:ext cx="5544616" cy="3451382"/>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ál 3"/>
          <p:cNvSpPr/>
          <p:nvPr/>
        </p:nvSpPr>
        <p:spPr>
          <a:xfrm>
            <a:off x="3872603" y="3068960"/>
            <a:ext cx="1296144" cy="122413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ál 4"/>
          <p:cNvSpPr/>
          <p:nvPr/>
        </p:nvSpPr>
        <p:spPr>
          <a:xfrm>
            <a:off x="2507976" y="3687790"/>
            <a:ext cx="962200" cy="965345"/>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ál 5"/>
          <p:cNvSpPr/>
          <p:nvPr/>
        </p:nvSpPr>
        <p:spPr>
          <a:xfrm>
            <a:off x="5428515" y="2780928"/>
            <a:ext cx="1080035" cy="1033264"/>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ál 6"/>
          <p:cNvSpPr/>
          <p:nvPr/>
        </p:nvSpPr>
        <p:spPr>
          <a:xfrm rot="20416606">
            <a:off x="2950389" y="332655"/>
            <a:ext cx="1387042" cy="10801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ovéPole 7"/>
          <p:cNvSpPr txBox="1"/>
          <p:nvPr/>
        </p:nvSpPr>
        <p:spPr>
          <a:xfrm rot="20432009">
            <a:off x="2562418" y="3779058"/>
            <a:ext cx="982960" cy="646331"/>
          </a:xfrm>
          <a:prstGeom prst="rect">
            <a:avLst/>
          </a:prstGeom>
          <a:noFill/>
        </p:spPr>
        <p:txBody>
          <a:bodyPr wrap="square" rtlCol="0">
            <a:spAutoFit/>
          </a:bodyPr>
          <a:lstStyle/>
          <a:p>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Praxe</a:t>
            </a:r>
          </a:p>
          <a:p>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(jak?)</a:t>
            </a:r>
            <a:endParaRPr lang="en-US"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ovéPole 8"/>
          <p:cNvSpPr txBox="1"/>
          <p:nvPr/>
        </p:nvSpPr>
        <p:spPr>
          <a:xfrm rot="20729978">
            <a:off x="5420886" y="2952719"/>
            <a:ext cx="1095292" cy="646331"/>
          </a:xfrm>
          <a:prstGeom prst="rect">
            <a:avLst/>
          </a:prstGeom>
          <a:noFill/>
        </p:spPr>
        <p:txBody>
          <a:bodyPr wrap="square" rtlCol="0">
            <a:spAutoFit/>
          </a:bodyPr>
          <a:lstStyle/>
          <a:p>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Dialog</a:t>
            </a:r>
          </a:p>
          <a:p>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(proč?)</a:t>
            </a:r>
            <a:endParaRPr lang="en-US"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0" name="Zahnutá šipka dolů 9"/>
          <p:cNvSpPr/>
          <p:nvPr/>
        </p:nvSpPr>
        <p:spPr>
          <a:xfrm rot="19924696">
            <a:off x="4909257" y="2801788"/>
            <a:ext cx="658139" cy="268931"/>
          </a:xfrm>
          <a:prstGeom prst="curvedDownArrow">
            <a:avLst>
              <a:gd name="adj1" fmla="val 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Zahnutá šipka dolů 10"/>
          <p:cNvSpPr/>
          <p:nvPr/>
        </p:nvSpPr>
        <p:spPr>
          <a:xfrm rot="9762579">
            <a:off x="3439099" y="4371877"/>
            <a:ext cx="692081" cy="254068"/>
          </a:xfrm>
          <a:prstGeom prst="curvedDownArrow">
            <a:avLst>
              <a:gd name="adj1" fmla="val 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Zahnutá šipka nahoru 11"/>
          <p:cNvSpPr/>
          <p:nvPr/>
        </p:nvSpPr>
        <p:spPr>
          <a:xfrm rot="9721044" flipH="1">
            <a:off x="2369651" y="2274958"/>
            <a:ext cx="3548683" cy="886700"/>
          </a:xfrm>
          <a:prstGeom prst="curvedUpArrow">
            <a:avLst>
              <a:gd name="adj1" fmla="val 29019"/>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Zahnutá šipka dolů 12"/>
          <p:cNvSpPr/>
          <p:nvPr/>
        </p:nvSpPr>
        <p:spPr>
          <a:xfrm rot="9785124">
            <a:off x="3178971" y="4308550"/>
            <a:ext cx="3410149" cy="829007"/>
          </a:xfrm>
          <a:prstGeom prst="curvedDownArrow">
            <a:avLst>
              <a:gd name="adj1" fmla="val 49917"/>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ovéPole 13"/>
          <p:cNvSpPr txBox="1"/>
          <p:nvPr/>
        </p:nvSpPr>
        <p:spPr>
          <a:xfrm rot="20910896">
            <a:off x="3028818" y="549550"/>
            <a:ext cx="1645426" cy="646331"/>
          </a:xfrm>
          <a:prstGeom prst="rect">
            <a:avLst/>
          </a:prstGeom>
          <a:noFill/>
        </p:spPr>
        <p:txBody>
          <a:bodyPr wrap="square" rtlCol="0">
            <a:spAutoFit/>
          </a:bodyPr>
          <a:lstStyle/>
          <a:p>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Vize (co?)</a:t>
            </a:r>
          </a:p>
          <a:p>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 hodnoty</a:t>
            </a:r>
            <a:endParaRPr lang="en-US"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ovéPole 14"/>
          <p:cNvSpPr txBox="1"/>
          <p:nvPr/>
        </p:nvSpPr>
        <p:spPr>
          <a:xfrm rot="20634558">
            <a:off x="3948241" y="3190029"/>
            <a:ext cx="1423610" cy="923330"/>
          </a:xfrm>
          <a:prstGeom prst="rect">
            <a:avLst/>
          </a:prstGeom>
          <a:noFill/>
        </p:spPr>
        <p:txBody>
          <a:bodyPr wrap="square" rtlCol="0">
            <a:spAutoFit/>
          </a:bodyPr>
          <a:lstStyle/>
          <a:p>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Motivy, potřeby,</a:t>
            </a:r>
          </a:p>
          <a:p>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    cíle</a:t>
            </a:r>
            <a:endParaRPr lang="en-US"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7" name="Zahnutá šipka doleva 16"/>
          <p:cNvSpPr/>
          <p:nvPr/>
        </p:nvSpPr>
        <p:spPr>
          <a:xfrm rot="20029510">
            <a:off x="4993411" y="4164781"/>
            <a:ext cx="366029" cy="764040"/>
          </a:xfrm>
          <a:prstGeom prst="curvedLeftArrow">
            <a:avLst>
              <a:gd name="adj1" fmla="val 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Zahnutá šipka doleva 17"/>
          <p:cNvSpPr/>
          <p:nvPr/>
        </p:nvSpPr>
        <p:spPr>
          <a:xfrm rot="9470382">
            <a:off x="3773800" y="2475265"/>
            <a:ext cx="310407" cy="701249"/>
          </a:xfrm>
          <a:prstGeom prst="curvedLeftArrow">
            <a:avLst>
              <a:gd name="adj1" fmla="val 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Zahnutá šipka nahoru 18"/>
          <p:cNvSpPr/>
          <p:nvPr/>
        </p:nvSpPr>
        <p:spPr>
          <a:xfrm rot="13618187">
            <a:off x="4004866" y="1063211"/>
            <a:ext cx="3322132" cy="731520"/>
          </a:xfrm>
          <a:prstGeom prst="curvedUpArrow">
            <a:avLst>
              <a:gd name="adj1" fmla="val 0"/>
              <a:gd name="adj2" fmla="val 50000"/>
              <a:gd name="adj3" fmla="val 176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Zahnutá šipka nahoru 19"/>
          <p:cNvSpPr/>
          <p:nvPr/>
        </p:nvSpPr>
        <p:spPr>
          <a:xfrm rot="5893735">
            <a:off x="271944" y="2031451"/>
            <a:ext cx="3681795" cy="989917"/>
          </a:xfrm>
          <a:prstGeom prst="curvedUpArrow">
            <a:avLst>
              <a:gd name="adj1" fmla="val 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Pravoúhlý trojúhelník 20"/>
          <p:cNvSpPr/>
          <p:nvPr/>
        </p:nvSpPr>
        <p:spPr>
          <a:xfrm>
            <a:off x="6444208" y="2626054"/>
            <a:ext cx="369469" cy="320318"/>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vnoramenný trojúhelník 21"/>
          <p:cNvSpPr/>
          <p:nvPr/>
        </p:nvSpPr>
        <p:spPr>
          <a:xfrm rot="4291686">
            <a:off x="2596012" y="624600"/>
            <a:ext cx="388224" cy="27268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ovéPole 22"/>
          <p:cNvSpPr txBox="1"/>
          <p:nvPr/>
        </p:nvSpPr>
        <p:spPr>
          <a:xfrm rot="20371582">
            <a:off x="2937186" y="2476663"/>
            <a:ext cx="2198132" cy="646331"/>
          </a:xfrm>
          <a:prstGeom prst="rect">
            <a:avLst/>
          </a:prstGeom>
          <a:noFill/>
        </p:spPr>
        <p:txBody>
          <a:bodyPr wrap="square" rtlCol="0">
            <a:spAutoFit/>
          </a:bodyPr>
          <a:lstStyle/>
          <a:p>
            <a:r>
              <a:rPr lang="cs-CZ" dirty="0">
                <a:solidFill>
                  <a:srgbClr val="002060"/>
                </a:solidFill>
                <a:latin typeface="Tahoma" panose="020B0604030504040204" pitchFamily="34" charset="0"/>
                <a:ea typeface="Tahoma" panose="020B0604030504040204" pitchFamily="34" charset="0"/>
                <a:cs typeface="Tahoma" panose="020B0604030504040204" pitchFamily="34" charset="0"/>
              </a:rPr>
              <a:t>Subjektivní  znalosti                                         (</a:t>
            </a:r>
            <a:r>
              <a:rPr lang="cs-CZ" dirty="0" err="1">
                <a:solidFill>
                  <a:srgbClr val="002060"/>
                </a:solidFill>
                <a:latin typeface="Tahoma" panose="020B0604030504040204" pitchFamily="34" charset="0"/>
                <a:ea typeface="Tahoma" panose="020B0604030504040204" pitchFamily="34" charset="0"/>
                <a:cs typeface="Tahoma" panose="020B0604030504040204" pitchFamily="34" charset="0"/>
              </a:rPr>
              <a:t>tacit</a:t>
            </a:r>
            <a:r>
              <a:rPr lang="cs-CZ" dirty="0">
                <a:solidFill>
                  <a:srgbClr val="002060"/>
                </a:solidFill>
                <a:latin typeface="Tahoma" panose="020B0604030504040204" pitchFamily="34" charset="0"/>
                <a:ea typeface="Tahoma" panose="020B0604030504040204" pitchFamily="34" charset="0"/>
                <a:cs typeface="Tahoma" panose="020B0604030504040204" pitchFamily="34" charset="0"/>
              </a:rPr>
              <a:t>)</a:t>
            </a:r>
            <a:endParaRPr lang="en-US"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4" name="TextovéPole 23"/>
          <p:cNvSpPr txBox="1"/>
          <p:nvPr/>
        </p:nvSpPr>
        <p:spPr>
          <a:xfrm rot="20347483">
            <a:off x="3979826" y="4329967"/>
            <a:ext cx="2040943" cy="646331"/>
          </a:xfrm>
          <a:prstGeom prst="rect">
            <a:avLst/>
          </a:prstGeom>
          <a:noFill/>
        </p:spPr>
        <p:txBody>
          <a:bodyPr wrap="none" rtlCol="0">
            <a:spAutoFit/>
          </a:bodyPr>
          <a:lstStyle/>
          <a:p>
            <a:r>
              <a:rPr lang="cs-CZ" dirty="0">
                <a:solidFill>
                  <a:srgbClr val="002060"/>
                </a:solidFill>
                <a:latin typeface="Tahoma" panose="020B0604030504040204" pitchFamily="34" charset="0"/>
                <a:ea typeface="Tahoma" panose="020B0604030504040204" pitchFamily="34" charset="0"/>
                <a:cs typeface="Tahoma" panose="020B0604030504040204" pitchFamily="34" charset="0"/>
              </a:rPr>
              <a:t>Objektivní znalosti</a:t>
            </a:r>
          </a:p>
          <a:p>
            <a:r>
              <a:rPr lang="cs-CZ"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cs-CZ" dirty="0" err="1">
                <a:solidFill>
                  <a:srgbClr val="002060"/>
                </a:solidFill>
                <a:latin typeface="Tahoma" panose="020B0604030504040204" pitchFamily="34" charset="0"/>
                <a:ea typeface="Tahoma" panose="020B0604030504040204" pitchFamily="34" charset="0"/>
                <a:cs typeface="Tahoma" panose="020B0604030504040204" pitchFamily="34" charset="0"/>
              </a:rPr>
              <a:t>expli</a:t>
            </a:r>
            <a:r>
              <a:rPr lang="cs-CZ" dirty="0">
                <a:solidFill>
                  <a:srgbClr val="002060"/>
                </a:solidFill>
                <a:latin typeface="Tahoma" panose="020B0604030504040204" pitchFamily="34" charset="0"/>
                <a:ea typeface="Tahoma" panose="020B0604030504040204" pitchFamily="34" charset="0"/>
                <a:cs typeface="Tahoma" panose="020B0604030504040204" pitchFamily="34" charset="0"/>
              </a:rPr>
              <a:t>     cit )</a:t>
            </a:r>
            <a:endParaRPr lang="en-US"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5" name="TextovéPole 24"/>
          <p:cNvSpPr txBox="1"/>
          <p:nvPr/>
        </p:nvSpPr>
        <p:spPr>
          <a:xfrm>
            <a:off x="6813677" y="549549"/>
            <a:ext cx="2016224" cy="646331"/>
          </a:xfrm>
          <a:prstGeom prst="rect">
            <a:avLst/>
          </a:prstGeom>
          <a:noFill/>
        </p:spPr>
        <p:txBody>
          <a:bodyPr wrap="square" rtlCol="0">
            <a:spAutoFit/>
          </a:bodyPr>
          <a:lstStyle/>
          <a:p>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Vnější prostředí          (ekosystém)</a:t>
            </a:r>
            <a:endParaRPr lang="en-US"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6" name="TextovéPole 25"/>
          <p:cNvSpPr txBox="1"/>
          <p:nvPr/>
        </p:nvSpPr>
        <p:spPr>
          <a:xfrm>
            <a:off x="317593" y="5962499"/>
            <a:ext cx="2736305" cy="646331"/>
          </a:xfrm>
          <a:prstGeom prst="rect">
            <a:avLst/>
          </a:prstGeom>
          <a:noFill/>
        </p:spPr>
        <p:txBody>
          <a:bodyPr wrap="square" rtlCol="0">
            <a:spAutoFit/>
          </a:bodyPr>
          <a:lstStyle/>
          <a:p>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Sdílený kontext</a:t>
            </a:r>
          </a:p>
          <a:p>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a:t>
            </a:r>
            <a:r>
              <a:rPr lang="cs-CZ" b="1" dirty="0" err="1">
                <a:solidFill>
                  <a:srgbClr val="002060"/>
                </a:solidFill>
                <a:latin typeface="Tahoma" panose="020B0604030504040204" pitchFamily="34" charset="0"/>
                <a:ea typeface="Tahoma" panose="020B0604030504040204" pitchFamily="34" charset="0"/>
                <a:cs typeface="Tahoma" panose="020B0604030504040204" pitchFamily="34" charset="0"/>
              </a:rPr>
              <a:t>shared</a:t>
            </a:r>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cs-CZ" b="1" dirty="0" err="1">
                <a:solidFill>
                  <a:srgbClr val="002060"/>
                </a:solidFill>
                <a:latin typeface="Tahoma" panose="020B0604030504040204" pitchFamily="34" charset="0"/>
                <a:ea typeface="Tahoma" panose="020B0604030504040204" pitchFamily="34" charset="0"/>
                <a:cs typeface="Tahoma" panose="020B0604030504040204" pitchFamily="34" charset="0"/>
              </a:rPr>
              <a:t>context</a:t>
            </a:r>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a:t>
            </a:r>
            <a:endParaRPr lang="en-US"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7" name="TextovéPole 26"/>
          <p:cNvSpPr txBox="1"/>
          <p:nvPr/>
        </p:nvSpPr>
        <p:spPr>
          <a:xfrm>
            <a:off x="6300192" y="5945539"/>
            <a:ext cx="2448272" cy="646331"/>
          </a:xfrm>
          <a:prstGeom prst="rect">
            <a:avLst/>
          </a:prstGeom>
          <a:noFill/>
        </p:spPr>
        <p:txBody>
          <a:bodyPr wrap="square" rtlCol="0">
            <a:spAutoFit/>
          </a:bodyPr>
          <a:lstStyle/>
          <a:p>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Suma znalostí (</a:t>
            </a:r>
            <a:r>
              <a:rPr lang="cs-CZ" b="1" dirty="0" err="1">
                <a:solidFill>
                  <a:srgbClr val="002060"/>
                </a:solidFill>
                <a:latin typeface="Tahoma" panose="020B0604030504040204" pitchFamily="34" charset="0"/>
                <a:ea typeface="Tahoma" panose="020B0604030504040204" pitchFamily="34" charset="0"/>
                <a:cs typeface="Tahoma" panose="020B0604030504040204" pitchFamily="34" charset="0"/>
              </a:rPr>
              <a:t>knowledge</a:t>
            </a:r>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cs-CZ" b="1" dirty="0" err="1">
                <a:solidFill>
                  <a:srgbClr val="002060"/>
                </a:solidFill>
                <a:latin typeface="Tahoma" panose="020B0604030504040204" pitchFamily="34" charset="0"/>
                <a:ea typeface="Tahoma" panose="020B0604030504040204" pitchFamily="34" charset="0"/>
                <a:cs typeface="Tahoma" panose="020B0604030504040204" pitchFamily="34" charset="0"/>
              </a:rPr>
              <a:t>assets</a:t>
            </a:r>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a:t>
            </a:r>
            <a:endParaRPr lang="en-US"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cxnSp>
        <p:nvCxnSpPr>
          <p:cNvPr id="29" name="Přímá spojnice se šipkou 28"/>
          <p:cNvCxnSpPr>
            <a:stCxn id="26" idx="0"/>
          </p:cNvCxnSpPr>
          <p:nvPr/>
        </p:nvCxnSpPr>
        <p:spPr>
          <a:xfrm flipV="1">
            <a:off x="1685746" y="5314427"/>
            <a:ext cx="600272"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Přímá spojnice se šipkou 30"/>
          <p:cNvCxnSpPr>
            <a:stCxn id="27" idx="0"/>
          </p:cNvCxnSpPr>
          <p:nvPr/>
        </p:nvCxnSpPr>
        <p:spPr>
          <a:xfrm flipH="1" flipV="1">
            <a:off x="6651657" y="5038643"/>
            <a:ext cx="872671" cy="9068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ovéPole 32"/>
          <p:cNvSpPr txBox="1"/>
          <p:nvPr/>
        </p:nvSpPr>
        <p:spPr>
          <a:xfrm>
            <a:off x="317592" y="349494"/>
            <a:ext cx="1878143" cy="1354217"/>
          </a:xfrm>
          <a:prstGeom prst="rect">
            <a:avLst/>
          </a:prstGeom>
          <a:noFill/>
        </p:spPr>
        <p:txBody>
          <a:bodyPr wrap="square" rtlCol="0">
            <a:spAutoFit/>
          </a:bodyPr>
          <a:lstStyle/>
          <a:p>
            <a:r>
              <a:rPr lang="cs-CZ" dirty="0">
                <a:solidFill>
                  <a:srgbClr val="002060"/>
                </a:solidFill>
                <a:latin typeface="Tahoma" panose="020B0604030504040204" pitchFamily="34" charset="0"/>
                <a:ea typeface="Tahoma" panose="020B0604030504040204" pitchFamily="34" charset="0"/>
                <a:cs typeface="Tahoma" panose="020B0604030504040204" pitchFamily="34" charset="0"/>
              </a:rPr>
              <a:t>Dynamický</a:t>
            </a:r>
          </a:p>
          <a:p>
            <a:r>
              <a:rPr lang="cs-CZ" dirty="0">
                <a:solidFill>
                  <a:srgbClr val="002060"/>
                </a:solidFill>
                <a:latin typeface="Tahoma" panose="020B0604030504040204" pitchFamily="34" charset="0"/>
                <a:ea typeface="Tahoma" panose="020B0604030504040204" pitchFamily="34" charset="0"/>
                <a:cs typeface="Tahoma" panose="020B0604030504040204" pitchFamily="34" charset="0"/>
              </a:rPr>
              <a:t>systém</a:t>
            </a:r>
          </a:p>
          <a:p>
            <a:r>
              <a:rPr lang="cs-CZ" dirty="0">
                <a:solidFill>
                  <a:srgbClr val="002060"/>
                </a:solidFill>
                <a:latin typeface="Tahoma" panose="020B0604030504040204" pitchFamily="34" charset="0"/>
                <a:ea typeface="Tahoma" panose="020B0604030504040204" pitchFamily="34" charset="0"/>
                <a:cs typeface="Tahoma" panose="020B0604030504040204" pitchFamily="34" charset="0"/>
              </a:rPr>
              <a:t>tvorby znalostí</a:t>
            </a:r>
          </a:p>
          <a:p>
            <a:r>
              <a:rPr lang="cs-CZ" sz="1400" dirty="0">
                <a:solidFill>
                  <a:srgbClr val="002060"/>
                </a:solidFill>
                <a:latin typeface="Tahoma" panose="020B0604030504040204" pitchFamily="34" charset="0"/>
                <a:ea typeface="Tahoma" panose="020B0604030504040204" pitchFamily="34" charset="0"/>
                <a:cs typeface="Tahoma" panose="020B0604030504040204" pitchFamily="34" charset="0"/>
              </a:rPr>
              <a:t>(podle </a:t>
            </a:r>
            <a:r>
              <a:rPr lang="cs-CZ" sz="1400" dirty="0" err="1">
                <a:solidFill>
                  <a:srgbClr val="002060"/>
                </a:solidFill>
                <a:latin typeface="Tahoma" panose="020B0604030504040204" pitchFamily="34" charset="0"/>
                <a:ea typeface="Tahoma" panose="020B0604030504040204" pitchFamily="34" charset="0"/>
                <a:cs typeface="Tahoma" panose="020B0604030504040204" pitchFamily="34" charset="0"/>
              </a:rPr>
              <a:t>Ikurio</a:t>
            </a:r>
            <a:r>
              <a:rPr lang="cs-CZ" sz="14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cs-CZ" sz="1400" dirty="0" err="1">
                <a:solidFill>
                  <a:srgbClr val="002060"/>
                </a:solidFill>
                <a:latin typeface="Tahoma" panose="020B0604030504040204" pitchFamily="34" charset="0"/>
                <a:ea typeface="Tahoma" panose="020B0604030504040204" pitchFamily="34" charset="0"/>
                <a:cs typeface="Tahoma" panose="020B0604030504040204" pitchFamily="34" charset="0"/>
              </a:rPr>
              <a:t>Nonaky</a:t>
            </a:r>
            <a:r>
              <a:rPr lang="cs-CZ" sz="1400" dirty="0">
                <a:solidFill>
                  <a:srgbClr val="002060"/>
                </a:solidFill>
                <a:latin typeface="Tahoma" panose="020B0604030504040204" pitchFamily="34" charset="0"/>
                <a:ea typeface="Tahoma" panose="020B0604030504040204" pitchFamily="34" charset="0"/>
                <a:cs typeface="Tahoma" panose="020B0604030504040204" pitchFamily="34" charset="0"/>
              </a:rPr>
              <a:t>)</a:t>
            </a:r>
            <a:endParaRPr lang="en-US"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78077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941222" y="1484784"/>
            <a:ext cx="7056784" cy="3693319"/>
          </a:xfrm>
          <a:prstGeom prst="rect">
            <a:avLst/>
          </a:prstGeom>
        </p:spPr>
        <p:txBody>
          <a:bodyPr wrap="square">
            <a:spAutoFit/>
          </a:bodyPr>
          <a:lstStyle/>
          <a:p>
            <a:r>
              <a:rPr lang="cs-CZ" sz="2400" b="1" dirty="0">
                <a:solidFill>
                  <a:srgbClr val="C00000"/>
                </a:solidFill>
                <a:latin typeface="Tahoma" panose="020B0604030504040204" pitchFamily="34" charset="0"/>
                <a:ea typeface="Tahoma" panose="020B0604030504040204" pitchFamily="34" charset="0"/>
                <a:cs typeface="Tahoma" panose="020B0604030504040204" pitchFamily="34" charset="0"/>
              </a:rPr>
              <a:t>2</a:t>
            </a:r>
            <a:r>
              <a:rPr lang="cs-CZ" sz="2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cs-CZ" sz="2400" b="1" dirty="0">
                <a:solidFill>
                  <a:srgbClr val="002060"/>
                </a:solidFill>
                <a:latin typeface="Tahoma" panose="020B0604030504040204" pitchFamily="34" charset="0"/>
                <a:ea typeface="Tahoma" panose="020B0604030504040204" pitchFamily="34" charset="0"/>
                <a:cs typeface="Tahoma" panose="020B0604030504040204" pitchFamily="34" charset="0"/>
              </a:rPr>
              <a:t>j</a:t>
            </a:r>
            <a:r>
              <a:rPr lang="en-US" sz="2400" b="1" dirty="0" err="1">
                <a:solidFill>
                  <a:srgbClr val="002060"/>
                </a:solidFill>
                <a:latin typeface="Tahoma" panose="020B0604030504040204" pitchFamily="34" charset="0"/>
                <a:ea typeface="Tahoma" panose="020B0604030504040204" pitchFamily="34" charset="0"/>
                <a:cs typeface="Tahoma" panose="020B0604030504040204" pitchFamily="34" charset="0"/>
              </a:rPr>
              <a:t>ak</a:t>
            </a:r>
            <a:r>
              <a:rPr lang="en-US" sz="2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002060"/>
                </a:solidFill>
                <a:latin typeface="Tahoma" panose="020B0604030504040204" pitchFamily="34" charset="0"/>
                <a:ea typeface="Tahoma" panose="020B0604030504040204" pitchFamily="34" charset="0"/>
                <a:cs typeface="Tahoma" panose="020B0604030504040204" pitchFamily="34" charset="0"/>
              </a:rPr>
              <a:t>může</a:t>
            </a:r>
            <a:r>
              <a:rPr lang="en-US" sz="2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C00000"/>
                </a:solidFill>
                <a:latin typeface="Tahoma" panose="020B0604030504040204" pitchFamily="34" charset="0"/>
                <a:ea typeface="Tahoma" panose="020B0604030504040204" pitchFamily="34" charset="0"/>
                <a:cs typeface="Tahoma" panose="020B0604030504040204" pitchFamily="34" charset="0"/>
              </a:rPr>
              <a:t>spolupráce</a:t>
            </a:r>
            <a:r>
              <a:rPr lang="en-US" sz="24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C00000"/>
                </a:solidFill>
                <a:latin typeface="Tahoma" panose="020B0604030504040204" pitchFamily="34" charset="0"/>
                <a:ea typeface="Tahoma" panose="020B0604030504040204" pitchFamily="34" charset="0"/>
                <a:cs typeface="Tahoma" panose="020B0604030504040204" pitchFamily="34" charset="0"/>
              </a:rPr>
              <a:t>psychologa</a:t>
            </a:r>
            <a:r>
              <a:rPr lang="en-US" sz="2400" b="1" dirty="0">
                <a:solidFill>
                  <a:srgbClr val="C00000"/>
                </a:solidFill>
                <a:latin typeface="Tahoma" panose="020B0604030504040204" pitchFamily="34" charset="0"/>
                <a:ea typeface="Tahoma" panose="020B0604030504040204" pitchFamily="34" charset="0"/>
                <a:cs typeface="Tahoma" panose="020B0604030504040204" pitchFamily="34" charset="0"/>
              </a:rPr>
              <a:t> a </a:t>
            </a:r>
            <a:r>
              <a:rPr lang="en-US" sz="2400" b="1"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architekta</a:t>
            </a:r>
            <a:r>
              <a:rPr lang="cs-CZ"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a:t>
            </a:r>
            <a:r>
              <a:rPr lang="cs-CZ"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2400" b="1"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urbanisty</a:t>
            </a:r>
            <a:r>
              <a:rPr lang="en-US"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002060"/>
                </a:solidFill>
                <a:latin typeface="Tahoma" panose="020B0604030504040204" pitchFamily="34" charset="0"/>
                <a:ea typeface="Tahoma" panose="020B0604030504040204" pitchFamily="34" charset="0"/>
                <a:cs typeface="Tahoma" panose="020B0604030504040204" pitchFamily="34" charset="0"/>
              </a:rPr>
              <a:t>pozitivně</a:t>
            </a:r>
            <a:r>
              <a:rPr lang="en-US" sz="2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002060"/>
                </a:solidFill>
                <a:latin typeface="Tahoma" panose="020B0604030504040204" pitchFamily="34" charset="0"/>
                <a:ea typeface="Tahoma" panose="020B0604030504040204" pitchFamily="34" charset="0"/>
                <a:cs typeface="Tahoma" panose="020B0604030504040204" pitchFamily="34" charset="0"/>
              </a:rPr>
              <a:t>ovlivnit</a:t>
            </a:r>
            <a:r>
              <a:rPr lang="en-US" sz="2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002060"/>
                </a:solidFill>
                <a:latin typeface="Tahoma" panose="020B0604030504040204" pitchFamily="34" charset="0"/>
                <a:ea typeface="Tahoma" panose="020B0604030504040204" pitchFamily="34" charset="0"/>
                <a:cs typeface="Tahoma" panose="020B0604030504040204" pitchFamily="34" charset="0"/>
              </a:rPr>
              <a:t>život</a:t>
            </a:r>
            <a:r>
              <a:rPr lang="en-US" sz="2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002060"/>
                </a:solidFill>
                <a:latin typeface="Tahoma" panose="020B0604030504040204" pitchFamily="34" charset="0"/>
                <a:ea typeface="Tahoma" panose="020B0604030504040204" pitchFamily="34" charset="0"/>
                <a:cs typeface="Tahoma" panose="020B0604030504040204" pitchFamily="34" charset="0"/>
              </a:rPr>
              <a:t>ve</a:t>
            </a:r>
            <a:r>
              <a:rPr lang="en-US" sz="2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002060"/>
                </a:solidFill>
                <a:latin typeface="Tahoma" panose="020B0604030504040204" pitchFamily="34" charset="0"/>
                <a:ea typeface="Tahoma" panose="020B0604030504040204" pitchFamily="34" charset="0"/>
                <a:cs typeface="Tahoma" panose="020B0604030504040204" pitchFamily="34" charset="0"/>
              </a:rPr>
              <a:t>městě</a:t>
            </a:r>
            <a:r>
              <a:rPr lang="en-US" sz="2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
            </a:r>
            <a:b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br>
            <a:endParaRPr lang="cs-CZ"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285750" indent="-285750">
              <a:buFontTx/>
              <a:buChar char="-"/>
            </a:pPr>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Ovlivní tvar hmot a uspořádání struktury sídla způsobem, který usnadňuje orientaci, udržování čistoty místa, jeho bezpečnosti i estetické kvality – přitahuje do nich život.</a:t>
            </a:r>
          </a:p>
          <a:p>
            <a:pPr marL="285750" indent="-285750">
              <a:buFontTx/>
              <a:buChar char="-"/>
            </a:pPr>
            <a:endParaRPr lang="cs-CZ"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285750" indent="-285750">
              <a:buFontTx/>
              <a:buChar char="-"/>
            </a:pPr>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Způsobuje  propojování různých části společnosti do procesů cíleného oživování a zdokonalování lidských sídel. </a:t>
            </a:r>
            <a:b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br>
            <a:endParaRPr lang="en-US" b="1" dirty="0"/>
          </a:p>
        </p:txBody>
      </p:sp>
    </p:spTree>
    <p:extLst>
      <p:ext uri="{BB962C8B-B14F-4D97-AF65-F5344CB8AC3E}">
        <p14:creationId xmlns:p14="http://schemas.microsoft.com/office/powerpoint/2010/main" val="3318788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987787" y="1443841"/>
            <a:ext cx="7416824" cy="5170646"/>
          </a:xfrm>
          <a:prstGeom prst="rect">
            <a:avLst/>
          </a:prstGeom>
        </p:spPr>
        <p:txBody>
          <a:bodyPr wrap="square">
            <a:spAutoFit/>
          </a:bodyPr>
          <a:lstStyle/>
          <a:p>
            <a:r>
              <a:rPr lang="cs-CZ" sz="2400" b="1" dirty="0">
                <a:solidFill>
                  <a:srgbClr val="002060"/>
                </a:solidFill>
                <a:latin typeface="Tahoma" panose="020B0604030504040204" pitchFamily="34" charset="0"/>
                <a:ea typeface="Tahoma" panose="020B0604030504040204" pitchFamily="34" charset="0"/>
                <a:cs typeface="Tahoma" panose="020B0604030504040204" pitchFamily="34" charset="0"/>
              </a:rPr>
              <a:t>3 - </a:t>
            </a:r>
            <a:r>
              <a:rPr lang="en-US" sz="2400" b="1" dirty="0" err="1">
                <a:solidFill>
                  <a:srgbClr val="002060"/>
                </a:solidFill>
                <a:latin typeface="Tahoma" panose="020B0604030504040204" pitchFamily="34" charset="0"/>
                <a:ea typeface="Tahoma" panose="020B0604030504040204" pitchFamily="34" charset="0"/>
                <a:cs typeface="Tahoma" panose="020B0604030504040204" pitchFamily="34" charset="0"/>
              </a:rPr>
              <a:t>Jak</a:t>
            </a:r>
            <a:r>
              <a:rPr lang="en-US" sz="2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002060"/>
                </a:solidFill>
                <a:latin typeface="Tahoma" panose="020B0604030504040204" pitchFamily="34" charset="0"/>
                <a:ea typeface="Tahoma" panose="020B0604030504040204" pitchFamily="34" charset="0"/>
                <a:cs typeface="Tahoma" panose="020B0604030504040204" pitchFamily="34" charset="0"/>
              </a:rPr>
              <a:t>taková</a:t>
            </a:r>
            <a:r>
              <a:rPr lang="en-US" sz="2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002060"/>
                </a:solidFill>
                <a:latin typeface="Tahoma" panose="020B0604030504040204" pitchFamily="34" charset="0"/>
                <a:ea typeface="Tahoma" panose="020B0604030504040204" pitchFamily="34" charset="0"/>
                <a:cs typeface="Tahoma" panose="020B0604030504040204" pitchFamily="34" charset="0"/>
              </a:rPr>
              <a:t>spolupráce</a:t>
            </a:r>
            <a:r>
              <a:rPr lang="en-US" sz="2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002060"/>
                </a:solidFill>
                <a:latin typeface="Tahoma" panose="020B0604030504040204" pitchFamily="34" charset="0"/>
                <a:ea typeface="Tahoma" panose="020B0604030504040204" pitchFamily="34" charset="0"/>
                <a:cs typeface="Tahoma" panose="020B0604030504040204" pitchFamily="34" charset="0"/>
              </a:rPr>
              <a:t>může</a:t>
            </a:r>
            <a:r>
              <a:rPr lang="en-US" sz="2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002060"/>
                </a:solidFill>
                <a:latin typeface="Tahoma" panose="020B0604030504040204" pitchFamily="34" charset="0"/>
                <a:ea typeface="Tahoma" panose="020B0604030504040204" pitchFamily="34" charset="0"/>
                <a:cs typeface="Tahoma" panose="020B0604030504040204" pitchFamily="34" charset="0"/>
              </a:rPr>
              <a:t>vypadat</a:t>
            </a:r>
            <a:r>
              <a:rPr lang="en-US" sz="2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endParaRPr lang="cs-CZ" sz="24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endParaRPr lang="cs-CZ"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Příklady: významné osobnosti, propojují akademický svět s centry moci a financí, kde vznikají zakázky </a:t>
            </a:r>
          </a:p>
          <a:p>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(analogie v historii – dílny, hutě a ateliéry malířů a sochařů)  </a:t>
            </a:r>
          </a:p>
          <a:p>
            <a:endParaRPr lang="cs-CZ"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endParaRPr lang="cs-CZ"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Klasické postavy zkušenosti mé generace: </a:t>
            </a:r>
          </a:p>
          <a:p>
            <a:endParaRPr lang="cs-CZ"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                                                    William H. </a:t>
            </a:r>
            <a:r>
              <a:rPr lang="cs-CZ" b="1" dirty="0" err="1">
                <a:solidFill>
                  <a:srgbClr val="002060"/>
                </a:solidFill>
                <a:latin typeface="Tahoma" panose="020B0604030504040204" pitchFamily="34" charset="0"/>
                <a:ea typeface="Tahoma" panose="020B0604030504040204" pitchFamily="34" charset="0"/>
                <a:cs typeface="Tahoma" panose="020B0604030504040204" pitchFamily="34" charset="0"/>
              </a:rPr>
              <a:t>White</a:t>
            </a:r>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  </a:t>
            </a:r>
          </a:p>
          <a:p>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                                      </a:t>
            </a:r>
          </a:p>
          <a:p>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                                                    Jan </a:t>
            </a:r>
            <a:r>
              <a:rPr lang="cs-CZ" b="1" dirty="0" err="1">
                <a:solidFill>
                  <a:srgbClr val="002060"/>
                </a:solidFill>
                <a:latin typeface="Tahoma" panose="020B0604030504040204" pitchFamily="34" charset="0"/>
                <a:ea typeface="Tahoma" panose="020B0604030504040204" pitchFamily="34" charset="0"/>
                <a:cs typeface="Tahoma" panose="020B0604030504040204" pitchFamily="34" charset="0"/>
              </a:rPr>
              <a:t>Gehl</a:t>
            </a:r>
            <a:endParaRPr lang="cs-CZ"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endParaRPr lang="cs-CZ"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endParaRPr lang="cs-CZ"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endParaRPr lang="cs-CZ"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endParaRPr lang="cs-CZ"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
            </a:r>
            <a:b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br>
            <a:endParaRPr lang="en-US" b="1" dirty="0"/>
          </a:p>
        </p:txBody>
      </p:sp>
    </p:spTree>
    <p:extLst>
      <p:ext uri="{BB962C8B-B14F-4D97-AF65-F5344CB8AC3E}">
        <p14:creationId xmlns:p14="http://schemas.microsoft.com/office/powerpoint/2010/main" val="3862766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611560" y="166568"/>
            <a:ext cx="7920880" cy="7755969"/>
          </a:xfrm>
          <a:prstGeom prst="rect">
            <a:avLst/>
          </a:prstGeom>
          <a:noFill/>
        </p:spPr>
        <p:txBody>
          <a:bodyPr wrap="square" rtlCol="0">
            <a:spAutoFit/>
          </a:bodyPr>
          <a:lstStyle/>
          <a:p>
            <a:endParaRPr lang="cs-CZ" sz="20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r>
              <a:rPr lang="cs-CZ" sz="2000" b="1" dirty="0">
                <a:solidFill>
                  <a:srgbClr val="002060"/>
                </a:solidFill>
                <a:latin typeface="Tahoma" panose="020B0604030504040204" pitchFamily="34" charset="0"/>
                <a:ea typeface="Tahoma" panose="020B0604030504040204" pitchFamily="34" charset="0"/>
                <a:cs typeface="Tahoma" panose="020B0604030504040204" pitchFamily="34" charset="0"/>
              </a:rPr>
              <a:t>Čím se budeme zabývat:</a:t>
            </a:r>
          </a:p>
          <a:p>
            <a:endParaRPr lang="cs-CZ" sz="20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r>
              <a:rPr lang="cs-CZ" sz="2000" b="1" dirty="0">
                <a:solidFill>
                  <a:srgbClr val="C00000"/>
                </a:solidFill>
                <a:latin typeface="Tahoma" panose="020B0604030504040204" pitchFamily="34" charset="0"/>
                <a:ea typeface="Tahoma" panose="020B0604030504040204" pitchFamily="34" charset="0"/>
                <a:cs typeface="Tahoma" panose="020B0604030504040204" pitchFamily="34" charset="0"/>
              </a:rPr>
              <a:t>1</a:t>
            </a:r>
            <a:r>
              <a:rPr lang="cs-CZ" sz="2000" b="1" dirty="0">
                <a:solidFill>
                  <a:srgbClr val="002060"/>
                </a:solidFill>
                <a:latin typeface="Tahoma" panose="020B0604030504040204" pitchFamily="34" charset="0"/>
                <a:ea typeface="Tahoma" panose="020B0604030504040204" pitchFamily="34" charset="0"/>
                <a:cs typeface="Tahoma" panose="020B0604030504040204" pitchFamily="34" charset="0"/>
              </a:rPr>
              <a:t> jaká je </a:t>
            </a:r>
            <a:r>
              <a:rPr lang="cs-CZ" sz="2000" b="1" u="sng" dirty="0">
                <a:solidFill>
                  <a:srgbClr val="C00000"/>
                </a:solidFill>
                <a:latin typeface="Tahoma" panose="020B0604030504040204" pitchFamily="34" charset="0"/>
                <a:ea typeface="Tahoma" panose="020B0604030504040204" pitchFamily="34" charset="0"/>
                <a:cs typeface="Tahoma" panose="020B0604030504040204" pitchFamily="34" charset="0"/>
              </a:rPr>
              <a:t>role psychologie v urbanismu</a:t>
            </a:r>
            <a:r>
              <a:rPr lang="cs-CZ" sz="2000" b="1" dirty="0">
                <a:solidFill>
                  <a:srgbClr val="002060"/>
                </a:solidFill>
                <a:latin typeface="Tahoma" panose="020B0604030504040204" pitchFamily="34" charset="0"/>
                <a:ea typeface="Tahoma" panose="020B0604030504040204" pitchFamily="34" charset="0"/>
                <a:cs typeface="Tahoma" panose="020B0604030504040204" pitchFamily="34" charset="0"/>
              </a:rPr>
              <a:t>?</a:t>
            </a:r>
          </a:p>
          <a:p>
            <a:r>
              <a:rPr lang="cs-CZ" sz="2000" b="1" dirty="0">
                <a:solidFill>
                  <a:srgbClr val="002060"/>
                </a:solidFill>
                <a:latin typeface="Tahoma" panose="020B0604030504040204" pitchFamily="34" charset="0"/>
                <a:ea typeface="Tahoma" panose="020B0604030504040204" pitchFamily="34" charset="0"/>
                <a:cs typeface="Tahoma" panose="020B0604030504040204" pitchFamily="34" charset="0"/>
              </a:rPr>
              <a:t>   - zdroj poznatků o potřebách člověka a společenství lidí</a:t>
            </a:r>
          </a:p>
          <a:p>
            <a:r>
              <a:rPr lang="cs-CZ" sz="2000" b="1" dirty="0">
                <a:solidFill>
                  <a:srgbClr val="002060"/>
                </a:solidFill>
                <a:latin typeface="Tahoma" panose="020B0604030504040204" pitchFamily="34" charset="0"/>
                <a:ea typeface="Tahoma" panose="020B0604030504040204" pitchFamily="34" charset="0"/>
                <a:cs typeface="Tahoma" panose="020B0604030504040204" pitchFamily="34" charset="0"/>
              </a:rPr>
              <a:t>   - umožňuje lépe porozumět funkcím prostoru</a:t>
            </a:r>
          </a:p>
          <a:p>
            <a:r>
              <a:rPr lang="cs-CZ" sz="2000" b="1" dirty="0">
                <a:solidFill>
                  <a:srgbClr val="002060"/>
                </a:solidFill>
                <a:latin typeface="Tahoma" panose="020B0604030504040204" pitchFamily="34" charset="0"/>
                <a:ea typeface="Tahoma" panose="020B0604030504040204" pitchFamily="34" charset="0"/>
                <a:cs typeface="Tahoma" panose="020B0604030504040204" pitchFamily="34" charset="0"/>
              </a:rPr>
              <a:t>   - porozumět vytváření vize a její naplňování</a:t>
            </a:r>
          </a:p>
          <a:p>
            <a:endParaRPr lang="cs-CZ" sz="2000" b="1" dirty="0" smtClean="0">
              <a:solidFill>
                <a:srgbClr val="C00000"/>
              </a:solidFill>
              <a:latin typeface="Tahoma" panose="020B0604030504040204" pitchFamily="34" charset="0"/>
              <a:ea typeface="Tahoma" panose="020B0604030504040204" pitchFamily="34" charset="0"/>
              <a:cs typeface="Tahoma" panose="020B0604030504040204" pitchFamily="34" charset="0"/>
            </a:endParaRPr>
          </a:p>
          <a:p>
            <a:r>
              <a:rPr lang="cs-CZ" sz="20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2</a:t>
            </a:r>
            <a:r>
              <a:rPr lang="cs-CZ" sz="20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0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a:t>
            </a:r>
            <a:r>
              <a:rPr lang="en-US" sz="2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cs-CZ" sz="2000" b="1" dirty="0">
                <a:solidFill>
                  <a:srgbClr val="002060"/>
                </a:solidFill>
                <a:latin typeface="Tahoma" panose="020B0604030504040204" pitchFamily="34" charset="0"/>
                <a:ea typeface="Tahoma" panose="020B0604030504040204" pitchFamily="34" charset="0"/>
                <a:cs typeface="Tahoma" panose="020B0604030504040204" pitchFamily="34" charset="0"/>
              </a:rPr>
              <a:t>j</a:t>
            </a:r>
            <a:r>
              <a:rPr lang="en-US" sz="2000" b="1" dirty="0" err="1">
                <a:solidFill>
                  <a:srgbClr val="002060"/>
                </a:solidFill>
                <a:latin typeface="Tahoma" panose="020B0604030504040204" pitchFamily="34" charset="0"/>
                <a:ea typeface="Tahoma" panose="020B0604030504040204" pitchFamily="34" charset="0"/>
                <a:cs typeface="Tahoma" panose="020B0604030504040204" pitchFamily="34" charset="0"/>
              </a:rPr>
              <a:t>ak</a:t>
            </a:r>
            <a:r>
              <a:rPr lang="en-US" sz="2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002060"/>
                </a:solidFill>
                <a:latin typeface="Tahoma" panose="020B0604030504040204" pitchFamily="34" charset="0"/>
                <a:ea typeface="Tahoma" panose="020B0604030504040204" pitchFamily="34" charset="0"/>
                <a:cs typeface="Tahoma" panose="020B0604030504040204" pitchFamily="34" charset="0"/>
              </a:rPr>
              <a:t>může</a:t>
            </a:r>
            <a:r>
              <a:rPr lang="en-US" sz="2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000" b="1" u="sng" dirty="0" err="1">
                <a:solidFill>
                  <a:srgbClr val="C00000"/>
                </a:solidFill>
                <a:latin typeface="Tahoma" panose="020B0604030504040204" pitchFamily="34" charset="0"/>
                <a:ea typeface="Tahoma" panose="020B0604030504040204" pitchFamily="34" charset="0"/>
                <a:cs typeface="Tahoma" panose="020B0604030504040204" pitchFamily="34" charset="0"/>
              </a:rPr>
              <a:t>spolupráce</a:t>
            </a:r>
            <a:r>
              <a:rPr lang="en-US" sz="2000" b="1" u="sng"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2000" b="1" u="sng" dirty="0" err="1">
                <a:solidFill>
                  <a:srgbClr val="C00000"/>
                </a:solidFill>
                <a:latin typeface="Tahoma" panose="020B0604030504040204" pitchFamily="34" charset="0"/>
                <a:ea typeface="Tahoma" panose="020B0604030504040204" pitchFamily="34" charset="0"/>
                <a:cs typeface="Tahoma" panose="020B0604030504040204" pitchFamily="34" charset="0"/>
              </a:rPr>
              <a:t>psychologa</a:t>
            </a:r>
            <a:r>
              <a:rPr lang="en-US" sz="2000" b="1" u="sng" dirty="0">
                <a:solidFill>
                  <a:srgbClr val="C00000"/>
                </a:solidFill>
                <a:latin typeface="Tahoma" panose="020B0604030504040204" pitchFamily="34" charset="0"/>
                <a:ea typeface="Tahoma" panose="020B0604030504040204" pitchFamily="34" charset="0"/>
                <a:cs typeface="Tahoma" panose="020B0604030504040204" pitchFamily="34" charset="0"/>
              </a:rPr>
              <a:t> a </a:t>
            </a:r>
            <a:r>
              <a:rPr lang="en-US" sz="2000" b="1" u="sng" dirty="0" err="1">
                <a:solidFill>
                  <a:srgbClr val="C00000"/>
                </a:solidFill>
                <a:latin typeface="Tahoma" panose="020B0604030504040204" pitchFamily="34" charset="0"/>
                <a:ea typeface="Tahoma" panose="020B0604030504040204" pitchFamily="34" charset="0"/>
                <a:cs typeface="Tahoma" panose="020B0604030504040204" pitchFamily="34" charset="0"/>
              </a:rPr>
              <a:t>architekta</a:t>
            </a:r>
            <a:r>
              <a:rPr lang="en-US" sz="2000" b="1" u="sng" dirty="0">
                <a:solidFill>
                  <a:srgbClr val="C00000"/>
                </a:solidFill>
                <a:latin typeface="Tahoma" panose="020B0604030504040204" pitchFamily="34" charset="0"/>
                <a:ea typeface="Tahoma" panose="020B0604030504040204" pitchFamily="34" charset="0"/>
                <a:cs typeface="Tahoma" panose="020B0604030504040204" pitchFamily="34" charset="0"/>
              </a:rPr>
              <a:t>/</a:t>
            </a:r>
            <a:r>
              <a:rPr lang="en-US" sz="2000" b="1" u="sng" dirty="0" err="1">
                <a:solidFill>
                  <a:srgbClr val="C00000"/>
                </a:solidFill>
                <a:latin typeface="Tahoma" panose="020B0604030504040204" pitchFamily="34" charset="0"/>
                <a:ea typeface="Tahoma" panose="020B0604030504040204" pitchFamily="34" charset="0"/>
                <a:cs typeface="Tahoma" panose="020B0604030504040204" pitchFamily="34" charset="0"/>
              </a:rPr>
              <a:t>urbanisty</a:t>
            </a:r>
            <a:r>
              <a:rPr lang="en-US" sz="20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cs-CZ" sz="20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002060"/>
                </a:solidFill>
                <a:latin typeface="Tahoma" panose="020B0604030504040204" pitchFamily="34" charset="0"/>
                <a:ea typeface="Tahoma" panose="020B0604030504040204" pitchFamily="34" charset="0"/>
                <a:cs typeface="Tahoma" panose="020B0604030504040204" pitchFamily="34" charset="0"/>
              </a:rPr>
              <a:t>pozitivně</a:t>
            </a:r>
            <a:r>
              <a:rPr lang="en-US" sz="2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002060"/>
                </a:solidFill>
                <a:latin typeface="Tahoma" panose="020B0604030504040204" pitchFamily="34" charset="0"/>
                <a:ea typeface="Tahoma" panose="020B0604030504040204" pitchFamily="34" charset="0"/>
                <a:cs typeface="Tahoma" panose="020B0604030504040204" pitchFamily="34" charset="0"/>
              </a:rPr>
              <a:t>ovlivnit</a:t>
            </a:r>
            <a:r>
              <a:rPr lang="en-US" sz="2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002060"/>
                </a:solidFill>
                <a:latin typeface="Tahoma" panose="020B0604030504040204" pitchFamily="34" charset="0"/>
                <a:ea typeface="Tahoma" panose="020B0604030504040204" pitchFamily="34" charset="0"/>
                <a:cs typeface="Tahoma" panose="020B0604030504040204" pitchFamily="34" charset="0"/>
              </a:rPr>
              <a:t>život</a:t>
            </a:r>
            <a:r>
              <a:rPr lang="en-US" sz="2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002060"/>
                </a:solidFill>
                <a:latin typeface="Tahoma" panose="020B0604030504040204" pitchFamily="34" charset="0"/>
                <a:ea typeface="Tahoma" panose="020B0604030504040204" pitchFamily="34" charset="0"/>
                <a:cs typeface="Tahoma" panose="020B0604030504040204" pitchFamily="34" charset="0"/>
              </a:rPr>
              <a:t>ve</a:t>
            </a:r>
            <a:r>
              <a:rPr lang="en-US" sz="2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002060"/>
                </a:solidFill>
                <a:latin typeface="Tahoma" panose="020B0604030504040204" pitchFamily="34" charset="0"/>
                <a:ea typeface="Tahoma" panose="020B0604030504040204" pitchFamily="34" charset="0"/>
                <a:cs typeface="Tahoma" panose="020B0604030504040204" pitchFamily="34" charset="0"/>
              </a:rPr>
              <a:t>městě</a:t>
            </a:r>
            <a:r>
              <a:rPr lang="en-US" sz="2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endParaRPr lang="cs-CZ" sz="20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endParaRPr lang="cs-CZ" sz="20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r>
              <a:rPr lang="cs-CZ" sz="20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3</a:t>
            </a:r>
            <a:r>
              <a:rPr lang="cs-CZ" sz="20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cs-CZ" sz="2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002060"/>
                </a:solidFill>
                <a:latin typeface="Tahoma" panose="020B0604030504040204" pitchFamily="34" charset="0"/>
                <a:ea typeface="Tahoma" panose="020B0604030504040204" pitchFamily="34" charset="0"/>
                <a:cs typeface="Tahoma" panose="020B0604030504040204" pitchFamily="34" charset="0"/>
              </a:rPr>
              <a:t>Jak</a:t>
            </a:r>
            <a:r>
              <a:rPr lang="en-US" sz="2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002060"/>
                </a:solidFill>
                <a:latin typeface="Tahoma" panose="020B0604030504040204" pitchFamily="34" charset="0"/>
                <a:ea typeface="Tahoma" panose="020B0604030504040204" pitchFamily="34" charset="0"/>
                <a:cs typeface="Tahoma" panose="020B0604030504040204" pitchFamily="34" charset="0"/>
              </a:rPr>
              <a:t>taková</a:t>
            </a:r>
            <a:r>
              <a:rPr lang="en-US" sz="2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002060"/>
                </a:solidFill>
                <a:latin typeface="Tahoma" panose="020B0604030504040204" pitchFamily="34" charset="0"/>
                <a:ea typeface="Tahoma" panose="020B0604030504040204" pitchFamily="34" charset="0"/>
                <a:cs typeface="Tahoma" panose="020B0604030504040204" pitchFamily="34" charset="0"/>
              </a:rPr>
              <a:t>spolupráce</a:t>
            </a:r>
            <a:r>
              <a:rPr lang="en-US" sz="2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002060"/>
                </a:solidFill>
                <a:latin typeface="Tahoma" panose="020B0604030504040204" pitchFamily="34" charset="0"/>
                <a:ea typeface="Tahoma" panose="020B0604030504040204" pitchFamily="34" charset="0"/>
                <a:cs typeface="Tahoma" panose="020B0604030504040204" pitchFamily="34" charset="0"/>
              </a:rPr>
              <a:t>může</a:t>
            </a:r>
            <a:r>
              <a:rPr lang="en-US" sz="2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002060"/>
                </a:solidFill>
                <a:latin typeface="Tahoma" panose="020B0604030504040204" pitchFamily="34" charset="0"/>
                <a:ea typeface="Tahoma" panose="020B0604030504040204" pitchFamily="34" charset="0"/>
                <a:cs typeface="Tahoma" panose="020B0604030504040204" pitchFamily="34" charset="0"/>
              </a:rPr>
              <a:t>vypadat</a:t>
            </a:r>
            <a:r>
              <a:rPr lang="cs-CZ" sz="2000" b="1" dirty="0">
                <a:solidFill>
                  <a:srgbClr val="002060"/>
                </a:solidFill>
                <a:latin typeface="Tahoma" panose="020B0604030504040204" pitchFamily="34" charset="0"/>
                <a:ea typeface="Tahoma" panose="020B0604030504040204" pitchFamily="34" charset="0"/>
                <a:cs typeface="Tahoma" panose="020B0604030504040204" pitchFamily="34" charset="0"/>
              </a:rPr>
              <a:t>?</a:t>
            </a:r>
          </a:p>
          <a:p>
            <a:endParaRPr lang="cs-CZ" sz="2000" b="1" dirty="0" smtClean="0">
              <a:solidFill>
                <a:srgbClr val="C00000"/>
              </a:solidFill>
              <a:latin typeface="Tahoma" panose="020B0604030504040204" pitchFamily="34" charset="0"/>
              <a:ea typeface="Tahoma" panose="020B0604030504040204" pitchFamily="34" charset="0"/>
              <a:cs typeface="Tahoma" panose="020B0604030504040204" pitchFamily="34" charset="0"/>
            </a:endParaRPr>
          </a:p>
          <a:p>
            <a:r>
              <a:rPr lang="cs-CZ" sz="20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4</a:t>
            </a:r>
            <a:r>
              <a:rPr lang="cs-CZ" sz="20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cs-CZ" sz="2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002060"/>
                </a:solidFill>
                <a:latin typeface="Tahoma" panose="020B0604030504040204" pitchFamily="34" charset="0"/>
                <a:ea typeface="Tahoma" panose="020B0604030504040204" pitchFamily="34" charset="0"/>
                <a:cs typeface="Tahoma" panose="020B0604030504040204" pitchFamily="34" charset="0"/>
              </a:rPr>
              <a:t>Jaký</a:t>
            </a:r>
            <a:r>
              <a:rPr lang="en-US" sz="2000" b="1" dirty="0">
                <a:solidFill>
                  <a:srgbClr val="002060"/>
                </a:solidFill>
                <a:latin typeface="Tahoma" panose="020B0604030504040204" pitchFamily="34" charset="0"/>
                <a:ea typeface="Tahoma" panose="020B0604030504040204" pitchFamily="34" charset="0"/>
                <a:cs typeface="Tahoma" panose="020B0604030504040204" pitchFamily="34" charset="0"/>
              </a:rPr>
              <a:t> je </a:t>
            </a:r>
            <a:r>
              <a:rPr lang="en-US" sz="2000" b="1" u="sng" dirty="0" err="1">
                <a:solidFill>
                  <a:srgbClr val="C00000"/>
                </a:solidFill>
                <a:latin typeface="Tahoma" panose="020B0604030504040204" pitchFamily="34" charset="0"/>
                <a:ea typeface="Tahoma" panose="020B0604030504040204" pitchFamily="34" charset="0"/>
                <a:cs typeface="Tahoma" panose="020B0604030504040204" pitchFamily="34" charset="0"/>
              </a:rPr>
              <a:t>vztah</a:t>
            </a:r>
            <a:r>
              <a:rPr lang="en-US" sz="2000" b="1" u="sng"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2000" b="1" u="sng" dirty="0" err="1">
                <a:solidFill>
                  <a:srgbClr val="C00000"/>
                </a:solidFill>
                <a:latin typeface="Tahoma" panose="020B0604030504040204" pitchFamily="34" charset="0"/>
                <a:ea typeface="Tahoma" panose="020B0604030504040204" pitchFamily="34" charset="0"/>
                <a:cs typeface="Tahoma" panose="020B0604030504040204" pitchFamily="34" charset="0"/>
              </a:rPr>
              <a:t>mezi</a:t>
            </a:r>
            <a:r>
              <a:rPr lang="en-US" sz="2000" b="1" u="sng"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2000" b="1" u="sng" dirty="0" err="1">
                <a:solidFill>
                  <a:srgbClr val="C00000"/>
                </a:solidFill>
                <a:latin typeface="Tahoma" panose="020B0604030504040204" pitchFamily="34" charset="0"/>
                <a:ea typeface="Tahoma" panose="020B0604030504040204" pitchFamily="34" charset="0"/>
                <a:cs typeface="Tahoma" panose="020B0604030504040204" pitchFamily="34" charset="0"/>
              </a:rPr>
              <a:t>lidskou</a:t>
            </a:r>
            <a:r>
              <a:rPr lang="en-US" sz="2000" b="1" u="sng"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2000" b="1" u="sng" dirty="0" err="1">
                <a:solidFill>
                  <a:srgbClr val="C00000"/>
                </a:solidFill>
                <a:latin typeface="Tahoma" panose="020B0604030504040204" pitchFamily="34" charset="0"/>
                <a:ea typeface="Tahoma" panose="020B0604030504040204" pitchFamily="34" charset="0"/>
                <a:cs typeface="Tahoma" panose="020B0604030504040204" pitchFamily="34" charset="0"/>
              </a:rPr>
              <a:t>psychikou</a:t>
            </a:r>
            <a:r>
              <a:rPr lang="en-US" sz="2000" b="1" u="sng" dirty="0">
                <a:solidFill>
                  <a:srgbClr val="C00000"/>
                </a:solidFill>
                <a:latin typeface="Tahoma" panose="020B0604030504040204" pitchFamily="34" charset="0"/>
                <a:ea typeface="Tahoma" panose="020B0604030504040204" pitchFamily="34" charset="0"/>
                <a:cs typeface="Tahoma" panose="020B0604030504040204" pitchFamily="34" charset="0"/>
              </a:rPr>
              <a:t> a </a:t>
            </a:r>
            <a:r>
              <a:rPr lang="en-US" sz="2000" b="1" u="sng" dirty="0" err="1">
                <a:solidFill>
                  <a:srgbClr val="C00000"/>
                </a:solidFill>
                <a:latin typeface="Tahoma" panose="020B0604030504040204" pitchFamily="34" charset="0"/>
                <a:ea typeface="Tahoma" panose="020B0604030504040204" pitchFamily="34" charset="0"/>
                <a:cs typeface="Tahoma" panose="020B0604030504040204" pitchFamily="34" charset="0"/>
              </a:rPr>
              <a:t>prostředím</a:t>
            </a:r>
            <a:r>
              <a:rPr lang="en-US" sz="2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002060"/>
                </a:solidFill>
                <a:latin typeface="Tahoma" panose="020B0604030504040204" pitchFamily="34" charset="0"/>
                <a:ea typeface="Tahoma" panose="020B0604030504040204" pitchFamily="34" charset="0"/>
                <a:cs typeface="Tahoma" panose="020B0604030504040204" pitchFamily="34" charset="0"/>
              </a:rPr>
              <a:t>ve</a:t>
            </a:r>
            <a:r>
              <a:rPr lang="en-US" sz="2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cs-CZ" sz="2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002060"/>
                </a:solidFill>
                <a:latin typeface="Tahoma" panose="020B0604030504040204" pitchFamily="34" charset="0"/>
                <a:ea typeface="Tahoma" panose="020B0604030504040204" pitchFamily="34" charset="0"/>
                <a:cs typeface="Tahoma" panose="020B0604030504040204" pitchFamily="34" charset="0"/>
              </a:rPr>
              <a:t>kterém</a:t>
            </a:r>
            <a:r>
              <a:rPr lang="en-US" sz="2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002060"/>
                </a:solidFill>
                <a:latin typeface="Tahoma" panose="020B0604030504040204" pitchFamily="34" charset="0"/>
                <a:ea typeface="Tahoma" panose="020B0604030504040204" pitchFamily="34" charset="0"/>
                <a:cs typeface="Tahoma" panose="020B0604030504040204" pitchFamily="34" charset="0"/>
              </a:rPr>
              <a:t>žije</a:t>
            </a:r>
            <a:r>
              <a:rPr lang="cs-CZ" sz="2000" b="1" dirty="0" err="1">
                <a:solidFill>
                  <a:srgbClr val="002060"/>
                </a:solidFill>
                <a:latin typeface="Tahoma" panose="020B0604030504040204" pitchFamily="34" charset="0"/>
                <a:ea typeface="Tahoma" panose="020B0604030504040204" pitchFamily="34" charset="0"/>
                <a:cs typeface="Tahoma" panose="020B0604030504040204" pitchFamily="34" charset="0"/>
              </a:rPr>
              <a:t>me</a:t>
            </a:r>
            <a:r>
              <a:rPr lang="en-US" sz="2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endParaRPr lang="cs-CZ" sz="20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r>
              <a:rPr lang="cs-CZ" sz="2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002060"/>
                </a:solidFill>
                <a:latin typeface="Tahoma" panose="020B0604030504040204" pitchFamily="34" charset="0"/>
                <a:ea typeface="Tahoma" panose="020B0604030504040204" pitchFamily="34" charset="0"/>
                <a:cs typeface="Tahoma" panose="020B0604030504040204" pitchFamily="34" charset="0"/>
              </a:rPr>
              <a:t>Jaký</a:t>
            </a:r>
            <a:r>
              <a:rPr lang="en-US" sz="2000" b="1" dirty="0">
                <a:solidFill>
                  <a:srgbClr val="002060"/>
                </a:solidFill>
                <a:latin typeface="Tahoma" panose="020B0604030504040204" pitchFamily="34" charset="0"/>
                <a:ea typeface="Tahoma" panose="020B0604030504040204" pitchFamily="34" charset="0"/>
                <a:cs typeface="Tahoma" panose="020B0604030504040204" pitchFamily="34" charset="0"/>
              </a:rPr>
              <a:t> je </a:t>
            </a:r>
            <a:r>
              <a:rPr lang="en-US" sz="2000" b="1" dirty="0" err="1">
                <a:solidFill>
                  <a:srgbClr val="002060"/>
                </a:solidFill>
                <a:latin typeface="Tahoma" panose="020B0604030504040204" pitchFamily="34" charset="0"/>
                <a:ea typeface="Tahoma" panose="020B0604030504040204" pitchFamily="34" charset="0"/>
                <a:cs typeface="Tahoma" panose="020B0604030504040204" pitchFamily="34" charset="0"/>
              </a:rPr>
              <a:t>význam</a:t>
            </a:r>
            <a:r>
              <a:rPr lang="en-US" sz="2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002060"/>
                </a:solidFill>
                <a:latin typeface="Tahoma" panose="020B0604030504040204" pitchFamily="34" charset="0"/>
                <a:ea typeface="Tahoma" panose="020B0604030504040204" pitchFamily="34" charset="0"/>
                <a:cs typeface="Tahoma" panose="020B0604030504040204" pitchFamily="34" charset="0"/>
              </a:rPr>
              <a:t>tohoto</a:t>
            </a:r>
            <a:r>
              <a:rPr lang="en-US" sz="2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002060"/>
                </a:solidFill>
                <a:latin typeface="Tahoma" panose="020B0604030504040204" pitchFamily="34" charset="0"/>
                <a:ea typeface="Tahoma" panose="020B0604030504040204" pitchFamily="34" charset="0"/>
                <a:cs typeface="Tahoma" panose="020B0604030504040204" pitchFamily="34" charset="0"/>
              </a:rPr>
              <a:t>vztahu</a:t>
            </a:r>
            <a:r>
              <a:rPr lang="en-US" sz="2000" b="1" dirty="0">
                <a:solidFill>
                  <a:srgbClr val="002060"/>
                </a:solidFill>
                <a:latin typeface="Tahoma" panose="020B0604030504040204" pitchFamily="34" charset="0"/>
                <a:ea typeface="Tahoma" panose="020B0604030504040204" pitchFamily="34" charset="0"/>
                <a:cs typeface="Tahoma" panose="020B0604030504040204" pitchFamily="34" charset="0"/>
              </a:rPr>
              <a:t>?</a:t>
            </a:r>
            <a:r>
              <a:rPr lang="cs-CZ" sz="2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p>
          <a:p>
            <a:r>
              <a:rPr lang="cs-CZ" sz="2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002060"/>
                </a:solidFill>
                <a:latin typeface="Tahoma" panose="020B0604030504040204" pitchFamily="34" charset="0"/>
                <a:ea typeface="Tahoma" panose="020B0604030504040204" pitchFamily="34" charset="0"/>
                <a:cs typeface="Tahoma" panose="020B0604030504040204" pitchFamily="34" charset="0"/>
              </a:rPr>
              <a:t>Jaké</a:t>
            </a:r>
            <a:r>
              <a:rPr lang="en-US" sz="2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cs-CZ" sz="2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002060"/>
                </a:solidFill>
                <a:latin typeface="Tahoma" panose="020B0604030504040204" pitchFamily="34" charset="0"/>
                <a:ea typeface="Tahoma" panose="020B0604030504040204" pitchFamily="34" charset="0"/>
                <a:cs typeface="Tahoma" panose="020B0604030504040204" pitchFamily="34" charset="0"/>
              </a:rPr>
              <a:t>psychologické</a:t>
            </a:r>
            <a:r>
              <a:rPr lang="en-US" sz="2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002060"/>
                </a:solidFill>
                <a:latin typeface="Tahoma" panose="020B0604030504040204" pitchFamily="34" charset="0"/>
                <a:ea typeface="Tahoma" panose="020B0604030504040204" pitchFamily="34" charset="0"/>
                <a:cs typeface="Tahoma" panose="020B0604030504040204" pitchFamily="34" charset="0"/>
              </a:rPr>
              <a:t>pr</a:t>
            </a:r>
            <a:r>
              <a:rPr lang="cs-CZ" sz="2000" b="1" dirty="0" err="1">
                <a:solidFill>
                  <a:srgbClr val="002060"/>
                </a:solidFill>
                <a:latin typeface="Tahoma" panose="020B0604030504040204" pitchFamily="34" charset="0"/>
                <a:ea typeface="Tahoma" panose="020B0604030504040204" pitchFamily="34" charset="0"/>
                <a:cs typeface="Tahoma" panose="020B0604030504040204" pitchFamily="34" charset="0"/>
              </a:rPr>
              <a:t>ocesy</a:t>
            </a:r>
            <a:r>
              <a:rPr lang="en-US" sz="2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002060"/>
                </a:solidFill>
                <a:latin typeface="Tahoma" panose="020B0604030504040204" pitchFamily="34" charset="0"/>
                <a:ea typeface="Tahoma" panose="020B0604030504040204" pitchFamily="34" charset="0"/>
                <a:cs typeface="Tahoma" panose="020B0604030504040204" pitchFamily="34" charset="0"/>
              </a:rPr>
              <a:t>může</a:t>
            </a:r>
            <a:r>
              <a:rPr lang="en-US" sz="2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002060"/>
                </a:solidFill>
                <a:latin typeface="Tahoma" panose="020B0604030504040204" pitchFamily="34" charset="0"/>
                <a:ea typeface="Tahoma" panose="020B0604030504040204" pitchFamily="34" charset="0"/>
                <a:cs typeface="Tahoma" panose="020B0604030504040204" pitchFamily="34" charset="0"/>
              </a:rPr>
              <a:t>uspořádání</a:t>
            </a:r>
            <a:r>
              <a:rPr lang="en-US" sz="2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002060"/>
                </a:solidFill>
                <a:latin typeface="Tahoma" panose="020B0604030504040204" pitchFamily="34" charset="0"/>
                <a:ea typeface="Tahoma" panose="020B0604030504040204" pitchFamily="34" charset="0"/>
                <a:cs typeface="Tahoma" panose="020B0604030504040204" pitchFamily="34" charset="0"/>
              </a:rPr>
              <a:t>ve</a:t>
            </a:r>
            <a:r>
              <a:rPr lang="cs-CZ" sz="2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002060"/>
                </a:solidFill>
                <a:latin typeface="Tahoma" panose="020B0604030504040204" pitchFamily="34" charset="0"/>
                <a:ea typeface="Tahoma" panose="020B0604030504040204" pitchFamily="34" charset="0"/>
                <a:cs typeface="Tahoma" panose="020B0604030504040204" pitchFamily="34" charset="0"/>
              </a:rPr>
              <a:t>veřejném</a:t>
            </a:r>
            <a:r>
              <a:rPr lang="en-US" sz="2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002060"/>
                </a:solidFill>
                <a:latin typeface="Tahoma" panose="020B0604030504040204" pitchFamily="34" charset="0"/>
                <a:ea typeface="Tahoma" panose="020B0604030504040204" pitchFamily="34" charset="0"/>
                <a:cs typeface="Tahoma" panose="020B0604030504040204" pitchFamily="34" charset="0"/>
              </a:rPr>
              <a:t>prostoru</a:t>
            </a:r>
            <a:r>
              <a:rPr lang="en-US" sz="2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002060"/>
                </a:solidFill>
                <a:latin typeface="Tahoma" panose="020B0604030504040204" pitchFamily="34" charset="0"/>
                <a:ea typeface="Tahoma" panose="020B0604030504040204" pitchFamily="34" charset="0"/>
                <a:cs typeface="Tahoma" panose="020B0604030504040204" pitchFamily="34" charset="0"/>
              </a:rPr>
              <a:t>aktivovat</a:t>
            </a:r>
            <a:r>
              <a:rPr lang="en-US" sz="2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cs-CZ" sz="2000" b="1" dirty="0">
                <a:solidFill>
                  <a:srgbClr val="002060"/>
                </a:solidFill>
                <a:latin typeface="Tahoma" panose="020B0604030504040204" pitchFamily="34" charset="0"/>
                <a:ea typeface="Tahoma" panose="020B0604030504040204" pitchFamily="34" charset="0"/>
                <a:cs typeface="Tahoma" panose="020B0604030504040204" pitchFamily="34" charset="0"/>
              </a:rPr>
              <a:t/>
            </a:r>
            <a:br>
              <a:rPr lang="cs-CZ" sz="2000" b="1"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cs-CZ" sz="2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002060"/>
                </a:solidFill>
                <a:latin typeface="Tahoma" panose="020B0604030504040204" pitchFamily="34" charset="0"/>
                <a:ea typeface="Tahoma" panose="020B0604030504040204" pitchFamily="34" charset="0"/>
                <a:cs typeface="Tahoma" panose="020B0604030504040204" pitchFamily="34" charset="0"/>
              </a:rPr>
              <a:t>Jaké</a:t>
            </a:r>
            <a:r>
              <a:rPr lang="en-US" sz="2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002060"/>
                </a:solidFill>
                <a:latin typeface="Tahoma" panose="020B0604030504040204" pitchFamily="34" charset="0"/>
                <a:ea typeface="Tahoma" panose="020B0604030504040204" pitchFamily="34" charset="0"/>
                <a:cs typeface="Tahoma" panose="020B0604030504040204" pitchFamily="34" charset="0"/>
              </a:rPr>
              <a:t>funkce</a:t>
            </a:r>
            <a:r>
              <a:rPr lang="en-US" sz="2000" b="1" dirty="0">
                <a:solidFill>
                  <a:srgbClr val="002060"/>
                </a:solidFill>
                <a:latin typeface="Tahoma" panose="020B0604030504040204" pitchFamily="34" charset="0"/>
                <a:ea typeface="Tahoma" panose="020B0604030504040204" pitchFamily="34" charset="0"/>
                <a:cs typeface="Tahoma" panose="020B0604030504040204" pitchFamily="34" charset="0"/>
              </a:rPr>
              <a:t> z </a:t>
            </a:r>
            <a:r>
              <a:rPr lang="en-US" sz="2000" b="1" dirty="0" err="1">
                <a:solidFill>
                  <a:srgbClr val="002060"/>
                </a:solidFill>
                <a:latin typeface="Tahoma" panose="020B0604030504040204" pitchFamily="34" charset="0"/>
                <a:ea typeface="Tahoma" panose="020B0604030504040204" pitchFamily="34" charset="0"/>
                <a:cs typeface="Tahoma" panose="020B0604030504040204" pitchFamily="34" charset="0"/>
              </a:rPr>
              <a:t>hlediska</a:t>
            </a:r>
            <a:r>
              <a:rPr lang="en-US" sz="2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002060"/>
                </a:solidFill>
                <a:latin typeface="Tahoma" panose="020B0604030504040204" pitchFamily="34" charset="0"/>
                <a:ea typeface="Tahoma" panose="020B0604030504040204" pitchFamily="34" charset="0"/>
                <a:cs typeface="Tahoma" panose="020B0604030504040204" pitchFamily="34" charset="0"/>
              </a:rPr>
              <a:t>psychologie</a:t>
            </a:r>
            <a:r>
              <a:rPr lang="en-US" sz="2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002060"/>
                </a:solidFill>
                <a:latin typeface="Tahoma" panose="020B0604030504040204" pitchFamily="34" charset="0"/>
                <a:ea typeface="Tahoma" panose="020B0604030504040204" pitchFamily="34" charset="0"/>
                <a:cs typeface="Tahoma" panose="020B0604030504040204" pitchFamily="34" charset="0"/>
              </a:rPr>
              <a:t>může</a:t>
            </a:r>
            <a:r>
              <a:rPr lang="en-US" sz="2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002060"/>
                </a:solidFill>
                <a:latin typeface="Tahoma" panose="020B0604030504040204" pitchFamily="34" charset="0"/>
                <a:ea typeface="Tahoma" panose="020B0604030504040204" pitchFamily="34" charset="0"/>
                <a:cs typeface="Tahoma" panose="020B0604030504040204" pitchFamily="34" charset="0"/>
              </a:rPr>
              <a:t>veřejný</a:t>
            </a:r>
            <a:r>
              <a:rPr lang="en-US" sz="2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002060"/>
                </a:solidFill>
                <a:latin typeface="Tahoma" panose="020B0604030504040204" pitchFamily="34" charset="0"/>
                <a:ea typeface="Tahoma" panose="020B0604030504040204" pitchFamily="34" charset="0"/>
                <a:cs typeface="Tahoma" panose="020B0604030504040204" pitchFamily="34" charset="0"/>
              </a:rPr>
              <a:t>prostor</a:t>
            </a:r>
            <a:r>
              <a:rPr lang="en-US" sz="2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002060"/>
                </a:solidFill>
                <a:latin typeface="Tahoma" panose="020B0604030504040204" pitchFamily="34" charset="0"/>
                <a:ea typeface="Tahoma" panose="020B0604030504040204" pitchFamily="34" charset="0"/>
                <a:cs typeface="Tahoma" panose="020B0604030504040204" pitchFamily="34" charset="0"/>
              </a:rPr>
              <a:t>plnit</a:t>
            </a:r>
            <a:r>
              <a:rPr lang="en-US" sz="2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cs-CZ" sz="2000" b="1" dirty="0">
                <a:solidFill>
                  <a:srgbClr val="002060"/>
                </a:solidFill>
                <a:latin typeface="Tahoma" panose="020B0604030504040204" pitchFamily="34" charset="0"/>
                <a:ea typeface="Tahoma" panose="020B0604030504040204" pitchFamily="34" charset="0"/>
                <a:cs typeface="Tahoma" panose="020B0604030504040204" pitchFamily="34" charset="0"/>
              </a:rPr>
              <a:t/>
            </a:r>
            <a:br>
              <a:rPr lang="cs-CZ" sz="2000" b="1"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cs-CZ" sz="2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002060"/>
                </a:solidFill>
                <a:latin typeface="Tahoma" panose="020B0604030504040204" pitchFamily="34" charset="0"/>
                <a:ea typeface="Tahoma" panose="020B0604030504040204" pitchFamily="34" charset="0"/>
                <a:cs typeface="Tahoma" panose="020B0604030504040204" pitchFamily="34" charset="0"/>
              </a:rPr>
              <a:t>Jsou</a:t>
            </a:r>
            <a:r>
              <a:rPr lang="en-US" sz="2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002060"/>
                </a:solidFill>
                <a:latin typeface="Tahoma" panose="020B0604030504040204" pitchFamily="34" charset="0"/>
                <a:ea typeface="Tahoma" panose="020B0604030504040204" pitchFamily="34" charset="0"/>
                <a:cs typeface="Tahoma" panose="020B0604030504040204" pitchFamily="34" charset="0"/>
              </a:rPr>
              <a:t>nějaké</a:t>
            </a:r>
            <a:r>
              <a:rPr lang="en-US" sz="2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002060"/>
                </a:solidFill>
                <a:latin typeface="Tahoma" panose="020B0604030504040204" pitchFamily="34" charset="0"/>
                <a:ea typeface="Tahoma" panose="020B0604030504040204" pitchFamily="34" charset="0"/>
                <a:cs typeface="Tahoma" panose="020B0604030504040204" pitchFamily="34" charset="0"/>
              </a:rPr>
              <a:t>takové</a:t>
            </a:r>
            <a:r>
              <a:rPr lang="en-US" sz="2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002060"/>
                </a:solidFill>
                <a:latin typeface="Tahoma" panose="020B0604030504040204" pitchFamily="34" charset="0"/>
                <a:ea typeface="Tahoma" panose="020B0604030504040204" pitchFamily="34" charset="0"/>
                <a:cs typeface="Tahoma" panose="020B0604030504040204" pitchFamily="34" charset="0"/>
              </a:rPr>
              <a:t>funkce</a:t>
            </a:r>
            <a:r>
              <a:rPr lang="en-US" sz="2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002060"/>
                </a:solidFill>
                <a:latin typeface="Tahoma" panose="020B0604030504040204" pitchFamily="34" charset="0"/>
                <a:ea typeface="Tahoma" panose="020B0604030504040204" pitchFamily="34" charset="0"/>
                <a:cs typeface="Tahoma" panose="020B0604030504040204" pitchFamily="34" charset="0"/>
              </a:rPr>
              <a:t>opravdu</a:t>
            </a:r>
            <a:r>
              <a:rPr lang="en-US" sz="2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002060"/>
                </a:solidFill>
                <a:latin typeface="Tahoma" panose="020B0604030504040204" pitchFamily="34" charset="0"/>
                <a:ea typeface="Tahoma" panose="020B0604030504040204" pitchFamily="34" charset="0"/>
                <a:cs typeface="Tahoma" panose="020B0604030504040204" pitchFamily="34" charset="0"/>
              </a:rPr>
              <a:t>zásadní</a:t>
            </a:r>
            <a:r>
              <a:rPr lang="en-US" sz="2000" b="1" dirty="0">
                <a:solidFill>
                  <a:srgbClr val="002060"/>
                </a:solidFill>
                <a:latin typeface="Tahoma" panose="020B0604030504040204" pitchFamily="34" charset="0"/>
                <a:ea typeface="Tahoma" panose="020B0604030504040204" pitchFamily="34" charset="0"/>
                <a:cs typeface="Tahoma" panose="020B0604030504040204" pitchFamily="34" charset="0"/>
              </a:rPr>
              <a:t>?</a:t>
            </a:r>
          </a:p>
          <a:p>
            <a:endParaRPr lang="cs-CZ" sz="20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r>
              <a:rPr lang="cs-CZ" sz="2000" b="1" dirty="0">
                <a:solidFill>
                  <a:srgbClr val="002060"/>
                </a:solidFill>
                <a:latin typeface="Tahoma" panose="020B0604030504040204" pitchFamily="34" charset="0"/>
                <a:ea typeface="Tahoma" panose="020B0604030504040204" pitchFamily="34" charset="0"/>
                <a:cs typeface="Tahoma" panose="020B0604030504040204" pitchFamily="34" charset="0"/>
              </a:rPr>
              <a:t/>
            </a:r>
            <a:br>
              <a:rPr lang="cs-CZ" sz="2000" b="1" dirty="0">
                <a:solidFill>
                  <a:srgbClr val="002060"/>
                </a:solidFill>
                <a:latin typeface="Tahoma" panose="020B0604030504040204" pitchFamily="34" charset="0"/>
                <a:ea typeface="Tahoma" panose="020B0604030504040204" pitchFamily="34" charset="0"/>
                <a:cs typeface="Tahoma" panose="020B0604030504040204" pitchFamily="34" charset="0"/>
              </a:rPr>
            </a:br>
            <a:endParaRPr lang="cs-CZ" sz="20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r>
              <a:rPr lang="cs-CZ" dirty="0">
                <a:solidFill>
                  <a:srgbClr val="002060"/>
                </a:solidFill>
              </a:rPr>
              <a:t> </a:t>
            </a:r>
            <a:endParaRPr lang="en-US" dirty="0">
              <a:solidFill>
                <a:srgbClr val="002060"/>
              </a:solidFill>
            </a:endParaRPr>
          </a:p>
        </p:txBody>
      </p:sp>
    </p:spTree>
    <p:extLst>
      <p:ext uri="{BB962C8B-B14F-4D97-AF65-F5344CB8AC3E}">
        <p14:creationId xmlns:p14="http://schemas.microsoft.com/office/powerpoint/2010/main" val="1158745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181" y="1628800"/>
            <a:ext cx="3873771" cy="5150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ovéPole 2"/>
          <p:cNvSpPr txBox="1"/>
          <p:nvPr/>
        </p:nvSpPr>
        <p:spPr>
          <a:xfrm>
            <a:off x="4331230" y="5609651"/>
            <a:ext cx="4608512" cy="923330"/>
          </a:xfrm>
          <a:prstGeom prst="rect">
            <a:avLst/>
          </a:prstGeom>
          <a:noFill/>
        </p:spPr>
        <p:txBody>
          <a:bodyPr wrap="square" rtlCol="0">
            <a:spAutoFit/>
          </a:bodyPr>
          <a:lstStyle/>
          <a:p>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Viz slavný film </a:t>
            </a:r>
          </a:p>
          <a:p>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a:t>
            </a:r>
            <a:r>
              <a:rPr lang="cs-CZ" b="1" dirty="0" err="1">
                <a:solidFill>
                  <a:schemeClr val="tx2"/>
                </a:solidFill>
                <a:latin typeface="Tahoma" panose="020B0604030504040204" pitchFamily="34" charset="0"/>
                <a:ea typeface="Tahoma" panose="020B0604030504040204" pitchFamily="34" charset="0"/>
                <a:cs typeface="Tahoma" panose="020B0604030504040204" pitchFamily="34" charset="0"/>
              </a:rPr>
              <a:t>Social</a:t>
            </a:r>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cs-CZ" b="1" dirty="0" err="1">
                <a:solidFill>
                  <a:schemeClr val="tx2"/>
                </a:solidFill>
                <a:latin typeface="Tahoma" panose="020B0604030504040204" pitchFamily="34" charset="0"/>
                <a:ea typeface="Tahoma" panose="020B0604030504040204" pitchFamily="34" charset="0"/>
                <a:cs typeface="Tahoma" panose="020B0604030504040204" pitchFamily="34" charset="0"/>
              </a:rPr>
              <a:t>Life</a:t>
            </a:r>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cs-CZ" b="1" dirty="0" err="1">
                <a:solidFill>
                  <a:schemeClr val="tx2"/>
                </a:solidFill>
                <a:latin typeface="Tahoma" panose="020B0604030504040204" pitchFamily="34" charset="0"/>
                <a:ea typeface="Tahoma" panose="020B0604030504040204" pitchFamily="34" charset="0"/>
                <a:cs typeface="Tahoma" panose="020B0604030504040204" pitchFamily="34" charset="0"/>
              </a:rPr>
              <a:t>of</a:t>
            </a:r>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cs-CZ" b="1" dirty="0" err="1">
                <a:solidFill>
                  <a:schemeClr val="tx2"/>
                </a:solidFill>
                <a:latin typeface="Tahoma" panose="020B0604030504040204" pitchFamily="34" charset="0"/>
                <a:ea typeface="Tahoma" panose="020B0604030504040204" pitchFamily="34" charset="0"/>
                <a:cs typeface="Tahoma" panose="020B0604030504040204" pitchFamily="34" charset="0"/>
              </a:rPr>
              <a:t>Small</a:t>
            </a:r>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 Urban </a:t>
            </a:r>
            <a:r>
              <a:rPr lang="cs-CZ" b="1" dirty="0" err="1">
                <a:solidFill>
                  <a:schemeClr val="tx2"/>
                </a:solidFill>
                <a:latin typeface="Tahoma" panose="020B0604030504040204" pitchFamily="34" charset="0"/>
                <a:ea typeface="Tahoma" panose="020B0604030504040204" pitchFamily="34" charset="0"/>
                <a:cs typeface="Tahoma" panose="020B0604030504040204" pitchFamily="34" charset="0"/>
              </a:rPr>
              <a:t>Spaces</a:t>
            </a:r>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 (1980)</a:t>
            </a:r>
            <a:endParaRPr lang="en-US" b="1"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ovéPole 3"/>
          <p:cNvSpPr txBox="1"/>
          <p:nvPr/>
        </p:nvSpPr>
        <p:spPr>
          <a:xfrm>
            <a:off x="4139952" y="536193"/>
            <a:ext cx="5328592" cy="2462213"/>
          </a:xfrm>
          <a:prstGeom prst="rect">
            <a:avLst/>
          </a:prstGeom>
          <a:noFill/>
        </p:spPr>
        <p:txBody>
          <a:bodyPr wrap="square" rtlCol="0">
            <a:spAutoFit/>
          </a:bodyPr>
          <a:lstStyle/>
          <a:p>
            <a:r>
              <a:rPr lang="cs-CZ" sz="2800" b="1" dirty="0">
                <a:solidFill>
                  <a:schemeClr val="tx2"/>
                </a:solidFill>
                <a:latin typeface="Tahoma" panose="020B0604030504040204" pitchFamily="34" charset="0"/>
                <a:ea typeface="Tahoma" panose="020B0604030504040204" pitchFamily="34" charset="0"/>
                <a:cs typeface="Tahoma" panose="020B0604030504040204" pitchFamily="34" charset="0"/>
              </a:rPr>
              <a:t>William H. </a:t>
            </a:r>
            <a:r>
              <a:rPr lang="cs-CZ" sz="2800" b="1" dirty="0" err="1">
                <a:solidFill>
                  <a:schemeClr val="tx2"/>
                </a:solidFill>
                <a:latin typeface="Tahoma" panose="020B0604030504040204" pitchFamily="34" charset="0"/>
                <a:ea typeface="Tahoma" panose="020B0604030504040204" pitchFamily="34" charset="0"/>
                <a:cs typeface="Tahoma" panose="020B0604030504040204" pitchFamily="34" charset="0"/>
              </a:rPr>
              <a:t>Whyte</a:t>
            </a:r>
            <a:r>
              <a:rPr lang="cs-CZ" sz="2800" b="1" dirty="0">
                <a:solidFill>
                  <a:schemeClr val="tx2"/>
                </a:solidFill>
                <a:latin typeface="Tahoma" panose="020B0604030504040204" pitchFamily="34" charset="0"/>
                <a:ea typeface="Tahoma" panose="020B0604030504040204" pitchFamily="34" charset="0"/>
                <a:cs typeface="Tahoma" panose="020B0604030504040204" pitchFamily="34" charset="0"/>
              </a:rPr>
              <a:t> </a:t>
            </a:r>
          </a:p>
          <a:p>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(1917 – 1999)  </a:t>
            </a:r>
          </a:p>
          <a:p>
            <a:endParaRPr lang="cs-CZ"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autor, profesor, zkoumal život lidí</a:t>
            </a:r>
          </a:p>
          <a:p>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na veřejných prostranstvích Manhattanu. </a:t>
            </a:r>
          </a:p>
          <a:p>
            <a:endParaRPr lang="cs-CZ"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Mentor neziskové organizace</a:t>
            </a:r>
          </a:p>
          <a:p>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a:t>
            </a:r>
            <a:r>
              <a:rPr lang="cs-CZ" b="1" dirty="0" err="1">
                <a:solidFill>
                  <a:schemeClr val="tx2"/>
                </a:solidFill>
                <a:latin typeface="Tahoma" panose="020B0604030504040204" pitchFamily="34" charset="0"/>
                <a:ea typeface="Tahoma" panose="020B0604030504040204" pitchFamily="34" charset="0"/>
                <a:cs typeface="Tahoma" panose="020B0604030504040204" pitchFamily="34" charset="0"/>
              </a:rPr>
              <a:t>Projects</a:t>
            </a:r>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cs-CZ" b="1" dirty="0" err="1">
                <a:solidFill>
                  <a:schemeClr val="tx2"/>
                </a:solidFill>
                <a:latin typeface="Tahoma" panose="020B0604030504040204" pitchFamily="34" charset="0"/>
                <a:ea typeface="Tahoma" panose="020B0604030504040204" pitchFamily="34" charset="0"/>
                <a:cs typeface="Tahoma" panose="020B0604030504040204" pitchFamily="34" charset="0"/>
              </a:rPr>
              <a:t>for</a:t>
            </a:r>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 Public </a:t>
            </a:r>
            <a:r>
              <a:rPr lang="cs-CZ" b="1" dirty="0" err="1">
                <a:solidFill>
                  <a:schemeClr val="tx2"/>
                </a:solidFill>
                <a:latin typeface="Tahoma" panose="020B0604030504040204" pitchFamily="34" charset="0"/>
                <a:ea typeface="Tahoma" panose="020B0604030504040204" pitchFamily="34" charset="0"/>
                <a:cs typeface="Tahoma" panose="020B0604030504040204" pitchFamily="34" charset="0"/>
              </a:rPr>
              <a:t>Spaces</a:t>
            </a:r>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a:t>
            </a:r>
            <a:endParaRPr lang="en-US" b="1"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3092964"/>
            <a:ext cx="2919214" cy="2432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3241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539552" y="692696"/>
            <a:ext cx="7920880" cy="5447645"/>
          </a:xfrm>
          <a:prstGeom prst="rect">
            <a:avLst/>
          </a:prstGeom>
          <a:noFill/>
        </p:spPr>
        <p:txBody>
          <a:bodyPr wrap="square" rtlCol="0">
            <a:spAutoFit/>
          </a:bodyPr>
          <a:lstStyle/>
          <a:p>
            <a:r>
              <a:rPr lang="cs-CZ" sz="2400" b="1" dirty="0">
                <a:solidFill>
                  <a:schemeClr val="tx2"/>
                </a:solidFill>
                <a:latin typeface="Tahoma" panose="020B0604030504040204" pitchFamily="34" charset="0"/>
                <a:ea typeface="Tahoma" panose="020B0604030504040204" pitchFamily="34" charset="0"/>
                <a:cs typeface="Tahoma" panose="020B0604030504040204" pitchFamily="34" charset="0"/>
              </a:rPr>
              <a:t>Co jsme se od něj dozvěděli?</a:t>
            </a:r>
          </a:p>
          <a:p>
            <a:endParaRPr lang="cs-CZ"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Místa s vhodně uspořádanými skladebnými prvky, jsou plná lidí – živá.</a:t>
            </a:r>
          </a:p>
          <a:p>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Posloupnost charakteristik:</a:t>
            </a:r>
          </a:p>
          <a:p>
            <a:endParaRPr lang="cs-CZ"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   Přiměřenost měřítek (člověk, prostor, výšky a objemy staveb),  </a:t>
            </a:r>
          </a:p>
          <a:p>
            <a:pPr marL="285750" indent="-285750">
              <a:buFontTx/>
              <a:buChar char="-"/>
            </a:pPr>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Snadný průchod,</a:t>
            </a:r>
          </a:p>
          <a:p>
            <a:pPr marL="285750" indent="-285750">
              <a:buFontTx/>
              <a:buChar char="-"/>
            </a:pPr>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Čistota,</a:t>
            </a:r>
          </a:p>
          <a:p>
            <a:pPr marL="285750" indent="-285750">
              <a:buFontTx/>
              <a:buChar char="-"/>
            </a:pPr>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Bezpečí, (ochrana proti výkyvům počasí - větru, slunci,  dopravě, kriminalitě;  osvětlení)</a:t>
            </a:r>
          </a:p>
          <a:p>
            <a:pPr marL="285750" indent="-285750">
              <a:buFontTx/>
              <a:buChar char="-"/>
            </a:pPr>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Možnost vidět něco zajímavého (dění kolem),</a:t>
            </a:r>
          </a:p>
          <a:p>
            <a:pPr marL="285750" indent="-285750">
              <a:buFontTx/>
              <a:buChar char="-"/>
            </a:pPr>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Možnost si sednout (výběr z více možností),</a:t>
            </a:r>
          </a:p>
          <a:p>
            <a:pPr marL="285750" indent="-285750">
              <a:buFontTx/>
              <a:buChar char="-"/>
            </a:pPr>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Zeleň, stromy a vodní prvky,</a:t>
            </a:r>
          </a:p>
          <a:p>
            <a:pPr marL="285750" indent="-285750">
              <a:buFontTx/>
              <a:buChar char="-"/>
            </a:pPr>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Občerstvení,  WC, nabídka navazujících služeb,</a:t>
            </a:r>
          </a:p>
          <a:p>
            <a:pPr marL="285750" indent="-285750">
              <a:buFontTx/>
              <a:buChar char="-"/>
            </a:pPr>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Množství lidí na prostranstvích se reguluje samo; sociální patologie je nepřímo úměrná počtu přítomných lidí  </a:t>
            </a:r>
          </a:p>
          <a:p>
            <a:pPr marL="285750" indent="-285750">
              <a:buFontTx/>
              <a:buChar char="-"/>
            </a:pPr>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(role stánkařů, vrátných, domovníků).</a:t>
            </a:r>
          </a:p>
          <a:p>
            <a:pPr marL="285750" indent="-285750">
              <a:buFontTx/>
              <a:buChar char="-"/>
            </a:pPr>
            <a:endParaRPr lang="cs-CZ"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90394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611560" y="747093"/>
            <a:ext cx="7776864" cy="2185214"/>
          </a:xfrm>
          <a:prstGeom prst="rect">
            <a:avLst/>
          </a:prstGeom>
          <a:noFill/>
        </p:spPr>
        <p:txBody>
          <a:bodyPr wrap="square" rtlCol="0">
            <a:spAutoFit/>
          </a:bodyPr>
          <a:lstStyle/>
          <a:p>
            <a:r>
              <a:rPr lang="cs-CZ" sz="2800" b="1" dirty="0">
                <a:solidFill>
                  <a:schemeClr val="tx2"/>
                </a:solidFill>
                <a:latin typeface="Tahoma" panose="020B0604030504040204" pitchFamily="34" charset="0"/>
                <a:ea typeface="Tahoma" panose="020B0604030504040204" pitchFamily="34" charset="0"/>
                <a:cs typeface="Tahoma" panose="020B0604030504040204" pitchFamily="34" charset="0"/>
              </a:rPr>
              <a:t>Jan </a:t>
            </a:r>
            <a:r>
              <a:rPr lang="cs-CZ" sz="2800" b="1" dirty="0" err="1">
                <a:solidFill>
                  <a:schemeClr val="tx2"/>
                </a:solidFill>
                <a:latin typeface="Tahoma" panose="020B0604030504040204" pitchFamily="34" charset="0"/>
                <a:ea typeface="Tahoma" panose="020B0604030504040204" pitchFamily="34" charset="0"/>
                <a:cs typeface="Tahoma" panose="020B0604030504040204" pitchFamily="34" charset="0"/>
              </a:rPr>
              <a:t>Gehl</a:t>
            </a:r>
            <a:r>
              <a:rPr lang="cs-CZ" sz="2800" b="1"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(1936), konzultant, profesor urbanismu, </a:t>
            </a:r>
            <a:r>
              <a:rPr lang="cs-CZ" b="1" dirty="0" err="1">
                <a:solidFill>
                  <a:schemeClr val="tx2"/>
                </a:solidFill>
                <a:latin typeface="Tahoma" panose="020B0604030504040204" pitchFamily="34" charset="0"/>
                <a:ea typeface="Tahoma" panose="020B0604030504040204" pitchFamily="34" charset="0"/>
                <a:cs typeface="Tahoma" panose="020B0604030504040204" pitchFamily="34" charset="0"/>
              </a:rPr>
              <a:t>Copenhagen</a:t>
            </a:r>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a:t>
            </a:r>
          </a:p>
          <a:p>
            <a:endParaRPr lang="cs-CZ"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Autor mnoha úspěšných projektů a publikací.  </a:t>
            </a:r>
          </a:p>
          <a:p>
            <a:endParaRPr lang="cs-CZ"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Kniha  „Města pro lidi“  vyšla česky. Angažoval se osobně v Brně i Praze. </a:t>
            </a:r>
            <a:endParaRPr lang="en-US" b="1"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140968"/>
            <a:ext cx="4090369" cy="2924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ovéPole 2"/>
          <p:cNvSpPr txBox="1"/>
          <p:nvPr/>
        </p:nvSpPr>
        <p:spPr>
          <a:xfrm>
            <a:off x="4427984" y="3140968"/>
            <a:ext cx="4544834" cy="2031325"/>
          </a:xfrm>
          <a:prstGeom prst="rect">
            <a:avLst/>
          </a:prstGeom>
          <a:noFill/>
        </p:spPr>
        <p:txBody>
          <a:bodyPr wrap="none" rtlCol="0">
            <a:spAutoFit/>
          </a:bodyPr>
          <a:lstStyle/>
          <a:p>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Viz jeho vystoupení  na konferenci </a:t>
            </a:r>
          </a:p>
          <a:p>
            <a:endParaRPr lang="cs-CZ"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„Udržitelná města - základy </a:t>
            </a:r>
          </a:p>
          <a:p>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a budoucnost  našich měst“;</a:t>
            </a:r>
          </a:p>
          <a:p>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  </a:t>
            </a:r>
          </a:p>
          <a:p>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„Měníme představy o plánování měst </a:t>
            </a:r>
          </a:p>
          <a:p>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a životě v nich“ </a:t>
            </a:r>
            <a:endParaRPr lang="en-US" b="1"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13703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395536" y="1988840"/>
            <a:ext cx="7992888" cy="3416320"/>
          </a:xfrm>
          <a:prstGeom prst="rect">
            <a:avLst/>
          </a:prstGeom>
          <a:noFill/>
        </p:spPr>
        <p:txBody>
          <a:bodyPr wrap="square" rtlCol="0">
            <a:spAutoFit/>
          </a:bodyPr>
          <a:lstStyle/>
          <a:p>
            <a:endParaRPr lang="cs-CZ"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1 .  Přestaňme stavět architekturu (města), sloužící především „lacinému benzinu“.</a:t>
            </a:r>
          </a:p>
          <a:p>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2.   Učiňme hybnou silou rozvoje měst společenský život na veřejných prostranstvích. </a:t>
            </a:r>
          </a:p>
          <a:p>
            <a:pPr marL="342900" indent="-342900">
              <a:buAutoNum type="arabicPeriod" startAt="3"/>
            </a:pPr>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Projektujme tak, abychom uspokojily všechny naše smysly. Lidské měřítko.  </a:t>
            </a:r>
          </a:p>
          <a:p>
            <a:pPr marL="342900" indent="-342900">
              <a:buAutoNum type="arabicPeriod" startAt="3"/>
            </a:pPr>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Podpořme rovnocennost veřejné, hromadné dopravy (velká města).</a:t>
            </a:r>
          </a:p>
          <a:p>
            <a:pPr marL="342900" indent="-342900">
              <a:buAutoNum type="arabicPeriod" startAt="3"/>
            </a:pPr>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Vyžeňme z měst auta.</a:t>
            </a:r>
          </a:p>
          <a:p>
            <a:pPr marL="342900" indent="-342900">
              <a:buAutoNum type="arabicPeriod" startAt="3"/>
            </a:pPr>
            <a:endParaRPr lang="cs-CZ"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endParaRPr lang="en-US" b="1"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ovéPole 2"/>
          <p:cNvSpPr txBox="1"/>
          <p:nvPr/>
        </p:nvSpPr>
        <p:spPr>
          <a:xfrm>
            <a:off x="539552" y="4646017"/>
            <a:ext cx="7128792" cy="1754326"/>
          </a:xfrm>
          <a:prstGeom prst="rect">
            <a:avLst/>
          </a:prstGeom>
          <a:noFill/>
        </p:spPr>
        <p:txBody>
          <a:bodyPr wrap="square" rtlCol="0">
            <a:spAutoFit/>
          </a:bodyPr>
          <a:lstStyle/>
          <a:p>
            <a:endParaRPr lang="cs-CZ"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Nejprve život, pak prostory, pak budovy – v opačném pořadí to nefunguje.</a:t>
            </a:r>
          </a:p>
          <a:p>
            <a:endParaRPr lang="cs-CZ"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endParaRPr lang="cs-CZ"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Následující shrnutí je z </a:t>
            </a:r>
            <a:r>
              <a:rPr lang="cs-CZ" b="1" dirty="0" err="1">
                <a:solidFill>
                  <a:schemeClr val="tx2"/>
                </a:solidFill>
                <a:latin typeface="Tahoma" panose="020B0604030504040204" pitchFamily="34" charset="0"/>
                <a:ea typeface="Tahoma" panose="020B0604030504040204" pitchFamily="34" charset="0"/>
                <a:cs typeface="Tahoma" panose="020B0604030504040204" pitchFamily="34" charset="0"/>
              </a:rPr>
              <a:t>Gehlovy</a:t>
            </a:r>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 knihy „Města pro lidi“:</a:t>
            </a:r>
            <a:endParaRPr lang="en-US" b="1"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ovéPole 3"/>
          <p:cNvSpPr txBox="1"/>
          <p:nvPr/>
        </p:nvSpPr>
        <p:spPr>
          <a:xfrm>
            <a:off x="455821" y="404664"/>
            <a:ext cx="7872318" cy="1538883"/>
          </a:xfrm>
          <a:prstGeom prst="rect">
            <a:avLst/>
          </a:prstGeom>
          <a:noFill/>
        </p:spPr>
        <p:txBody>
          <a:bodyPr wrap="square" rtlCol="0">
            <a:spAutoFit/>
          </a:bodyPr>
          <a:lstStyle/>
          <a:p>
            <a:r>
              <a:rPr lang="cs-CZ" sz="2000" b="1" dirty="0">
                <a:solidFill>
                  <a:schemeClr val="tx2"/>
                </a:solidFill>
                <a:latin typeface="Tahoma" panose="020B0604030504040204" pitchFamily="34" charset="0"/>
                <a:ea typeface="Tahoma" panose="020B0604030504040204" pitchFamily="34" charset="0"/>
                <a:cs typeface="Tahoma" panose="020B0604030504040204" pitchFamily="34" charset="0"/>
              </a:rPr>
              <a:t>Jan </a:t>
            </a:r>
            <a:r>
              <a:rPr lang="cs-CZ" sz="2000" b="1" dirty="0" err="1">
                <a:solidFill>
                  <a:schemeClr val="tx2"/>
                </a:solidFill>
                <a:latin typeface="Tahoma" panose="020B0604030504040204" pitchFamily="34" charset="0"/>
                <a:ea typeface="Tahoma" panose="020B0604030504040204" pitchFamily="34" charset="0"/>
                <a:cs typeface="Tahoma" panose="020B0604030504040204" pitchFamily="34" charset="0"/>
              </a:rPr>
              <a:t>Gehl</a:t>
            </a:r>
            <a:r>
              <a:rPr lang="cs-CZ" sz="2000" b="1" dirty="0">
                <a:solidFill>
                  <a:schemeClr val="tx2"/>
                </a:solidFill>
                <a:latin typeface="Tahoma" panose="020B0604030504040204" pitchFamily="34" charset="0"/>
                <a:ea typeface="Tahoma" panose="020B0604030504040204" pitchFamily="34" charset="0"/>
                <a:cs typeface="Tahoma" panose="020B0604030504040204" pitchFamily="34" charset="0"/>
              </a:rPr>
              <a:t> o psychologii </a:t>
            </a:r>
            <a:r>
              <a:rPr lang="cs-CZ" b="1" i="1" dirty="0">
                <a:solidFill>
                  <a:schemeClr val="tx2"/>
                </a:solidFill>
                <a:latin typeface="Tahoma" panose="020B0604030504040204" pitchFamily="34" charset="0"/>
                <a:ea typeface="Tahoma" panose="020B0604030504040204" pitchFamily="34" charset="0"/>
                <a:cs typeface="Tahoma" panose="020B0604030504040204" pitchFamily="34" charset="0"/>
              </a:rPr>
              <a:t>(k</a:t>
            </a:r>
            <a:r>
              <a:rPr lang="cs-CZ" sz="1600" b="1" i="1" dirty="0">
                <a:solidFill>
                  <a:schemeClr val="tx2"/>
                </a:solidFill>
                <a:latin typeface="Tahoma" panose="020B0604030504040204" pitchFamily="34" charset="0"/>
                <a:ea typeface="Tahoma" panose="020B0604030504040204" pitchFamily="34" charset="0"/>
                <a:cs typeface="Tahoma" panose="020B0604030504040204" pitchFamily="34" charset="0"/>
              </a:rPr>
              <a:t>romě toho, že má za manželku psycholožku)  </a:t>
            </a:r>
            <a:r>
              <a:rPr lang="cs-CZ" sz="2000" b="1" dirty="0">
                <a:solidFill>
                  <a:schemeClr val="tx2"/>
                </a:solidFill>
                <a:latin typeface="Tahoma" panose="020B0604030504040204" pitchFamily="34" charset="0"/>
                <a:ea typeface="Tahoma" panose="020B0604030504040204" pitchFamily="34" charset="0"/>
                <a:cs typeface="Tahoma" panose="020B0604030504040204" pitchFamily="34" charset="0"/>
              </a:rPr>
              <a:t>říká: </a:t>
            </a:r>
          </a:p>
          <a:p>
            <a:endParaRPr lang="cs-CZ"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„Předtím, než něco změníme venku, musíme změnit svou hlavu“</a:t>
            </a:r>
          </a:p>
          <a:p>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(bohužel, hlavně získat podporu těch ostatních…).</a:t>
            </a:r>
            <a:endParaRPr lang="en-US" b="1"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38964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6632" y="22583128"/>
            <a:ext cx="12563065" cy="11427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840"/>
            <a:ext cx="8568951" cy="6860840"/>
          </a:xfrm>
          <a:prstGeom prst="rect">
            <a:avLst/>
          </a:prstGeom>
        </p:spPr>
      </p:pic>
    </p:spTree>
    <p:extLst>
      <p:ext uri="{BB962C8B-B14F-4D97-AF65-F5344CB8AC3E}">
        <p14:creationId xmlns:p14="http://schemas.microsoft.com/office/powerpoint/2010/main" val="3516836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55576" y="638116"/>
            <a:ext cx="7416824" cy="4801314"/>
          </a:xfrm>
          <a:prstGeom prst="rect">
            <a:avLst/>
          </a:prstGeom>
        </p:spPr>
        <p:txBody>
          <a:bodyPr wrap="square">
            <a:spAutoFit/>
          </a:bodyPr>
          <a:lstStyle/>
          <a:p>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Uplatnění  lidí i psychologie ve </a:t>
            </a:r>
            <a:r>
              <a:rPr lang="cs-CZ" b="1" i="1" dirty="0">
                <a:solidFill>
                  <a:srgbClr val="002060"/>
                </a:solidFill>
                <a:latin typeface="Tahoma" panose="020B0604030504040204" pitchFamily="34" charset="0"/>
                <a:ea typeface="Tahoma" panose="020B0604030504040204" pitchFamily="34" charset="0"/>
                <a:cs typeface="Tahoma" panose="020B0604030504040204" pitchFamily="34" charset="0"/>
              </a:rPr>
              <a:t>„Spin-</a:t>
            </a:r>
            <a:r>
              <a:rPr lang="cs-CZ" b="1" i="1" dirty="0" err="1">
                <a:solidFill>
                  <a:srgbClr val="002060"/>
                </a:solidFill>
                <a:latin typeface="Tahoma" panose="020B0604030504040204" pitchFamily="34" charset="0"/>
                <a:ea typeface="Tahoma" panose="020B0604030504040204" pitchFamily="34" charset="0"/>
                <a:cs typeface="Tahoma" panose="020B0604030504040204" pitchFamily="34" charset="0"/>
              </a:rPr>
              <a:t>off</a:t>
            </a:r>
            <a:r>
              <a:rPr lang="cs-CZ" b="1" i="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organizacích :</a:t>
            </a:r>
          </a:p>
          <a:p>
            <a:r>
              <a:rPr lang="cs-CZ" dirty="0">
                <a:solidFill>
                  <a:srgbClr val="002060"/>
                </a:solidFill>
                <a:latin typeface="Tahoma" panose="020B0604030504040204" pitchFamily="34" charset="0"/>
                <a:ea typeface="Tahoma" panose="020B0604030504040204" pitchFamily="34" charset="0"/>
                <a:cs typeface="Tahoma" panose="020B0604030504040204" pitchFamily="34" charset="0"/>
              </a:rPr>
              <a:t> </a:t>
            </a:r>
          </a:p>
          <a:p>
            <a:r>
              <a:rPr lang="cs-CZ" dirty="0">
                <a:solidFill>
                  <a:srgbClr val="002060"/>
                </a:solidFill>
                <a:latin typeface="Tahoma" panose="020B0604030504040204" pitchFamily="34" charset="0"/>
                <a:ea typeface="Tahoma" panose="020B0604030504040204" pitchFamily="34" charset="0"/>
                <a:cs typeface="Tahoma" panose="020B0604030504040204" pitchFamily="34" charset="0"/>
              </a:rPr>
              <a:t>společenství mladých odborníků různých profesí, hledajících uplatnění. Odhalují potenciální  a nevyužité kvality míst. Díky svému mládí a odbornosti vidí věci jinak, nově. Vyhledávají a organizačně propojují občany, nespokojené se stavem jejich sídla, s orgány samosprávy, státní správy i politickými stranami. Vyhledávají možnostmi vícezdrojového financování (zainteresovanými místními podnikateli).  Vytvářejí živé sítě vzájemných vztahů a společných cílů ve městě.  </a:t>
            </a:r>
          </a:p>
          <a:p>
            <a:endParaRPr lang="cs-CZ" dirty="0">
              <a:solidFill>
                <a:srgbClr val="002060"/>
              </a:solidFill>
              <a:latin typeface="Tahoma" panose="020B0604030504040204" pitchFamily="34" charset="0"/>
              <a:ea typeface="Tahoma" panose="020B0604030504040204" pitchFamily="34" charset="0"/>
              <a:cs typeface="Tahoma" panose="020B0604030504040204" pitchFamily="34" charset="0"/>
            </a:endParaRPr>
          </a:p>
          <a:p>
            <a:endParaRPr lang="cs-CZ" dirty="0">
              <a:solidFill>
                <a:srgbClr val="002060"/>
              </a:solidFill>
              <a:latin typeface="Tahoma" panose="020B0604030504040204" pitchFamily="34" charset="0"/>
              <a:ea typeface="Tahoma" panose="020B0604030504040204" pitchFamily="34" charset="0"/>
              <a:cs typeface="Tahoma" panose="020B0604030504040204" pitchFamily="34" charset="0"/>
            </a:endParaRPr>
          </a:p>
          <a:p>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40 let vzorové „</a:t>
            </a:r>
            <a:r>
              <a:rPr lang="cs-CZ" b="1" dirty="0" err="1">
                <a:solidFill>
                  <a:srgbClr val="002060"/>
                </a:solidFill>
                <a:latin typeface="Tahoma" panose="020B0604030504040204" pitchFamily="34" charset="0"/>
                <a:ea typeface="Tahoma" panose="020B0604030504040204" pitchFamily="34" charset="0"/>
                <a:cs typeface="Tahoma" panose="020B0604030504040204" pitchFamily="34" charset="0"/>
              </a:rPr>
              <a:t>Projects</a:t>
            </a:r>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cs-CZ" b="1" dirty="0" err="1">
                <a:solidFill>
                  <a:srgbClr val="002060"/>
                </a:solidFill>
                <a:latin typeface="Tahoma" panose="020B0604030504040204" pitchFamily="34" charset="0"/>
                <a:ea typeface="Tahoma" panose="020B0604030504040204" pitchFamily="34" charset="0"/>
                <a:cs typeface="Tahoma" panose="020B0604030504040204" pitchFamily="34" charset="0"/>
              </a:rPr>
              <a:t>for</a:t>
            </a:r>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 Public </a:t>
            </a:r>
            <a:r>
              <a:rPr lang="cs-CZ" b="1" dirty="0" err="1">
                <a:solidFill>
                  <a:srgbClr val="002060"/>
                </a:solidFill>
                <a:latin typeface="Tahoma" panose="020B0604030504040204" pitchFamily="34" charset="0"/>
                <a:ea typeface="Tahoma" panose="020B0604030504040204" pitchFamily="34" charset="0"/>
                <a:cs typeface="Tahoma" panose="020B0604030504040204" pitchFamily="34" charset="0"/>
              </a:rPr>
              <a:t>Spaces</a:t>
            </a:r>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 , Manhattan, N.Y.</a:t>
            </a:r>
          </a:p>
          <a:p>
            <a:endParaRPr lang="cs-CZ"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endParaRPr lang="cs-CZ"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https://www.pps.org</a:t>
            </a:r>
          </a:p>
          <a:p>
            <a:r>
              <a:rPr lang="cs-CZ" dirty="0">
                <a:solidFill>
                  <a:srgbClr val="002060"/>
                </a:solidFill>
                <a:latin typeface="Tahoma" panose="020B0604030504040204" pitchFamily="34" charset="0"/>
                <a:ea typeface="Tahoma" panose="020B0604030504040204" pitchFamily="34" charset="0"/>
                <a:cs typeface="Tahoma" panose="020B0604030504040204" pitchFamily="34" charset="0"/>
              </a:rPr>
              <a:t>Následovníci v Česku….</a:t>
            </a:r>
          </a:p>
          <a:p>
            <a:endParaRPr lang="cs-CZ"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descr="Zobrazit zdrojový obráze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4509120"/>
            <a:ext cx="4026584" cy="1621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002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23528" y="188640"/>
            <a:ext cx="8496944" cy="3139321"/>
          </a:xfrm>
          <a:prstGeom prst="rect">
            <a:avLst/>
          </a:prstGeom>
        </p:spPr>
        <p:txBody>
          <a:bodyPr wrap="square">
            <a:spAutoFit/>
          </a:bodyPr>
          <a:lstStyle/>
          <a:p>
            <a:endParaRPr lang="cs-CZ"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Spousta práce s lidmi. Inkubátor nápadů, znalost místní situace, práva, vyjednávání „</a:t>
            </a:r>
            <a:r>
              <a:rPr lang="cs-CZ" b="1" dirty="0" err="1">
                <a:solidFill>
                  <a:srgbClr val="002060"/>
                </a:solidFill>
                <a:latin typeface="Tahoma" panose="020B0604030504040204" pitchFamily="34" charset="0"/>
                <a:ea typeface="Tahoma" panose="020B0604030504040204" pitchFamily="34" charset="0"/>
                <a:cs typeface="Tahoma" panose="020B0604030504040204" pitchFamily="34" charset="0"/>
              </a:rPr>
              <a:t>win-win</a:t>
            </a:r>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 způsobů financování….   (sociální kompetence) </a:t>
            </a:r>
            <a:r>
              <a:rPr lang="cs-CZ" dirty="0">
                <a:solidFill>
                  <a:srgbClr val="002060"/>
                </a:solidFill>
                <a:latin typeface="Tahoma" panose="020B0604030504040204" pitchFamily="34" charset="0"/>
                <a:ea typeface="Tahoma" panose="020B0604030504040204" pitchFamily="34" charset="0"/>
                <a:cs typeface="Tahoma" panose="020B0604030504040204" pitchFamily="34" charset="0"/>
              </a:rPr>
              <a:t>: </a:t>
            </a:r>
          </a:p>
          <a:p>
            <a:endParaRPr lang="cs-CZ" dirty="0">
              <a:solidFill>
                <a:srgbClr val="002060"/>
              </a:solidFill>
              <a:latin typeface="Tahoma" panose="020B0604030504040204" pitchFamily="34" charset="0"/>
              <a:ea typeface="Tahoma" panose="020B0604030504040204" pitchFamily="34" charset="0"/>
              <a:cs typeface="Tahoma" panose="020B0604030504040204" pitchFamily="34" charset="0"/>
            </a:endParaRPr>
          </a:p>
          <a:p>
            <a:r>
              <a:rPr lang="cs-CZ" dirty="0">
                <a:solidFill>
                  <a:srgbClr val="002060"/>
                </a:solidFill>
                <a:latin typeface="Tahoma" panose="020B0604030504040204" pitchFamily="34" charset="0"/>
                <a:ea typeface="Tahoma" panose="020B0604030504040204" pitchFamily="34" charset="0"/>
                <a:cs typeface="Tahoma" panose="020B0604030504040204" pitchFamily="34" charset="0"/>
              </a:rPr>
              <a:t>naslouchání, formulace spojující vize  cíle, změny (její zobrazení, metaforické vyjádření!), přesvědčování – změna názoru, zaujetí pro účast na věci, identifikace role v ní, překonávání komunikačních i postojových bariér, organizování společných aktivit, posilování důvěry. Vytrvalost, odolnost vůči frustraci (obchodní dovednosti)…. </a:t>
            </a:r>
          </a:p>
          <a:p>
            <a:endParaRPr lang="cs-CZ" dirty="0">
              <a:solidFill>
                <a:srgbClr val="002060"/>
              </a:solidFill>
              <a:latin typeface="Tahoma" panose="020B0604030504040204" pitchFamily="34" charset="0"/>
              <a:ea typeface="Tahoma" panose="020B0604030504040204" pitchFamily="34" charset="0"/>
              <a:cs typeface="Tahoma" panose="020B0604030504040204" pitchFamily="34" charset="0"/>
            </a:endParaRPr>
          </a:p>
          <a:p>
            <a:endParaRPr lang="en-US" b="1"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pic>
        <p:nvPicPr>
          <p:cNvPr id="3074"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492896"/>
            <a:ext cx="4949053" cy="4211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739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827584" y="764705"/>
            <a:ext cx="7488832" cy="5509200"/>
          </a:xfrm>
          <a:prstGeom prst="rect">
            <a:avLst/>
          </a:prstGeom>
        </p:spPr>
        <p:txBody>
          <a:bodyPr wrap="square">
            <a:spAutoFit/>
          </a:bodyPr>
          <a:lstStyle/>
          <a:p>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Výzkum.  Sociologické metody (dotazování). Metody přírodních věd lze použít jen </a:t>
            </a:r>
            <a:r>
              <a:rPr lang="cs-CZ" b="1" dirty="0" smtClean="0">
                <a:solidFill>
                  <a:schemeClr val="tx2"/>
                </a:solidFill>
                <a:latin typeface="Tahoma" panose="020B0604030504040204" pitchFamily="34" charset="0"/>
                <a:ea typeface="Tahoma" panose="020B0604030504040204" pitchFamily="34" charset="0"/>
                <a:cs typeface="Tahoma" panose="020B0604030504040204" pitchFamily="34" charset="0"/>
              </a:rPr>
              <a:t>velmi omezeně </a:t>
            </a:r>
            <a:r>
              <a:rPr lang="cs-CZ" i="1" dirty="0">
                <a:solidFill>
                  <a:schemeClr val="tx2"/>
                </a:solidFill>
                <a:latin typeface="Tahoma" panose="020B0604030504040204" pitchFamily="34" charset="0"/>
                <a:ea typeface="Tahoma" panose="020B0604030504040204" pitchFamily="34" charset="0"/>
                <a:cs typeface="Tahoma" panose="020B0604030504040204" pitchFamily="34" charset="0"/>
              </a:rPr>
              <a:t>(průkazné výsledky vlivu </a:t>
            </a:r>
            <a:endParaRPr lang="cs-CZ" i="1" dirty="0" smtClean="0">
              <a:solidFill>
                <a:schemeClr val="tx2"/>
              </a:solidFill>
              <a:latin typeface="Tahoma" panose="020B0604030504040204" pitchFamily="34" charset="0"/>
              <a:ea typeface="Tahoma" panose="020B0604030504040204" pitchFamily="34" charset="0"/>
              <a:cs typeface="Tahoma" panose="020B0604030504040204" pitchFamily="34" charset="0"/>
            </a:endParaRPr>
          </a:p>
          <a:p>
            <a:r>
              <a:rPr lang="cs-CZ" i="1" dirty="0" smtClean="0">
                <a:solidFill>
                  <a:schemeClr val="tx2"/>
                </a:solidFill>
                <a:latin typeface="Tahoma" panose="020B0604030504040204" pitchFamily="34" charset="0"/>
                <a:ea typeface="Tahoma" panose="020B0604030504040204" pitchFamily="34" charset="0"/>
                <a:cs typeface="Tahoma" panose="020B0604030504040204" pitchFamily="34" charset="0"/>
              </a:rPr>
              <a:t>se </a:t>
            </a:r>
            <a:r>
              <a:rPr lang="cs-CZ" i="1" dirty="0">
                <a:solidFill>
                  <a:schemeClr val="tx2"/>
                </a:solidFill>
                <a:latin typeface="Tahoma" panose="020B0604030504040204" pitchFamily="34" charset="0"/>
                <a:ea typeface="Tahoma" panose="020B0604030504040204" pitchFamily="34" charset="0"/>
                <a:cs typeface="Tahoma" panose="020B0604030504040204" pitchFamily="34" charset="0"/>
              </a:rPr>
              <a:t>získávají jen výjimečně,  obtížně</a:t>
            </a:r>
            <a:r>
              <a:rPr lang="cs-CZ" i="1" dirty="0" smtClean="0">
                <a:solidFill>
                  <a:schemeClr val="tx2"/>
                </a:solidFill>
                <a:latin typeface="Tahoma" panose="020B0604030504040204" pitchFamily="34" charset="0"/>
                <a:ea typeface="Tahoma" panose="020B0604030504040204" pitchFamily="34" charset="0"/>
                <a:cs typeface="Tahoma" panose="020B0604030504040204" pitchFamily="34" charset="0"/>
              </a:rPr>
              <a:t>).   </a:t>
            </a:r>
            <a:r>
              <a:rPr lang="cs-CZ" b="1" dirty="0" smtClean="0">
                <a:solidFill>
                  <a:schemeClr val="tx2"/>
                </a:solidFill>
                <a:latin typeface="Tahoma" panose="020B0604030504040204" pitchFamily="34" charset="0"/>
                <a:ea typeface="Tahoma" panose="020B0604030504040204" pitchFamily="34" charset="0"/>
                <a:cs typeface="Tahoma" panose="020B0604030504040204" pitchFamily="34" charset="0"/>
              </a:rPr>
              <a:t>Příklad </a:t>
            </a:r>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výzkumu:</a:t>
            </a:r>
          </a:p>
          <a:p>
            <a:endParaRPr lang="cs-CZ"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Obecně řečeno, </a:t>
            </a:r>
            <a:r>
              <a:rPr lang="cs-CZ" b="1" i="1" u="sng" dirty="0">
                <a:solidFill>
                  <a:schemeClr val="tx2"/>
                </a:solidFill>
                <a:latin typeface="Tahoma" panose="020B0604030504040204" pitchFamily="34" charset="0"/>
                <a:ea typeface="Tahoma" panose="020B0604030504040204" pitchFamily="34" charset="0"/>
                <a:cs typeface="Tahoma" panose="020B0604030504040204" pitchFamily="34" charset="0"/>
              </a:rPr>
              <a:t>přírodní krajina  </a:t>
            </a:r>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má  ve srovnání s městskou silnější vliv na zdraví lidí. </a:t>
            </a:r>
          </a:p>
          <a:p>
            <a:r>
              <a:rPr lang="cs-CZ" b="1" i="1" u="sng" dirty="0">
                <a:solidFill>
                  <a:schemeClr val="tx2"/>
                </a:solidFill>
                <a:latin typeface="Tahoma" panose="020B0604030504040204" pitchFamily="34" charset="0"/>
                <a:ea typeface="Tahoma" panose="020B0604030504040204" pitchFamily="34" charset="0"/>
                <a:cs typeface="Tahoma" panose="020B0604030504040204" pitchFamily="34" charset="0"/>
              </a:rPr>
              <a:t>Městské prostředí  </a:t>
            </a:r>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má menší  pozitivní vliv a v některých případech negativní vliv na zdraví. </a:t>
            </a:r>
          </a:p>
          <a:p>
            <a:endParaRPr lang="cs-CZ"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Výzkumem byly zjištěny tři hlavní dopady </a:t>
            </a:r>
            <a:r>
              <a:rPr lang="cs-CZ" b="1" u="sng" dirty="0">
                <a:solidFill>
                  <a:srgbClr val="C00000"/>
                </a:solidFill>
                <a:latin typeface="Tahoma" panose="020B0604030504040204" pitchFamily="34" charset="0"/>
                <a:ea typeface="Tahoma" panose="020B0604030504040204" pitchFamily="34" charset="0"/>
                <a:cs typeface="Tahoma" panose="020B0604030504040204" pitchFamily="34" charset="0"/>
              </a:rPr>
              <a:t>vnímání krajiny </a:t>
            </a:r>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na zdraví :</a:t>
            </a:r>
          </a:p>
          <a:p>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   Krátkodobá regenerace  ze stresu a duševní únavy,</a:t>
            </a:r>
          </a:p>
          <a:p>
            <a:pPr marL="285750" indent="-285750">
              <a:buFontTx/>
              <a:buChar char="-"/>
            </a:pPr>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Rychlejší  vyléčení ze somatické nemoci,</a:t>
            </a:r>
          </a:p>
          <a:p>
            <a:pPr marL="285750" indent="-285750">
              <a:buFontTx/>
              <a:buChar char="-"/>
            </a:pPr>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Dlouhodobé celkové zlepšení zdraví lidí a jejich pocitu životní pohody.   </a:t>
            </a:r>
          </a:p>
          <a:p>
            <a:endParaRPr lang="cs-CZ"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r>
              <a:rPr lang="cs-CZ" sz="1600" dirty="0">
                <a:solidFill>
                  <a:schemeClr val="tx2"/>
                </a:solidFill>
                <a:latin typeface="Tahoma" panose="020B0604030504040204" pitchFamily="34" charset="0"/>
                <a:ea typeface="Tahoma" panose="020B0604030504040204" pitchFamily="34" charset="0"/>
                <a:cs typeface="Tahoma" panose="020B0604030504040204" pitchFamily="34" charset="0"/>
              </a:rPr>
              <a:t>„</a:t>
            </a:r>
            <a:r>
              <a:rPr lang="en-US" sz="1600" dirty="0">
                <a:solidFill>
                  <a:schemeClr val="tx2"/>
                </a:solidFill>
                <a:latin typeface="Tahoma" panose="020B0604030504040204" pitchFamily="34" charset="0"/>
                <a:ea typeface="Tahoma" panose="020B0604030504040204" pitchFamily="34" charset="0"/>
                <a:cs typeface="Tahoma" panose="020B0604030504040204" pitchFamily="34" charset="0"/>
              </a:rPr>
              <a:t>Health effects of viewing landscapes – Landscape types in environmental psychology</a:t>
            </a:r>
            <a:r>
              <a:rPr lang="cs-CZ" sz="1600" dirty="0">
                <a:solidFill>
                  <a:schemeClr val="tx2"/>
                </a:solidFill>
                <a:latin typeface="Tahoma" panose="020B0604030504040204" pitchFamily="34" charset="0"/>
                <a:ea typeface="Tahoma" panose="020B0604030504040204" pitchFamily="34" charset="0"/>
                <a:cs typeface="Tahoma" panose="020B0604030504040204" pitchFamily="34" charset="0"/>
              </a:rPr>
              <a:t>“</a:t>
            </a:r>
            <a:endParaRPr lang="en-US" sz="1600" dirty="0">
              <a:solidFill>
                <a:schemeClr val="tx2"/>
              </a:solidFill>
              <a:latin typeface="Tahoma" panose="020B0604030504040204" pitchFamily="34" charset="0"/>
              <a:ea typeface="Tahoma" panose="020B0604030504040204" pitchFamily="34" charset="0"/>
              <a:cs typeface="Tahoma" panose="020B0604030504040204" pitchFamily="34" charset="0"/>
            </a:endParaRPr>
          </a:p>
          <a:p>
            <a:r>
              <a:rPr lang="en-US" sz="1600" dirty="0">
                <a:solidFill>
                  <a:schemeClr val="tx2"/>
                </a:solidFill>
                <a:latin typeface="Tahoma" panose="020B0604030504040204" pitchFamily="34" charset="0"/>
                <a:ea typeface="Tahoma" panose="020B0604030504040204" pitchFamily="34" charset="0"/>
                <a:cs typeface="Tahoma" panose="020B0604030504040204" pitchFamily="34" charset="0"/>
              </a:rPr>
              <a:t>Author links open overlay panel</a:t>
            </a:r>
            <a:r>
              <a:rPr lang="cs-CZ" sz="1600"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tx2"/>
                </a:solidFill>
                <a:latin typeface="Tahoma" panose="020B0604030504040204" pitchFamily="34" charset="0"/>
                <a:ea typeface="Tahoma" panose="020B0604030504040204" pitchFamily="34" charset="0"/>
                <a:cs typeface="Tahoma" panose="020B0604030504040204" pitchFamily="34" charset="0"/>
                <a:hlinkClick r:id="rId2"/>
              </a:rPr>
              <a:t>M</a:t>
            </a:r>
            <a:r>
              <a:rPr lang="en-US" sz="1600" baseline="30000" dirty="0" err="1">
                <a:solidFill>
                  <a:schemeClr val="tx2"/>
                </a:solidFill>
                <a:latin typeface="Tahoma" panose="020B0604030504040204" pitchFamily="34" charset="0"/>
                <a:ea typeface="Tahoma" panose="020B0604030504040204" pitchFamily="34" charset="0"/>
                <a:cs typeface="Tahoma" panose="020B0604030504040204" pitchFamily="34" charset="0"/>
                <a:hlinkClick r:id="rId2"/>
              </a:rPr>
              <a:t>a</a:t>
            </a:r>
            <a:r>
              <a:rPr lang="en-US" sz="1600" dirty="0" err="1">
                <a:solidFill>
                  <a:schemeClr val="tx2"/>
                </a:solidFill>
                <a:latin typeface="Tahoma" panose="020B0604030504040204" pitchFamily="34" charset="0"/>
                <a:ea typeface="Tahoma" panose="020B0604030504040204" pitchFamily="34" charset="0"/>
                <a:cs typeface="Tahoma" panose="020B0604030504040204" pitchFamily="34" charset="0"/>
                <a:hlinkClick r:id="rId2"/>
              </a:rPr>
              <a:t>.D.Velarde</a:t>
            </a:r>
            <a:r>
              <a:rPr lang="en-US" sz="1600" baseline="30000" dirty="0" err="1">
                <a:solidFill>
                  <a:schemeClr val="tx2"/>
                </a:solidFill>
                <a:latin typeface="Tahoma" panose="020B0604030504040204" pitchFamily="34" charset="0"/>
                <a:ea typeface="Tahoma" panose="020B0604030504040204" pitchFamily="34" charset="0"/>
                <a:cs typeface="Tahoma" panose="020B0604030504040204" pitchFamily="34" charset="0"/>
                <a:hlinkClick r:id="rId2"/>
              </a:rPr>
              <a:t>a</a:t>
            </a:r>
            <a:r>
              <a:rPr lang="en-US" sz="1600" dirty="0" err="1">
                <a:solidFill>
                  <a:schemeClr val="tx2"/>
                </a:solidFill>
                <a:latin typeface="Tahoma" panose="020B0604030504040204" pitchFamily="34" charset="0"/>
                <a:ea typeface="Tahoma" panose="020B0604030504040204" pitchFamily="34" charset="0"/>
                <a:cs typeface="Tahoma" panose="020B0604030504040204" pitchFamily="34" charset="0"/>
                <a:hlinkClick r:id="rId2"/>
              </a:rPr>
              <a:t>G.Fry</a:t>
            </a:r>
            <a:r>
              <a:rPr lang="en-US" sz="1600" baseline="30000" dirty="0" err="1">
                <a:solidFill>
                  <a:schemeClr val="tx2"/>
                </a:solidFill>
                <a:latin typeface="Tahoma" panose="020B0604030504040204" pitchFamily="34" charset="0"/>
                <a:ea typeface="Tahoma" panose="020B0604030504040204" pitchFamily="34" charset="0"/>
                <a:cs typeface="Tahoma" panose="020B0604030504040204" pitchFamily="34" charset="0"/>
                <a:hlinkClick r:id="rId2"/>
              </a:rPr>
              <a:t>b</a:t>
            </a:r>
            <a:r>
              <a:rPr lang="en-US" sz="1600" dirty="0" err="1">
                <a:solidFill>
                  <a:schemeClr val="tx2"/>
                </a:solidFill>
                <a:latin typeface="Tahoma" panose="020B0604030504040204" pitchFamily="34" charset="0"/>
                <a:ea typeface="Tahoma" panose="020B0604030504040204" pitchFamily="34" charset="0"/>
                <a:cs typeface="Tahoma" panose="020B0604030504040204" pitchFamily="34" charset="0"/>
                <a:hlinkClick r:id="rId2"/>
              </a:rPr>
              <a:t>M.Tveit</a:t>
            </a:r>
            <a:r>
              <a:rPr lang="en-US" sz="1600" baseline="30000" dirty="0" err="1">
                <a:solidFill>
                  <a:schemeClr val="tx2"/>
                </a:solidFill>
                <a:latin typeface="Tahoma" panose="020B0604030504040204" pitchFamily="34" charset="0"/>
                <a:ea typeface="Tahoma" panose="020B0604030504040204" pitchFamily="34" charset="0"/>
                <a:cs typeface="Tahoma" panose="020B0604030504040204" pitchFamily="34" charset="0"/>
                <a:hlinkClick r:id="rId2"/>
              </a:rPr>
              <a:t>b</a:t>
            </a:r>
            <a:endParaRPr lang="en-US" sz="1600" dirty="0">
              <a:solidFill>
                <a:schemeClr val="tx2"/>
              </a:solidFill>
              <a:latin typeface="Tahoma" panose="020B0604030504040204" pitchFamily="34" charset="0"/>
              <a:ea typeface="Tahoma" panose="020B0604030504040204" pitchFamily="34" charset="0"/>
              <a:cs typeface="Tahoma" panose="020B0604030504040204" pitchFamily="34" charset="0"/>
            </a:endParaRPr>
          </a:p>
          <a:p>
            <a:r>
              <a:rPr lang="en-US" sz="1600" dirty="0">
                <a:solidFill>
                  <a:schemeClr val="tx2"/>
                </a:solidFill>
                <a:latin typeface="Tahoma" panose="020B0604030504040204" pitchFamily="34" charset="0"/>
                <a:ea typeface="Tahoma" panose="020B0604030504040204" pitchFamily="34" charset="0"/>
                <a:cs typeface="Tahoma" panose="020B0604030504040204" pitchFamily="34" charset="0"/>
              </a:rPr>
              <a:t>Show more</a:t>
            </a:r>
            <a:r>
              <a:rPr lang="cs-CZ" sz="1600"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sz="1600" dirty="0">
                <a:solidFill>
                  <a:schemeClr val="tx2"/>
                </a:solidFill>
                <a:latin typeface="Tahoma" panose="020B0604030504040204" pitchFamily="34" charset="0"/>
                <a:ea typeface="Tahoma" panose="020B0604030504040204" pitchFamily="34" charset="0"/>
                <a:cs typeface="Tahoma" panose="020B0604030504040204" pitchFamily="34" charset="0"/>
                <a:hlinkClick r:id="rId3" tooltip="Persistent link using digital object identifier"/>
              </a:rPr>
              <a:t>https://doi.org/10.1016/j.ufug.2007.07.001</a:t>
            </a:r>
            <a:endParaRPr lang="en-US" sz="16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93370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971600" y="836712"/>
            <a:ext cx="6567719" cy="2862322"/>
          </a:xfrm>
          <a:prstGeom prst="rect">
            <a:avLst/>
          </a:prstGeom>
        </p:spPr>
        <p:txBody>
          <a:bodyPr wrap="square">
            <a:spAutoFit/>
          </a:bodyPr>
          <a:lstStyle/>
          <a:p>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Akční výzkum. Výzkumník aktivně vstupuje do procesu, který studuje (není jen v roli pozorovatele). </a:t>
            </a:r>
          </a:p>
          <a:p>
            <a:endParaRPr lang="cs-CZ"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Uvádí v pohyb dlouhodobý, cyklický, sebe korekční mechanismus, který udržuje a zlepšuje efektivnost systému klienta a vybavuje ho praktickými nástroji pro vlastní analýzu a další zlepšení. </a:t>
            </a:r>
          </a:p>
          <a:p>
            <a:endParaRPr lang="cs-CZ"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Občanská sdružení jako</a:t>
            </a:r>
          </a:p>
          <a:p>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„učící se organizace“.</a:t>
            </a:r>
            <a:endParaRPr lang="en-US" dirty="0"/>
          </a:p>
        </p:txBody>
      </p:sp>
      <p:pic>
        <p:nvPicPr>
          <p:cNvPr id="5124" name="Picture 4" descr="Zobrazit zdrojový obrá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0734" y="3298091"/>
            <a:ext cx="3735722" cy="260217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Zobrazit zdrojový obráz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967502"/>
            <a:ext cx="4104456" cy="1912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501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971600" y="764704"/>
            <a:ext cx="7416824" cy="5909310"/>
          </a:xfrm>
          <a:prstGeom prst="rect">
            <a:avLst/>
          </a:prstGeom>
        </p:spPr>
        <p:txBody>
          <a:bodyPr wrap="square">
            <a:spAutoFit/>
          </a:bodyPr>
          <a:lstStyle/>
          <a:p>
            <a:r>
              <a:rPr lang="cs-CZ" b="1" dirty="0" smtClean="0">
                <a:solidFill>
                  <a:srgbClr val="C00000"/>
                </a:solidFill>
                <a:latin typeface="Tahoma" panose="020B0604030504040204" pitchFamily="34" charset="0"/>
                <a:ea typeface="Tahoma" panose="020B0604030504040204" pitchFamily="34" charset="0"/>
                <a:cs typeface="Tahoma" panose="020B0604030504040204" pitchFamily="34" charset="0"/>
              </a:rPr>
              <a:t>4 </a:t>
            </a:r>
            <a:r>
              <a:rPr lang="cs-CZ"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2060"/>
                </a:solidFill>
                <a:latin typeface="Tahoma" panose="020B0604030504040204" pitchFamily="34" charset="0"/>
                <a:ea typeface="Tahoma" panose="020B0604030504040204" pitchFamily="34" charset="0"/>
                <a:cs typeface="Tahoma" panose="020B0604030504040204" pitchFamily="34" charset="0"/>
              </a:rPr>
              <a:t>Jaký</a:t>
            </a:r>
            <a:r>
              <a:rPr lang="en-US" b="1" dirty="0">
                <a:solidFill>
                  <a:srgbClr val="002060"/>
                </a:solidFill>
                <a:latin typeface="Tahoma" panose="020B0604030504040204" pitchFamily="34" charset="0"/>
                <a:ea typeface="Tahoma" panose="020B0604030504040204" pitchFamily="34" charset="0"/>
                <a:cs typeface="Tahoma" panose="020B0604030504040204" pitchFamily="34" charset="0"/>
              </a:rPr>
              <a:t> je </a:t>
            </a:r>
            <a:r>
              <a:rPr lang="en-US" b="1" dirty="0" err="1">
                <a:solidFill>
                  <a:srgbClr val="C00000"/>
                </a:solidFill>
                <a:latin typeface="Tahoma" panose="020B0604030504040204" pitchFamily="34" charset="0"/>
                <a:ea typeface="Tahoma" panose="020B0604030504040204" pitchFamily="34" charset="0"/>
                <a:cs typeface="Tahoma" panose="020B0604030504040204" pitchFamily="34" charset="0"/>
              </a:rPr>
              <a:t>vztah</a:t>
            </a:r>
            <a:r>
              <a:rPr lang="en-US"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C00000"/>
                </a:solidFill>
                <a:latin typeface="Tahoma" panose="020B0604030504040204" pitchFamily="34" charset="0"/>
                <a:ea typeface="Tahoma" panose="020B0604030504040204" pitchFamily="34" charset="0"/>
                <a:cs typeface="Tahoma" panose="020B0604030504040204" pitchFamily="34" charset="0"/>
              </a:rPr>
              <a:t>mezi</a:t>
            </a:r>
            <a:r>
              <a:rPr lang="en-US"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C00000"/>
                </a:solidFill>
                <a:latin typeface="Tahoma" panose="020B0604030504040204" pitchFamily="34" charset="0"/>
                <a:ea typeface="Tahoma" panose="020B0604030504040204" pitchFamily="34" charset="0"/>
                <a:cs typeface="Tahoma" panose="020B0604030504040204" pitchFamily="34" charset="0"/>
              </a:rPr>
              <a:t>lidskou</a:t>
            </a:r>
            <a:r>
              <a:rPr lang="en-US"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C00000"/>
                </a:solidFill>
                <a:latin typeface="Tahoma" panose="020B0604030504040204" pitchFamily="34" charset="0"/>
                <a:ea typeface="Tahoma" panose="020B0604030504040204" pitchFamily="34" charset="0"/>
                <a:cs typeface="Tahoma" panose="020B0604030504040204" pitchFamily="34" charset="0"/>
              </a:rPr>
              <a:t>psychikou</a:t>
            </a:r>
            <a:r>
              <a:rPr lang="en-US" b="1" dirty="0">
                <a:solidFill>
                  <a:srgbClr val="C00000"/>
                </a:solidFill>
                <a:latin typeface="Tahoma" panose="020B0604030504040204" pitchFamily="34" charset="0"/>
                <a:ea typeface="Tahoma" panose="020B0604030504040204" pitchFamily="34" charset="0"/>
                <a:cs typeface="Tahoma" panose="020B0604030504040204" pitchFamily="34" charset="0"/>
              </a:rPr>
              <a:t> a </a:t>
            </a:r>
            <a:r>
              <a:rPr lang="en-US" b="1" dirty="0" err="1">
                <a:solidFill>
                  <a:srgbClr val="C00000"/>
                </a:solidFill>
                <a:latin typeface="Tahoma" panose="020B0604030504040204" pitchFamily="34" charset="0"/>
                <a:ea typeface="Tahoma" panose="020B0604030504040204" pitchFamily="34" charset="0"/>
                <a:cs typeface="Tahoma" panose="020B0604030504040204" pitchFamily="34" charset="0"/>
              </a:rPr>
              <a:t>prostředím</a:t>
            </a:r>
            <a:r>
              <a:rPr lang="en-US"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2060"/>
                </a:solidFill>
                <a:latin typeface="Tahoma" panose="020B0604030504040204" pitchFamily="34" charset="0"/>
                <a:ea typeface="Tahoma" panose="020B0604030504040204" pitchFamily="34" charset="0"/>
                <a:cs typeface="Tahoma" panose="020B0604030504040204" pitchFamily="34" charset="0"/>
              </a:rPr>
              <a:t>ve</a:t>
            </a:r>
            <a:r>
              <a:rPr lang="en-US"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2060"/>
                </a:solidFill>
                <a:latin typeface="Tahoma" panose="020B0604030504040204" pitchFamily="34" charset="0"/>
                <a:ea typeface="Tahoma" panose="020B0604030504040204" pitchFamily="34" charset="0"/>
                <a:cs typeface="Tahoma" panose="020B0604030504040204" pitchFamily="34" charset="0"/>
              </a:rPr>
              <a:t>kterém</a:t>
            </a:r>
            <a:r>
              <a:rPr lang="en-US"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2060"/>
                </a:solidFill>
                <a:latin typeface="Tahoma" panose="020B0604030504040204" pitchFamily="34" charset="0"/>
                <a:ea typeface="Tahoma" panose="020B0604030504040204" pitchFamily="34" charset="0"/>
                <a:cs typeface="Tahoma" panose="020B0604030504040204" pitchFamily="34" charset="0"/>
              </a:rPr>
              <a:t>žije</a:t>
            </a:r>
            <a:r>
              <a:rPr lang="cs-CZ" b="1" dirty="0" err="1">
                <a:solidFill>
                  <a:srgbClr val="002060"/>
                </a:solidFill>
                <a:latin typeface="Tahoma" panose="020B0604030504040204" pitchFamily="34" charset="0"/>
                <a:ea typeface="Tahoma" panose="020B0604030504040204" pitchFamily="34" charset="0"/>
                <a:cs typeface="Tahoma" panose="020B0604030504040204" pitchFamily="34" charset="0"/>
              </a:rPr>
              <a:t>me</a:t>
            </a:r>
            <a:r>
              <a:rPr lang="en-US" b="1" dirty="0">
                <a:solidFill>
                  <a:srgbClr val="002060"/>
                </a:solidFill>
                <a:latin typeface="Tahoma" panose="020B0604030504040204" pitchFamily="34" charset="0"/>
                <a:ea typeface="Tahoma" panose="020B0604030504040204" pitchFamily="34" charset="0"/>
                <a:cs typeface="Tahoma" panose="020B0604030504040204" pitchFamily="34" charset="0"/>
              </a:rPr>
              <a:t>? </a:t>
            </a:r>
            <a:endParaRPr lang="cs-CZ"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endParaRPr lang="cs-CZ" dirty="0">
              <a:solidFill>
                <a:srgbClr val="002060"/>
              </a:solidFill>
              <a:latin typeface="Tahoma" panose="020B0604030504040204" pitchFamily="34" charset="0"/>
              <a:ea typeface="Tahoma" panose="020B0604030504040204" pitchFamily="34" charset="0"/>
              <a:cs typeface="Tahoma" panose="020B0604030504040204" pitchFamily="34" charset="0"/>
            </a:endParaRPr>
          </a:p>
          <a:p>
            <a:r>
              <a:rPr lang="cs-CZ" dirty="0" smtClean="0">
                <a:solidFill>
                  <a:srgbClr val="002060"/>
                </a:solidFill>
                <a:latin typeface="Tahoma" panose="020B0604030504040204" pitchFamily="34" charset="0"/>
                <a:ea typeface="Tahoma" panose="020B0604030504040204" pitchFamily="34" charset="0"/>
                <a:cs typeface="Tahoma" panose="020B0604030504040204" pitchFamily="34" charset="0"/>
              </a:rPr>
              <a:t>* Je </a:t>
            </a:r>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vzájemný, zpětnovazebný a zásadní: </a:t>
            </a:r>
            <a:r>
              <a:rPr lang="cs-CZ" dirty="0">
                <a:solidFill>
                  <a:srgbClr val="002060"/>
                </a:solidFill>
                <a:latin typeface="Tahoma" panose="020B0604030504040204" pitchFamily="34" charset="0"/>
                <a:ea typeface="Tahoma" panose="020B0604030504040204" pitchFamily="34" charset="0"/>
                <a:cs typeface="Tahoma" panose="020B0604030504040204" pitchFamily="34" charset="0"/>
              </a:rPr>
              <a:t>prostředí formuje nás, my utváříme jej. Porozumění přírodním zákonům nám umožňuje vytvářet si pro sebe příznivé podmínky. Limity růstu a udržitelnosti vývoje.  </a:t>
            </a:r>
          </a:p>
          <a:p>
            <a:endParaRPr lang="cs-CZ" dirty="0">
              <a:solidFill>
                <a:srgbClr val="002060"/>
              </a:solidFill>
              <a:latin typeface="Tahoma" panose="020B0604030504040204" pitchFamily="34" charset="0"/>
              <a:ea typeface="Tahoma" panose="020B0604030504040204" pitchFamily="34" charset="0"/>
              <a:cs typeface="Tahoma" panose="020B0604030504040204" pitchFamily="34" charset="0"/>
            </a:endParaRPr>
          </a:p>
          <a:p>
            <a:r>
              <a:rPr lang="cs-CZ"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Jaké</a:t>
            </a:r>
            <a:r>
              <a:rPr lang="en-US"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cs-CZ"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b="1" dirty="0">
                <a:solidFill>
                  <a:srgbClr val="002060"/>
                </a:solidFill>
                <a:latin typeface="Tahoma" panose="020B0604030504040204" pitchFamily="34" charset="0"/>
                <a:ea typeface="Tahoma" panose="020B0604030504040204" pitchFamily="34" charset="0"/>
                <a:cs typeface="Tahoma" panose="020B0604030504040204" pitchFamily="34" charset="0"/>
              </a:rPr>
              <a:t>psych</a:t>
            </a:r>
            <a:r>
              <a:rPr lang="cs-CZ" b="1" dirty="0" err="1">
                <a:solidFill>
                  <a:srgbClr val="002060"/>
                </a:solidFill>
                <a:latin typeface="Tahoma" panose="020B0604030504040204" pitchFamily="34" charset="0"/>
                <a:ea typeface="Tahoma" panose="020B0604030504040204" pitchFamily="34" charset="0"/>
                <a:cs typeface="Tahoma" panose="020B0604030504040204" pitchFamily="34" charset="0"/>
              </a:rPr>
              <a:t>ick</a:t>
            </a:r>
            <a:r>
              <a:rPr lang="en-US" b="1" dirty="0">
                <a:solidFill>
                  <a:srgbClr val="002060"/>
                </a:solidFill>
                <a:latin typeface="Tahoma" panose="020B0604030504040204" pitchFamily="34" charset="0"/>
                <a:ea typeface="Tahoma" panose="020B0604030504040204" pitchFamily="34" charset="0"/>
                <a:cs typeface="Tahoma" panose="020B0604030504040204" pitchFamily="34" charset="0"/>
              </a:rPr>
              <a:t>é </a:t>
            </a:r>
            <a:r>
              <a:rPr lang="en-US" b="1" dirty="0" err="1">
                <a:solidFill>
                  <a:srgbClr val="002060"/>
                </a:solidFill>
                <a:latin typeface="Tahoma" panose="020B0604030504040204" pitchFamily="34" charset="0"/>
                <a:ea typeface="Tahoma" panose="020B0604030504040204" pitchFamily="34" charset="0"/>
                <a:cs typeface="Tahoma" panose="020B0604030504040204" pitchFamily="34" charset="0"/>
              </a:rPr>
              <a:t>pr</a:t>
            </a:r>
            <a:r>
              <a:rPr lang="cs-CZ" b="1" dirty="0" err="1">
                <a:solidFill>
                  <a:srgbClr val="002060"/>
                </a:solidFill>
                <a:latin typeface="Tahoma" panose="020B0604030504040204" pitchFamily="34" charset="0"/>
                <a:ea typeface="Tahoma" panose="020B0604030504040204" pitchFamily="34" charset="0"/>
                <a:cs typeface="Tahoma" panose="020B0604030504040204" pitchFamily="34" charset="0"/>
              </a:rPr>
              <a:t>ocesy</a:t>
            </a:r>
            <a:r>
              <a:rPr lang="en-US"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2060"/>
                </a:solidFill>
                <a:latin typeface="Tahoma" panose="020B0604030504040204" pitchFamily="34" charset="0"/>
                <a:ea typeface="Tahoma" panose="020B0604030504040204" pitchFamily="34" charset="0"/>
                <a:cs typeface="Tahoma" panose="020B0604030504040204" pitchFamily="34" charset="0"/>
              </a:rPr>
              <a:t>může</a:t>
            </a:r>
            <a:r>
              <a:rPr lang="en-US"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2060"/>
                </a:solidFill>
                <a:latin typeface="Tahoma" panose="020B0604030504040204" pitchFamily="34" charset="0"/>
                <a:ea typeface="Tahoma" panose="020B0604030504040204" pitchFamily="34" charset="0"/>
                <a:cs typeface="Tahoma" panose="020B0604030504040204" pitchFamily="34" charset="0"/>
              </a:rPr>
              <a:t>uspořádání</a:t>
            </a:r>
            <a:r>
              <a:rPr lang="en-US"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2060"/>
                </a:solidFill>
                <a:latin typeface="Tahoma" panose="020B0604030504040204" pitchFamily="34" charset="0"/>
                <a:ea typeface="Tahoma" panose="020B0604030504040204" pitchFamily="34" charset="0"/>
                <a:cs typeface="Tahoma" panose="020B0604030504040204" pitchFamily="34" charset="0"/>
              </a:rPr>
              <a:t>ve</a:t>
            </a:r>
            <a:r>
              <a:rPr lang="en-US"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2060"/>
                </a:solidFill>
                <a:latin typeface="Tahoma" panose="020B0604030504040204" pitchFamily="34" charset="0"/>
                <a:ea typeface="Tahoma" panose="020B0604030504040204" pitchFamily="34" charset="0"/>
                <a:cs typeface="Tahoma" panose="020B0604030504040204" pitchFamily="34" charset="0"/>
              </a:rPr>
              <a:t>veřejném</a:t>
            </a:r>
            <a:r>
              <a:rPr lang="en-US"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2060"/>
                </a:solidFill>
                <a:latin typeface="Tahoma" panose="020B0604030504040204" pitchFamily="34" charset="0"/>
                <a:ea typeface="Tahoma" panose="020B0604030504040204" pitchFamily="34" charset="0"/>
                <a:cs typeface="Tahoma" panose="020B0604030504040204" pitchFamily="34" charset="0"/>
              </a:rPr>
              <a:t>prostoru</a:t>
            </a:r>
            <a:r>
              <a:rPr lang="en-US"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2060"/>
                </a:solidFill>
                <a:latin typeface="Tahoma" panose="020B0604030504040204" pitchFamily="34" charset="0"/>
                <a:ea typeface="Tahoma" panose="020B0604030504040204" pitchFamily="34" charset="0"/>
                <a:cs typeface="Tahoma" panose="020B0604030504040204" pitchFamily="34" charset="0"/>
              </a:rPr>
              <a:t>aktivovat</a:t>
            </a:r>
            <a:r>
              <a:rPr lang="en-US"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cs-CZ" b="1" i="1" dirty="0">
                <a:solidFill>
                  <a:srgbClr val="002060"/>
                </a:solidFill>
                <a:latin typeface="Tahoma" panose="020B0604030504040204" pitchFamily="34" charset="0"/>
                <a:ea typeface="Tahoma" panose="020B0604030504040204" pitchFamily="34" charset="0"/>
                <a:cs typeface="Tahoma" panose="020B0604030504040204" pitchFamily="34" charset="0"/>
              </a:rPr>
              <a:t>Všechny</a:t>
            </a:r>
            <a:r>
              <a:rPr lang="cs-CZ" dirty="0">
                <a:solidFill>
                  <a:srgbClr val="002060"/>
                </a:solidFill>
                <a:latin typeface="Tahoma" panose="020B0604030504040204" pitchFamily="34" charset="0"/>
                <a:ea typeface="Tahoma" panose="020B0604030504040204" pitchFamily="34" charset="0"/>
                <a:cs typeface="Tahoma" panose="020B0604030504040204" pitchFamily="34" charset="0"/>
              </a:rPr>
              <a:t> (poznávací, prožívání, rozhodování – vůle), ale ne u každého stejně a vždy. Extrémní případy…?</a:t>
            </a:r>
            <a:br>
              <a:rPr lang="cs-CZ" dirty="0">
                <a:solidFill>
                  <a:srgbClr val="002060"/>
                </a:solidFill>
                <a:latin typeface="Tahoma" panose="020B0604030504040204" pitchFamily="34" charset="0"/>
                <a:ea typeface="Tahoma" panose="020B0604030504040204" pitchFamily="34" charset="0"/>
                <a:cs typeface="Tahoma" panose="020B0604030504040204" pitchFamily="34" charset="0"/>
              </a:rPr>
            </a:br>
            <a:endParaRPr lang="cs-CZ" dirty="0">
              <a:solidFill>
                <a:srgbClr val="002060"/>
              </a:solidFill>
              <a:latin typeface="Tahoma" panose="020B0604030504040204" pitchFamily="34" charset="0"/>
              <a:ea typeface="Tahoma" panose="020B0604030504040204" pitchFamily="34" charset="0"/>
              <a:cs typeface="Tahoma" panose="020B0604030504040204" pitchFamily="34" charset="0"/>
            </a:endParaRPr>
          </a:p>
          <a:p>
            <a:r>
              <a:rPr lang="cs-CZ"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Jaké</a:t>
            </a:r>
            <a:r>
              <a:rPr lang="en-US"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2060"/>
                </a:solidFill>
                <a:latin typeface="Tahoma" panose="020B0604030504040204" pitchFamily="34" charset="0"/>
                <a:ea typeface="Tahoma" panose="020B0604030504040204" pitchFamily="34" charset="0"/>
                <a:cs typeface="Tahoma" panose="020B0604030504040204" pitchFamily="34" charset="0"/>
              </a:rPr>
              <a:t>funkce</a:t>
            </a:r>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a:t>
            </a:r>
            <a:r>
              <a:rPr lang="en-US" b="1" dirty="0">
                <a:solidFill>
                  <a:srgbClr val="002060"/>
                </a:solidFill>
                <a:latin typeface="Tahoma" panose="020B0604030504040204" pitchFamily="34" charset="0"/>
                <a:ea typeface="Tahoma" panose="020B0604030504040204" pitchFamily="34" charset="0"/>
                <a:cs typeface="Tahoma" panose="020B0604030504040204" pitchFamily="34" charset="0"/>
              </a:rPr>
              <a:t> z </a:t>
            </a:r>
            <a:r>
              <a:rPr lang="en-US" b="1" dirty="0" err="1">
                <a:solidFill>
                  <a:srgbClr val="002060"/>
                </a:solidFill>
                <a:latin typeface="Tahoma" panose="020B0604030504040204" pitchFamily="34" charset="0"/>
                <a:ea typeface="Tahoma" panose="020B0604030504040204" pitchFamily="34" charset="0"/>
                <a:cs typeface="Tahoma" panose="020B0604030504040204" pitchFamily="34" charset="0"/>
              </a:rPr>
              <a:t>hlediska</a:t>
            </a:r>
            <a:r>
              <a:rPr lang="en-US"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2060"/>
                </a:solidFill>
                <a:latin typeface="Tahoma" panose="020B0604030504040204" pitchFamily="34" charset="0"/>
                <a:ea typeface="Tahoma" panose="020B0604030504040204" pitchFamily="34" charset="0"/>
                <a:cs typeface="Tahoma" panose="020B0604030504040204" pitchFamily="34" charset="0"/>
              </a:rPr>
              <a:t>psychologie</a:t>
            </a:r>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a:t>
            </a:r>
            <a:r>
              <a:rPr lang="en-US"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2060"/>
                </a:solidFill>
                <a:latin typeface="Tahoma" panose="020B0604030504040204" pitchFamily="34" charset="0"/>
                <a:ea typeface="Tahoma" panose="020B0604030504040204" pitchFamily="34" charset="0"/>
                <a:cs typeface="Tahoma" panose="020B0604030504040204" pitchFamily="34" charset="0"/>
              </a:rPr>
              <a:t>může</a:t>
            </a:r>
            <a:r>
              <a:rPr lang="en-US"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2060"/>
                </a:solidFill>
                <a:latin typeface="Tahoma" panose="020B0604030504040204" pitchFamily="34" charset="0"/>
                <a:ea typeface="Tahoma" panose="020B0604030504040204" pitchFamily="34" charset="0"/>
                <a:cs typeface="Tahoma" panose="020B0604030504040204" pitchFamily="34" charset="0"/>
              </a:rPr>
              <a:t>veřejný</a:t>
            </a:r>
            <a:r>
              <a:rPr lang="en-US"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2060"/>
                </a:solidFill>
                <a:latin typeface="Tahoma" panose="020B0604030504040204" pitchFamily="34" charset="0"/>
                <a:ea typeface="Tahoma" panose="020B0604030504040204" pitchFamily="34" charset="0"/>
                <a:cs typeface="Tahoma" panose="020B0604030504040204" pitchFamily="34" charset="0"/>
              </a:rPr>
              <a:t>prostor</a:t>
            </a:r>
            <a:r>
              <a:rPr lang="en-US"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2060"/>
                </a:solidFill>
                <a:latin typeface="Tahoma" panose="020B0604030504040204" pitchFamily="34" charset="0"/>
                <a:ea typeface="Tahoma" panose="020B0604030504040204" pitchFamily="34" charset="0"/>
                <a:cs typeface="Tahoma" panose="020B0604030504040204" pitchFamily="34" charset="0"/>
              </a:rPr>
              <a:t>plnit</a:t>
            </a: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cs-CZ" dirty="0">
                <a:solidFill>
                  <a:srgbClr val="002060"/>
                </a:solidFill>
                <a:latin typeface="Tahoma" panose="020B0604030504040204" pitchFamily="34" charset="0"/>
                <a:ea typeface="Tahoma" panose="020B0604030504040204" pitchFamily="34" charset="0"/>
                <a:cs typeface="Tahoma" panose="020B0604030504040204" pitchFamily="34" charset="0"/>
              </a:rPr>
              <a:t> Veřejnost i jedince může ovlivnit </a:t>
            </a:r>
            <a:r>
              <a:rPr lang="cs-CZ" b="1" i="1" dirty="0">
                <a:solidFill>
                  <a:srgbClr val="002060"/>
                </a:solidFill>
                <a:latin typeface="Tahoma" panose="020B0604030504040204" pitchFamily="34" charset="0"/>
                <a:ea typeface="Tahoma" panose="020B0604030504040204" pitchFamily="34" charset="0"/>
                <a:cs typeface="Tahoma" panose="020B0604030504040204" pitchFamily="34" charset="0"/>
              </a:rPr>
              <a:t>konstruktivně i destruktivně</a:t>
            </a:r>
            <a:r>
              <a:rPr lang="cs-CZ" dirty="0">
                <a:solidFill>
                  <a:srgbClr val="002060"/>
                </a:solidFill>
                <a:latin typeface="Tahoma" panose="020B0604030504040204" pitchFamily="34" charset="0"/>
                <a:ea typeface="Tahoma" panose="020B0604030504040204" pitchFamily="34" charset="0"/>
                <a:cs typeface="Tahoma" panose="020B0604030504040204" pitchFamily="34" charset="0"/>
              </a:rPr>
              <a:t>.  </a:t>
            </a:r>
            <a:br>
              <a:rPr lang="cs-CZ" dirty="0">
                <a:solidFill>
                  <a:srgbClr val="002060"/>
                </a:solidFill>
                <a:latin typeface="Tahoma" panose="020B0604030504040204" pitchFamily="34" charset="0"/>
                <a:ea typeface="Tahoma" panose="020B0604030504040204" pitchFamily="34" charset="0"/>
                <a:cs typeface="Tahoma" panose="020B0604030504040204" pitchFamily="34" charset="0"/>
              </a:rPr>
            </a:br>
            <a:endParaRPr lang="cs-CZ" dirty="0">
              <a:solidFill>
                <a:srgbClr val="002060"/>
              </a:solidFill>
              <a:latin typeface="Tahoma" panose="020B0604030504040204" pitchFamily="34" charset="0"/>
              <a:ea typeface="Tahoma" panose="020B0604030504040204" pitchFamily="34" charset="0"/>
              <a:cs typeface="Tahoma" panose="020B0604030504040204" pitchFamily="34" charset="0"/>
            </a:endParaRPr>
          </a:p>
          <a:p>
            <a:r>
              <a:rPr lang="cs-CZ"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Jsou</a:t>
            </a:r>
            <a:r>
              <a:rPr lang="en-US"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002060"/>
                </a:solidFill>
                <a:latin typeface="Tahoma" panose="020B0604030504040204" pitchFamily="34" charset="0"/>
                <a:ea typeface="Tahoma" panose="020B0604030504040204" pitchFamily="34" charset="0"/>
                <a:cs typeface="Tahoma" panose="020B0604030504040204" pitchFamily="34" charset="0"/>
              </a:rPr>
              <a:t>nějaké</a:t>
            </a: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002060"/>
                </a:solidFill>
                <a:latin typeface="Tahoma" panose="020B0604030504040204" pitchFamily="34" charset="0"/>
                <a:ea typeface="Tahoma" panose="020B0604030504040204" pitchFamily="34" charset="0"/>
                <a:cs typeface="Tahoma" panose="020B0604030504040204" pitchFamily="34" charset="0"/>
              </a:rPr>
              <a:t>takové</a:t>
            </a: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002060"/>
                </a:solidFill>
                <a:latin typeface="Tahoma" panose="020B0604030504040204" pitchFamily="34" charset="0"/>
                <a:ea typeface="Tahoma" panose="020B0604030504040204" pitchFamily="34" charset="0"/>
                <a:cs typeface="Tahoma" panose="020B0604030504040204" pitchFamily="34" charset="0"/>
              </a:rPr>
              <a:t>funkce</a:t>
            </a: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2060"/>
                </a:solidFill>
                <a:latin typeface="Tahoma" panose="020B0604030504040204" pitchFamily="34" charset="0"/>
                <a:ea typeface="Tahoma" panose="020B0604030504040204" pitchFamily="34" charset="0"/>
                <a:cs typeface="Tahoma" panose="020B0604030504040204" pitchFamily="34" charset="0"/>
              </a:rPr>
              <a:t>opravdu</a:t>
            </a:r>
            <a:r>
              <a:rPr lang="en-US"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2060"/>
                </a:solidFill>
                <a:latin typeface="Tahoma" panose="020B0604030504040204" pitchFamily="34" charset="0"/>
                <a:ea typeface="Tahoma" panose="020B0604030504040204" pitchFamily="34" charset="0"/>
                <a:cs typeface="Tahoma" panose="020B0604030504040204" pitchFamily="34" charset="0"/>
              </a:rPr>
              <a:t>zásadní</a:t>
            </a: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a:t>
            </a:r>
            <a:r>
              <a:rPr lang="cs-CZ"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cs-CZ" b="1" i="1" dirty="0" smtClean="0">
                <a:solidFill>
                  <a:srgbClr val="002060"/>
                </a:solidFill>
                <a:latin typeface="Tahoma" panose="020B0604030504040204" pitchFamily="34" charset="0"/>
                <a:ea typeface="Tahoma" panose="020B0604030504040204" pitchFamily="34" charset="0"/>
                <a:cs typeface="Tahoma" panose="020B0604030504040204" pitchFamily="34" charset="0"/>
              </a:rPr>
              <a:t>Obvykle úplně </a:t>
            </a:r>
            <a:r>
              <a:rPr lang="cs-CZ" b="1" i="1" dirty="0">
                <a:solidFill>
                  <a:srgbClr val="002060"/>
                </a:solidFill>
                <a:latin typeface="Tahoma" panose="020B0604030504040204" pitchFamily="34" charset="0"/>
                <a:ea typeface="Tahoma" panose="020B0604030504040204" pitchFamily="34" charset="0"/>
                <a:cs typeface="Tahoma" panose="020B0604030504040204" pitchFamily="34" charset="0"/>
              </a:rPr>
              <a:t>ne</a:t>
            </a:r>
            <a:r>
              <a:rPr lang="cs-CZ" dirty="0">
                <a:solidFill>
                  <a:srgbClr val="002060"/>
                </a:solidFill>
                <a:latin typeface="Tahoma" panose="020B0604030504040204" pitchFamily="34" charset="0"/>
                <a:ea typeface="Tahoma" panose="020B0604030504040204" pitchFamily="34" charset="0"/>
                <a:cs typeface="Tahoma" panose="020B0604030504040204" pitchFamily="34" charset="0"/>
              </a:rPr>
              <a:t>. </a:t>
            </a:r>
            <a:endParaRPr lang="cs-CZ"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r>
              <a:rPr lang="cs-CZ" dirty="0" smtClean="0">
                <a:solidFill>
                  <a:srgbClr val="002060"/>
                </a:solidFill>
                <a:latin typeface="Tahoma" panose="020B0604030504040204" pitchFamily="34" charset="0"/>
                <a:ea typeface="Tahoma" panose="020B0604030504040204" pitchFamily="34" charset="0"/>
                <a:cs typeface="Tahoma" panose="020B0604030504040204" pitchFamily="34" charset="0"/>
              </a:rPr>
              <a:t>Zásadní </a:t>
            </a:r>
            <a:r>
              <a:rPr lang="cs-CZ" dirty="0">
                <a:solidFill>
                  <a:srgbClr val="002060"/>
                </a:solidFill>
                <a:latin typeface="Tahoma" panose="020B0604030504040204" pitchFamily="34" charset="0"/>
                <a:ea typeface="Tahoma" panose="020B0604030504040204" pitchFamily="34" charset="0"/>
                <a:cs typeface="Tahoma" panose="020B0604030504040204" pitchFamily="34" charset="0"/>
              </a:rPr>
              <a:t>je obvykle užší „rodina“, ale ta žije v širším, městském „prostředí“. </a:t>
            </a:r>
            <a:endParaRPr lang="cs-CZ"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r>
              <a:rPr lang="cs-CZ" dirty="0" smtClean="0">
                <a:solidFill>
                  <a:srgbClr val="002060"/>
                </a:solidFill>
                <a:latin typeface="Tahoma" panose="020B0604030504040204" pitchFamily="34" charset="0"/>
                <a:ea typeface="Tahoma" panose="020B0604030504040204" pitchFamily="34" charset="0"/>
                <a:cs typeface="Tahoma" panose="020B0604030504040204" pitchFamily="34" charset="0"/>
              </a:rPr>
              <a:t>Někdy </a:t>
            </a:r>
            <a:r>
              <a:rPr lang="cs-CZ" dirty="0">
                <a:solidFill>
                  <a:srgbClr val="002060"/>
                </a:solidFill>
                <a:latin typeface="Tahoma" panose="020B0604030504040204" pitchFamily="34" charset="0"/>
                <a:ea typeface="Tahoma" panose="020B0604030504040204" pitchFamily="34" charset="0"/>
                <a:cs typeface="Tahoma" panose="020B0604030504040204" pitchFamily="34" charset="0"/>
              </a:rPr>
              <a:t>je to ale i </a:t>
            </a:r>
            <a:r>
              <a:rPr lang="cs-CZ" dirty="0" smtClean="0">
                <a:solidFill>
                  <a:srgbClr val="002060"/>
                </a:solidFill>
                <a:latin typeface="Tahoma" panose="020B0604030504040204" pitchFamily="34" charset="0"/>
                <a:ea typeface="Tahoma" panose="020B0604030504040204" pitchFamily="34" charset="0"/>
                <a:cs typeface="Tahoma" panose="020B0604030504040204" pitchFamily="34" charset="0"/>
              </a:rPr>
              <a:t>naopak – kvalitu rodiny určují širší okolnosti. </a:t>
            </a:r>
          </a:p>
          <a:p>
            <a:r>
              <a:rPr lang="cs-CZ" dirty="0" smtClean="0">
                <a:solidFill>
                  <a:srgbClr val="002060"/>
                </a:solidFill>
                <a:latin typeface="Tahoma" panose="020B0604030504040204" pitchFamily="34" charset="0"/>
                <a:ea typeface="Tahoma" panose="020B0604030504040204" pitchFamily="34" charset="0"/>
                <a:cs typeface="Tahoma" panose="020B0604030504040204" pitchFamily="34" charset="0"/>
              </a:rPr>
              <a:t>Viz příklady z historie….</a:t>
            </a:r>
            <a:endParaRPr lang="en-US" dirty="0">
              <a:solidFill>
                <a:srgbClr val="002060"/>
              </a:solidFill>
            </a:endParaRPr>
          </a:p>
        </p:txBody>
      </p:sp>
    </p:spTree>
    <p:extLst>
      <p:ext uri="{BB962C8B-B14F-4D97-AF65-F5344CB8AC3E}">
        <p14:creationId xmlns:p14="http://schemas.microsoft.com/office/powerpoint/2010/main" val="1096725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 xmlns:a16="http://schemas.microsoft.com/office/drawing/2014/main" id="{2D8F01EB-79E1-4AEE-A947-C58DECB0C5DC}"/>
              </a:ext>
            </a:extLst>
          </p:cNvPr>
          <p:cNvSpPr txBox="1"/>
          <p:nvPr/>
        </p:nvSpPr>
        <p:spPr>
          <a:xfrm>
            <a:off x="3923928" y="3244334"/>
            <a:ext cx="936104" cy="400110"/>
          </a:xfrm>
          <a:prstGeom prst="rect">
            <a:avLst/>
          </a:prstGeom>
          <a:noFill/>
        </p:spPr>
        <p:txBody>
          <a:bodyPr wrap="square" rtlCol="0">
            <a:spAutoFit/>
          </a:bodyPr>
          <a:lstStyle/>
          <a:p>
            <a:r>
              <a:rPr lang="cs-CZ" sz="2000" b="1" dirty="0">
                <a:solidFill>
                  <a:schemeClr val="tx2"/>
                </a:solidFill>
                <a:latin typeface="Tahoma" panose="020B0604030504040204" pitchFamily="34" charset="0"/>
                <a:ea typeface="Tahoma" panose="020B0604030504040204" pitchFamily="34" charset="0"/>
                <a:cs typeface="Tahoma" panose="020B0604030504040204" pitchFamily="34" charset="0"/>
              </a:rPr>
              <a:t>dílo</a:t>
            </a:r>
          </a:p>
        </p:txBody>
      </p:sp>
      <p:sp>
        <p:nvSpPr>
          <p:cNvPr id="3" name="TextovéPole 2">
            <a:extLst>
              <a:ext uri="{FF2B5EF4-FFF2-40B4-BE49-F238E27FC236}">
                <a16:creationId xmlns="" xmlns:a16="http://schemas.microsoft.com/office/drawing/2014/main" id="{AC1F9BB8-08A5-485F-A408-D2B80B55D255}"/>
              </a:ext>
            </a:extLst>
          </p:cNvPr>
          <p:cNvSpPr txBox="1"/>
          <p:nvPr/>
        </p:nvSpPr>
        <p:spPr>
          <a:xfrm>
            <a:off x="2215226" y="3244334"/>
            <a:ext cx="1368152" cy="400110"/>
          </a:xfrm>
          <a:prstGeom prst="rect">
            <a:avLst/>
          </a:prstGeom>
          <a:noFill/>
        </p:spPr>
        <p:txBody>
          <a:bodyPr wrap="square" rtlCol="0">
            <a:spAutoFit/>
          </a:bodyPr>
          <a:lstStyle/>
          <a:p>
            <a:r>
              <a:rPr lang="cs-CZ" sz="2000" b="1" dirty="0">
                <a:solidFill>
                  <a:schemeClr val="tx2"/>
                </a:solidFill>
                <a:latin typeface="Tahoma" panose="020B0604030504040204" pitchFamily="34" charset="0"/>
                <a:ea typeface="Tahoma" panose="020B0604030504040204" pitchFamily="34" charset="0"/>
                <a:cs typeface="Tahoma" panose="020B0604030504040204" pitchFamily="34" charset="0"/>
              </a:rPr>
              <a:t>tvorba</a:t>
            </a:r>
          </a:p>
        </p:txBody>
      </p:sp>
      <p:sp>
        <p:nvSpPr>
          <p:cNvPr id="4" name="TextovéPole 3">
            <a:extLst>
              <a:ext uri="{FF2B5EF4-FFF2-40B4-BE49-F238E27FC236}">
                <a16:creationId xmlns="" xmlns:a16="http://schemas.microsoft.com/office/drawing/2014/main" id="{15E0B058-618C-4EE8-BA4B-1C3C3050743B}"/>
              </a:ext>
            </a:extLst>
          </p:cNvPr>
          <p:cNvSpPr txBox="1"/>
          <p:nvPr/>
        </p:nvSpPr>
        <p:spPr>
          <a:xfrm>
            <a:off x="755576" y="3224589"/>
            <a:ext cx="1648336" cy="400110"/>
          </a:xfrm>
          <a:prstGeom prst="rect">
            <a:avLst/>
          </a:prstGeom>
          <a:noFill/>
        </p:spPr>
        <p:txBody>
          <a:bodyPr wrap="square" rtlCol="0">
            <a:spAutoFit/>
          </a:bodyPr>
          <a:lstStyle/>
          <a:p>
            <a:r>
              <a:rPr lang="cs-CZ" sz="2000" b="1" dirty="0">
                <a:solidFill>
                  <a:schemeClr val="tx2"/>
                </a:solidFill>
                <a:latin typeface="Tahoma" panose="020B0604030504040204" pitchFamily="34" charset="0"/>
                <a:ea typeface="Tahoma" panose="020B0604030504040204" pitchFamily="34" charset="0"/>
                <a:cs typeface="Tahoma" panose="020B0604030504040204" pitchFamily="34" charset="0"/>
              </a:rPr>
              <a:t>tvůrce</a:t>
            </a:r>
          </a:p>
        </p:txBody>
      </p:sp>
      <p:sp>
        <p:nvSpPr>
          <p:cNvPr id="5" name="TextovéPole 4">
            <a:extLst>
              <a:ext uri="{FF2B5EF4-FFF2-40B4-BE49-F238E27FC236}">
                <a16:creationId xmlns="" xmlns:a16="http://schemas.microsoft.com/office/drawing/2014/main" id="{86D9F6EB-173B-4F6D-9A1C-3D206141B6B8}"/>
              </a:ext>
            </a:extLst>
          </p:cNvPr>
          <p:cNvSpPr txBox="1"/>
          <p:nvPr/>
        </p:nvSpPr>
        <p:spPr>
          <a:xfrm>
            <a:off x="5436096" y="3228945"/>
            <a:ext cx="1368152" cy="400110"/>
          </a:xfrm>
          <a:prstGeom prst="rect">
            <a:avLst/>
          </a:prstGeom>
          <a:noFill/>
        </p:spPr>
        <p:txBody>
          <a:bodyPr wrap="square" rtlCol="0">
            <a:spAutoFit/>
          </a:bodyPr>
          <a:lstStyle/>
          <a:p>
            <a:r>
              <a:rPr lang="cs-CZ" sz="2000" b="1" dirty="0">
                <a:solidFill>
                  <a:schemeClr val="tx2"/>
                </a:solidFill>
                <a:latin typeface="Tahoma" panose="020B0604030504040204" pitchFamily="34" charset="0"/>
                <a:ea typeface="Tahoma" panose="020B0604030504040204" pitchFamily="34" charset="0"/>
                <a:cs typeface="Tahoma" panose="020B0604030504040204" pitchFamily="34" charset="0"/>
              </a:rPr>
              <a:t>vnímání</a:t>
            </a:r>
          </a:p>
        </p:txBody>
      </p:sp>
      <p:sp>
        <p:nvSpPr>
          <p:cNvPr id="6" name="TextovéPole 5">
            <a:extLst>
              <a:ext uri="{FF2B5EF4-FFF2-40B4-BE49-F238E27FC236}">
                <a16:creationId xmlns="" xmlns:a16="http://schemas.microsoft.com/office/drawing/2014/main" id="{0DEE83E3-3D07-44A1-89C5-0640A03616BF}"/>
              </a:ext>
            </a:extLst>
          </p:cNvPr>
          <p:cNvSpPr txBox="1"/>
          <p:nvPr/>
        </p:nvSpPr>
        <p:spPr>
          <a:xfrm>
            <a:off x="7380312" y="3244334"/>
            <a:ext cx="1584176" cy="400110"/>
          </a:xfrm>
          <a:prstGeom prst="rect">
            <a:avLst/>
          </a:prstGeom>
          <a:noFill/>
        </p:spPr>
        <p:txBody>
          <a:bodyPr wrap="square" rtlCol="0">
            <a:spAutoFit/>
          </a:bodyPr>
          <a:lstStyle/>
          <a:p>
            <a:r>
              <a:rPr lang="cs-CZ" sz="2000" b="1" dirty="0">
                <a:solidFill>
                  <a:schemeClr val="tx2"/>
                </a:solidFill>
                <a:latin typeface="Tahoma" panose="020B0604030504040204" pitchFamily="34" charset="0"/>
                <a:ea typeface="Tahoma" panose="020B0604030504040204" pitchFamily="34" charset="0"/>
                <a:cs typeface="Tahoma" panose="020B0604030504040204" pitchFamily="34" charset="0"/>
              </a:rPr>
              <a:t>divák</a:t>
            </a:r>
          </a:p>
        </p:txBody>
      </p:sp>
      <p:sp>
        <p:nvSpPr>
          <p:cNvPr id="7" name="TextovéPole 6">
            <a:extLst>
              <a:ext uri="{FF2B5EF4-FFF2-40B4-BE49-F238E27FC236}">
                <a16:creationId xmlns="" xmlns:a16="http://schemas.microsoft.com/office/drawing/2014/main" id="{84E085D4-72EE-4C25-A301-D2AED965FB0C}"/>
              </a:ext>
            </a:extLst>
          </p:cNvPr>
          <p:cNvSpPr txBox="1"/>
          <p:nvPr/>
        </p:nvSpPr>
        <p:spPr>
          <a:xfrm>
            <a:off x="3470428" y="5132594"/>
            <a:ext cx="1245588" cy="400110"/>
          </a:xfrm>
          <a:prstGeom prst="rect">
            <a:avLst/>
          </a:prstGeom>
          <a:noFill/>
        </p:spPr>
        <p:txBody>
          <a:bodyPr wrap="square" rtlCol="0">
            <a:spAutoFit/>
          </a:bodyPr>
          <a:lstStyle/>
          <a:p>
            <a:r>
              <a:rPr lang="cs-CZ" sz="2000" b="1" dirty="0">
                <a:solidFill>
                  <a:schemeClr val="tx2"/>
                </a:solidFill>
                <a:latin typeface="Tahoma" panose="020B0604030504040204" pitchFamily="34" charset="0"/>
                <a:ea typeface="Tahoma" panose="020B0604030504040204" pitchFamily="34" charset="0"/>
                <a:cs typeface="Tahoma" panose="020B0604030504040204" pitchFamily="34" charset="0"/>
              </a:rPr>
              <a:t>kontext</a:t>
            </a:r>
          </a:p>
        </p:txBody>
      </p:sp>
      <p:sp>
        <p:nvSpPr>
          <p:cNvPr id="8" name="TextovéPole 7">
            <a:extLst>
              <a:ext uri="{FF2B5EF4-FFF2-40B4-BE49-F238E27FC236}">
                <a16:creationId xmlns="" xmlns:a16="http://schemas.microsoft.com/office/drawing/2014/main" id="{3C6B6EC0-CF02-4EA8-9EB6-DBBECE27A5AC}"/>
              </a:ext>
            </a:extLst>
          </p:cNvPr>
          <p:cNvSpPr txBox="1"/>
          <p:nvPr/>
        </p:nvSpPr>
        <p:spPr>
          <a:xfrm>
            <a:off x="2133473" y="1124744"/>
            <a:ext cx="4733037" cy="1015663"/>
          </a:xfrm>
          <a:prstGeom prst="rect">
            <a:avLst/>
          </a:prstGeom>
          <a:noFill/>
        </p:spPr>
        <p:txBody>
          <a:bodyPr wrap="square" rtlCol="0">
            <a:spAutoFit/>
          </a:bodyPr>
          <a:lstStyle/>
          <a:p>
            <a:endParaRPr lang="cs-CZ" sz="2000"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r>
              <a:rPr lang="cs-CZ" sz="2000" b="1" dirty="0">
                <a:solidFill>
                  <a:schemeClr val="tx2"/>
                </a:solidFill>
                <a:latin typeface="Tahoma" panose="020B0604030504040204" pitchFamily="34" charset="0"/>
                <a:ea typeface="Tahoma" panose="020B0604030504040204" pitchFamily="34" charset="0"/>
                <a:cs typeface="Tahoma" panose="020B0604030504040204" pitchFamily="34" charset="0"/>
              </a:rPr>
              <a:t>      Podnět, nápad, představa, </a:t>
            </a:r>
          </a:p>
          <a:p>
            <a:r>
              <a:rPr lang="cs-CZ" sz="2000" b="1" dirty="0">
                <a:solidFill>
                  <a:schemeClr val="tx2"/>
                </a:solidFill>
                <a:latin typeface="Tahoma" panose="020B0604030504040204" pitchFamily="34" charset="0"/>
                <a:ea typeface="Tahoma" panose="020B0604030504040204" pitchFamily="34" charset="0"/>
                <a:cs typeface="Tahoma" panose="020B0604030504040204" pitchFamily="34" charset="0"/>
              </a:rPr>
              <a:t>                      vize</a:t>
            </a:r>
          </a:p>
        </p:txBody>
      </p:sp>
      <p:cxnSp>
        <p:nvCxnSpPr>
          <p:cNvPr id="10" name="Přímá spojnice 9">
            <a:extLst>
              <a:ext uri="{FF2B5EF4-FFF2-40B4-BE49-F238E27FC236}">
                <a16:creationId xmlns="" xmlns:a16="http://schemas.microsoft.com/office/drawing/2014/main" id="{045639CD-730D-412F-A79B-BE803EC921D4}"/>
              </a:ext>
            </a:extLst>
          </p:cNvPr>
          <p:cNvCxnSpPr/>
          <p:nvPr/>
        </p:nvCxnSpPr>
        <p:spPr>
          <a:xfrm>
            <a:off x="2771800" y="3644444"/>
            <a:ext cx="0" cy="360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Přímá spojnice 11">
            <a:extLst>
              <a:ext uri="{FF2B5EF4-FFF2-40B4-BE49-F238E27FC236}">
                <a16:creationId xmlns="" xmlns:a16="http://schemas.microsoft.com/office/drawing/2014/main" id="{99DC885F-3175-4298-9621-15A93D02E48E}"/>
              </a:ext>
            </a:extLst>
          </p:cNvPr>
          <p:cNvCxnSpPr>
            <a:cxnSpLocks/>
          </p:cNvCxnSpPr>
          <p:nvPr/>
        </p:nvCxnSpPr>
        <p:spPr>
          <a:xfrm flipH="1">
            <a:off x="1331640" y="4005064"/>
            <a:ext cx="14401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Přímá spojnice se šipkou 13">
            <a:extLst>
              <a:ext uri="{FF2B5EF4-FFF2-40B4-BE49-F238E27FC236}">
                <a16:creationId xmlns="" xmlns:a16="http://schemas.microsoft.com/office/drawing/2014/main" id="{FB3DE8A3-A7F5-41E1-A889-CBCC0E11A373}"/>
              </a:ext>
            </a:extLst>
          </p:cNvPr>
          <p:cNvCxnSpPr/>
          <p:nvPr/>
        </p:nvCxnSpPr>
        <p:spPr>
          <a:xfrm flipV="1">
            <a:off x="1331640" y="3644444"/>
            <a:ext cx="0" cy="3606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Přímá spojnice se šipkou 16">
            <a:extLst>
              <a:ext uri="{FF2B5EF4-FFF2-40B4-BE49-F238E27FC236}">
                <a16:creationId xmlns="" xmlns:a16="http://schemas.microsoft.com/office/drawing/2014/main" id="{9FAE99C9-5C70-42D6-9FE0-88857DDF28B3}"/>
              </a:ext>
            </a:extLst>
          </p:cNvPr>
          <p:cNvCxnSpPr/>
          <p:nvPr/>
        </p:nvCxnSpPr>
        <p:spPr>
          <a:xfrm>
            <a:off x="4139952" y="2492896"/>
            <a:ext cx="0" cy="731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Přímá spojnice se šipkou 18">
            <a:extLst>
              <a:ext uri="{FF2B5EF4-FFF2-40B4-BE49-F238E27FC236}">
                <a16:creationId xmlns="" xmlns:a16="http://schemas.microsoft.com/office/drawing/2014/main" id="{8A744C61-1069-4F2C-B2CE-494BC46065D4}"/>
              </a:ext>
            </a:extLst>
          </p:cNvPr>
          <p:cNvCxnSpPr/>
          <p:nvPr/>
        </p:nvCxnSpPr>
        <p:spPr>
          <a:xfrm>
            <a:off x="4139952" y="3824754"/>
            <a:ext cx="0" cy="9003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Přímá spojnice 20">
            <a:extLst>
              <a:ext uri="{FF2B5EF4-FFF2-40B4-BE49-F238E27FC236}">
                <a16:creationId xmlns="" xmlns:a16="http://schemas.microsoft.com/office/drawing/2014/main" id="{A954804C-111C-41AB-9CD4-42755AF6D2D0}"/>
              </a:ext>
            </a:extLst>
          </p:cNvPr>
          <p:cNvCxnSpPr/>
          <p:nvPr/>
        </p:nvCxnSpPr>
        <p:spPr>
          <a:xfrm>
            <a:off x="4139952" y="5517232"/>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Přímá spojnice 22">
            <a:extLst>
              <a:ext uri="{FF2B5EF4-FFF2-40B4-BE49-F238E27FC236}">
                <a16:creationId xmlns="" xmlns:a16="http://schemas.microsoft.com/office/drawing/2014/main" id="{B6F19E45-3BEE-4113-90FC-473B94D4EE06}"/>
              </a:ext>
            </a:extLst>
          </p:cNvPr>
          <p:cNvCxnSpPr/>
          <p:nvPr/>
        </p:nvCxnSpPr>
        <p:spPr>
          <a:xfrm flipH="1">
            <a:off x="1043608" y="5805264"/>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Přímá spojnice se šipkou 24">
            <a:extLst>
              <a:ext uri="{FF2B5EF4-FFF2-40B4-BE49-F238E27FC236}">
                <a16:creationId xmlns="" xmlns:a16="http://schemas.microsoft.com/office/drawing/2014/main" id="{EF85E505-27F0-41A6-A745-9D0C71FB5974}"/>
              </a:ext>
            </a:extLst>
          </p:cNvPr>
          <p:cNvCxnSpPr/>
          <p:nvPr/>
        </p:nvCxnSpPr>
        <p:spPr>
          <a:xfrm flipV="1">
            <a:off x="1043608" y="3644444"/>
            <a:ext cx="0" cy="2160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Přímá spojnice 26">
            <a:extLst>
              <a:ext uri="{FF2B5EF4-FFF2-40B4-BE49-F238E27FC236}">
                <a16:creationId xmlns="" xmlns:a16="http://schemas.microsoft.com/office/drawing/2014/main" id="{F4344C8A-516C-4867-B4F2-424977F1E8CA}"/>
              </a:ext>
            </a:extLst>
          </p:cNvPr>
          <p:cNvCxnSpPr>
            <a:cxnSpLocks/>
          </p:cNvCxnSpPr>
          <p:nvPr/>
        </p:nvCxnSpPr>
        <p:spPr>
          <a:xfrm flipH="1">
            <a:off x="1187624" y="1988840"/>
            <a:ext cx="2448272" cy="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Přímá spojnice se šipkou 28">
            <a:extLst>
              <a:ext uri="{FF2B5EF4-FFF2-40B4-BE49-F238E27FC236}">
                <a16:creationId xmlns="" xmlns:a16="http://schemas.microsoft.com/office/drawing/2014/main" id="{90422AB6-03A4-4D32-AAD1-A27641C08DF0}"/>
              </a:ext>
            </a:extLst>
          </p:cNvPr>
          <p:cNvCxnSpPr/>
          <p:nvPr/>
        </p:nvCxnSpPr>
        <p:spPr>
          <a:xfrm>
            <a:off x="1187624" y="1988840"/>
            <a:ext cx="0" cy="1152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Přímá spojnice se šipkou 30">
            <a:extLst>
              <a:ext uri="{FF2B5EF4-FFF2-40B4-BE49-F238E27FC236}">
                <a16:creationId xmlns="" xmlns:a16="http://schemas.microsoft.com/office/drawing/2014/main" id="{C347E996-5E45-4116-AAB3-C55EB7DC7C83}"/>
              </a:ext>
            </a:extLst>
          </p:cNvPr>
          <p:cNvCxnSpPr/>
          <p:nvPr/>
        </p:nvCxnSpPr>
        <p:spPr>
          <a:xfrm>
            <a:off x="1835696" y="3429000"/>
            <a:ext cx="2160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Přímá spojnice se šipkou 32">
            <a:extLst>
              <a:ext uri="{FF2B5EF4-FFF2-40B4-BE49-F238E27FC236}">
                <a16:creationId xmlns="" xmlns:a16="http://schemas.microsoft.com/office/drawing/2014/main" id="{A7B5ECC5-9350-4AE9-B1A8-6FA6FFDD0F57}"/>
              </a:ext>
            </a:extLst>
          </p:cNvPr>
          <p:cNvCxnSpPr>
            <a:cxnSpLocks/>
            <a:endCxn id="3" idx="3"/>
          </p:cNvCxnSpPr>
          <p:nvPr/>
        </p:nvCxnSpPr>
        <p:spPr>
          <a:xfrm>
            <a:off x="3295346" y="3429000"/>
            <a:ext cx="288032" cy="153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Přímá spojnice se šipkou 35">
            <a:extLst>
              <a:ext uri="{FF2B5EF4-FFF2-40B4-BE49-F238E27FC236}">
                <a16:creationId xmlns="" xmlns:a16="http://schemas.microsoft.com/office/drawing/2014/main" id="{FA1DAB40-B365-4EF5-A5C7-E08128E6A2DC}"/>
              </a:ext>
            </a:extLst>
          </p:cNvPr>
          <p:cNvCxnSpPr>
            <a:endCxn id="5" idx="1"/>
          </p:cNvCxnSpPr>
          <p:nvPr/>
        </p:nvCxnSpPr>
        <p:spPr>
          <a:xfrm>
            <a:off x="4716016" y="3429000"/>
            <a:ext cx="720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Přímá spojnice se šipkou 38">
            <a:extLst>
              <a:ext uri="{FF2B5EF4-FFF2-40B4-BE49-F238E27FC236}">
                <a16:creationId xmlns="" xmlns:a16="http://schemas.microsoft.com/office/drawing/2014/main" id="{165E63BE-F762-4A79-BD8D-AC8CA35C6D93}"/>
              </a:ext>
            </a:extLst>
          </p:cNvPr>
          <p:cNvCxnSpPr>
            <a:stCxn id="5" idx="3"/>
          </p:cNvCxnSpPr>
          <p:nvPr/>
        </p:nvCxnSpPr>
        <p:spPr>
          <a:xfrm>
            <a:off x="6804248" y="3429000"/>
            <a:ext cx="4320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Přímá spojnice 40">
            <a:extLst>
              <a:ext uri="{FF2B5EF4-FFF2-40B4-BE49-F238E27FC236}">
                <a16:creationId xmlns="" xmlns:a16="http://schemas.microsoft.com/office/drawing/2014/main" id="{F0A1388B-BA25-44D8-AEB5-2E0ADBD16033}"/>
              </a:ext>
            </a:extLst>
          </p:cNvPr>
          <p:cNvCxnSpPr>
            <a:cxnSpLocks/>
          </p:cNvCxnSpPr>
          <p:nvPr/>
        </p:nvCxnSpPr>
        <p:spPr>
          <a:xfrm>
            <a:off x="1187624" y="3644444"/>
            <a:ext cx="0" cy="1224716"/>
          </a:xfrm>
          <a:prstGeom prst="line">
            <a:avLst/>
          </a:prstGeom>
        </p:spPr>
        <p:style>
          <a:lnRef idx="1">
            <a:schemeClr val="dk1"/>
          </a:lnRef>
          <a:fillRef idx="0">
            <a:schemeClr val="dk1"/>
          </a:fillRef>
          <a:effectRef idx="0">
            <a:schemeClr val="dk1"/>
          </a:effectRef>
          <a:fontRef idx="minor">
            <a:schemeClr val="tx1"/>
          </a:fontRef>
        </p:style>
      </p:cxnSp>
      <p:cxnSp>
        <p:nvCxnSpPr>
          <p:cNvPr id="44" name="Přímá spojnice 43">
            <a:extLst>
              <a:ext uri="{FF2B5EF4-FFF2-40B4-BE49-F238E27FC236}">
                <a16:creationId xmlns="" xmlns:a16="http://schemas.microsoft.com/office/drawing/2014/main" id="{86ED689A-E0F1-49A9-BD76-D3956903407A}"/>
              </a:ext>
            </a:extLst>
          </p:cNvPr>
          <p:cNvCxnSpPr>
            <a:cxnSpLocks/>
          </p:cNvCxnSpPr>
          <p:nvPr/>
        </p:nvCxnSpPr>
        <p:spPr>
          <a:xfrm flipH="1">
            <a:off x="7812359" y="3644444"/>
            <a:ext cx="1" cy="12247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Přímá spojnice 45">
            <a:extLst>
              <a:ext uri="{FF2B5EF4-FFF2-40B4-BE49-F238E27FC236}">
                <a16:creationId xmlns="" xmlns:a16="http://schemas.microsoft.com/office/drawing/2014/main" id="{A5AADFB6-60D9-48B8-B928-7FFAF05FEC7B}"/>
              </a:ext>
            </a:extLst>
          </p:cNvPr>
          <p:cNvCxnSpPr>
            <a:cxnSpLocks/>
          </p:cNvCxnSpPr>
          <p:nvPr/>
        </p:nvCxnSpPr>
        <p:spPr>
          <a:xfrm>
            <a:off x="1187624" y="4869160"/>
            <a:ext cx="29523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Přímá spojnice 47">
            <a:extLst>
              <a:ext uri="{FF2B5EF4-FFF2-40B4-BE49-F238E27FC236}">
                <a16:creationId xmlns="" xmlns:a16="http://schemas.microsoft.com/office/drawing/2014/main" id="{49DFCA1A-7046-4390-86AA-AB656CF13153}"/>
              </a:ext>
            </a:extLst>
          </p:cNvPr>
          <p:cNvCxnSpPr>
            <a:cxnSpLocks/>
          </p:cNvCxnSpPr>
          <p:nvPr/>
        </p:nvCxnSpPr>
        <p:spPr>
          <a:xfrm flipH="1">
            <a:off x="4139952" y="4869160"/>
            <a:ext cx="36724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Přímá spojnice se šipkou 50">
            <a:extLst>
              <a:ext uri="{FF2B5EF4-FFF2-40B4-BE49-F238E27FC236}">
                <a16:creationId xmlns="" xmlns:a16="http://schemas.microsoft.com/office/drawing/2014/main" id="{AF7C2D52-EAF5-4D53-A308-F1743DA050A4}"/>
              </a:ext>
            </a:extLst>
          </p:cNvPr>
          <p:cNvCxnSpPr>
            <a:cxnSpLocks/>
          </p:cNvCxnSpPr>
          <p:nvPr/>
        </p:nvCxnSpPr>
        <p:spPr>
          <a:xfrm>
            <a:off x="4139952" y="4808413"/>
            <a:ext cx="0" cy="2761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Přímá spojnice 56">
            <a:extLst>
              <a:ext uri="{FF2B5EF4-FFF2-40B4-BE49-F238E27FC236}">
                <a16:creationId xmlns="" xmlns:a16="http://schemas.microsoft.com/office/drawing/2014/main" id="{E2EF113A-4BCB-43C1-A2A2-79256C2D2A1E}"/>
              </a:ext>
            </a:extLst>
          </p:cNvPr>
          <p:cNvCxnSpPr>
            <a:cxnSpLocks/>
          </p:cNvCxnSpPr>
          <p:nvPr/>
        </p:nvCxnSpPr>
        <p:spPr>
          <a:xfrm>
            <a:off x="4139952" y="5805264"/>
            <a:ext cx="42484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Přímá spojnice 58">
            <a:extLst>
              <a:ext uri="{FF2B5EF4-FFF2-40B4-BE49-F238E27FC236}">
                <a16:creationId xmlns="" xmlns:a16="http://schemas.microsoft.com/office/drawing/2014/main" id="{9E20AC3C-AA8A-4CAB-83DD-6933AEF0BFA8}"/>
              </a:ext>
            </a:extLst>
          </p:cNvPr>
          <p:cNvCxnSpPr>
            <a:cxnSpLocks/>
          </p:cNvCxnSpPr>
          <p:nvPr/>
        </p:nvCxnSpPr>
        <p:spPr>
          <a:xfrm flipV="1">
            <a:off x="8388424" y="1988840"/>
            <a:ext cx="0" cy="3816424"/>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Přímá spojnice se šipkou 61">
            <a:extLst>
              <a:ext uri="{FF2B5EF4-FFF2-40B4-BE49-F238E27FC236}">
                <a16:creationId xmlns="" xmlns:a16="http://schemas.microsoft.com/office/drawing/2014/main" id="{38B6F1D4-5669-41AB-9A06-1AB1B08DD279}"/>
              </a:ext>
            </a:extLst>
          </p:cNvPr>
          <p:cNvCxnSpPr>
            <a:cxnSpLocks/>
          </p:cNvCxnSpPr>
          <p:nvPr/>
        </p:nvCxnSpPr>
        <p:spPr>
          <a:xfrm flipH="1">
            <a:off x="4572000" y="1988840"/>
            <a:ext cx="3816424"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ovéPole 8"/>
          <p:cNvSpPr txBox="1"/>
          <p:nvPr/>
        </p:nvSpPr>
        <p:spPr>
          <a:xfrm>
            <a:off x="1115616" y="548680"/>
            <a:ext cx="7488832" cy="369332"/>
          </a:xfrm>
          <a:prstGeom prst="rect">
            <a:avLst/>
          </a:prstGeom>
          <a:noFill/>
        </p:spPr>
        <p:txBody>
          <a:bodyPr wrap="square" rtlCol="0">
            <a:spAutoFit/>
          </a:bodyPr>
          <a:lstStyle/>
          <a:p>
            <a:pPr algn="ctr"/>
            <a:r>
              <a:rPr lang="cs-CZ" b="1" dirty="0">
                <a:solidFill>
                  <a:schemeClr val="tx2"/>
                </a:solidFill>
                <a:latin typeface="Tahoma" panose="020B0604030504040204" pitchFamily="34" charset="0"/>
                <a:ea typeface="Tahoma" panose="020B0604030504040204" pitchFamily="34" charset="0"/>
                <a:cs typeface="Tahoma" panose="020B0604030504040204" pitchFamily="34" charset="0"/>
              </a:rPr>
              <a:t>Obecné schéma: jedinec, jednání,  společenství lidí.</a:t>
            </a:r>
            <a:endParaRPr lang="en-US" b="1"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70863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564087" y="836712"/>
            <a:ext cx="8335616" cy="1631216"/>
          </a:xfrm>
          <a:prstGeom prst="rect">
            <a:avLst/>
          </a:prstGeom>
          <a:noFill/>
        </p:spPr>
        <p:txBody>
          <a:bodyPr wrap="square" rtlCol="0">
            <a:spAutoFit/>
          </a:bodyPr>
          <a:lstStyle/>
          <a:p>
            <a:pPr fontAlgn="base"/>
            <a:r>
              <a:rPr lang="cs-CZ" sz="2000" b="1" u="sng" dirty="0">
                <a:solidFill>
                  <a:schemeClr val="tx2"/>
                </a:solidFill>
                <a:latin typeface="Tahoma" panose="020B0604030504040204" pitchFamily="34" charset="0"/>
                <a:ea typeface="Tahoma" panose="020B0604030504040204" pitchFamily="34" charset="0"/>
                <a:cs typeface="Tahoma" panose="020B0604030504040204" pitchFamily="34" charset="0"/>
              </a:rPr>
              <a:t>Vzkaz urbanistům </a:t>
            </a:r>
            <a:r>
              <a:rPr lang="cs-CZ" sz="2000" b="1" dirty="0">
                <a:solidFill>
                  <a:schemeClr val="tx2"/>
                </a:solidFill>
                <a:latin typeface="Tahoma" panose="020B0604030504040204" pitchFamily="34" charset="0"/>
                <a:ea typeface="Tahoma" panose="020B0604030504040204" pitchFamily="34" charset="0"/>
                <a:cs typeface="Tahoma" panose="020B0604030504040204" pitchFamily="34" charset="0"/>
              </a:rPr>
              <a:t>- musí do svých úvah zahrnou to, </a:t>
            </a:r>
            <a:endParaRPr lang="cs-CZ" sz="2000" b="1" dirty="0" smtClean="0">
              <a:solidFill>
                <a:schemeClr val="tx2"/>
              </a:solidFill>
              <a:latin typeface="Tahoma" panose="020B0604030504040204" pitchFamily="34" charset="0"/>
              <a:ea typeface="Tahoma" panose="020B0604030504040204" pitchFamily="34" charset="0"/>
              <a:cs typeface="Tahoma" panose="020B0604030504040204" pitchFamily="34" charset="0"/>
            </a:endParaRPr>
          </a:p>
          <a:p>
            <a:pPr fontAlgn="base"/>
            <a:r>
              <a:rPr lang="cs-CZ" sz="2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jak </a:t>
            </a:r>
            <a:r>
              <a:rPr lang="cs-CZ" sz="2000" b="1" i="1" dirty="0">
                <a:solidFill>
                  <a:schemeClr val="tx2"/>
                </a:solidFill>
                <a:latin typeface="Tahoma" panose="020B0604030504040204" pitchFamily="34" charset="0"/>
                <a:ea typeface="Tahoma" panose="020B0604030504040204" pitchFamily="34" charset="0"/>
                <a:cs typeface="Tahoma" panose="020B0604030504040204" pitchFamily="34" charset="0"/>
              </a:rPr>
              <a:t>emoce </a:t>
            </a:r>
            <a:r>
              <a:rPr lang="cs-CZ" sz="2000" b="1" i="1" dirty="0" smtClean="0">
                <a:solidFill>
                  <a:schemeClr val="tx2"/>
                </a:solidFill>
                <a:latin typeface="Tahoma" panose="020B0604030504040204" pitchFamily="34" charset="0"/>
                <a:ea typeface="Tahoma" panose="020B0604030504040204" pitchFamily="34" charset="0"/>
                <a:cs typeface="Tahoma" panose="020B0604030504040204" pitchFamily="34" charset="0"/>
              </a:rPr>
              <a:t>lidí</a:t>
            </a:r>
            <a:r>
              <a:rPr lang="cs-CZ" sz="2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  - </a:t>
            </a:r>
            <a:r>
              <a:rPr lang="cs-CZ" sz="2000" b="1" dirty="0">
                <a:solidFill>
                  <a:schemeClr val="tx2"/>
                </a:solidFill>
                <a:latin typeface="Tahoma" panose="020B0604030504040204" pitchFamily="34" charset="0"/>
                <a:ea typeface="Tahoma" panose="020B0604030504040204" pitchFamily="34" charset="0"/>
                <a:cs typeface="Tahoma" panose="020B0604030504040204" pitchFamily="34" charset="0"/>
              </a:rPr>
              <a:t>jako žádoucí příčina i jako nechtěný </a:t>
            </a:r>
            <a:r>
              <a:rPr lang="cs-CZ" sz="2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důsledek –</a:t>
            </a:r>
            <a:r>
              <a:rPr lang="cs-CZ" sz="2000" b="1"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cs-CZ" sz="2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 vstupují </a:t>
            </a:r>
            <a:r>
              <a:rPr lang="cs-CZ" sz="2000" b="1" dirty="0">
                <a:solidFill>
                  <a:schemeClr val="tx2"/>
                </a:solidFill>
                <a:latin typeface="Tahoma" panose="020B0604030504040204" pitchFamily="34" charset="0"/>
                <a:ea typeface="Tahoma" panose="020B0604030504040204" pitchFamily="34" charset="0"/>
                <a:cs typeface="Tahoma" panose="020B0604030504040204" pitchFamily="34" charset="0"/>
              </a:rPr>
              <a:t>do vytváření našich měst. </a:t>
            </a:r>
            <a:endParaRPr lang="en-US" sz="2000"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fontAlgn="base"/>
            <a:endParaRPr lang="cs-CZ" sz="2000"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fontAlgn="base"/>
            <a:endParaRPr lang="en-US" sz="2000" b="1"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C:\Users\Kostron\Pictures\psychology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754505"/>
            <a:ext cx="3056959" cy="2213372"/>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4315871" y="2583919"/>
            <a:ext cx="4572000" cy="2554545"/>
          </a:xfrm>
          <a:prstGeom prst="rect">
            <a:avLst/>
          </a:prstGeom>
        </p:spPr>
        <p:txBody>
          <a:bodyPr>
            <a:spAutoFit/>
          </a:bodyPr>
          <a:lstStyle/>
          <a:p>
            <a:pPr fontAlgn="base"/>
            <a:r>
              <a:rPr lang="cs-CZ" sz="2000" b="1" dirty="0">
                <a:solidFill>
                  <a:schemeClr val="tx2"/>
                </a:solidFill>
                <a:latin typeface="Tahoma" panose="020B0604030504040204" pitchFamily="34" charset="0"/>
                <a:ea typeface="Tahoma" panose="020B0604030504040204" pitchFamily="34" charset="0"/>
                <a:cs typeface="Tahoma" panose="020B0604030504040204" pitchFamily="34" charset="0"/>
              </a:rPr>
              <a:t>„Duše města“ – tj. lidmi sdílené  obavy, naděje, pochybnosti, </a:t>
            </a:r>
          </a:p>
          <a:p>
            <a:pPr fontAlgn="base"/>
            <a:r>
              <a:rPr lang="cs-CZ" sz="2000" b="1" dirty="0">
                <a:solidFill>
                  <a:schemeClr val="tx2"/>
                </a:solidFill>
                <a:latin typeface="Tahoma" panose="020B0604030504040204" pitchFamily="34" charset="0"/>
                <a:ea typeface="Tahoma" panose="020B0604030504040204" pitchFamily="34" charset="0"/>
                <a:cs typeface="Tahoma" panose="020B0604030504040204" pitchFamily="34" charset="0"/>
              </a:rPr>
              <a:t>aspirace, víra v budoucnost atd. –</a:t>
            </a:r>
          </a:p>
          <a:p>
            <a:pPr fontAlgn="base"/>
            <a:r>
              <a:rPr lang="cs-CZ" sz="2000" b="1" dirty="0">
                <a:solidFill>
                  <a:schemeClr val="tx2"/>
                </a:solidFill>
                <a:latin typeface="Tahoma" panose="020B0604030504040204" pitchFamily="34" charset="0"/>
                <a:ea typeface="Tahoma" panose="020B0604030504040204" pitchFamily="34" charset="0"/>
                <a:cs typeface="Tahoma" panose="020B0604030504040204" pitchFamily="34" charset="0"/>
              </a:rPr>
              <a:t>je zraňována  špatnými či  neuskutečněnými plány takovou  mírou, jako je kvalita těchto plánů (projektů, předvolebních slibů) samotných.</a:t>
            </a:r>
            <a:endParaRPr lang="en-US" sz="2000" b="1"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ovéPole 1">
            <a:extLst>
              <a:ext uri="{FF2B5EF4-FFF2-40B4-BE49-F238E27FC236}">
                <a16:creationId xmlns="" xmlns:a16="http://schemas.microsoft.com/office/drawing/2014/main" id="{2950206E-6A55-4DD6-8603-C0D44DA4442F}"/>
              </a:ext>
            </a:extLst>
          </p:cNvPr>
          <p:cNvSpPr txBox="1"/>
          <p:nvPr/>
        </p:nvSpPr>
        <p:spPr>
          <a:xfrm>
            <a:off x="649219" y="5821233"/>
            <a:ext cx="8250484" cy="707886"/>
          </a:xfrm>
          <a:prstGeom prst="rect">
            <a:avLst/>
          </a:prstGeom>
          <a:noFill/>
        </p:spPr>
        <p:txBody>
          <a:bodyPr wrap="square" rtlCol="0">
            <a:spAutoFit/>
          </a:bodyPr>
          <a:lstStyle/>
          <a:p>
            <a:r>
              <a:rPr lang="cs-CZ" sz="2000" b="1" dirty="0">
                <a:solidFill>
                  <a:schemeClr val="tx2"/>
                </a:solidFill>
                <a:latin typeface="Tahoma" panose="020B0604030504040204" pitchFamily="34" charset="0"/>
                <a:ea typeface="Tahoma" panose="020B0604030504040204" pitchFamily="34" charset="0"/>
                <a:cs typeface="Tahoma" panose="020B0604030504040204" pitchFamily="34" charset="0"/>
              </a:rPr>
              <a:t>Všimněte si </a:t>
            </a:r>
            <a:r>
              <a:rPr lang="cs-CZ" sz="2000" b="1" i="1" dirty="0">
                <a:solidFill>
                  <a:schemeClr val="tx2"/>
                </a:solidFill>
                <a:latin typeface="Tahoma" panose="020B0604030504040204" pitchFamily="34" charset="0"/>
                <a:ea typeface="Tahoma" panose="020B0604030504040204" pitchFamily="34" charset="0"/>
                <a:cs typeface="Tahoma" panose="020B0604030504040204" pitchFamily="34" charset="0"/>
              </a:rPr>
              <a:t>podobnosti role </a:t>
            </a:r>
            <a:r>
              <a:rPr lang="cs-CZ" sz="2000" b="1" i="1" dirty="0" smtClean="0">
                <a:solidFill>
                  <a:schemeClr val="tx2"/>
                </a:solidFill>
                <a:latin typeface="Tahoma" panose="020B0604030504040204" pitchFamily="34" charset="0"/>
                <a:ea typeface="Tahoma" panose="020B0604030504040204" pitchFamily="34" charset="0"/>
                <a:cs typeface="Tahoma" panose="020B0604030504040204" pitchFamily="34" charset="0"/>
              </a:rPr>
              <a:t>politiků </a:t>
            </a:r>
            <a:r>
              <a:rPr lang="cs-CZ" sz="2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(původně = služba obci, veřejnosti). </a:t>
            </a:r>
            <a:endParaRPr lang="cs-CZ" sz="2000" b="1"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39724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 xmlns:a16="http://schemas.microsoft.com/office/drawing/2014/main" id="{2CAFF0E8-B660-401C-B05E-5C1DEB8B57E2}"/>
              </a:ext>
            </a:extLst>
          </p:cNvPr>
          <p:cNvSpPr txBox="1"/>
          <p:nvPr/>
        </p:nvSpPr>
        <p:spPr>
          <a:xfrm>
            <a:off x="971600" y="620688"/>
            <a:ext cx="7200800" cy="5940088"/>
          </a:xfrm>
          <a:prstGeom prst="rect">
            <a:avLst/>
          </a:prstGeom>
          <a:noFill/>
        </p:spPr>
        <p:txBody>
          <a:bodyPr wrap="square" rtlCol="0">
            <a:spAutoFit/>
          </a:bodyPr>
          <a:lstStyle/>
          <a:p>
            <a:r>
              <a:rPr lang="cs-CZ" sz="2000" b="1" u="sng" dirty="0">
                <a:solidFill>
                  <a:schemeClr val="tx2"/>
                </a:solidFill>
                <a:latin typeface="Tahoma" panose="020B0604030504040204" pitchFamily="34" charset="0"/>
                <a:ea typeface="Tahoma" panose="020B0604030504040204" pitchFamily="34" charset="0"/>
                <a:cs typeface="Tahoma" panose="020B0604030504040204" pitchFamily="34" charset="0"/>
              </a:rPr>
              <a:t>Vzkaz psychologům </a:t>
            </a:r>
            <a:r>
              <a:rPr lang="cs-CZ" sz="2000" b="1" dirty="0">
                <a:solidFill>
                  <a:schemeClr val="tx2"/>
                </a:solidFill>
                <a:latin typeface="Tahoma" panose="020B0604030504040204" pitchFamily="34" charset="0"/>
                <a:ea typeface="Tahoma" panose="020B0604030504040204" pitchFamily="34" charset="0"/>
                <a:cs typeface="Tahoma" panose="020B0604030504040204" pitchFamily="34" charset="0"/>
              </a:rPr>
              <a:t>– psychologové se musí naučit pracovat „mezioborově“. </a:t>
            </a:r>
            <a:r>
              <a:rPr lang="cs-CZ" sz="2000" dirty="0">
                <a:solidFill>
                  <a:schemeClr val="tx2"/>
                </a:solidFill>
                <a:latin typeface="Tahoma" panose="020B0604030504040204" pitchFamily="34" charset="0"/>
                <a:ea typeface="Tahoma" panose="020B0604030504040204" pitchFamily="34" charset="0"/>
                <a:cs typeface="Tahoma" panose="020B0604030504040204" pitchFamily="34" charset="0"/>
              </a:rPr>
              <a:t>Mají sehrát klíčově významnou úlohu  při rozvoji měst tím, že nabídnou výsledky výzkumu jak efektivněji pomáhat při rozvoji např. upadajících lokalit ve městě, jak zlepšovat a posilovat vzájemné vztahy mezi komunitami lidí, formulovat sociální politiky, vyjednávat  a řešit krize.  </a:t>
            </a:r>
          </a:p>
          <a:p>
            <a:endParaRPr lang="cs-CZ" sz="2000" dirty="0">
              <a:solidFill>
                <a:schemeClr val="tx2"/>
              </a:solidFill>
              <a:latin typeface="Tahoma" panose="020B0604030504040204" pitchFamily="34" charset="0"/>
              <a:ea typeface="Tahoma" panose="020B0604030504040204" pitchFamily="34" charset="0"/>
              <a:cs typeface="Tahoma" panose="020B0604030504040204" pitchFamily="34" charset="0"/>
            </a:endParaRPr>
          </a:p>
          <a:p>
            <a:r>
              <a:rPr lang="cs-CZ" sz="2000" dirty="0">
                <a:solidFill>
                  <a:schemeClr val="tx2"/>
                </a:solidFill>
                <a:latin typeface="Tahoma" panose="020B0604030504040204" pitchFamily="34" charset="0"/>
                <a:ea typeface="Tahoma" panose="020B0604030504040204" pitchFamily="34" charset="0"/>
                <a:cs typeface="Tahoma" panose="020B0604030504040204" pitchFamily="34" charset="0"/>
              </a:rPr>
              <a:t>Psychologové toho však nemohou dosáhnout sami.  Ať už je cílem duševní zdraví jednotlivce, vzdělávání dítěte, soudržnost rodiny nebo kvalita života v sousedství, je zapotřebí spolupráce a partnerství celého spektra dalších zúčastněných organizací a využití aplikovaných disciplín, má – </a:t>
            </a:r>
            <a:r>
              <a:rPr lang="cs-CZ" sz="2000" dirty="0" err="1">
                <a:solidFill>
                  <a:schemeClr val="tx2"/>
                </a:solidFill>
                <a:latin typeface="Tahoma" panose="020B0604030504040204" pitchFamily="34" charset="0"/>
                <a:ea typeface="Tahoma" panose="020B0604030504040204" pitchFamily="34" charset="0"/>
                <a:cs typeface="Tahoma" panose="020B0604030504040204" pitchFamily="34" charset="0"/>
              </a:rPr>
              <a:t>li</a:t>
            </a:r>
            <a:r>
              <a:rPr lang="cs-CZ" sz="2000" dirty="0">
                <a:solidFill>
                  <a:schemeClr val="tx2"/>
                </a:solidFill>
                <a:latin typeface="Tahoma" panose="020B0604030504040204" pitchFamily="34" charset="0"/>
                <a:ea typeface="Tahoma" panose="020B0604030504040204" pitchFamily="34" charset="0"/>
                <a:cs typeface="Tahoma" panose="020B0604030504040204" pitchFamily="34" charset="0"/>
              </a:rPr>
              <a:t> se dosáhnout podstatného pokroku. </a:t>
            </a:r>
          </a:p>
          <a:p>
            <a:endParaRPr lang="cs-CZ" sz="2000"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r>
              <a:rPr lang="en-US" sz="2000" dirty="0">
                <a:solidFill>
                  <a:schemeClr val="tx2"/>
                </a:solidFill>
                <a:latin typeface="Tahoma" panose="020B0604030504040204" pitchFamily="34" charset="0"/>
                <a:ea typeface="Tahoma" panose="020B0604030504040204" pitchFamily="34" charset="0"/>
                <a:cs typeface="Tahoma" panose="020B0604030504040204" pitchFamily="34" charset="0"/>
              </a:rPr>
              <a:t>(cf. </a:t>
            </a:r>
            <a:r>
              <a:rPr lang="en-US" sz="2000" dirty="0" err="1">
                <a:solidFill>
                  <a:schemeClr val="tx2"/>
                </a:solidFill>
                <a:latin typeface="Tahoma" panose="020B0604030504040204" pitchFamily="34" charset="0"/>
                <a:ea typeface="Tahoma" panose="020B0604030504040204" pitchFamily="34" charset="0"/>
                <a:cs typeface="Tahoma" panose="020B0604030504040204" pitchFamily="34" charset="0"/>
              </a:rPr>
              <a:t>Maton</a:t>
            </a:r>
            <a:r>
              <a:rPr lang="en-US" sz="2000" dirty="0">
                <a:solidFill>
                  <a:schemeClr val="tx2"/>
                </a:solidFill>
                <a:latin typeface="Tahoma" panose="020B0604030504040204" pitchFamily="34" charset="0"/>
                <a:ea typeface="Tahoma" panose="020B0604030504040204" pitchFamily="34" charset="0"/>
                <a:cs typeface="Tahoma" panose="020B0604030504040204" pitchFamily="34" charset="0"/>
              </a:rPr>
              <a:t>,</a:t>
            </a:r>
            <a:r>
              <a:rPr lang="cs-CZ" sz="2000"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sz="2000" dirty="0">
                <a:solidFill>
                  <a:schemeClr val="tx2"/>
                </a:solidFill>
                <a:latin typeface="Tahoma" panose="020B0604030504040204" pitchFamily="34" charset="0"/>
                <a:ea typeface="Tahoma" panose="020B0604030504040204" pitchFamily="34" charset="0"/>
                <a:cs typeface="Tahoma" panose="020B0604030504040204" pitchFamily="34" charset="0"/>
              </a:rPr>
              <a:t>2000</a:t>
            </a:r>
            <a:r>
              <a:rPr lang="cs-CZ" sz="2000"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sz="2000" dirty="0">
                <a:solidFill>
                  <a:schemeClr val="tx2"/>
                </a:solidFill>
                <a:latin typeface="Tahoma" panose="020B0604030504040204" pitchFamily="34" charset="0"/>
                <a:ea typeface="Tahoma" panose="020B0604030504040204" pitchFamily="34" charset="0"/>
                <a:cs typeface="Tahoma" panose="020B0604030504040204" pitchFamily="34" charset="0"/>
              </a:rPr>
              <a:t>Report of the APA Task Force on Urban Psychology Toward an Urban Psychology: Research, Action, and Policy</a:t>
            </a:r>
            <a:endParaRPr lang="cs-CZ" sz="2000" dirty="0">
              <a:solidFill>
                <a:schemeClr val="tx2"/>
              </a:solidFill>
              <a:latin typeface="Tahoma" panose="020B0604030504040204" pitchFamily="34" charset="0"/>
              <a:ea typeface="Tahoma" panose="020B0604030504040204" pitchFamily="34" charset="0"/>
              <a:cs typeface="Tahoma" panose="020B0604030504040204" pitchFamily="34" charset="0"/>
            </a:endParaRPr>
          </a:p>
          <a:p>
            <a:endParaRPr lang="cs-CZ" sz="2000" b="1"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933146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obrazit zdrojový obrá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708" y="147809"/>
            <a:ext cx="4148460" cy="6434346"/>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4559587" y="476672"/>
            <a:ext cx="4572000" cy="4247317"/>
          </a:xfrm>
          <a:prstGeom prst="rect">
            <a:avLst/>
          </a:prstGeom>
        </p:spPr>
        <p:txBody>
          <a:bodyPr>
            <a:spAutoFit/>
          </a:bodyPr>
          <a:lstStyle/>
          <a:p>
            <a:r>
              <a:rPr lang="cs-CZ" b="1" dirty="0">
                <a:solidFill>
                  <a:schemeClr val="tx2"/>
                </a:solidFill>
              </a:rPr>
              <a:t>Město = hustota propojení prvků v prostoru, </a:t>
            </a:r>
          </a:p>
          <a:p>
            <a:r>
              <a:rPr lang="cs-CZ" b="1" dirty="0">
                <a:solidFill>
                  <a:schemeClr val="tx2"/>
                </a:solidFill>
              </a:rPr>
              <a:t>četnost a intenzita  interakcí, rozvoj   </a:t>
            </a:r>
          </a:p>
          <a:p>
            <a:r>
              <a:rPr lang="cs-CZ" b="1" dirty="0">
                <a:solidFill>
                  <a:schemeClr val="tx2"/>
                </a:solidFill>
              </a:rPr>
              <a:t>(komplexní a otevřené systémy:  </a:t>
            </a:r>
          </a:p>
          <a:p>
            <a:r>
              <a:rPr lang="cs-CZ" b="1" dirty="0">
                <a:solidFill>
                  <a:schemeClr val="tx2"/>
                </a:solidFill>
              </a:rPr>
              <a:t>viz příklady z biologie, IT, business, lidská sídla).</a:t>
            </a:r>
          </a:p>
          <a:p>
            <a:endParaRPr lang="cs-CZ" b="1" dirty="0">
              <a:solidFill>
                <a:schemeClr val="tx2"/>
              </a:solidFill>
            </a:endParaRPr>
          </a:p>
          <a:p>
            <a:r>
              <a:rPr lang="cs-CZ" b="1" dirty="0">
                <a:solidFill>
                  <a:schemeClr val="tx2"/>
                </a:solidFill>
              </a:rPr>
              <a:t>Důsledky  jako v úlu – „med“  v podobě sdílení, generování  znalostí, emocí, růstu dynamiky, životní úrovně. </a:t>
            </a:r>
          </a:p>
          <a:p>
            <a:endParaRPr lang="cs-CZ" b="1" dirty="0">
              <a:solidFill>
                <a:schemeClr val="tx2"/>
              </a:solidFill>
            </a:endParaRPr>
          </a:p>
          <a:p>
            <a:r>
              <a:rPr lang="cs-CZ" b="1" dirty="0">
                <a:solidFill>
                  <a:schemeClr val="tx2"/>
                </a:solidFill>
              </a:rPr>
              <a:t>V případě „nezvládnutí“ města  ale i vypětí a opotřebení,  infekce,  manipulovatelnost, </a:t>
            </a:r>
          </a:p>
          <a:p>
            <a:r>
              <a:rPr lang="cs-CZ" b="1" dirty="0">
                <a:solidFill>
                  <a:schemeClr val="tx2"/>
                </a:solidFill>
              </a:rPr>
              <a:t>rizika polarizace názorů,  konfliktů, vandalství.</a:t>
            </a:r>
          </a:p>
          <a:p>
            <a:endParaRPr lang="cs-CZ" b="1" dirty="0">
              <a:solidFill>
                <a:schemeClr val="tx2"/>
              </a:solidFill>
            </a:endParaRPr>
          </a:p>
          <a:p>
            <a:endParaRPr lang="cs-CZ" b="1" dirty="0">
              <a:solidFill>
                <a:schemeClr val="tx2"/>
              </a:solidFill>
            </a:endParaRPr>
          </a:p>
        </p:txBody>
      </p:sp>
      <p:pic>
        <p:nvPicPr>
          <p:cNvPr id="6" name="Picture 2" descr="Zobrazit zdrojový obráze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4228542"/>
            <a:ext cx="2203272" cy="22032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alezený obrázek pro radeji zesilet v divoc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4155443"/>
            <a:ext cx="1656184" cy="2349470"/>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887179" y="288283"/>
            <a:ext cx="3672408" cy="830997"/>
          </a:xfrm>
          <a:prstGeom prst="rect">
            <a:avLst/>
          </a:prstGeom>
          <a:noFill/>
        </p:spPr>
        <p:txBody>
          <a:bodyPr wrap="square" rtlCol="0">
            <a:spAutoFit/>
          </a:bodyPr>
          <a:lstStyle/>
          <a:p>
            <a:r>
              <a:rPr lang="cs-CZ" sz="2400" b="1" dirty="0">
                <a:solidFill>
                  <a:schemeClr val="bg1"/>
                </a:solidFill>
                <a:latin typeface="Tahoma" panose="020B0604030504040204" pitchFamily="34" charset="0"/>
                <a:ea typeface="Tahoma" panose="020B0604030504040204" pitchFamily="34" charset="0"/>
                <a:cs typeface="Tahoma" panose="020B0604030504040204" pitchFamily="34" charset="0"/>
              </a:rPr>
              <a:t>Užitečnost metafory včelařství </a:t>
            </a:r>
            <a:endPar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549591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467544" y="5085184"/>
            <a:ext cx="3816424" cy="1200329"/>
          </a:xfrm>
          <a:prstGeom prst="rect">
            <a:avLst/>
          </a:prstGeom>
          <a:noFill/>
        </p:spPr>
        <p:txBody>
          <a:bodyPr wrap="square" rtlCol="0">
            <a:spAutoFit/>
          </a:bodyPr>
          <a:lstStyle/>
          <a:p>
            <a:endParaRPr lang="cs-CZ"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 Děkuji za pozornost. </a:t>
            </a:r>
          </a:p>
          <a:p>
            <a:r>
              <a:rPr lang="cs-CZ"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www.kostron.cz</a:t>
            </a:r>
          </a:p>
          <a:p>
            <a:endParaRPr lang="en-US"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C:\Users\Kostron\Pictures\f8c135baaa5311b3881e9e6ee3c7282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94320"/>
            <a:ext cx="4999416"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610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11560" y="764704"/>
            <a:ext cx="7772400" cy="5040560"/>
          </a:xfrm>
        </p:spPr>
        <p:txBody>
          <a:bodyPr>
            <a:noAutofit/>
          </a:bodyPr>
          <a:lstStyle/>
          <a:p>
            <a:pPr algn="l"/>
            <a:r>
              <a:rPr lang="cs-CZ" sz="1800" b="1" dirty="0">
                <a:solidFill>
                  <a:srgbClr val="002060"/>
                </a:solidFill>
                <a:latin typeface="Tahoma" panose="020B0604030504040204" pitchFamily="34" charset="0"/>
                <a:ea typeface="Tahoma" panose="020B0604030504040204" pitchFamily="34" charset="0"/>
                <a:cs typeface="Tahoma" panose="020B0604030504040204" pitchFamily="34" charset="0"/>
              </a:rPr>
              <a:t/>
            </a:r>
            <a:br>
              <a:rPr lang="cs-CZ" sz="1800" b="1"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cs-CZ" sz="2000" b="1" dirty="0">
                <a:solidFill>
                  <a:srgbClr val="002060"/>
                </a:solidFill>
                <a:latin typeface="Tahoma" panose="020B0604030504040204" pitchFamily="34" charset="0"/>
                <a:ea typeface="Tahoma" panose="020B0604030504040204" pitchFamily="34" charset="0"/>
                <a:cs typeface="Tahoma" panose="020B0604030504040204" pitchFamily="34" charset="0"/>
              </a:rPr>
              <a:t/>
            </a:r>
            <a:br>
              <a:rPr lang="cs-CZ" sz="2000" b="1"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cs-CZ" sz="2000" b="1" dirty="0">
                <a:solidFill>
                  <a:srgbClr val="002060"/>
                </a:solidFill>
                <a:latin typeface="Tahoma" panose="020B0604030504040204" pitchFamily="34" charset="0"/>
                <a:ea typeface="Tahoma" panose="020B0604030504040204" pitchFamily="34" charset="0"/>
                <a:cs typeface="Tahoma" panose="020B0604030504040204" pitchFamily="34" charset="0"/>
              </a:rPr>
              <a:t/>
            </a:r>
            <a:br>
              <a:rPr lang="cs-CZ" sz="2000" b="1"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cs-CZ" sz="2400" b="1" dirty="0">
                <a:solidFill>
                  <a:srgbClr val="C00000"/>
                </a:solidFill>
                <a:latin typeface="Tahoma" panose="020B0604030504040204" pitchFamily="34" charset="0"/>
                <a:ea typeface="Tahoma" panose="020B0604030504040204" pitchFamily="34" charset="0"/>
                <a:cs typeface="Tahoma" panose="020B0604030504040204" pitchFamily="34" charset="0"/>
              </a:rPr>
              <a:t>1 - </a:t>
            </a:r>
            <a:r>
              <a:rPr lang="en-US" sz="2400" b="1" dirty="0" err="1">
                <a:solidFill>
                  <a:srgbClr val="C00000"/>
                </a:solidFill>
                <a:latin typeface="Tahoma" panose="020B0604030504040204" pitchFamily="34" charset="0"/>
                <a:ea typeface="Tahoma" panose="020B0604030504040204" pitchFamily="34" charset="0"/>
                <a:cs typeface="Tahoma" panose="020B0604030504040204" pitchFamily="34" charset="0"/>
              </a:rPr>
              <a:t>Jaká</a:t>
            </a:r>
            <a:r>
              <a:rPr lang="en-US" sz="2400" b="1" dirty="0">
                <a:solidFill>
                  <a:srgbClr val="C00000"/>
                </a:solidFill>
                <a:latin typeface="Tahoma" panose="020B0604030504040204" pitchFamily="34" charset="0"/>
                <a:ea typeface="Tahoma" panose="020B0604030504040204" pitchFamily="34" charset="0"/>
                <a:cs typeface="Tahoma" panose="020B0604030504040204" pitchFamily="34" charset="0"/>
              </a:rPr>
              <a:t> je role </a:t>
            </a:r>
            <a:r>
              <a:rPr lang="en-US" sz="2400" b="1" dirty="0" err="1">
                <a:solidFill>
                  <a:srgbClr val="C00000"/>
                </a:solidFill>
                <a:latin typeface="Tahoma" panose="020B0604030504040204" pitchFamily="34" charset="0"/>
                <a:ea typeface="Tahoma" panose="020B0604030504040204" pitchFamily="34" charset="0"/>
                <a:cs typeface="Tahoma" panose="020B0604030504040204" pitchFamily="34" charset="0"/>
              </a:rPr>
              <a:t>psychologie</a:t>
            </a:r>
            <a:r>
              <a:rPr lang="en-US" sz="2400" b="1" dirty="0">
                <a:solidFill>
                  <a:srgbClr val="C00000"/>
                </a:solidFill>
                <a:latin typeface="Tahoma" panose="020B0604030504040204" pitchFamily="34" charset="0"/>
                <a:ea typeface="Tahoma" panose="020B0604030504040204" pitchFamily="34" charset="0"/>
                <a:cs typeface="Tahoma" panose="020B0604030504040204" pitchFamily="34" charset="0"/>
              </a:rPr>
              <a:t> v </a:t>
            </a:r>
            <a:r>
              <a:rPr lang="en-US" sz="2400" b="1" dirty="0" err="1">
                <a:solidFill>
                  <a:srgbClr val="C00000"/>
                </a:solidFill>
                <a:latin typeface="Tahoma" panose="020B0604030504040204" pitchFamily="34" charset="0"/>
                <a:ea typeface="Tahoma" panose="020B0604030504040204" pitchFamily="34" charset="0"/>
                <a:cs typeface="Tahoma" panose="020B0604030504040204" pitchFamily="34" charset="0"/>
              </a:rPr>
              <a:t>urbanismu</a:t>
            </a:r>
            <a:r>
              <a:rPr lang="en-US" sz="2400" b="1" dirty="0">
                <a:solidFill>
                  <a:srgbClr val="C00000"/>
                </a:solidFill>
                <a:latin typeface="Tahoma" panose="020B0604030504040204" pitchFamily="34" charset="0"/>
                <a:ea typeface="Tahoma" panose="020B0604030504040204" pitchFamily="34" charset="0"/>
                <a:cs typeface="Tahoma" panose="020B0604030504040204" pitchFamily="34" charset="0"/>
              </a:rPr>
              <a:t>?</a:t>
            </a:r>
            <a:r>
              <a:rPr lang="en-US" sz="2000" dirty="0">
                <a:solidFill>
                  <a:srgbClr val="002060"/>
                </a:solidFill>
                <a:latin typeface="Tahoma" panose="020B0604030504040204" pitchFamily="34" charset="0"/>
                <a:ea typeface="Tahoma" panose="020B0604030504040204" pitchFamily="34" charset="0"/>
                <a:cs typeface="Tahoma" panose="020B0604030504040204" pitchFamily="34" charset="0"/>
              </a:rPr>
              <a:t/>
            </a:r>
            <a:br>
              <a:rPr lang="en-US" sz="2000"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cs-CZ" sz="1800" dirty="0">
                <a:solidFill>
                  <a:srgbClr val="002060"/>
                </a:solidFill>
                <a:latin typeface="Tahoma" panose="020B0604030504040204" pitchFamily="34" charset="0"/>
                <a:ea typeface="Tahoma" panose="020B0604030504040204" pitchFamily="34" charset="0"/>
                <a:cs typeface="Tahoma" panose="020B0604030504040204" pitchFamily="34" charset="0"/>
              </a:rPr>
              <a:t/>
            </a:r>
            <a:br>
              <a:rPr lang="cs-CZ" sz="1800"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cs-CZ" sz="1800" dirty="0">
                <a:solidFill>
                  <a:srgbClr val="002060"/>
                </a:solidFill>
                <a:latin typeface="Tahoma" panose="020B0604030504040204" pitchFamily="34" charset="0"/>
                <a:ea typeface="Tahoma" panose="020B0604030504040204" pitchFamily="34" charset="0"/>
                <a:cs typeface="Tahoma" panose="020B0604030504040204" pitchFamily="34" charset="0"/>
              </a:rPr>
              <a:t>Psychologie může urbanistovi/architektovi sloužit jako pomoc a inspirace:</a:t>
            </a:r>
            <a:br>
              <a:rPr lang="cs-CZ" sz="1800"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cs-CZ" sz="1800" dirty="0">
                <a:solidFill>
                  <a:srgbClr val="002060"/>
                </a:solidFill>
                <a:latin typeface="Tahoma" panose="020B0604030504040204" pitchFamily="34" charset="0"/>
                <a:ea typeface="Tahoma" panose="020B0604030504040204" pitchFamily="34" charset="0"/>
                <a:cs typeface="Tahoma" panose="020B0604030504040204" pitchFamily="34" charset="0"/>
              </a:rPr>
              <a:t/>
            </a:r>
            <a:br>
              <a:rPr lang="cs-CZ" sz="1800"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cs-CZ" sz="1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cs-CZ" sz="1800" b="1" dirty="0">
                <a:solidFill>
                  <a:srgbClr val="002060"/>
                </a:solidFill>
                <a:latin typeface="Tahoma" panose="020B0604030504040204" pitchFamily="34" charset="0"/>
                <a:ea typeface="Tahoma" panose="020B0604030504040204" pitchFamily="34" charset="0"/>
                <a:cs typeface="Tahoma" panose="020B0604030504040204" pitchFamily="34" charset="0"/>
              </a:rPr>
              <a:t>a) jako zdroj poznatků o potřebách člověka a společenstvích lidí</a:t>
            </a:r>
            <a:br>
              <a:rPr lang="cs-CZ" sz="1800" b="1"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cs-CZ" sz="1800" dirty="0">
                <a:solidFill>
                  <a:srgbClr val="002060"/>
                </a:solidFill>
                <a:latin typeface="Tahoma" panose="020B0604030504040204" pitchFamily="34" charset="0"/>
                <a:ea typeface="Tahoma" panose="020B0604030504040204" pitchFamily="34" charset="0"/>
                <a:cs typeface="Tahoma" panose="020B0604030504040204" pitchFamily="34" charset="0"/>
              </a:rPr>
              <a:t>  </a:t>
            </a:r>
            <a:br>
              <a:rPr lang="cs-CZ" sz="1800"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cs-CZ" sz="1800" dirty="0">
                <a:solidFill>
                  <a:srgbClr val="002060"/>
                </a:solidFill>
                <a:latin typeface="Tahoma" panose="020B0604030504040204" pitchFamily="34" charset="0"/>
                <a:ea typeface="Tahoma" panose="020B0604030504040204" pitchFamily="34" charset="0"/>
                <a:cs typeface="Tahoma" panose="020B0604030504040204" pitchFamily="34" charset="0"/>
              </a:rPr>
              <a:t>- popsaných v literatuře (odborné, ale i jiné) a umění,</a:t>
            </a:r>
            <a:br>
              <a:rPr lang="cs-CZ" sz="1800"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cs-CZ" sz="1800" dirty="0">
                <a:solidFill>
                  <a:srgbClr val="002060"/>
                </a:solidFill>
                <a:latin typeface="Tahoma" panose="020B0604030504040204" pitchFamily="34" charset="0"/>
                <a:ea typeface="Tahoma" panose="020B0604030504040204" pitchFamily="34" charset="0"/>
                <a:cs typeface="Tahoma" panose="020B0604030504040204" pitchFamily="34" charset="0"/>
              </a:rPr>
              <a:t>- zjistitelných zacíleným výzkumem</a:t>
            </a:r>
            <a:br>
              <a:rPr lang="cs-CZ" sz="1800"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cs-CZ" sz="1800" dirty="0">
                <a:solidFill>
                  <a:srgbClr val="002060"/>
                </a:solidFill>
                <a:latin typeface="Tahoma" panose="020B0604030504040204" pitchFamily="34" charset="0"/>
                <a:ea typeface="Tahoma" panose="020B0604030504040204" pitchFamily="34" charset="0"/>
                <a:cs typeface="Tahoma" panose="020B0604030504040204" pitchFamily="34" charset="0"/>
              </a:rPr>
              <a:t/>
            </a:r>
            <a:br>
              <a:rPr lang="cs-CZ" sz="1800"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cs-CZ" sz="1800" dirty="0">
                <a:solidFill>
                  <a:srgbClr val="002060"/>
                </a:solidFill>
                <a:latin typeface="Tahoma" panose="020B0604030504040204" pitchFamily="34" charset="0"/>
                <a:ea typeface="Tahoma" panose="020B0604030504040204" pitchFamily="34" charset="0"/>
                <a:cs typeface="Tahoma" panose="020B0604030504040204" pitchFamily="34" charset="0"/>
              </a:rPr>
              <a:t>Funkční analýzy (navrhovaných) prostředí.</a:t>
            </a:r>
            <a:br>
              <a:rPr lang="cs-CZ" sz="1800"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US" sz="1800" dirty="0">
                <a:solidFill>
                  <a:srgbClr val="002060"/>
                </a:solidFill>
                <a:latin typeface="Tahoma" panose="020B0604030504040204" pitchFamily="34" charset="0"/>
                <a:ea typeface="Tahoma" panose="020B0604030504040204" pitchFamily="34" charset="0"/>
                <a:cs typeface="Tahoma" panose="020B0604030504040204" pitchFamily="34" charset="0"/>
              </a:rPr>
              <a:t/>
            </a:r>
            <a:br>
              <a:rPr lang="en-US" sz="1800"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cs-CZ" sz="1800" b="1" dirty="0">
                <a:solidFill>
                  <a:srgbClr val="002060"/>
                </a:solidFill>
                <a:latin typeface="Tahoma" panose="020B0604030504040204" pitchFamily="34" charset="0"/>
                <a:ea typeface="Tahoma" panose="020B0604030504040204" pitchFamily="34" charset="0"/>
                <a:cs typeface="Tahoma" panose="020B0604030504040204" pitchFamily="34" charset="0"/>
              </a:rPr>
              <a:t>Hypotéza o potřebách </a:t>
            </a:r>
            <a:r>
              <a:rPr lang="cs-CZ" sz="1800" dirty="0">
                <a:solidFill>
                  <a:srgbClr val="002060"/>
                </a:solidFill>
                <a:latin typeface="Tahoma" panose="020B0604030504040204" pitchFamily="34" charset="0"/>
                <a:ea typeface="Tahoma" panose="020B0604030504040204" pitchFamily="34" charset="0"/>
                <a:cs typeface="Tahoma" panose="020B0604030504040204" pitchFamily="34" charset="0"/>
              </a:rPr>
              <a:t>lidí: základní potřeby lidí jsou stále stejné, jen formy jejich uspokojování se mění (jsou stále komplexnější). </a:t>
            </a:r>
            <a:br>
              <a:rPr lang="cs-CZ" sz="1800"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cs-CZ" sz="1800" dirty="0">
                <a:solidFill>
                  <a:srgbClr val="002060"/>
                </a:solidFill>
                <a:latin typeface="Tahoma" panose="020B0604030504040204" pitchFamily="34" charset="0"/>
                <a:ea typeface="Tahoma" panose="020B0604030504040204" pitchFamily="34" charset="0"/>
                <a:cs typeface="Tahoma" panose="020B0604030504040204" pitchFamily="34" charset="0"/>
              </a:rPr>
              <a:t/>
            </a:r>
            <a:br>
              <a:rPr lang="cs-CZ" sz="1800"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cs-CZ" sz="1800" dirty="0">
                <a:solidFill>
                  <a:srgbClr val="002060"/>
                </a:solidFill>
                <a:latin typeface="Tahoma" panose="020B0604030504040204" pitchFamily="34" charset="0"/>
                <a:ea typeface="Tahoma" panose="020B0604030504040204" pitchFamily="34" charset="0"/>
                <a:cs typeface="Tahoma" panose="020B0604030504040204" pitchFamily="34" charset="0"/>
              </a:rPr>
              <a:t>Na tom, co lidé skutečně potřebují se vydělat nedá. Vydělává se na tom, co nepotřebují. Proto se toho vymýšlí čím dál více. Týká se ovšem to i architektonické tvorby. </a:t>
            </a:r>
            <a:br>
              <a:rPr lang="cs-CZ" sz="1800"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cs-CZ" sz="1800" dirty="0">
                <a:solidFill>
                  <a:srgbClr val="002060"/>
                </a:solidFill>
                <a:latin typeface="Tahoma" panose="020B0604030504040204" pitchFamily="34" charset="0"/>
                <a:ea typeface="Tahoma" panose="020B0604030504040204" pitchFamily="34" charset="0"/>
                <a:cs typeface="Tahoma" panose="020B0604030504040204" pitchFamily="34" charset="0"/>
              </a:rPr>
              <a:t/>
            </a:r>
            <a:br>
              <a:rPr lang="cs-CZ" sz="1800" dirty="0">
                <a:solidFill>
                  <a:srgbClr val="002060"/>
                </a:solidFill>
                <a:latin typeface="Tahoma" panose="020B0604030504040204" pitchFamily="34" charset="0"/>
                <a:ea typeface="Tahoma" panose="020B0604030504040204" pitchFamily="34" charset="0"/>
                <a:cs typeface="Tahoma" panose="020B0604030504040204" pitchFamily="34" charset="0"/>
              </a:rPr>
            </a:br>
            <a:endParaRPr lang="en-US"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15499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908720"/>
            <a:ext cx="2997638" cy="2248228"/>
          </a:xfrm>
          <a:prstGeom prst="rect">
            <a:avLst/>
          </a:prstGeom>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3212976"/>
            <a:ext cx="4500500" cy="3600400"/>
          </a:xfrm>
          <a:prstGeom prst="rect">
            <a:avLst/>
          </a:prstGeom>
        </p:spPr>
      </p:pic>
      <p:pic>
        <p:nvPicPr>
          <p:cNvPr id="4" name="Obráze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1556792"/>
            <a:ext cx="2620438" cy="2577480"/>
          </a:xfrm>
          <a:prstGeom prst="rect">
            <a:avLst/>
          </a:prstGeom>
        </p:spPr>
      </p:pic>
      <p:sp>
        <p:nvSpPr>
          <p:cNvPr id="5" name="Obdélník 4"/>
          <p:cNvSpPr/>
          <p:nvPr/>
        </p:nvSpPr>
        <p:spPr>
          <a:xfrm>
            <a:off x="251520" y="459344"/>
            <a:ext cx="6264696" cy="1200329"/>
          </a:xfrm>
          <a:prstGeom prst="rect">
            <a:avLst/>
          </a:prstGeom>
        </p:spPr>
        <p:txBody>
          <a:bodyPr wrap="square">
            <a:spAutoFit/>
          </a:bodyPr>
          <a:lstStyle/>
          <a:p>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b – umožňuje  lépe porozumět funkcím prostoru.  </a:t>
            </a:r>
            <a:r>
              <a:rPr lang="cs-CZ" dirty="0">
                <a:latin typeface="Tahoma" panose="020B0604030504040204" pitchFamily="34" charset="0"/>
                <a:ea typeface="Tahoma" panose="020B0604030504040204" pitchFamily="34" charset="0"/>
                <a:cs typeface="Tahoma" panose="020B0604030504040204" pitchFamily="34" charset="0"/>
              </a:rPr>
              <a:t>  </a:t>
            </a:r>
          </a:p>
          <a:p>
            <a:r>
              <a:rPr lang="cs-CZ"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cs-CZ" dirty="0" err="1">
                <a:solidFill>
                  <a:srgbClr val="002060"/>
                </a:solidFill>
                <a:latin typeface="Tahoma" panose="020B0604030504040204" pitchFamily="34" charset="0"/>
                <a:ea typeface="Tahoma" panose="020B0604030504040204" pitchFamily="34" charset="0"/>
                <a:cs typeface="Tahoma" panose="020B0604030504040204" pitchFamily="34" charset="0"/>
              </a:rPr>
              <a:t>Proxemika</a:t>
            </a:r>
            <a:r>
              <a:rPr lang="cs-CZ" dirty="0">
                <a:solidFill>
                  <a:srgbClr val="002060"/>
                </a:solidFill>
                <a:latin typeface="Tahoma" panose="020B0604030504040204" pitchFamily="34" charset="0"/>
                <a:ea typeface="Tahoma" panose="020B0604030504040204" pitchFamily="34" charset="0"/>
                <a:cs typeface="Tahoma" panose="020B0604030504040204" pitchFamily="34" charset="0"/>
              </a:rPr>
              <a:t> podle Edwarda T. </a:t>
            </a:r>
            <a:r>
              <a:rPr lang="cs-CZ" dirty="0" err="1">
                <a:solidFill>
                  <a:srgbClr val="002060"/>
                </a:solidFill>
                <a:latin typeface="Tahoma" panose="020B0604030504040204" pitchFamily="34" charset="0"/>
                <a:ea typeface="Tahoma" panose="020B0604030504040204" pitchFamily="34" charset="0"/>
                <a:cs typeface="Tahoma" panose="020B0604030504040204" pitchFamily="34" charset="0"/>
              </a:rPr>
              <a:t>Halla</a:t>
            </a:r>
            <a:r>
              <a:rPr lang="cs-CZ" dirty="0">
                <a:solidFill>
                  <a:srgbClr val="002060"/>
                </a:solidFill>
                <a:latin typeface="Tahoma" panose="020B0604030504040204" pitchFamily="34" charset="0"/>
                <a:ea typeface="Tahoma" panose="020B0604030504040204" pitchFamily="34" charset="0"/>
                <a:cs typeface="Tahoma" panose="020B0604030504040204" pitchFamily="34" charset="0"/>
              </a:rPr>
              <a:t>:</a:t>
            </a:r>
          </a:p>
          <a:p>
            <a:r>
              <a:rPr lang="cs-CZ" dirty="0">
                <a:solidFill>
                  <a:srgbClr val="002060"/>
                </a:solidFill>
                <a:latin typeface="Tahoma" panose="020B0604030504040204" pitchFamily="34" charset="0"/>
                <a:ea typeface="Tahoma" panose="020B0604030504040204" pitchFamily="34" charset="0"/>
                <a:cs typeface="Tahoma" panose="020B0604030504040204" pitchFamily="34" charset="0"/>
              </a:rPr>
              <a:t>     zóny soukromé, polosoukromé, veřejné. </a:t>
            </a:r>
          </a:p>
          <a:p>
            <a:endParaRPr lang="cs-CZ" dirty="0">
              <a:latin typeface="Tahoma" panose="020B0604030504040204" pitchFamily="34" charset="0"/>
              <a:ea typeface="Tahoma" panose="020B0604030504040204" pitchFamily="34" charset="0"/>
              <a:cs typeface="Tahoma" panose="020B0604030504040204" pitchFamily="34" charset="0"/>
            </a:endParaRPr>
          </a:p>
        </p:txBody>
      </p:sp>
      <p:sp>
        <p:nvSpPr>
          <p:cNvPr id="6" name="TextovéPole 5"/>
          <p:cNvSpPr txBox="1"/>
          <p:nvPr/>
        </p:nvSpPr>
        <p:spPr>
          <a:xfrm>
            <a:off x="6876256" y="3861048"/>
            <a:ext cx="1701494" cy="1477328"/>
          </a:xfrm>
          <a:prstGeom prst="rect">
            <a:avLst/>
          </a:prstGeom>
          <a:noFill/>
        </p:spPr>
        <p:txBody>
          <a:bodyPr wrap="square" rtlCol="0">
            <a:spAutoFit/>
          </a:bodyPr>
          <a:lstStyle/>
          <a:p>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Viditelné a neviditelné struktury v prostoru. </a:t>
            </a:r>
          </a:p>
          <a:p>
            <a:endParaRPr lang="en-US" b="1" dirty="0"/>
          </a:p>
        </p:txBody>
      </p:sp>
    </p:spTree>
    <p:extLst>
      <p:ext uri="{BB962C8B-B14F-4D97-AF65-F5344CB8AC3E}">
        <p14:creationId xmlns:p14="http://schemas.microsoft.com/office/powerpoint/2010/main" val="2058949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Zobrazit zdrojový obrá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852936"/>
            <a:ext cx="1984962" cy="33634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Zobrazit zdrojový obráz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926739"/>
            <a:ext cx="1993874" cy="3452628"/>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323528" y="332656"/>
            <a:ext cx="8712968" cy="2062103"/>
          </a:xfrm>
          <a:prstGeom prst="rect">
            <a:avLst/>
          </a:prstGeom>
        </p:spPr>
        <p:txBody>
          <a:bodyPr wrap="square">
            <a:spAutoFit/>
          </a:bodyPr>
          <a:lstStyle/>
          <a:p>
            <a:r>
              <a:rPr lang="cs-CZ" sz="2000" b="1" dirty="0">
                <a:solidFill>
                  <a:srgbClr val="002060"/>
                </a:solidFill>
                <a:latin typeface="Tahoma" panose="020B0604030504040204" pitchFamily="34" charset="0"/>
                <a:ea typeface="Tahoma" panose="020B0604030504040204" pitchFamily="34" charset="0"/>
                <a:cs typeface="Tahoma" panose="020B0604030504040204" pitchFamily="34" charset="0"/>
              </a:rPr>
              <a:t>Soukromý prostor</a:t>
            </a:r>
            <a:r>
              <a:rPr lang="cs-CZ" sz="2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cs-CZ" dirty="0">
                <a:solidFill>
                  <a:srgbClr val="002060"/>
                </a:solidFill>
                <a:latin typeface="Tahoma" panose="020B0604030504040204" pitchFamily="34" charset="0"/>
                <a:ea typeface="Tahoma" panose="020B0604030504040204" pitchFamily="34" charset="0"/>
                <a:cs typeface="Tahoma" panose="020B0604030504040204" pitchFamily="34" charset="0"/>
              </a:rPr>
              <a:t>extrémní příklad – „kouzelné zrcadlo“  </a:t>
            </a:r>
          </a:p>
          <a:p>
            <a:r>
              <a:rPr lang="cs-CZ" dirty="0">
                <a:solidFill>
                  <a:srgbClr val="002060"/>
                </a:solidFill>
                <a:latin typeface="Tahoma" panose="020B0604030504040204" pitchFamily="34" charset="0"/>
                <a:ea typeface="Tahoma" panose="020B0604030504040204" pitchFamily="34" charset="0"/>
                <a:cs typeface="Tahoma" panose="020B0604030504040204" pitchFamily="34" charset="0"/>
              </a:rPr>
              <a:t>v Bradavicích </a:t>
            </a:r>
            <a:r>
              <a:rPr lang="cs-CZ" sz="1600" dirty="0">
                <a:solidFill>
                  <a:srgbClr val="002060"/>
                </a:solidFill>
                <a:latin typeface="Tahoma" panose="020B0604030504040204" pitchFamily="34" charset="0"/>
                <a:ea typeface="Tahoma" panose="020B0604030504040204" pitchFamily="34" charset="0"/>
                <a:cs typeface="Tahoma" panose="020B0604030504040204" pitchFamily="34" charset="0"/>
              </a:rPr>
              <a:t>(Harry Potter).  </a:t>
            </a:r>
          </a:p>
          <a:p>
            <a:endParaRPr lang="cs-CZ" dirty="0">
              <a:solidFill>
                <a:srgbClr val="002060"/>
              </a:solidFill>
              <a:latin typeface="Tahoma" panose="020B0604030504040204" pitchFamily="34" charset="0"/>
              <a:ea typeface="Tahoma" panose="020B0604030504040204" pitchFamily="34" charset="0"/>
              <a:cs typeface="Tahoma" panose="020B0604030504040204" pitchFamily="34" charset="0"/>
            </a:endParaRPr>
          </a:p>
          <a:p>
            <a:r>
              <a:rPr lang="cs-CZ" dirty="0">
                <a:solidFill>
                  <a:srgbClr val="002060"/>
                </a:solidFill>
                <a:latin typeface="Tahoma" panose="020B0604030504040204" pitchFamily="34" charset="0"/>
                <a:ea typeface="Tahoma" panose="020B0604030504040204" pitchFamily="34" charset="0"/>
                <a:cs typeface="Tahoma" panose="020B0604030504040204" pitchFamily="34" charset="0"/>
              </a:rPr>
              <a:t>Dokonalé  zpětnovazebné </a:t>
            </a:r>
            <a:r>
              <a:rPr lang="cs-CZ" dirty="0" err="1">
                <a:solidFill>
                  <a:srgbClr val="002060"/>
                </a:solidFill>
                <a:latin typeface="Tahoma" panose="020B0604030504040204" pitchFamily="34" charset="0"/>
                <a:ea typeface="Tahoma" panose="020B0604030504040204" pitchFamily="34" charset="0"/>
                <a:cs typeface="Tahoma" panose="020B0604030504040204" pitchFamily="34" charset="0"/>
              </a:rPr>
              <a:t>zacyklování</a:t>
            </a:r>
            <a:r>
              <a:rPr lang="cs-CZ" dirty="0">
                <a:solidFill>
                  <a:srgbClr val="002060"/>
                </a:solidFill>
                <a:latin typeface="Tahoma" panose="020B0604030504040204" pitchFamily="34" charset="0"/>
                <a:ea typeface="Tahoma" panose="020B0604030504040204" pitchFamily="34" charset="0"/>
                <a:cs typeface="Tahoma" panose="020B0604030504040204" pitchFamily="34" charset="0"/>
              </a:rPr>
              <a:t>  „promítací plochy“ a aktivní mysli subjektu.  </a:t>
            </a:r>
          </a:p>
          <a:p>
            <a:endParaRPr lang="cs-CZ" dirty="0">
              <a:solidFill>
                <a:srgbClr val="002060"/>
              </a:solidFill>
              <a:latin typeface="Tahoma" panose="020B0604030504040204" pitchFamily="34" charset="0"/>
              <a:ea typeface="Tahoma" panose="020B0604030504040204" pitchFamily="34" charset="0"/>
              <a:cs typeface="Tahoma" panose="020B0604030504040204" pitchFamily="34" charset="0"/>
            </a:endParaRPr>
          </a:p>
          <a:p>
            <a:r>
              <a:rPr lang="cs-CZ" dirty="0">
                <a:solidFill>
                  <a:srgbClr val="002060"/>
                </a:solidFill>
                <a:latin typeface="Tahoma" panose="020B0604030504040204" pitchFamily="34" charset="0"/>
                <a:ea typeface="Tahoma" panose="020B0604030504040204" pitchFamily="34" charset="0"/>
                <a:cs typeface="Tahoma" panose="020B0604030504040204" pitchFamily="34" charset="0"/>
              </a:rPr>
              <a:t>                                  Klášter trapistů  </a:t>
            </a:r>
          </a:p>
          <a:p>
            <a:r>
              <a:rPr lang="cs-CZ" dirty="0">
                <a:solidFill>
                  <a:srgbClr val="002060"/>
                </a:solidFill>
                <a:latin typeface="Tahoma" panose="020B0604030504040204" pitchFamily="34" charset="0"/>
                <a:ea typeface="Tahoma" panose="020B0604030504040204" pitchFamily="34" charset="0"/>
                <a:cs typeface="Tahoma" panose="020B0604030504040204" pitchFamily="34" charset="0"/>
              </a:rPr>
              <a:t>                                  Nový Dvůr u Teplé. </a:t>
            </a:r>
          </a:p>
        </p:txBody>
      </p:sp>
      <p:pic>
        <p:nvPicPr>
          <p:cNvPr id="5123" name="Picture 3" descr="C:\Users\Kostron\Pictures\Trapisté Nové Dvory\picture_417_5.jpg-389x3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1677000"/>
            <a:ext cx="3893591" cy="4967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090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2708920"/>
            <a:ext cx="2952328" cy="2952328"/>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2708920"/>
            <a:ext cx="3025130" cy="3025130"/>
          </a:xfrm>
          <a:prstGeom prst="rect">
            <a:avLst/>
          </a:prstGeom>
        </p:spPr>
      </p:pic>
      <p:sp>
        <p:nvSpPr>
          <p:cNvPr id="6" name="Obdélník 5"/>
          <p:cNvSpPr/>
          <p:nvPr/>
        </p:nvSpPr>
        <p:spPr>
          <a:xfrm>
            <a:off x="539552" y="662154"/>
            <a:ext cx="7920880" cy="1631216"/>
          </a:xfrm>
          <a:prstGeom prst="rect">
            <a:avLst/>
          </a:prstGeom>
        </p:spPr>
        <p:txBody>
          <a:bodyPr wrap="square">
            <a:spAutoFit/>
          </a:bodyPr>
          <a:lstStyle/>
          <a:p>
            <a:r>
              <a:rPr lang="cs-CZ" sz="2000" b="1" dirty="0">
                <a:solidFill>
                  <a:srgbClr val="002060"/>
                </a:solidFill>
                <a:latin typeface="Tahoma" panose="020B0604030504040204" pitchFamily="34" charset="0"/>
                <a:ea typeface="Tahoma" panose="020B0604030504040204" pitchFamily="34" charset="0"/>
                <a:cs typeface="Tahoma" panose="020B0604030504040204" pitchFamily="34" charset="0"/>
              </a:rPr>
              <a:t>Veřejný / společenský prostor jako jeviště</a:t>
            </a:r>
            <a:r>
              <a:rPr lang="cs-CZ" sz="2000" b="1" dirty="0">
                <a:solidFill>
                  <a:srgbClr val="002060"/>
                </a:solidFill>
              </a:rPr>
              <a:t>. Život jako divadlo.</a:t>
            </a:r>
          </a:p>
          <a:p>
            <a:endParaRPr lang="cs-CZ" sz="2000" b="1" dirty="0">
              <a:solidFill>
                <a:srgbClr val="002060"/>
              </a:solidFill>
            </a:endParaRPr>
          </a:p>
          <a:p>
            <a:r>
              <a:rPr lang="cs-CZ" sz="2000" b="1" dirty="0">
                <a:solidFill>
                  <a:srgbClr val="002060"/>
                </a:solidFill>
              </a:rPr>
              <a:t>Město je </a:t>
            </a:r>
            <a:r>
              <a:rPr lang="cs-CZ" sz="2000" b="1" i="1" u="sng" dirty="0">
                <a:solidFill>
                  <a:srgbClr val="002060"/>
                </a:solidFill>
              </a:rPr>
              <a:t>výcviková laboratoř </a:t>
            </a:r>
            <a:r>
              <a:rPr lang="cs-CZ" sz="2000" b="1" dirty="0">
                <a:solidFill>
                  <a:srgbClr val="002060"/>
                </a:solidFill>
              </a:rPr>
              <a:t>pro osvojování sociálních kompetencí   (komunikačních dovedností, dané kultuře přiměřených  způsobů chování, rituálů).</a:t>
            </a:r>
            <a:endParaRPr lang="en-US" sz="2000" b="1" dirty="0">
              <a:solidFill>
                <a:srgbClr val="002060"/>
              </a:solidFill>
            </a:endParaRPr>
          </a:p>
        </p:txBody>
      </p:sp>
      <p:sp>
        <p:nvSpPr>
          <p:cNvPr id="2" name="Obdélník 1"/>
          <p:cNvSpPr/>
          <p:nvPr/>
        </p:nvSpPr>
        <p:spPr>
          <a:xfrm>
            <a:off x="1854746" y="6165304"/>
            <a:ext cx="6174432" cy="400110"/>
          </a:xfrm>
          <a:prstGeom prst="rect">
            <a:avLst/>
          </a:prstGeom>
        </p:spPr>
        <p:txBody>
          <a:bodyPr wrap="square">
            <a:spAutoFit/>
          </a:bodyPr>
          <a:lstStyle/>
          <a:p>
            <a:r>
              <a:rPr lang="cs-CZ" sz="2000" b="1" dirty="0">
                <a:solidFill>
                  <a:srgbClr val="002060"/>
                </a:solidFill>
              </a:rPr>
              <a:t>    Shody a odlišnosti  upevňují pojetí vlastní identity.</a:t>
            </a:r>
            <a:endParaRPr lang="en-US" sz="2000" b="1" dirty="0">
              <a:solidFill>
                <a:srgbClr val="002060"/>
              </a:solidFill>
            </a:endParaRPr>
          </a:p>
        </p:txBody>
      </p:sp>
    </p:spTree>
    <p:extLst>
      <p:ext uri="{BB962C8B-B14F-4D97-AF65-F5344CB8AC3E}">
        <p14:creationId xmlns:p14="http://schemas.microsoft.com/office/powerpoint/2010/main" val="2388779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084657" y="671691"/>
            <a:ext cx="6583854" cy="5663089"/>
          </a:xfrm>
          <a:prstGeom prst="rect">
            <a:avLst/>
          </a:prstGeom>
        </p:spPr>
        <p:txBody>
          <a:bodyPr wrap="none">
            <a:spAutoFit/>
          </a:bodyPr>
          <a:lstStyle/>
          <a:p>
            <a:r>
              <a:rPr lang="cs-CZ" sz="2000" b="1" dirty="0">
                <a:solidFill>
                  <a:srgbClr val="002060"/>
                </a:solidFill>
                <a:latin typeface="Tahoma" panose="020B0604030504040204" pitchFamily="34" charset="0"/>
                <a:ea typeface="Tahoma" panose="020B0604030504040204" pitchFamily="34" charset="0"/>
                <a:cs typeface="Tahoma" panose="020B0604030504040204" pitchFamily="34" charset="0"/>
              </a:rPr>
              <a:t>C – vytváření vize a její naplňování. </a:t>
            </a:r>
          </a:p>
          <a:p>
            <a:endParaRPr lang="cs-CZ"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Vznik nápadu, představy, vize je </a:t>
            </a:r>
            <a:r>
              <a:rPr lang="cs-CZ" b="1" i="1" u="sng" dirty="0">
                <a:solidFill>
                  <a:srgbClr val="002060"/>
                </a:solidFill>
                <a:latin typeface="Tahoma" panose="020B0604030504040204" pitchFamily="34" charset="0"/>
                <a:ea typeface="Tahoma" panose="020B0604030504040204" pitchFamily="34" charset="0"/>
                <a:cs typeface="Tahoma" panose="020B0604030504040204" pitchFamily="34" charset="0"/>
              </a:rPr>
              <a:t>individuální tvůrčí akt </a:t>
            </a:r>
          </a:p>
          <a:p>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(viz </a:t>
            </a:r>
            <a:r>
              <a:rPr lang="cs-CZ" b="1" dirty="0" err="1">
                <a:solidFill>
                  <a:srgbClr val="002060"/>
                </a:solidFill>
                <a:latin typeface="Tahoma" panose="020B0604030504040204" pitchFamily="34" charset="0"/>
                <a:ea typeface="Tahoma" panose="020B0604030504040204" pitchFamily="34" charset="0"/>
                <a:cs typeface="Tahoma" panose="020B0604030504040204" pitchFamily="34" charset="0"/>
              </a:rPr>
              <a:t>Potterovo</a:t>
            </a:r>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 zrcadlo).  </a:t>
            </a:r>
          </a:p>
          <a:p>
            <a:endParaRPr lang="cs-CZ"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Její naplňování/realizace však může zahrnovat </a:t>
            </a:r>
          </a:p>
          <a:p>
            <a:r>
              <a:rPr lang="cs-CZ" b="1" i="1" u="sng" dirty="0">
                <a:solidFill>
                  <a:srgbClr val="002060"/>
                </a:solidFill>
                <a:latin typeface="Tahoma" panose="020B0604030504040204" pitchFamily="34" charset="0"/>
                <a:ea typeface="Tahoma" panose="020B0604030504040204" pitchFamily="34" charset="0"/>
                <a:cs typeface="Tahoma" panose="020B0604030504040204" pitchFamily="34" charset="0"/>
              </a:rPr>
              <a:t>spolupráci  dalších osob. </a:t>
            </a:r>
          </a:p>
          <a:p>
            <a:endParaRPr lang="cs-CZ" b="1" i="1" u="sng" dirty="0">
              <a:solidFill>
                <a:srgbClr val="002060"/>
              </a:solidFill>
              <a:latin typeface="Tahoma" panose="020B0604030504040204" pitchFamily="34" charset="0"/>
              <a:ea typeface="Tahoma" panose="020B0604030504040204" pitchFamily="34" charset="0"/>
              <a:cs typeface="Tahoma" panose="020B0604030504040204" pitchFamily="34" charset="0"/>
            </a:endParaRPr>
          </a:p>
          <a:p>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V případě architektury/ urbanizmu to tak zpravidla je. </a:t>
            </a:r>
          </a:p>
          <a:p>
            <a:endParaRPr lang="cs-CZ"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endParaRPr lang="cs-CZ"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Znaky efektivní vize:</a:t>
            </a:r>
          </a:p>
          <a:p>
            <a:endParaRPr lang="cs-CZ"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    - je osobní i totální (pro každého i pro všechny),</a:t>
            </a:r>
          </a:p>
          <a:p>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    - je na dnešek i na dobu budoucí,</a:t>
            </a:r>
          </a:p>
          <a:p>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    - je smělá, povznášející  a věrohodná,</a:t>
            </a:r>
          </a:p>
          <a:p>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    - je metaforická i hmatatelná,</a:t>
            </a:r>
          </a:p>
          <a:p>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    - působí dovnitř organizace i navenek (PR). </a:t>
            </a:r>
          </a:p>
          <a:p>
            <a:endParaRPr lang="cs-CZ"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endParaRPr lang="cs-CZ"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23794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187624" y="1268760"/>
            <a:ext cx="6480720" cy="2585323"/>
          </a:xfrm>
          <a:prstGeom prst="rect">
            <a:avLst/>
          </a:prstGeom>
        </p:spPr>
        <p:txBody>
          <a:bodyPr wrap="square">
            <a:spAutoFit/>
          </a:bodyPr>
          <a:lstStyle/>
          <a:p>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Funkce dobré vize: </a:t>
            </a:r>
          </a:p>
          <a:p>
            <a:endParaRPr lang="cs-CZ"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endParaRPr lang="cs-CZ"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285750" indent="-285750">
              <a:buFontTx/>
              <a:buChar char="-"/>
            </a:pPr>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Je symbolem, koncentrovaným výrazem,</a:t>
            </a:r>
          </a:p>
          <a:p>
            <a:pPr marL="285750" indent="-285750">
              <a:buFontTx/>
              <a:buChar char="-"/>
            </a:pPr>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nositelem významu něčeho budoucího, </a:t>
            </a:r>
          </a:p>
          <a:p>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   Mobilizuje emoce, „nabíjí“ síly, </a:t>
            </a:r>
          </a:p>
          <a:p>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   integruje sdílení a sjednocuje,</a:t>
            </a:r>
          </a:p>
          <a:p>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   orientuje (zaciluje),</a:t>
            </a:r>
          </a:p>
          <a:p>
            <a:r>
              <a:rPr lang="cs-CZ" b="1" dirty="0">
                <a:solidFill>
                  <a:srgbClr val="002060"/>
                </a:solidFill>
                <a:latin typeface="Tahoma" panose="020B0604030504040204" pitchFamily="34" charset="0"/>
                <a:ea typeface="Tahoma" panose="020B0604030504040204" pitchFamily="34" charset="0"/>
                <a:cs typeface="Tahoma" panose="020B0604030504040204" pitchFamily="34" charset="0"/>
              </a:rPr>
              <a:t>-   koordinuje.</a:t>
            </a:r>
          </a:p>
        </p:txBody>
      </p:sp>
    </p:spTree>
    <p:extLst>
      <p:ext uri="{BB962C8B-B14F-4D97-AF65-F5344CB8AC3E}">
        <p14:creationId xmlns:p14="http://schemas.microsoft.com/office/powerpoint/2010/main" val="750983022"/>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1808</TotalTime>
  <Words>1582</Words>
  <Application>Microsoft Office PowerPoint</Application>
  <PresentationFormat>Předvádění na obrazovce (4:3)</PresentationFormat>
  <Paragraphs>246</Paragraphs>
  <Slides>33</Slides>
  <Notes>0</Notes>
  <HiddenSlides>0</HiddenSlides>
  <MMClips>0</MMClips>
  <ScaleCrop>false</ScaleCrop>
  <HeadingPairs>
    <vt:vector size="4" baseType="variant">
      <vt:variant>
        <vt:lpstr>Motiv</vt:lpstr>
      </vt:variant>
      <vt:variant>
        <vt:i4>1</vt:i4>
      </vt:variant>
      <vt:variant>
        <vt:lpstr>Nadpisy snímků</vt:lpstr>
      </vt:variant>
      <vt:variant>
        <vt:i4>33</vt:i4>
      </vt:variant>
    </vt:vector>
  </HeadingPairs>
  <TitlesOfParts>
    <vt:vector size="34" baseType="lpstr">
      <vt:lpstr>Motiv systému Office</vt:lpstr>
      <vt:lpstr>Prezentace aplikace PowerPoint</vt:lpstr>
      <vt:lpstr>Prezentace aplikace PowerPoint</vt:lpstr>
      <vt:lpstr>Prezentace aplikace PowerPoint</vt:lpstr>
      <vt:lpstr>   1 - Jaká je role psychologie v urbanismu?  Psychologie může urbanistovi/architektovi sloužit jako pomoc a inspirace:   a) jako zdroj poznatků o potřebách člověka a společenstvích lidí    - popsaných v literatuře (odborné, ale i jiné) a umění, - zjistitelných zacíleným výzkumem  Funkční analýzy (navrhovaných) prostředí.  Hypotéza o potřebách lidí: základní potřeby lidí jsou stále stejné, jen formy jejich uspokojování se mění (jsou stále komplexnější).   Na tom, co lidé skutečně potřebují se vydělat nedá. Vydělává se na tom, co nepotřebují. Proto se toho vymýšlí čím dál více. Týká se ovšem to i architektonické tvorby.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Kostron</dc:creator>
  <cp:lastModifiedBy>Kostron</cp:lastModifiedBy>
  <cp:revision>81</cp:revision>
  <dcterms:created xsi:type="dcterms:W3CDTF">2019-04-23T06:33:57Z</dcterms:created>
  <dcterms:modified xsi:type="dcterms:W3CDTF">2019-05-25T06:33:48Z</dcterms:modified>
</cp:coreProperties>
</file>