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6" r:id="rId3"/>
    <p:sldId id="351" r:id="rId4"/>
    <p:sldId id="353" r:id="rId5"/>
    <p:sldId id="354" r:id="rId6"/>
    <p:sldId id="277" r:id="rId7"/>
    <p:sldId id="280" r:id="rId8"/>
    <p:sldId id="279" r:id="rId9"/>
    <p:sldId id="278" r:id="rId10"/>
    <p:sldId id="257" r:id="rId11"/>
    <p:sldId id="275" r:id="rId12"/>
    <p:sldId id="274" r:id="rId13"/>
    <p:sldId id="364" r:id="rId14"/>
    <p:sldId id="346" r:id="rId15"/>
    <p:sldId id="333" r:id="rId16"/>
    <p:sldId id="356" r:id="rId17"/>
    <p:sldId id="321" r:id="rId18"/>
    <p:sldId id="272" r:id="rId19"/>
    <p:sldId id="265" r:id="rId20"/>
    <p:sldId id="309" r:id="rId21"/>
    <p:sldId id="312" r:id="rId22"/>
    <p:sldId id="311" r:id="rId23"/>
    <p:sldId id="310" r:id="rId24"/>
    <p:sldId id="316" r:id="rId25"/>
    <p:sldId id="315" r:id="rId26"/>
    <p:sldId id="314" r:id="rId27"/>
    <p:sldId id="313" r:id="rId28"/>
    <p:sldId id="317" r:id="rId29"/>
    <p:sldId id="319" r:id="rId30"/>
    <p:sldId id="318" r:id="rId31"/>
    <p:sldId id="357" r:id="rId32"/>
    <p:sldId id="323" r:id="rId33"/>
    <p:sldId id="263" r:id="rId34"/>
    <p:sldId id="363" r:id="rId35"/>
    <p:sldId id="262" r:id="rId36"/>
    <p:sldId id="261" r:id="rId37"/>
    <p:sldId id="260" r:id="rId38"/>
    <p:sldId id="273" r:id="rId39"/>
    <p:sldId id="271" r:id="rId40"/>
    <p:sldId id="268" r:id="rId41"/>
    <p:sldId id="267" r:id="rId42"/>
    <p:sldId id="266" r:id="rId43"/>
    <p:sldId id="284" r:id="rId44"/>
    <p:sldId id="258" r:id="rId45"/>
    <p:sldId id="338" r:id="rId46"/>
    <p:sldId id="282" r:id="rId47"/>
    <p:sldId id="343" r:id="rId48"/>
    <p:sldId id="259" r:id="rId49"/>
    <p:sldId id="281" r:id="rId50"/>
    <p:sldId id="362" r:id="rId51"/>
    <p:sldId id="349" r:id="rId52"/>
    <p:sldId id="307" r:id="rId53"/>
    <p:sldId id="308" r:id="rId54"/>
    <p:sldId id="324" r:id="rId55"/>
    <p:sldId id="296" r:id="rId56"/>
    <p:sldId id="285" r:id="rId57"/>
    <p:sldId id="303" r:id="rId58"/>
    <p:sldId id="302" r:id="rId59"/>
    <p:sldId id="301" r:id="rId60"/>
    <p:sldId id="300" r:id="rId61"/>
    <p:sldId id="299" r:id="rId62"/>
    <p:sldId id="347" r:id="rId63"/>
    <p:sldId id="293" r:id="rId64"/>
    <p:sldId id="348" r:id="rId65"/>
    <p:sldId id="352" r:id="rId66"/>
    <p:sldId id="350" r:id="rId67"/>
    <p:sldId id="294" r:id="rId68"/>
    <p:sldId id="359" r:id="rId69"/>
    <p:sldId id="345" r:id="rId70"/>
    <p:sldId id="331" r:id="rId71"/>
    <p:sldId id="292" r:id="rId72"/>
    <p:sldId id="290" r:id="rId73"/>
    <p:sldId id="341" r:id="rId74"/>
    <p:sldId id="339" r:id="rId75"/>
    <p:sldId id="337" r:id="rId76"/>
    <p:sldId id="336" r:id="rId77"/>
    <p:sldId id="335" r:id="rId78"/>
    <p:sldId id="334" r:id="rId79"/>
    <p:sldId id="332" r:id="rId80"/>
    <p:sldId id="360" r:id="rId81"/>
    <p:sldId id="355" r:id="rId82"/>
    <p:sldId id="329" r:id="rId83"/>
    <p:sldId id="365" r:id="rId84"/>
    <p:sldId id="330" r:id="rId85"/>
    <p:sldId id="325" r:id="rId86"/>
    <p:sldId id="361" r:id="rId87"/>
    <p:sldId id="288" r:id="rId8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5" d="100"/>
          <a:sy n="85" d="100"/>
        </p:scale>
        <p:origin x="-1301" y="-82"/>
      </p:cViewPr>
      <p:guideLst>
        <p:guide orient="horz" pos="2160"/>
        <p:guide pos="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F443-7FAF-4AF5-8BCB-742D237AC164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54D1-0C1F-451F-A7D4-C49F6D371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678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F443-7FAF-4AF5-8BCB-742D237AC164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54D1-0C1F-451F-A7D4-C49F6D371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17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F443-7FAF-4AF5-8BCB-742D237AC164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54D1-0C1F-451F-A7D4-C49F6D371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180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F443-7FAF-4AF5-8BCB-742D237AC164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54D1-0C1F-451F-A7D4-C49F6D371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838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F443-7FAF-4AF5-8BCB-742D237AC164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54D1-0C1F-451F-A7D4-C49F6D371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806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F443-7FAF-4AF5-8BCB-742D237AC164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54D1-0C1F-451F-A7D4-C49F6D371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36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F443-7FAF-4AF5-8BCB-742D237AC164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54D1-0C1F-451F-A7D4-C49F6D371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39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F443-7FAF-4AF5-8BCB-742D237AC164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54D1-0C1F-451F-A7D4-C49F6D371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17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F443-7FAF-4AF5-8BCB-742D237AC164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54D1-0C1F-451F-A7D4-C49F6D371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41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F443-7FAF-4AF5-8BCB-742D237AC164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54D1-0C1F-451F-A7D4-C49F6D371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73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F443-7FAF-4AF5-8BCB-742D237AC164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54D1-0C1F-451F-A7D4-C49F6D371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90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FF443-7FAF-4AF5-8BCB-742D237AC164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654D1-0C1F-451F-A7D4-C49F6D371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234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Kostron\Pictures\2231b62578bcd2b758f4be2686bad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4624"/>
            <a:ext cx="6768752" cy="67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06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ostron\Pictures\Trapisté Nové Dvory\picture_417_5.jpg-389x3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1964"/>
            <a:ext cx="5328591" cy="679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6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ostron\Pictures\Trapisté Nové Dvory\19_Soukup_Vyrobny_Novy_Dvur_pohled_vy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7607"/>
            <a:ext cx="8784976" cy="663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9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ostron\Pictures\Trapisté Nové Dvory\Obrázek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45" y="332656"/>
            <a:ext cx="9206737" cy="619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57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27384"/>
            <a:ext cx="4536504" cy="680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7285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52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" y="41351"/>
            <a:ext cx="9036496" cy="677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7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5" y="0"/>
            <a:ext cx="5114925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07504" y="1196752"/>
            <a:ext cx="374441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Otázky pro </a:t>
            </a:r>
            <a:r>
              <a:rPr lang="cs-CZ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soubor:</a:t>
            </a:r>
            <a:endParaRPr lang="cs-CZ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4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Jak to vidíte?  </a:t>
            </a:r>
            <a:endParaRPr lang="cs-CZ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4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Jak </a:t>
            </a:r>
            <a:r>
              <a:rPr lang="cs-CZ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vás působí? </a:t>
            </a:r>
          </a:p>
          <a:p>
            <a:endParaRPr lang="cs-CZ" sz="24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Jak </a:t>
            </a:r>
            <a:r>
              <a:rPr lang="cs-CZ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byste se tam </a:t>
            </a:r>
            <a:endParaRPr lang="cs-CZ" sz="24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cítil/cítila</a:t>
            </a:r>
            <a:r>
              <a:rPr lang="cs-CZ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</a:p>
          <a:p>
            <a:endParaRPr lang="cs-CZ" sz="24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Chtěl/chtěla </a:t>
            </a:r>
            <a:r>
              <a:rPr lang="cs-CZ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byste </a:t>
            </a:r>
            <a:endParaRPr lang="cs-CZ" sz="24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tam </a:t>
            </a:r>
            <a:r>
              <a:rPr lang="cs-CZ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být?</a:t>
            </a:r>
            <a:endParaRPr lang="en-US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128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115616" y="2913528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 Bohatá struktura , pestré barvy </a:t>
            </a:r>
          </a:p>
          <a:p>
            <a:r>
              <a:rPr lang="cs-CZ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(veřejný prostor, knihovny)</a:t>
            </a:r>
            <a:endParaRPr lang="en-US" sz="2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93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ostron\Pictures\The Book Barn\baldwin-book-barn3-300x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6632"/>
            <a:ext cx="6624736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53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Kostron\Pictures\The Book Barn\Berkelouw+Book+Barn+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7826"/>
            <a:ext cx="9144000" cy="610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68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Architektura a duševní zdraví</a:t>
            </a:r>
            <a:endParaRPr lang="en-US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Vnitřní prostory, interiér</a:t>
            </a:r>
          </a:p>
          <a:p>
            <a:endParaRPr lang="cs-CZ" sz="18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1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Lubomír </a:t>
            </a:r>
            <a:r>
              <a:rPr lang="cs-CZ" sz="18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Kostroň</a:t>
            </a:r>
            <a:endParaRPr lang="en-US" sz="1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-25457"/>
            <a:ext cx="6840760" cy="683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831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8" y="188640"/>
            <a:ext cx="9018405" cy="601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353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7" y="404664"/>
            <a:ext cx="9091422" cy="6048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797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4664"/>
            <a:ext cx="9105628" cy="6057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66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7923"/>
            <a:ext cx="8928992" cy="6682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007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82286"/>
            <a:ext cx="4536503" cy="6801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134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3" y="508368"/>
            <a:ext cx="8930073" cy="5944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324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7" y="548680"/>
            <a:ext cx="9037349" cy="5760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254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79" y="836712"/>
            <a:ext cx="9228953" cy="51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7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9" y="332656"/>
            <a:ext cx="9112249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123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b="1" dirty="0" smtClean="0">
                <a:solidFill>
                  <a:srgbClr val="002060"/>
                </a:solidFill>
              </a:rPr>
              <a:t>Struktura ukázek prostoru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8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 světlo, z počátku absence struktury </a:t>
            </a:r>
            <a:endParaRPr lang="cs-CZ" sz="18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 struktura </a:t>
            </a:r>
            <a:r>
              <a:rPr lang="cs-CZ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bohatá, pestré barvy </a:t>
            </a:r>
            <a:endParaRPr lang="cs-CZ" sz="28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</a:t>
            </a:r>
            <a:r>
              <a:rPr lang="cs-CZ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cs-CZ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veřejný prostor</a:t>
            </a:r>
            <a:r>
              <a:rPr lang="cs-CZ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</a:p>
          <a:p>
            <a:r>
              <a:rPr lang="cs-CZ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 </a:t>
            </a:r>
            <a:r>
              <a:rPr lang="cs-CZ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struktura bohatá,  pestré </a:t>
            </a:r>
            <a:r>
              <a:rPr lang="cs-CZ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barvy </a:t>
            </a:r>
            <a:r>
              <a:rPr lang="cs-CZ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(obydlí) </a:t>
            </a:r>
            <a:endParaRPr lang="cs-CZ" sz="18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  struktura </a:t>
            </a:r>
            <a:r>
              <a:rPr lang="cs-CZ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bohatá,  zrušení pravoúhlosti </a:t>
            </a:r>
            <a:r>
              <a:rPr lang="cs-CZ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prostoru </a:t>
            </a:r>
            <a:r>
              <a:rPr lang="cs-CZ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pestré </a:t>
            </a:r>
            <a:r>
              <a:rPr lang="cs-CZ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barvy </a:t>
            </a:r>
            <a:endParaRPr lang="cs-CZ" sz="18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  temno, potlačení </a:t>
            </a:r>
            <a:r>
              <a:rPr lang="cs-CZ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struktury i barevnosti </a:t>
            </a:r>
            <a:endParaRPr lang="en-US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endParaRPr lang="en-US" sz="1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49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6655"/>
            <a:ext cx="8928991" cy="594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748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5" y="-2323"/>
            <a:ext cx="5114925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79512" y="1484784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Otázky pro soubor </a:t>
            </a:r>
            <a:r>
              <a:rPr lang="cs-CZ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2:</a:t>
            </a:r>
            <a:endParaRPr lang="cs-CZ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Jak to vidíte?  </a:t>
            </a:r>
          </a:p>
          <a:p>
            <a:endParaRPr lang="cs-CZ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Jak na vás působí? </a:t>
            </a:r>
          </a:p>
          <a:p>
            <a:endParaRPr lang="cs-CZ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Jak byste se tam </a:t>
            </a:r>
            <a:endParaRPr lang="cs-CZ" sz="24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cítil/cítila</a:t>
            </a:r>
            <a:r>
              <a:rPr lang="cs-CZ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</a:p>
          <a:p>
            <a:endParaRPr lang="cs-CZ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Chtěl/chtěla </a:t>
            </a:r>
            <a:r>
              <a:rPr lang="cs-CZ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byste </a:t>
            </a:r>
            <a:endParaRPr lang="cs-CZ" sz="24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tam </a:t>
            </a:r>
            <a:r>
              <a:rPr lang="cs-CZ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být?</a:t>
            </a:r>
            <a:endParaRPr lang="en-US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4000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467544" y="2951946"/>
            <a:ext cx="8208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arabicPlain" startAt="3"/>
            </a:pPr>
            <a:r>
              <a:rPr lang="cs-CZ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struktura bohatá,  pestré  barvy  </a:t>
            </a:r>
          </a:p>
          <a:p>
            <a:pPr algn="ctr"/>
            <a:r>
              <a:rPr lang="cs-CZ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(obydlí )  </a:t>
            </a:r>
            <a:endParaRPr lang="en-US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05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3573"/>
            <a:ext cx="5400600" cy="6821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844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52"/>
            <a:ext cx="4499992" cy="674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19" y="-16024"/>
            <a:ext cx="4514291" cy="6783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80776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570" y="73034"/>
            <a:ext cx="5268742" cy="679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53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628"/>
            <a:ext cx="9036496" cy="677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418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505"/>
            <a:ext cx="5472608" cy="6822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636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Kostron\Pictures\The Book Barn\book-barn-interior-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0628"/>
            <a:ext cx="8856984" cy="664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65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Kostron\Pictures\The Book Barn\nbb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" y="116632"/>
            <a:ext cx="9025003" cy="67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17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71600" y="836712"/>
            <a:ext cx="741682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Otázky pro soubory  obrázků 1 - 5:</a:t>
            </a:r>
          </a:p>
          <a:p>
            <a:endParaRPr lang="cs-CZ" sz="28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Jak to vidíte:  </a:t>
            </a:r>
          </a:p>
          <a:p>
            <a:endParaRPr lang="cs-CZ" sz="28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Jak na vás působí? </a:t>
            </a:r>
          </a:p>
          <a:p>
            <a:r>
              <a:rPr lang="cs-CZ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cs-CZ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</a:t>
            </a:r>
            <a:r>
              <a:rPr lang="cs-CZ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 byste se tam cítil / cítila? </a:t>
            </a:r>
          </a:p>
          <a:p>
            <a:endParaRPr lang="cs-CZ" sz="28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Chtěl / chtěla byste tam být?</a:t>
            </a:r>
          </a:p>
          <a:p>
            <a:endParaRPr lang="cs-CZ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Odpověď :     ANO – NE </a:t>
            </a:r>
            <a:endParaRPr lang="en-US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764703"/>
            <a:ext cx="4855504" cy="485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7082"/>
            <a:ext cx="3923928" cy="4849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049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Kostron\Pictures\The Book Barn\f00790c58d50e1c172388420c245ed4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56" y="476672"/>
            <a:ext cx="8912688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17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Kostron\Pictures\The Book Barn\shakespeareandco_3_1104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8905615" cy="591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57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047" y="332656"/>
            <a:ext cx="9152419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423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5"/>
            <a:ext cx="9094372" cy="6081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609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7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038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3" y="384586"/>
            <a:ext cx="9113847" cy="60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00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5229"/>
            <a:ext cx="4464496" cy="686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215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11670"/>
            <a:ext cx="5049167" cy="68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978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123728" y="3068960"/>
            <a:ext cx="5112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 (téměř) žádná struktura,       žádné barvy</a:t>
            </a:r>
            <a:endParaRPr lang="en-US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76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5" y="20637"/>
            <a:ext cx="5114925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07504" y="1351508"/>
            <a:ext cx="374441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Otázky pro </a:t>
            </a:r>
            <a:r>
              <a:rPr lang="cs-CZ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3.soubor:</a:t>
            </a:r>
            <a:endParaRPr lang="cs-CZ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Jak to vidíte?  </a:t>
            </a:r>
          </a:p>
          <a:p>
            <a:endParaRPr lang="cs-CZ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Jak na vás působí? </a:t>
            </a:r>
          </a:p>
          <a:p>
            <a:endParaRPr lang="cs-CZ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Jak byste se tam </a:t>
            </a:r>
          </a:p>
          <a:p>
            <a:r>
              <a:rPr lang="cs-CZ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cítil/cítila? </a:t>
            </a:r>
          </a:p>
          <a:p>
            <a:endParaRPr lang="cs-CZ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Chtěl/chtěla byste </a:t>
            </a:r>
          </a:p>
          <a:p>
            <a:r>
              <a:rPr lang="cs-CZ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tam být?</a:t>
            </a:r>
            <a:endParaRPr lang="en-US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8112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597532" y="2736502"/>
            <a:ext cx="6480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 struktura bohatá s křivkami   </a:t>
            </a:r>
          </a:p>
          <a:p>
            <a:r>
              <a:rPr lang="cs-CZ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a pestré barvy</a:t>
            </a:r>
            <a:endParaRPr lang="en-US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7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620713"/>
            <a:ext cx="8450263" cy="561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950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06" y="188640"/>
            <a:ext cx="9155298" cy="6083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72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907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6" y="188640"/>
            <a:ext cx="9154547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40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10654"/>
            <a:ext cx="8712968" cy="685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29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7" y="397580"/>
            <a:ext cx="8977865" cy="598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864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-27384"/>
            <a:ext cx="5164038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205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4536504" cy="6806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736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951" y="57218"/>
            <a:ext cx="5083329" cy="6800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051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119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65" y="211347"/>
            <a:ext cx="9176265" cy="64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864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ostron\Pictures\Obráze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" y="44624"/>
            <a:ext cx="90765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59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658"/>
            <a:ext cx="9144000" cy="621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689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ostron\Pictures\Obrázek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36824" cy="637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8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76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ostron\Pictures\tumblr_mkszfewNrD1rb6373o1_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06" y="0"/>
            <a:ext cx="5449788" cy="678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10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8" y="179478"/>
            <a:ext cx="9131112" cy="648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643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5" y="50853"/>
            <a:ext cx="5114925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51520" y="1340768"/>
            <a:ext cx="367240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Otázky pro </a:t>
            </a:r>
            <a:r>
              <a:rPr lang="cs-CZ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soubor:</a:t>
            </a:r>
            <a:endParaRPr lang="cs-CZ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Jak to vidíte?  </a:t>
            </a:r>
          </a:p>
          <a:p>
            <a:endParaRPr lang="cs-CZ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Jak na vás působí? </a:t>
            </a:r>
          </a:p>
          <a:p>
            <a:endParaRPr lang="cs-CZ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Jak byste se tam </a:t>
            </a:r>
          </a:p>
          <a:p>
            <a:r>
              <a:rPr lang="cs-CZ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cítil/cítila? </a:t>
            </a:r>
          </a:p>
          <a:p>
            <a:endParaRPr lang="cs-CZ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Chtěl/chtěla byste </a:t>
            </a:r>
          </a:p>
          <a:p>
            <a:r>
              <a:rPr lang="cs-CZ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tam být?</a:t>
            </a:r>
            <a:endParaRPr lang="en-US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2819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899592" y="3284984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  temno, potlačení struktury i barev</a:t>
            </a:r>
            <a:endParaRPr lang="en-US" sz="2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73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5250"/>
            <a:ext cx="4968552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66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04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1" y="383295"/>
            <a:ext cx="4743446" cy="5950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35317"/>
            <a:ext cx="3888432" cy="584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496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126" y="20621"/>
            <a:ext cx="5112568" cy="68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765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810" y="1992630"/>
            <a:ext cx="4564380" cy="287274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5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48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6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0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4884"/>
            <a:ext cx="9036496" cy="670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8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9" y="0"/>
            <a:ext cx="91568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5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931"/>
            <a:ext cx="9144000" cy="501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4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0915"/>
            <a:ext cx="5040560" cy="66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97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1329368"/>
            <a:ext cx="36004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Otázky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 </a:t>
            </a:r>
            <a:r>
              <a:rPr lang="cs-CZ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</a:t>
            </a:r>
            <a:r>
              <a:rPr lang="en-US" sz="24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soubor</a:t>
            </a:r>
            <a:r>
              <a:rPr lang="en-US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4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Jak to vidíte?</a:t>
            </a:r>
            <a:endParaRPr lang="en-US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4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Jak</a:t>
            </a:r>
            <a:r>
              <a:rPr lang="en-US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vás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působí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</a:p>
          <a:p>
            <a:endParaRPr lang="cs-CZ" sz="24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Jak</a:t>
            </a:r>
            <a:r>
              <a:rPr lang="en-US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byste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</a:t>
            </a:r>
            <a:r>
              <a:rPr lang="en-US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tam</a:t>
            </a:r>
            <a:endParaRPr lang="cs-CZ" sz="24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cítil</a:t>
            </a:r>
            <a:r>
              <a:rPr lang="en-US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sz="24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cítila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</a:p>
          <a:p>
            <a:endParaRPr lang="cs-CZ" sz="24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Chtěl</a:t>
            </a:r>
            <a:r>
              <a:rPr lang="en-US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sz="24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chtěla</a:t>
            </a:r>
            <a:r>
              <a:rPr lang="en-US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byste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cs-CZ" sz="24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tam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být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720" y="0"/>
            <a:ext cx="5114925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837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11560" y="764704"/>
            <a:ext cx="7920880" cy="1752600"/>
          </a:xfrm>
        </p:spPr>
        <p:txBody>
          <a:bodyPr>
            <a:noAutofit/>
          </a:bodyPr>
          <a:lstStyle/>
          <a:p>
            <a:pPr algn="l"/>
            <a:endParaRPr lang="cs-CZ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cs-CZ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Obrázkům chyběl ZVUK a LIDÉ</a:t>
            </a:r>
            <a:r>
              <a:rPr lang="cs-CZ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  <a:p>
            <a:pPr algn="l"/>
            <a:endParaRPr lang="cs-CZ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cs-CZ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Není j</a:t>
            </a:r>
            <a:r>
              <a:rPr lang="en-US" sz="28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</a:t>
            </a:r>
            <a:r>
              <a:rPr lang="cs-CZ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US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en-US" sz="28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prostor</a:t>
            </a:r>
            <a:r>
              <a:rPr lang="en-US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„ideální“ pro všechny.  </a:t>
            </a:r>
          </a:p>
          <a:p>
            <a:pPr algn="l"/>
            <a:r>
              <a:rPr lang="cs-CZ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tom, co je přijatelné (průměrné), se asi shodneme</a:t>
            </a:r>
            <a:r>
              <a:rPr lang="en-US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en-US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sz="28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Zvuk</a:t>
            </a:r>
            <a:r>
              <a:rPr lang="en-US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ovlivňuje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prožitky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city,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ještě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příměji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než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zrak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l"/>
            <a:endParaRPr lang="en-US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21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184576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Prostor </a:t>
            </a:r>
            <a:r>
              <a:rPr lang="cs-CZ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jako jeviště : struktura  a děj</a:t>
            </a:r>
            <a:endParaRPr lang="en-US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4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Světy podle Karla </a:t>
            </a:r>
            <a:r>
              <a:rPr lang="cs-CZ" sz="24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Poppera</a:t>
            </a:r>
            <a:r>
              <a:rPr lang="cs-CZ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endParaRPr lang="cs-CZ" sz="24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Svět 1 - pozorovatelné hmotné, živé i neživé objekty </a:t>
            </a:r>
          </a:p>
          <a:p>
            <a:r>
              <a:rPr lang="cs-CZ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Svět 2 – naše subjektivní vnímání, intepretace, myšlení, vědomí, prožitky, řeč </a:t>
            </a:r>
          </a:p>
          <a:p>
            <a:r>
              <a:rPr lang="cs-CZ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Svět 3 – nehmotné produkty lidského ducha, představy, teorie, organizace, kultura</a:t>
            </a:r>
          </a:p>
          <a:p>
            <a:endParaRPr lang="cs-CZ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2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Jiná formulace, Edward T. </a:t>
            </a:r>
            <a:r>
              <a:rPr lang="cs-CZ" sz="28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Hall</a:t>
            </a:r>
            <a:r>
              <a:rPr lang="cs-CZ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br>
              <a:rPr lang="cs-CZ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</a:t>
            </a:r>
            <a:r>
              <a:rPr lang="cs-CZ" sz="1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cs-CZ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Hidden</a:t>
            </a:r>
            <a:r>
              <a:rPr lang="cs-CZ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Dimension</a:t>
            </a:r>
            <a:r>
              <a:rPr lang="cs-CZ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 </a:t>
            </a:r>
            <a:endParaRPr lang="en-US" sz="1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Viditelná struktura prostoru (svět 1),</a:t>
            </a:r>
          </a:p>
          <a:p>
            <a:r>
              <a:rPr lang="cs-CZ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neviditelná struktura prostoru (svět 3) :</a:t>
            </a:r>
          </a:p>
          <a:p>
            <a:pPr marL="0" indent="0">
              <a:buNone/>
            </a:pPr>
            <a:r>
              <a:rPr lang="cs-CZ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rituály, </a:t>
            </a:r>
            <a:r>
              <a:rPr lang="cs-CZ" sz="24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proxemika</a:t>
            </a:r>
            <a:r>
              <a:rPr lang="cs-CZ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(veřejný, polosoukromý,    </a:t>
            </a:r>
            <a:endParaRPr lang="cs-CZ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soukromý prostor)</a:t>
            </a:r>
          </a:p>
          <a:p>
            <a:pPr marL="0" indent="0">
              <a:buNone/>
            </a:pPr>
            <a:r>
              <a:rPr lang="cs-CZ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</a:p>
          <a:p>
            <a:pPr marL="0" indent="0">
              <a:buNone/>
            </a:pPr>
            <a:r>
              <a:rPr lang="cs-CZ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Prostoročas. Různá pojetí času: </a:t>
            </a:r>
          </a:p>
          <a:p>
            <a:pPr marL="0" indent="0">
              <a:buNone/>
            </a:pPr>
            <a:r>
              <a:rPr lang="cs-CZ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(lineární, cirkulární, subjektivní).</a:t>
            </a:r>
            <a:endParaRPr lang="en-US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58756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Zdravý a nezdravý prostor: </a:t>
            </a:r>
            <a:endParaRPr lang="en-US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8363272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20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Vždy jde o kombinaci viditelného a neviditelného. </a:t>
            </a:r>
          </a:p>
          <a:p>
            <a:pPr marL="0" indent="0">
              <a:buNone/>
            </a:pPr>
            <a:r>
              <a:rPr lang="cs-CZ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</a:p>
          <a:p>
            <a:pPr marL="0" indent="0">
              <a:buNone/>
            </a:pPr>
            <a:r>
              <a:rPr lang="cs-CZ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hmotný (svět 1) dědíme, vytváříme si sami nebo někdo pro nás.</a:t>
            </a:r>
          </a:p>
          <a:p>
            <a:pPr marL="0" indent="0">
              <a:buNone/>
            </a:pPr>
            <a:endParaRPr lang="cs-CZ" sz="20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Významy si do objektů promítáme a „vnášíme“ sami </a:t>
            </a:r>
          </a:p>
          <a:p>
            <a:pPr marL="0" indent="0">
              <a:buNone/>
            </a:pPr>
            <a:r>
              <a:rPr lang="cs-CZ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(procesy světa 2). </a:t>
            </a:r>
          </a:p>
          <a:p>
            <a:pPr marL="0" indent="0">
              <a:buNone/>
            </a:pPr>
            <a:endParaRPr lang="cs-CZ" sz="2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Neviditelný svět 3  je zřejmý jen nám nebo těm, kdo sdílí naši kulturu.  </a:t>
            </a:r>
            <a:endParaRPr lang="cs-CZ" sz="2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cs-CZ" sz="20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 tedy od prostoru čekáme?   Co s tím?</a:t>
            </a:r>
            <a:endParaRPr lang="en-US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52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63588" y="548680"/>
            <a:ext cx="75248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0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0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Poznat a pojmenovat si, co </a:t>
            </a:r>
            <a:r>
              <a:rPr lang="cs-CZ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 nedělá </a:t>
            </a:r>
            <a:r>
              <a:rPr lang="cs-CZ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dobře </a:t>
            </a:r>
          </a:p>
          <a:p>
            <a:r>
              <a:rPr lang="cs-CZ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(- jak se mísí objekty světa 1 s obsahy světa 3 ?</a:t>
            </a:r>
          </a:p>
          <a:p>
            <a:r>
              <a:rPr lang="cs-CZ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dělám to jen já nebo ty světy míchá i někdo další ?).  </a:t>
            </a:r>
          </a:p>
          <a:p>
            <a:r>
              <a:rPr lang="cs-CZ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cs-CZ" sz="20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cs-CZ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Máme vědět, kde </a:t>
            </a:r>
            <a:r>
              <a:rPr lang="cs-CZ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</a:t>
            </a:r>
            <a:r>
              <a:rPr lang="cs-CZ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„moje místo“;  potřeba svého území (zoopsychologie</a:t>
            </a:r>
            <a:r>
              <a:rPr lang="cs-CZ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  <a:endParaRPr lang="cs-CZ" sz="2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r>
              <a:rPr lang="cs-CZ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Prostor světa 1 upravit (mnoho věcí? Krámy vyhodit, </a:t>
            </a:r>
          </a:p>
          <a:p>
            <a:r>
              <a:rPr lang="cs-CZ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vyhýbat </a:t>
            </a:r>
            <a:r>
              <a:rPr lang="cs-CZ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mu, poradit se </a:t>
            </a:r>
            <a:r>
              <a:rPr lang="cs-CZ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  někým).</a:t>
            </a:r>
          </a:p>
          <a:p>
            <a:endParaRPr lang="cs-CZ" sz="20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 Prostor světa 3 (příliš plná „hlava“?) „vyčistit“, přeladit se, „dobít baterky“.   </a:t>
            </a:r>
            <a:endParaRPr lang="cs-CZ" sz="2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0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0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50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11560" y="797510"/>
            <a:ext cx="813690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4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Zdravý</a:t>
            </a:r>
            <a:r>
              <a:rPr lang="en-US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prostor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dobře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umožňovat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dělat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tam to, </a:t>
            </a:r>
          </a:p>
          <a:p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chceme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a co od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něj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čekáme</a:t>
            </a:r>
            <a:r>
              <a:rPr lang="en-US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4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</a:t>
            </a:r>
            <a:r>
              <a:rPr lang="en-US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umožňovat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změny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přizpůsobování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světa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podle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měnících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potřeb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cs-CZ" sz="24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4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Nedělat </a:t>
            </a:r>
            <a:r>
              <a:rPr lang="cs-CZ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„dietní chyby“ – přiměřenost a </a:t>
            </a:r>
            <a:r>
              <a:rPr lang="cs-CZ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střídání.</a:t>
            </a:r>
          </a:p>
          <a:p>
            <a:endParaRPr lang="cs-CZ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sz="3200" b="1" dirty="0" err="1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bčas</a:t>
            </a:r>
            <a:r>
              <a:rPr lang="en-US" sz="32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uvolnit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a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udělat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něco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nečekaného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5522887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427044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495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61913"/>
            <a:ext cx="4968551" cy="673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168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</TotalTime>
  <Words>635</Words>
  <Application>Microsoft Office PowerPoint</Application>
  <PresentationFormat>Předvádění na obrazovce (4:3)</PresentationFormat>
  <Paragraphs>148</Paragraphs>
  <Slides>87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87</vt:i4>
      </vt:variant>
    </vt:vector>
  </HeadingPairs>
  <TitlesOfParts>
    <vt:vector size="88" baseType="lpstr">
      <vt:lpstr>Motiv systému Office</vt:lpstr>
      <vt:lpstr>Prezentace aplikace PowerPoint</vt:lpstr>
      <vt:lpstr>Architektura a duševní zdraví</vt:lpstr>
      <vt:lpstr>Struktura ukázek prostoru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Jiná formulace, Edward T. Hall: „The Hidden Dimension“ </vt:lpstr>
      <vt:lpstr>Zdravý a nezdravý prostor: 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Architektura a duševní zdraví</dc:title>
  <dc:creator>Kostron</dc:creator>
  <cp:lastModifiedBy>Kostron</cp:lastModifiedBy>
  <cp:revision>53</cp:revision>
  <dcterms:created xsi:type="dcterms:W3CDTF">2019-03-15T06:38:33Z</dcterms:created>
  <dcterms:modified xsi:type="dcterms:W3CDTF">2019-03-31T09:09:38Z</dcterms:modified>
</cp:coreProperties>
</file>