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9"/>
  </p:notesMasterIdLst>
  <p:sldIdLst>
    <p:sldId id="256" r:id="rId4"/>
    <p:sldId id="263" r:id="rId5"/>
    <p:sldId id="257" r:id="rId6"/>
    <p:sldId id="264" r:id="rId7"/>
    <p:sldId id="281" r:id="rId8"/>
    <p:sldId id="282" r:id="rId9"/>
    <p:sldId id="283" r:id="rId10"/>
    <p:sldId id="265" r:id="rId11"/>
    <p:sldId id="260" r:id="rId12"/>
    <p:sldId id="276" r:id="rId13"/>
    <p:sldId id="284" r:id="rId14"/>
    <p:sldId id="278" r:id="rId15"/>
    <p:sldId id="280" r:id="rId16"/>
    <p:sldId id="285" r:id="rId17"/>
    <p:sldId id="26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5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3232-92D4-4EC3-9847-3281C884B49B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D579-B2DA-4740-AEE2-820DE1F1E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1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21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7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86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0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51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7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od toho čekají oni? Sednout si v kroužku, vypsat na tabuli nápady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Předmět hlavně pro končící bakaláře! 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 předmětu je naučit studenty provést diagnostiku pracovního procesu v HR a aplikovat poznatky z psychologických teorií a psychologie práce v oblasti HR tak, aby mohlo dojít ke zlepšení daného procesu.</a:t>
            </a:r>
            <a:endParaRPr lang="cs-CZ" i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Zdůraznit: Hlavně to řešte včas!!!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1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8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8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3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Kritéria: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relevance zvolených pracovních procesů (1b)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prezentace obsahuje, co obsahovat má (2b)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argumenty ohledně procesů a časové dotace dávají smysl (4b)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prezentace je na dostatečné grafické a formální úrovni (2b)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splnění časového limitu (1b)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7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6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9E079-B7C4-4018-996A-7A94413A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1AFCE-8D7D-41D7-BE92-ADC63E13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D4E36-D048-454C-831B-CA6D124B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5871F-4212-4EB9-A2EE-06E9298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94835-93DF-4B5A-90D6-E649F3D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2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A751-051C-468E-B295-5D274B1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45F8BF-2D58-4935-BF98-59573412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AEF92-360B-45E3-A594-9D755E8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15A4-6E1F-4352-98B5-AE69517A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773854-DDF4-4DC4-BA83-E9F3BD0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85375-6638-4BB9-902D-CB76488DB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8633C6-66A4-438B-A3EB-161A8161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40D71-F0D8-4B92-83B6-B3C0E639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0D861-403F-4D98-86DC-3000FB3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10E8C-6849-4ECE-973E-B47686B5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3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95761" y="998537"/>
            <a:ext cx="1904999" cy="365125"/>
          </a:xfrm>
        </p:spPr>
        <p:txBody>
          <a:bodyPr/>
          <a:lstStyle/>
          <a:p>
            <a:fld id="{78C94063-DF36-4330-A365-08DA1FA5B7D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custData r:id="rId1"/>
            </p:custDataLst>
          </p:nvPr>
        </p:nvSpPr>
        <p:spPr>
          <a:xfrm rot="16200000">
            <a:off x="-1333962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3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3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72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AB6AF-EAE0-4395-AE36-2EBA6C1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B6705-AD95-468D-9F4C-6E7E946A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738DFC-3B10-48C1-8BF3-401A5B26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37D769-FB85-41BB-9893-E96FDCB2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9BCD8-590B-419C-A909-91ADFDB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7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A322F-FD5B-44D4-89E7-5A18BEBA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4104B0-0244-4FEE-85AF-26B5D810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318D8-8224-488B-A612-D7D0588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4B453-C256-46CF-9DE8-CEBE8C50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D4083-E215-43FE-8D31-7A693BF7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DF5-278E-47F4-94FF-8EA7CA9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6AE64-79C5-4062-87D5-578A9309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95472A-9D0F-4FE0-9556-9AD39811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BB1C9-B6E0-4B4A-9976-8876E1EE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5762C-D05C-4E0C-B800-F6D84348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E24B7A-0486-4CFC-A7F4-CCFBC0D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242B5-6180-4BBA-99E0-B8C3B33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09EA03-45B3-46C1-985E-3DE2CA9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D9603A-5984-46FF-A8D5-8F6C24E4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9E5D9-91CE-47FE-A1EE-3BF4BF93D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DABD118-688D-43DE-87B3-1AD4C5A89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A81C3-D0F6-4C37-94CD-8226D21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6012CE-706A-47E1-AC74-DF58C5F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ED0D1E-F5B6-4F34-87DE-67CF3F0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7DCB-B577-4156-85BF-995462A6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F45A77-E6BF-42C0-B840-BC3E298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FE431-4839-4308-B776-7658095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609FA4-313D-4EF3-A74F-1134FCC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71AEF4-5BE5-4505-83D6-E1514181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02B9A6-09C2-4359-8D52-2E9287EA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12418-312A-40C2-B5FA-720D189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940D9-836D-439C-AEB1-C6E7BA6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03CA2-97C2-464E-973C-177C0C02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2F791C-284F-4867-9FF0-9EED05DB1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CAE305-041F-4126-9695-42BA9776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FC5B1-C388-4022-BA17-770DDB7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62C6E4-4507-487D-B761-3DF9125C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5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E2413-8BED-432E-8F39-CBD17016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23CD03-F63E-4573-9CBD-FE5C0954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65FDC6-433A-4247-BA9D-829B9F28F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DEE1E-CD51-429C-922D-2B740792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49BA2-FC33-4DAF-B462-439E4CA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EFFC3-E5AB-48DD-A7DA-B64406E3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9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61378B-0B24-4FCE-9A55-2B631CC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E4CF3A-3147-4CE3-B429-6E7C78AB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46CD85-5242-47CD-8830-21E8A9C6F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3080-7DE6-4722-A2D8-D8422CF628A9}" type="datetimeFigureOut">
              <a:rPr lang="cs-CZ" smtClean="0"/>
              <a:t>8. 10. 2020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EF89D-962F-4068-9825-CA1A2976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B9277-AEE8-4FF1-82A1-23DFE4D5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kEhXKDRaz8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9845839" cy="4041648"/>
          </a:xfrm>
        </p:spPr>
        <p:txBody>
          <a:bodyPr/>
          <a:lstStyle/>
          <a:p>
            <a:r>
              <a:rPr lang="cs-CZ" sz="2000" dirty="0">
                <a:solidFill>
                  <a:srgbClr val="00897E"/>
                </a:solidFill>
              </a:rPr>
              <a:t>  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Úvodní seminář</a:t>
            </a:r>
            <a:br>
              <a:rPr lang="cs-CZ" dirty="0">
                <a:solidFill>
                  <a:srgbClr val="00897E"/>
                </a:solidFill>
              </a:rPr>
            </a:br>
            <a:endParaRPr lang="cs-CZ" sz="2000" dirty="0">
              <a:solidFill>
                <a:srgbClr val="00897E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3547" y="4592780"/>
            <a:ext cx="9418320" cy="169164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</p:spTree>
    <p:extLst>
      <p:ext uri="{BB962C8B-B14F-4D97-AF65-F5344CB8AC3E}">
        <p14:creationId xmlns:p14="http://schemas.microsoft.com/office/powerpoint/2010/main" val="360807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Psycholog na HR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kde všude v pracovních procesech lze zužitkovat psychologické znalosti a dovednosti.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Uvažujte u procesů i o jednotlivých činnostech či podoblastech.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4E7F66-D4C2-40DF-B30B-4FFD035D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0000" l="9524" r="89881">
                        <a14:foregroundMark x1="50000" y1="62500" x2="50000" y2="62500"/>
                        <a14:foregroundMark x1="40476" y1="17857" x2="40476" y2="17857"/>
                        <a14:foregroundMark x1="30357" y1="14286" x2="62500" y2="10179"/>
                        <a14:foregroundMark x1="62500" y1="10179" x2="66667" y2="8750"/>
                        <a14:foregroundMark x1="48810" y1="3929" x2="48810" y2="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823" y="1415097"/>
            <a:ext cx="643994" cy="1866884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3D9E7ACA-E94C-4848-B3C1-56CD8205F1A0}"/>
              </a:ext>
            </a:extLst>
          </p:cNvPr>
          <p:cNvSpPr/>
          <p:nvPr/>
        </p:nvSpPr>
        <p:spPr>
          <a:xfrm>
            <a:off x="2168570" y="3883742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Recruitment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HR marketing</a:t>
            </a:r>
          </a:p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Head-hunting</a:t>
            </a:r>
            <a:endParaRPr lang="cs-CZ" sz="240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B9E964B-07AE-4881-81D0-A138036B2B72}"/>
              </a:ext>
            </a:extLst>
          </p:cNvPr>
          <p:cNvSpPr/>
          <p:nvPr/>
        </p:nvSpPr>
        <p:spPr>
          <a:xfrm>
            <a:off x="4531496" y="3883742"/>
            <a:ext cx="402065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Nábor &amp; Výběr</a:t>
            </a: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On-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boarding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/>
              <a:t>Rozvoj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252538" indent="-173038">
              <a:buFontTx/>
              <a:buChar char="-"/>
            </a:pPr>
            <a:r>
              <a:rPr lang="cs-CZ" sz="2000" dirty="0"/>
              <a:t>talent </a:t>
            </a:r>
            <a:r>
              <a:rPr lang="cs-CZ" sz="2000" dirty="0" err="1"/>
              <a:t>mgmt</a:t>
            </a:r>
            <a:endParaRPr lang="cs-CZ" sz="2000" dirty="0"/>
          </a:p>
          <a:p>
            <a:pPr marL="1252538" indent="-173038">
              <a:buFontTx/>
              <a:buChar char="-"/>
            </a:pPr>
            <a:r>
              <a:rPr lang="cs-CZ" sz="2000" dirty="0"/>
              <a:t>plán nástupů</a:t>
            </a:r>
          </a:p>
          <a:p>
            <a:pPr marL="174625" algn="ctr"/>
            <a:r>
              <a:rPr lang="cs-CZ" sz="2400" dirty="0" err="1"/>
              <a:t>Compensation</a:t>
            </a:r>
            <a:r>
              <a:rPr lang="cs-CZ" sz="2400" dirty="0"/>
              <a:t> &amp; </a:t>
            </a:r>
            <a:r>
              <a:rPr lang="cs-CZ" sz="2400" dirty="0" err="1"/>
              <a:t>Benefits</a:t>
            </a:r>
            <a:endParaRPr lang="cs-CZ" sz="2400" dirty="0"/>
          </a:p>
          <a:p>
            <a:pPr marL="174625" algn="ctr"/>
            <a:r>
              <a:rPr lang="cs-CZ" sz="2400" dirty="0"/>
              <a:t>Hodnocení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74625" algn="ctr"/>
            <a:r>
              <a:rPr lang="cs-CZ" sz="2400" dirty="0"/>
              <a:t>Péče o zaměstnance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7748185-BA41-4CEE-BD73-BED221187EDB}"/>
              </a:ext>
            </a:extLst>
          </p:cNvPr>
          <p:cNvSpPr/>
          <p:nvPr/>
        </p:nvSpPr>
        <p:spPr>
          <a:xfrm>
            <a:off x="8991923" y="388374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Poradenství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C000B911-5CD8-457D-8898-D647EE162314}"/>
              </a:ext>
            </a:extLst>
          </p:cNvPr>
          <p:cNvSpPr/>
          <p:nvPr/>
        </p:nvSpPr>
        <p:spPr>
          <a:xfrm>
            <a:off x="2168569" y="3883742"/>
            <a:ext cx="2236495" cy="4615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49CD313D-9EB0-48D5-88EA-6A5DC5626C5F}"/>
              </a:ext>
            </a:extLst>
          </p:cNvPr>
          <p:cNvSpPr/>
          <p:nvPr/>
        </p:nvSpPr>
        <p:spPr>
          <a:xfrm>
            <a:off x="2191514" y="4345337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BE00133-0306-4417-9276-6429865ADB6B}"/>
              </a:ext>
            </a:extLst>
          </p:cNvPr>
          <p:cNvSpPr/>
          <p:nvPr/>
        </p:nvSpPr>
        <p:spPr>
          <a:xfrm>
            <a:off x="2221211" y="4708073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83FCA602-4B38-4D53-BD43-5A0D10F6DC2E}"/>
              </a:ext>
            </a:extLst>
          </p:cNvPr>
          <p:cNvSpPr/>
          <p:nvPr/>
        </p:nvSpPr>
        <p:spPr>
          <a:xfrm>
            <a:off x="5387333" y="3992468"/>
            <a:ext cx="2343986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A371D9EF-77F2-439F-982F-BF716F507286}"/>
              </a:ext>
            </a:extLst>
          </p:cNvPr>
          <p:cNvSpPr/>
          <p:nvPr/>
        </p:nvSpPr>
        <p:spPr>
          <a:xfrm>
            <a:off x="5494823" y="4367041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41B16EFC-4DDC-4895-8A2B-6F059CA71ADB}"/>
              </a:ext>
            </a:extLst>
          </p:cNvPr>
          <p:cNvSpPr/>
          <p:nvPr/>
        </p:nvSpPr>
        <p:spPr>
          <a:xfrm>
            <a:off x="5448933" y="4708072"/>
            <a:ext cx="2236495" cy="93355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4BD94D6C-AD35-43D8-964C-95989E946820}"/>
              </a:ext>
            </a:extLst>
          </p:cNvPr>
          <p:cNvSpPr/>
          <p:nvPr/>
        </p:nvSpPr>
        <p:spPr>
          <a:xfrm>
            <a:off x="4764046" y="5590976"/>
            <a:ext cx="3788102" cy="4374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A11E7D04-3B43-4BA2-B993-36F0CA10F966}"/>
              </a:ext>
            </a:extLst>
          </p:cNvPr>
          <p:cNvSpPr/>
          <p:nvPr/>
        </p:nvSpPr>
        <p:spPr>
          <a:xfrm>
            <a:off x="5372443" y="6065707"/>
            <a:ext cx="2530586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9B90FB12-2DA6-4B66-9351-2E6B0CC48844}"/>
              </a:ext>
            </a:extLst>
          </p:cNvPr>
          <p:cNvSpPr/>
          <p:nvPr/>
        </p:nvSpPr>
        <p:spPr>
          <a:xfrm>
            <a:off x="5101575" y="6403076"/>
            <a:ext cx="3031043" cy="35281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F58CC238-F930-4D97-8C1F-623374095DA5}"/>
              </a:ext>
            </a:extLst>
          </p:cNvPr>
          <p:cNvSpPr/>
          <p:nvPr/>
        </p:nvSpPr>
        <p:spPr>
          <a:xfrm>
            <a:off x="8820408" y="3986136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Psycholog na HR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4E7F66-D4C2-40DF-B30B-4FFD035D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0000" l="9524" r="89881">
                        <a14:foregroundMark x1="50000" y1="62500" x2="50000" y2="62500"/>
                        <a14:foregroundMark x1="40476" y1="17857" x2="40476" y2="17857"/>
                        <a14:foregroundMark x1="30357" y1="14286" x2="62500" y2="10179"/>
                        <a14:foregroundMark x1="62500" y1="10179" x2="66667" y2="8750"/>
                        <a14:foregroundMark x1="48810" y1="3929" x2="48810" y2="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823" y="1415097"/>
            <a:ext cx="643994" cy="1866884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DBF87AC-D0E5-4A8A-8C99-F1F9BF440103}"/>
              </a:ext>
            </a:extLst>
          </p:cNvPr>
          <p:cNvCxnSpPr>
            <a:cxnSpLocks/>
          </p:cNvCxnSpPr>
          <p:nvPr/>
        </p:nvCxnSpPr>
        <p:spPr>
          <a:xfrm>
            <a:off x="6541820" y="3281981"/>
            <a:ext cx="0" cy="506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AA492EA-775E-421A-9DD3-E094BFE40086}"/>
              </a:ext>
            </a:extLst>
          </p:cNvPr>
          <p:cNvCxnSpPr>
            <a:cxnSpLocks/>
          </p:cNvCxnSpPr>
          <p:nvPr/>
        </p:nvCxnSpPr>
        <p:spPr>
          <a:xfrm>
            <a:off x="3287486" y="3535105"/>
            <a:ext cx="6651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784228A-4CE0-4108-B80B-C3D42357249A}"/>
              </a:ext>
            </a:extLst>
          </p:cNvPr>
          <p:cNvCxnSpPr>
            <a:cxnSpLocks/>
          </p:cNvCxnSpPr>
          <p:nvPr/>
        </p:nvCxnSpPr>
        <p:spPr>
          <a:xfrm>
            <a:off x="3287486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0939A6F3-C764-4B67-AB3F-CB2BD51D5CC9}"/>
              </a:ext>
            </a:extLst>
          </p:cNvPr>
          <p:cNvCxnSpPr>
            <a:cxnSpLocks/>
          </p:cNvCxnSpPr>
          <p:nvPr/>
        </p:nvCxnSpPr>
        <p:spPr>
          <a:xfrm>
            <a:off x="9938657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>
            <a:extLst>
              <a:ext uri="{FF2B5EF4-FFF2-40B4-BE49-F238E27FC236}">
                <a16:creationId xmlns:a16="http://schemas.microsoft.com/office/drawing/2014/main" id="{3D9E7ACA-E94C-4848-B3C1-56CD8205F1A0}"/>
              </a:ext>
            </a:extLst>
          </p:cNvPr>
          <p:cNvSpPr/>
          <p:nvPr/>
        </p:nvSpPr>
        <p:spPr>
          <a:xfrm>
            <a:off x="2168570" y="3883742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Recruitment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HR marketing</a:t>
            </a:r>
          </a:p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Head-hunting</a:t>
            </a:r>
            <a:endParaRPr lang="cs-CZ" sz="240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B9E964B-07AE-4881-81D0-A138036B2B72}"/>
              </a:ext>
            </a:extLst>
          </p:cNvPr>
          <p:cNvSpPr/>
          <p:nvPr/>
        </p:nvSpPr>
        <p:spPr>
          <a:xfrm>
            <a:off x="4531496" y="3883742"/>
            <a:ext cx="402065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Nábor &amp; Výběr</a:t>
            </a: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On-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boarding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/>
              <a:t>Rozvoj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252538" indent="-173038">
              <a:buFontTx/>
              <a:buChar char="-"/>
            </a:pPr>
            <a:r>
              <a:rPr lang="cs-CZ" sz="2000" dirty="0"/>
              <a:t>talent </a:t>
            </a:r>
            <a:r>
              <a:rPr lang="cs-CZ" sz="2000" dirty="0" err="1"/>
              <a:t>mgmt</a:t>
            </a:r>
            <a:endParaRPr lang="cs-CZ" sz="2000" dirty="0"/>
          </a:p>
          <a:p>
            <a:pPr marL="1252538" indent="-173038">
              <a:buFontTx/>
              <a:buChar char="-"/>
            </a:pPr>
            <a:r>
              <a:rPr lang="cs-CZ" sz="2000" dirty="0"/>
              <a:t>plán nástupů</a:t>
            </a:r>
          </a:p>
          <a:p>
            <a:pPr marL="174625" algn="ctr"/>
            <a:r>
              <a:rPr lang="cs-CZ" sz="2400" dirty="0" err="1"/>
              <a:t>Compensation</a:t>
            </a:r>
            <a:r>
              <a:rPr lang="cs-CZ" sz="2400" dirty="0"/>
              <a:t> &amp; </a:t>
            </a:r>
            <a:r>
              <a:rPr lang="cs-CZ" sz="2400" dirty="0" err="1"/>
              <a:t>Benefits</a:t>
            </a:r>
            <a:endParaRPr lang="cs-CZ" sz="2400" dirty="0"/>
          </a:p>
          <a:p>
            <a:pPr marL="174625" algn="ctr"/>
            <a:r>
              <a:rPr lang="cs-CZ" sz="2400" dirty="0"/>
              <a:t>Hodnocení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74625" algn="ctr"/>
            <a:r>
              <a:rPr lang="cs-CZ" sz="2400" dirty="0"/>
              <a:t>Péče o zaměstnance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7748185-BA41-4CEE-BD73-BED221187EDB}"/>
              </a:ext>
            </a:extLst>
          </p:cNvPr>
          <p:cNvSpPr/>
          <p:nvPr/>
        </p:nvSpPr>
        <p:spPr>
          <a:xfrm>
            <a:off x="8991923" y="388374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Poradenství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8F57569-0FD2-4D9B-92B8-D855CAB2E632}"/>
              </a:ext>
            </a:extLst>
          </p:cNvPr>
          <p:cNvGrpSpPr/>
          <p:nvPr/>
        </p:nvGrpSpPr>
        <p:grpSpPr>
          <a:xfrm>
            <a:off x="8831230" y="4864835"/>
            <a:ext cx="1192200" cy="679420"/>
            <a:chOff x="9217512" y="5044944"/>
            <a:chExt cx="1192200" cy="679420"/>
          </a:xfrm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B4FC8679-FB37-4936-BAEF-7D7A367E0BE1}"/>
                </a:ext>
              </a:extLst>
            </p:cNvPr>
            <p:cNvSpPr/>
            <p:nvPr/>
          </p:nvSpPr>
          <p:spPr>
            <a:xfrm>
              <a:off x="9217512" y="5044944"/>
              <a:ext cx="1192200" cy="679420"/>
            </a:xfrm>
            <a:prstGeom prst="ellipse">
              <a:avLst/>
            </a:prstGeom>
            <a:solidFill>
              <a:srgbClr val="0089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780682B2-8F48-4881-9D1E-B869D4038356}"/>
                </a:ext>
              </a:extLst>
            </p:cNvPr>
            <p:cNvSpPr/>
            <p:nvPr/>
          </p:nvSpPr>
          <p:spPr>
            <a:xfrm>
              <a:off x="9254128" y="5153822"/>
              <a:ext cx="1091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HRBP</a:t>
              </a:r>
            </a:p>
          </p:txBody>
        </p:sp>
      </p:grpSp>
      <p:sp>
        <p:nvSpPr>
          <p:cNvPr id="11" name="Obdélník 10">
            <a:extLst>
              <a:ext uri="{FF2B5EF4-FFF2-40B4-BE49-F238E27FC236}">
                <a16:creationId xmlns:a16="http://schemas.microsoft.com/office/drawing/2014/main" id="{76E895AD-760B-44CE-95CE-F805B7969060}"/>
              </a:ext>
            </a:extLst>
          </p:cNvPr>
          <p:cNvSpPr/>
          <p:nvPr/>
        </p:nvSpPr>
        <p:spPr>
          <a:xfrm>
            <a:off x="10569558" y="4694043"/>
            <a:ext cx="15953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Technologie</a:t>
            </a: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Výroba</a:t>
            </a:r>
          </a:p>
          <a:p>
            <a:pPr algn="ctr"/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Payroll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…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DF4F2BE-62AF-4EA4-AFEE-B177C7DA5B2B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786255" y="4345407"/>
            <a:ext cx="1044975" cy="8591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56C4861-4F52-4572-BC7E-B5F157EBA18F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722637" y="4864835"/>
            <a:ext cx="1145209" cy="3397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3740E8FA-CE5B-4A39-9713-EB135920D088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525600" y="5204546"/>
            <a:ext cx="342246" cy="5194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0973301B-EFA5-4746-872F-4B55C0BA5CE1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8461982" y="5204545"/>
            <a:ext cx="369248" cy="981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C0A38FE1-5DE8-44F1-83A6-B5347BDA5BBE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10023430" y="4910065"/>
            <a:ext cx="463560" cy="2944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817D4BB8-146B-43F5-B00E-7DEFF244F555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10023430" y="5201874"/>
            <a:ext cx="463560" cy="26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4B66198A-8912-484B-9FDE-8BCF6BE75F9D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10023430" y="5204545"/>
            <a:ext cx="463560" cy="291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AFD247DA-76D3-44D7-A7F6-D89AB1D2D465}"/>
              </a:ext>
            </a:extLst>
          </p:cNvPr>
          <p:cNvCxnSpPr>
            <a:cxnSpLocks/>
          </p:cNvCxnSpPr>
          <p:nvPr/>
        </p:nvCxnSpPr>
        <p:spPr>
          <a:xfrm>
            <a:off x="10023430" y="5204545"/>
            <a:ext cx="463560" cy="490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HR Business </a:t>
            </a:r>
            <a:r>
              <a:rPr lang="cs-CZ" b="1" dirty="0" err="1">
                <a:solidFill>
                  <a:srgbClr val="00897E"/>
                </a:solidFill>
                <a:latin typeface="Sylfaen" panose="010A0502050306030303" pitchFamily="18" charset="0"/>
              </a:rPr>
              <a:t>Partnership</a:t>
            </a:r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 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Online médium 9" title="Dee Jas, HR Business Partner, BBC">
            <a:hlinkClick r:id="" action="ppaction://media"/>
            <a:extLst>
              <a:ext uri="{FF2B5EF4-FFF2-40B4-BE49-F238E27FC236}">
                <a16:creationId xmlns:a16="http://schemas.microsoft.com/office/drawing/2014/main" id="{D563CC84-BFC0-4BA3-BF1D-88628EC944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01636" y="1519670"/>
            <a:ext cx="8252876" cy="46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– ZŠ Na Okraji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skupiny po 3–4 studentech.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následující případovou studii o určitých procesech v jedné základní škole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Pokuste se společně zodpovědět otázky pod popisem situace na ZŠ.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 nejen nad procesem jako takovým, ale i nad konkrétním uvedením inzerátu pod otázkami.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Týmový projekt – volba firem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 nad firmou, kterou znáte a ke která máte dost blízko, abyste se do ní nebo alespoň k němu z ní mohli se svým týmem.</a:t>
            </a:r>
          </a:p>
          <a:p>
            <a:pPr lvl="2">
              <a:buClr>
                <a:srgbClr val="6F6F74"/>
              </a:buClr>
            </a:pPr>
            <a:r>
              <a:rPr lang="cs-CZ" sz="18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Berte v potaz situaci ohledně COVID!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týmy a domluvte, které firmy by nejvíc stálo za to zkusit.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Studentům, kteří nemají za sebou či souběžně PSYb1110 doporučuji rozdělit se mezi ostatní.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Studenty pracující na HR</a:t>
            </a:r>
            <a:b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bych ideálně poprosil o totéž.</a:t>
            </a:r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2E11894-9662-4457-BBCB-CBB0636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7418" y="4204114"/>
            <a:ext cx="5132497" cy="2200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896112"/>
            <a:ext cx="9418320" cy="1399032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rgbClr val="00897E"/>
                </a:solidFill>
              </a:rPr>
              <a:t>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sz="6500" dirty="0">
                <a:solidFill>
                  <a:srgbClr val="00897E"/>
                </a:solidFill>
              </a:rPr>
              <a:t>Úvodní seminář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2424934"/>
            <a:ext cx="9418320" cy="828805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-446532" y="4212336"/>
            <a:ext cx="8592312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cs-CZ" sz="2200" b="0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Díky za pozornost!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B4FFC-661B-4DF9-85B9-B2BE1E65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0879" y="2809094"/>
            <a:ext cx="4392850" cy="33890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B4C254B-B907-403D-B915-FDBBACE4742F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BEDB264-5CB9-48B3-B89D-FAFDEF9D637A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Kam jsme se přihlásili?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14573" y="127671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7506D-B09C-4848-AE0C-69B9B392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9498" y="2188564"/>
            <a:ext cx="5706207" cy="2985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87877E3-0ABE-4B64-8A70-B008E3F04F89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DC22F91-030A-4444-A0F0-5818F9B23923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je třeba získat alespoň 60 bodů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 každé aktivity alespoň 30 %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36" name="Picture 12" descr="Business, development, list, requirement, software icon">
            <a:extLst>
              <a:ext uri="{FF2B5EF4-FFF2-40B4-BE49-F238E27FC236}">
                <a16:creationId xmlns:a16="http://schemas.microsoft.com/office/drawing/2014/main" id="{8123C966-026F-4997-AF1A-E6806430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897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43" y="3329304"/>
            <a:ext cx="3227871" cy="32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 bodů (2,5 za každý seminář)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zápočet je podmíněn 75 % docházky</a:t>
            </a:r>
            <a:endParaRPr lang="cs-CZ" sz="1800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6244AD-1B48-4C9E-A9AA-AB7C1D90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6184" y="3257798"/>
            <a:ext cx="3612690" cy="2985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písemná část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40 bodů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výběr procesu:	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do 23.10.2020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(vč.)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odevzdání: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	do 03.01.2021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(vč.)</a:t>
            </a:r>
            <a:endParaRPr lang="cs-CZ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20 bodů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proběhne: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	15.01.2021</a:t>
            </a:r>
            <a:endParaRPr lang="cs-CZ" sz="2000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2482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650AAD-D71A-4928-8DF5-71932BA4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9078" y="3533768"/>
            <a:ext cx="3612690" cy="27095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 – 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>
              <a:lnSpc>
                <a:spcPct val="100000"/>
              </a:lnSpc>
            </a:pPr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 1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vybraná organizace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zvažované procesy (současnost, prostor ke zlepšení, postoj firmy)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odhad času na diagnostiku procesu a návrhu změny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výhody a nevýhody práce na daných procesech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Písemná část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 2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28428" y="264046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6244AD-1B48-4C9E-A9AA-AB7C1D90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3654" y="3986136"/>
            <a:ext cx="2186261" cy="2609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18ECD4DC-978F-4ED3-B0D1-38B18E4EA64E}"/>
              </a:ext>
            </a:extLst>
          </p:cNvPr>
          <p:cNvSpPr/>
          <p:nvPr/>
        </p:nvSpPr>
        <p:spPr>
          <a:xfrm>
            <a:off x="7906168" y="2390738"/>
            <a:ext cx="2086820" cy="430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10 bodů, 23.10.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3674CAF2-D474-4A7D-888E-C4CC30BBD796}"/>
              </a:ext>
            </a:extLst>
          </p:cNvPr>
          <p:cNvSpPr/>
          <p:nvPr/>
        </p:nvSpPr>
        <p:spPr>
          <a:xfrm rot="8287597">
            <a:off x="7691383" y="2567215"/>
            <a:ext cx="429570" cy="5074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2BA8DEBB-F662-4CAF-B81E-00DF525DE0CE}"/>
              </a:ext>
            </a:extLst>
          </p:cNvPr>
          <p:cNvSpPr/>
          <p:nvPr/>
        </p:nvSpPr>
        <p:spPr>
          <a:xfrm>
            <a:off x="7861040" y="4178323"/>
            <a:ext cx="2086820" cy="430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30 bodů, 03.01.</a:t>
            </a: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3BB84434-C853-4741-9564-B6E46EE0FBAB}"/>
              </a:ext>
            </a:extLst>
          </p:cNvPr>
          <p:cNvSpPr/>
          <p:nvPr/>
        </p:nvSpPr>
        <p:spPr>
          <a:xfrm rot="8287597">
            <a:off x="7646255" y="4354800"/>
            <a:ext cx="429570" cy="5074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768DC727-9B9C-4F2D-BF03-646529C2F641}"/>
              </a:ext>
            </a:extLst>
          </p:cNvPr>
          <p:cNvSpPr/>
          <p:nvPr/>
        </p:nvSpPr>
        <p:spPr>
          <a:xfrm>
            <a:off x="7887904" y="5249267"/>
            <a:ext cx="2086820" cy="430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20 bodů, 15.01.</a:t>
            </a: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5C264896-F63D-4E01-A262-6B66D93A37BE}"/>
              </a:ext>
            </a:extLst>
          </p:cNvPr>
          <p:cNvSpPr/>
          <p:nvPr/>
        </p:nvSpPr>
        <p:spPr>
          <a:xfrm rot="12746630">
            <a:off x="7646256" y="5007475"/>
            <a:ext cx="429570" cy="5074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F4AE206-1F6C-4365-83C8-FABA34B423CA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1FDEE4C-BB4D-4939-B992-9AC1FD9C24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30 bodů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2 případové studie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lze použít online i </a:t>
            </a:r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offline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zdroje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proběhne: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dle domluvy</a:t>
            </a:r>
            <a:endParaRPr lang="cs-CZ" sz="2000" dirty="0"/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66C7C0F-ACD0-4315-AF42-8426C778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6" b="96054" l="4388" r="96429">
                        <a14:foregroundMark x1="12041" y1="57279" x2="91633" y2="30204"/>
                        <a14:foregroundMark x1="90102" y1="60136" x2="22347" y2="16871"/>
                        <a14:foregroundMark x1="4694" y1="65442" x2="6020" y2="14150"/>
                        <a14:foregroundMark x1="14184" y1="48571" x2="47857" y2="35374"/>
                        <a14:foregroundMark x1="47857" y1="35374" x2="57143" y2="25986"/>
                        <a14:foregroundMark x1="82143" y1="65442" x2="28367" y2="29932"/>
                        <a14:foregroundMark x1="33163" y1="68980" x2="73469" y2="45034"/>
                        <a14:foregroundMark x1="73469" y1="45034" x2="77143" y2="40816"/>
                        <a14:foregroundMark x1="60816" y1="93197" x2="60816" y2="93197"/>
                        <a14:foregroundMark x1="53980" y1="95646" x2="53980" y2="95646"/>
                        <a14:foregroundMark x1="94592" y1="69252" x2="87755" y2="28707"/>
                        <a14:foregroundMark x1="87755" y1="28707" x2="87755" y2="25306"/>
                        <a14:foregroundMark x1="92449" y1="15782" x2="11531" y2="25306"/>
                        <a14:foregroundMark x1="7857" y1="9116" x2="7857" y2="9116"/>
                        <a14:foregroundMark x1="9184" y1="29524" x2="57653" y2="17959"/>
                        <a14:foregroundMark x1="13061" y1="70340" x2="65306" y2="45034"/>
                        <a14:foregroundMark x1="20714" y1="68571" x2="59796" y2="55238"/>
                        <a14:foregroundMark x1="38980" y1="69252" x2="82347" y2="57959"/>
                        <a14:foregroundMark x1="82347" y1="57959" x2="83980" y2="56599"/>
                        <a14:foregroundMark x1="71633" y1="65442" x2="41531" y2="66803"/>
                        <a14:foregroundMark x1="73980" y1="71020" x2="36327" y2="67891"/>
                        <a14:foregroundMark x1="33673" y1="69252" x2="18061" y2="68163"/>
                        <a14:foregroundMark x1="18061" y1="68163" x2="9592" y2="51020"/>
                        <a14:foregroundMark x1="9592" y1="51020" x2="10612" y2="30884"/>
                        <a14:foregroundMark x1="10612" y1="30884" x2="20918" y2="16599"/>
                        <a14:foregroundMark x1="20918" y1="16599" x2="54082" y2="13061"/>
                        <a14:foregroundMark x1="54082" y1="13061" x2="80918" y2="17143"/>
                        <a14:foregroundMark x1="80918" y1="17143" x2="92857" y2="26667"/>
                        <a14:foregroundMark x1="92857" y1="26667" x2="94796" y2="46395"/>
                        <a14:foregroundMark x1="94796" y1="46395" x2="92449" y2="63946"/>
                        <a14:foregroundMark x1="92449" y1="63946" x2="77245" y2="69660"/>
                        <a14:foregroundMark x1="77245" y1="69660" x2="20612" y2="67483"/>
                        <a14:foregroundMark x1="20612" y1="67483" x2="15816" y2="51020"/>
                        <a14:foregroundMark x1="15816" y1="51020" x2="27143" y2="34966"/>
                        <a14:foregroundMark x1="27143" y1="34966" x2="56531" y2="26939"/>
                        <a14:foregroundMark x1="56531" y1="26939" x2="70306" y2="31020"/>
                        <a14:foregroundMark x1="70306" y1="31020" x2="58980" y2="49660"/>
                        <a14:foregroundMark x1="58980" y1="49660" x2="39082" y2="53333"/>
                        <a14:foregroundMark x1="39082" y1="53333" x2="25408" y2="49660"/>
                        <a14:foregroundMark x1="25408" y1="49660" x2="27857" y2="29932"/>
                        <a14:foregroundMark x1="27857" y1="29932" x2="42245" y2="22313"/>
                        <a14:foregroundMark x1="42245" y1="22313" x2="56939" y2="21088"/>
                        <a14:foregroundMark x1="56939" y1="21088" x2="72551" y2="21088"/>
                        <a14:foregroundMark x1="72551" y1="21088" x2="88571" y2="17687"/>
                        <a14:foregroundMark x1="88571" y1="17687" x2="11735" y2="13878"/>
                        <a14:foregroundMark x1="11735" y1="13878" x2="5714" y2="35918"/>
                        <a14:foregroundMark x1="5714" y1="35918" x2="4592" y2="57687"/>
                        <a14:foregroundMark x1="4592" y1="57687" x2="16224" y2="72109"/>
                        <a14:foregroundMark x1="16224" y1="72109" x2="70918" y2="67483"/>
                        <a14:foregroundMark x1="70918" y1="67483" x2="87245" y2="68163"/>
                        <a14:foregroundMark x1="87245" y1="68163" x2="87551" y2="46531"/>
                        <a14:foregroundMark x1="87551" y1="46531" x2="67143" y2="22177"/>
                        <a14:foregroundMark x1="67143" y1="22177" x2="16633" y2="29660"/>
                        <a14:foregroundMark x1="16633" y1="29660" x2="11224" y2="49932"/>
                        <a14:foregroundMark x1="11224" y1="49932" x2="16429" y2="30884"/>
                        <a14:foregroundMark x1="16429" y1="30884" x2="13061" y2="13741"/>
                        <a14:foregroundMark x1="13061" y1="13741" x2="27347" y2="11565"/>
                        <a14:foregroundMark x1="27347" y1="11565" x2="56633" y2="14150"/>
                        <a14:foregroundMark x1="56633" y1="14150" x2="86122" y2="11293"/>
                        <a14:foregroundMark x1="86122" y1="11293" x2="93367" y2="27755"/>
                        <a14:foregroundMark x1="93367" y1="27755" x2="88571" y2="46939"/>
                        <a14:foregroundMark x1="88571" y1="46939" x2="78673" y2="65034"/>
                        <a14:foregroundMark x1="78673" y1="65034" x2="25204" y2="69660"/>
                        <a14:foregroundMark x1="18673" y1="35238" x2="18673" y2="35238"/>
                        <a14:foregroundMark x1="12857" y1="40408" x2="34184" y2="31701"/>
                        <a14:foregroundMark x1="7041" y1="69660" x2="17347" y2="47075"/>
                        <a14:foregroundMark x1="4388" y1="73469" x2="13061" y2="45034"/>
                        <a14:foregroundMark x1="83776" y1="74966" x2="94796" y2="62313"/>
                        <a14:foregroundMark x1="94796" y1="62313" x2="96429" y2="59048"/>
                        <a14:foregroundMark x1="89796" y1="74150" x2="89796" y2="74150"/>
                        <a14:foregroundMark x1="85816" y1="73197" x2="94082" y2="71429"/>
                        <a14:foregroundMark x1="93265" y1="21497" x2="85816" y2="10612"/>
                        <a14:foregroundMark x1="51837" y1="71020" x2="35510" y2="69252"/>
                        <a14:foregroundMark x1="94796" y1="17959" x2="93265" y2="10612"/>
                        <a14:foregroundMark x1="66837" y1="9524" x2="49490" y2="13061"/>
                        <a14:foregroundMark x1="20510" y1="9524" x2="8878" y2="11565"/>
                        <a14:foregroundMark x1="52143" y1="96054" x2="52143" y2="96054"/>
                        <a14:foregroundMark x1="64286" y1="93878" x2="64286" y2="93878"/>
                        <a14:foregroundMark x1="68980" y1="91837" x2="68980" y2="91837"/>
                        <a14:backgroundMark x1="46633" y1="79184" x2="46633" y2="79184"/>
                        <a14:backgroundMark x1="47653" y1="81633" x2="47653" y2="81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5451" y="3161508"/>
            <a:ext cx="3612689" cy="270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C62D6ECF-AF89-4DB8-879E-2F556C2DA375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6294546-88CF-4AC3-A7FE-911FC292626F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Dotazy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14573" y="1812819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pic>
        <p:nvPicPr>
          <p:cNvPr id="3" name="Picture 2" descr="Výsledek obrázku pro questions meme">
            <a:extLst>
              <a:ext uri="{FF2B5EF4-FFF2-40B4-BE49-F238E27FC236}">
                <a16:creationId xmlns:a16="http://schemas.microsoft.com/office/drawing/2014/main" id="{8937506D-B09C-4848-AE0C-69B9B392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57" y="1562100"/>
            <a:ext cx="3895725" cy="4286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5e339676-2431-4c6d-95ea-8eb9d31273fc" Revision="1" Stencil="System.MyShapes" StencilVersion="1.0"/>
</Control>
</file>

<file path=customXml/itemProps1.xml><?xml version="1.0" encoding="utf-8"?>
<ds:datastoreItem xmlns:ds="http://schemas.openxmlformats.org/officeDocument/2006/customXml" ds:itemID="{AB544161-9813-438A-8620-BAFB1F9351E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9007</TotalTime>
  <Words>830</Words>
  <Application>Microsoft Office PowerPoint</Application>
  <PresentationFormat>Širokoúhlá obrazovka</PresentationFormat>
  <Paragraphs>359</Paragraphs>
  <Slides>15</Slides>
  <Notes>15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Sylfaen</vt:lpstr>
      <vt:lpstr>Wingdings 2</vt:lpstr>
      <vt:lpstr>Motiv Office</vt:lpstr>
      <vt:lpstr>View</vt:lpstr>
      <vt:lpstr>  PSYb2930: Psycholog v řízení lidských zdrojů  Úvodní seminář </vt:lpstr>
      <vt:lpstr>Kam jsme se přihlásili?</vt:lpstr>
      <vt:lpstr>Požadavky na ukončení</vt:lpstr>
      <vt:lpstr>Požadavky na ukončení</vt:lpstr>
      <vt:lpstr>Požadavky na ukončení</vt:lpstr>
      <vt:lpstr>Požadavky na ukončení</vt:lpstr>
      <vt:lpstr>Požadavky na ukončení – nabídka</vt:lpstr>
      <vt:lpstr>Požadavky na ukončení</vt:lpstr>
      <vt:lpstr>Dotazy</vt:lpstr>
      <vt:lpstr>Psycholog na HR</vt:lpstr>
      <vt:lpstr>Psycholog na HR</vt:lpstr>
      <vt:lpstr>HR Business Partnership </vt:lpstr>
      <vt:lpstr>Případová studie – ZŠ Na Okraji</vt:lpstr>
      <vt:lpstr>Týmový projekt – volba firem</vt:lpstr>
      <vt:lpstr>PSYb2930: Psycholog v řízení lidských zdrojů  Úvodní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PSY535 Diplomový projekt Gamifikace</dc:title>
  <dc:creator>Brog</dc:creator>
  <cp:lastModifiedBy>Tomáš Kratochvíl</cp:lastModifiedBy>
  <cp:revision>109</cp:revision>
  <dcterms:created xsi:type="dcterms:W3CDTF">2017-11-08T08:56:52Z</dcterms:created>
  <dcterms:modified xsi:type="dcterms:W3CDTF">2020-10-08T21:26:58Z</dcterms:modified>
</cp:coreProperties>
</file>