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9" r:id="rId11"/>
    <p:sldId id="266" r:id="rId12"/>
    <p:sldId id="264" r:id="rId13"/>
    <p:sldId id="265" r:id="rId14"/>
    <p:sldId id="276" r:id="rId15"/>
    <p:sldId id="267" r:id="rId16"/>
    <p:sldId id="268" r:id="rId17"/>
    <p:sldId id="270" r:id="rId18"/>
    <p:sldId id="271" r:id="rId19"/>
    <p:sldId id="275" r:id="rId20"/>
    <p:sldId id="277" r:id="rId21"/>
    <p:sldId id="274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5/25/2017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Manželství, rodina a individualismus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Irena Kašparová Ph.D.</a:t>
            </a:r>
          </a:p>
          <a:p>
            <a:r>
              <a:rPr lang="cs-CZ" dirty="0"/>
              <a:t>Sociální antropologie FSS MU Brno</a:t>
            </a:r>
          </a:p>
        </p:txBody>
      </p:sp>
    </p:spTree>
    <p:extLst>
      <p:ext uri="{BB962C8B-B14F-4D97-AF65-F5344CB8AC3E}">
        <p14:creationId xmlns:p14="http://schemas.microsoft.com/office/powerpoint/2010/main" val="1137679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820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82" name="Oval 8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3" name="Oval 8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5" name="Rectangle 8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7" name="Rectangle 8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087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Výsledek obrázku pro male power over wome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8026" y="1432223"/>
            <a:ext cx="2344466" cy="351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033" y="928117"/>
            <a:ext cx="338328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033" y="5782820"/>
            <a:ext cx="338328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94" name="Oval 9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5" name="Oval 9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194" name="Picture 2" descr="Výsledek obrázku pro sitting woman standing ma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97468" y="1432223"/>
            <a:ext cx="2397151" cy="351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3719" y="1432223"/>
            <a:ext cx="2897826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70000"/>
              </a:lnSpc>
            </a:pPr>
            <a:r>
              <a:rPr lang="en-US" sz="6000" kern="1200" cap="all" baseline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Žena má většinou menší moc než muž</a:t>
            </a:r>
          </a:p>
        </p:txBody>
      </p:sp>
    </p:spTree>
    <p:extLst>
      <p:ext uri="{BB962C8B-B14F-4D97-AF65-F5344CB8AC3E}">
        <p14:creationId xmlns:p14="http://schemas.microsoft.com/office/powerpoint/2010/main" val="2735786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717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82" name="Oval 8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3" name="Oval 8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5" name="Rectangle 8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2" name="Picture 4" descr="Výsledek obrázku pro judith okel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8553"/>
          <a:stretch/>
        </p:blipFill>
        <p:spPr bwMode="auto">
          <a:xfrm>
            <a:off x="306314" y="334791"/>
            <a:ext cx="4541990" cy="61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Výsledek obrázku pro geertz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8" r="-1" b="11624"/>
          <a:stretch/>
        </p:blipFill>
        <p:spPr bwMode="auto">
          <a:xfrm>
            <a:off x="4972050" y="334791"/>
            <a:ext cx="6896099" cy="402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050" y="4497360"/>
            <a:ext cx="689457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050" y="6432278"/>
            <a:ext cx="689457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3263" y="4665605"/>
            <a:ext cx="6788164" cy="12924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kern="1200" cap="all" baseline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Člověk sám není nic</a:t>
            </a:r>
          </a:p>
        </p:txBody>
      </p:sp>
    </p:spTree>
    <p:extLst>
      <p:ext uri="{BB962C8B-B14F-4D97-AF65-F5344CB8AC3E}">
        <p14:creationId xmlns:p14="http://schemas.microsoft.com/office/powerpoint/2010/main" val="2188906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51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82" name="Oval 8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3" name="Oval 8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5" name="Rectangle 8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7" name="Rectangle 8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94" name="Oval 9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5" name="Oval 9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124" name="Picture 4" descr="Výsledek obrázku pro father giving away brid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6531"/>
          <a:stretch/>
        </p:blipFill>
        <p:spPr bwMode="auto">
          <a:xfrm>
            <a:off x="920833" y="1328839"/>
            <a:ext cx="6647395" cy="41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60000"/>
              </a:lnSpc>
            </a:pPr>
            <a:r>
              <a:rPr lang="en-US" sz="4200" kern="1200" cap="all" baseline="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Claude Levi-Strauss:</a:t>
            </a:r>
            <a:br>
              <a:rPr lang="cs-CZ" sz="4200" kern="1200" cap="all" baseline="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</a:br>
            <a:br>
              <a:rPr lang="cs-CZ" sz="4200" kern="1200" cap="all" baseline="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</a:br>
            <a:r>
              <a:rPr lang="en-US" sz="4200" kern="1200" cap="all" baseline="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cs-CZ" sz="4200" kern="1200" cap="all" baseline="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největším darem mezi dvěma skupinami lidí je </a:t>
            </a:r>
            <a:br>
              <a:rPr lang="cs-CZ" sz="4200" kern="1200" cap="all" baseline="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</a:br>
            <a:br>
              <a:rPr lang="cs-CZ" sz="4200" kern="1200" cap="all" baseline="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</a:br>
            <a:r>
              <a:rPr lang="cs-CZ" sz="4200" kern="1200" cap="all" baseline="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	žena</a:t>
            </a:r>
          </a:p>
        </p:txBody>
      </p:sp>
    </p:spTree>
    <p:extLst>
      <p:ext uri="{BB962C8B-B14F-4D97-AF65-F5344CB8AC3E}">
        <p14:creationId xmlns:p14="http://schemas.microsoft.com/office/powerpoint/2010/main" val="568727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80" name="Oval 7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1" name="Oval 8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3" name="Rectangle 8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Výsledek obrázku pro in laws famil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6" b="13071"/>
          <a:stretch/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6"/>
            <a:ext cx="12192000" cy="2610465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88" name="Oval 8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9" name="Oval 8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1560" y="4355692"/>
            <a:ext cx="9085940" cy="183670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60000"/>
              </a:lnSpc>
            </a:pPr>
            <a:r>
              <a:rPr lang="cs-CZ" sz="4600" kern="1200" cap="all" baseline="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Manželství stvrzuje trvalý svazek mezi</a:t>
            </a:r>
            <a:br>
              <a:rPr lang="cs-CZ" sz="4600" kern="1200" cap="all" baseline="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</a:br>
            <a:br>
              <a:rPr lang="cs-CZ" sz="4600" kern="1200" cap="all" baseline="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</a:br>
            <a:r>
              <a:rPr lang="cs-CZ" sz="4600" kern="1200" cap="all" baseline="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dvěma skupinami lidí – trvá za hrob</a:t>
            </a:r>
          </a:p>
        </p:txBody>
      </p:sp>
    </p:spTree>
    <p:extLst>
      <p:ext uri="{BB962C8B-B14F-4D97-AF65-F5344CB8AC3E}">
        <p14:creationId xmlns:p14="http://schemas.microsoft.com/office/powerpoint/2010/main" val="1639343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80" name="Oval 7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1" name="Oval 8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3" name="Rectangle 8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5" name="Rectangle 8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6"/>
            <a:ext cx="12192000" cy="2610465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88" name="Oval 8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9" name="Oval 8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146" name="Picture 2" descr="Výsledek obrázku pro man grown into a tre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4" r="-1" b="6595"/>
          <a:stretch/>
        </p:blipFill>
        <p:spPr bwMode="auto">
          <a:xfrm>
            <a:off x="635457" y="640080"/>
            <a:ext cx="10916463" cy="331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5457" y="4336069"/>
            <a:ext cx="9502043" cy="227574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60000"/>
              </a:lnSpc>
            </a:pPr>
            <a:r>
              <a:rPr lang="en-US" sz="6800" kern="1200" cap="all" baseline="0" dirty="0" err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Existuješ</a:t>
            </a:r>
            <a:r>
              <a:rPr lang="en-US" sz="6800" kern="1200" cap="all" baseline="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6800" kern="1200" cap="all" baseline="0" dirty="0" err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svými</a:t>
            </a:r>
            <a:r>
              <a:rPr lang="en-US" sz="6800" kern="1200" cap="all" baseline="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pouty:</a:t>
            </a:r>
            <a:br>
              <a:rPr lang="cs-CZ" sz="6800" kern="1200" cap="all" baseline="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</a:br>
            <a:br>
              <a:rPr lang="en-US" sz="6800" kern="1200" cap="all" baseline="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</a:br>
            <a:r>
              <a:rPr lang="en-US" sz="6800" kern="1200" cap="all" baseline="0" dirty="0" err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Život</a:t>
            </a:r>
            <a:r>
              <a:rPr lang="en-US" sz="6800" kern="1200" cap="all" baseline="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bez pout </a:t>
            </a:r>
            <a:r>
              <a:rPr lang="en-US" sz="6800" kern="1200" cap="all" baseline="0" dirty="0" err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není</a:t>
            </a:r>
            <a:r>
              <a:rPr lang="en-US" sz="6800" kern="1200" cap="all" baseline="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r>
              <a:rPr lang="en-US" sz="6800" kern="1200" cap="all" baseline="0" dirty="0" err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možný</a:t>
            </a:r>
            <a:endParaRPr lang="en-US" sz="6800" kern="1200" cap="all" baseline="0" dirty="0">
              <a:blipFill dpi="0" rotWithShape="1">
                <a:blip r:embed="rId4">
                  <a:extLst/>
                </a:blip>
                <a:srcRect/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25680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1"/>
            <a:ext cx="10058400" cy="2919751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Dohodnuté sňatky – ekonomická jednotka a stabilní zázemí pro výchovu dětí</a:t>
            </a:r>
            <a:br>
              <a:rPr lang="cs-CZ" dirty="0"/>
            </a:br>
            <a:br>
              <a:rPr lang="cs-CZ" dirty="0"/>
            </a:br>
            <a:r>
              <a:rPr lang="cs-CZ" dirty="0"/>
              <a:t>Manželství není zamilovanost, ale láska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883877"/>
            <a:ext cx="10058400" cy="3974123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která vychází z následujících daností </a:t>
            </a:r>
          </a:p>
          <a:p>
            <a:pPr marL="0" indent="0">
              <a:buNone/>
            </a:pPr>
            <a:endParaRPr lang="cs-CZ" dirty="0"/>
          </a:p>
          <a:p>
            <a:pPr algn="ctr"/>
            <a:r>
              <a:rPr lang="cs-CZ" dirty="0"/>
              <a:t>vhodné postavení manželů (třída, vzdělání, náboženství, politická příslušnost)</a:t>
            </a:r>
          </a:p>
          <a:p>
            <a:pPr algn="ctr"/>
            <a:r>
              <a:rPr lang="cs-CZ" dirty="0"/>
              <a:t>Dostatečný majetek pro stabilitu výchovy dětí</a:t>
            </a:r>
          </a:p>
          <a:p>
            <a:pPr algn="ctr"/>
            <a:r>
              <a:rPr lang="cs-CZ" dirty="0"/>
              <a:t>Jasně dané genderové role</a:t>
            </a:r>
          </a:p>
          <a:p>
            <a:pPr algn="ctr"/>
            <a:r>
              <a:rPr lang="cs-CZ" dirty="0"/>
              <a:t>Jasně dané místo v širší rodině</a:t>
            </a:r>
          </a:p>
          <a:p>
            <a:pPr algn="ctr"/>
            <a:r>
              <a:rPr lang="cs-CZ" dirty="0"/>
              <a:t>Jasně daný progres rolí do budoucna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2371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visející obráz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5" b="11816"/>
          <a:stretch/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6" name="Oval 7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7" name="Oval 7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331877" cy="1609344"/>
          </a:xfrm>
        </p:spPr>
        <p:txBody>
          <a:bodyPr anchor="ctr"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Láska je práce = manželství je firma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3200" dirty="0">
                <a:solidFill>
                  <a:schemeClr val="bg1"/>
                </a:solidFill>
              </a:rPr>
              <a:t>Ve firmě má každý člen svou jasně danou pozici a popis práce, kariérní postup i podmínky odchodu</a:t>
            </a:r>
          </a:p>
          <a:p>
            <a:pPr marL="0" indent="0">
              <a:buNone/>
            </a:pPr>
            <a:endParaRPr lang="cs-CZ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sz="3200" dirty="0">
                <a:solidFill>
                  <a:schemeClr val="bg1"/>
                </a:solidFill>
              </a:rPr>
              <a:t>City a pocity ve ´firmě´ manželství jsou kulturně i časově   relativní</a:t>
            </a:r>
          </a:p>
        </p:txBody>
      </p:sp>
    </p:spTree>
    <p:extLst>
      <p:ext uri="{BB962C8B-B14F-4D97-AF65-F5344CB8AC3E}">
        <p14:creationId xmlns:p14="http://schemas.microsoft.com/office/powerpoint/2010/main" val="3661294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´dobrá´ matka je časově a kulturně relativní!</a:t>
            </a:r>
          </a:p>
        </p:txBody>
      </p:sp>
      <p:pic>
        <p:nvPicPr>
          <p:cNvPr id="2050" name="Picture 2" descr="Výsledek obrázku pro dítě s matkou a chův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21" y="2093976"/>
            <a:ext cx="5138815" cy="390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86" y="2750842"/>
            <a:ext cx="4289414" cy="34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ýsledek obrázku pro matky po e-mail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610" y="2118676"/>
            <a:ext cx="180975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386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80" name="Oval 7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1" name="Oval 8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3" name="Rectangle 8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Výsledek obrázku pro old coupl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1"/>
          <a:stretch/>
        </p:blipFill>
        <p:spPr bwMode="auto">
          <a:xfrm>
            <a:off x="-7620" y="-1129992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6"/>
            <a:ext cx="12192000" cy="2610465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88" name="Oval 8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9" name="Oval 8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1560" y="3713871"/>
            <a:ext cx="9085940" cy="288387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60000"/>
              </a:lnSpc>
            </a:pPr>
            <a:r>
              <a:rPr lang="cs-CZ" sz="6800" kern="1200" cap="all" baseline="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Láska je práce i v</a:t>
            </a:r>
            <a:br>
              <a:rPr lang="cs-CZ" sz="6800" kern="1200" cap="all" baseline="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</a:br>
            <a:br>
              <a:rPr lang="cs-CZ" sz="6800" kern="1200" cap="all" baseline="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</a:br>
            <a:r>
              <a:rPr lang="cs-CZ" sz="6800" kern="1200" cap="all" baseline="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evropském kontextu</a:t>
            </a:r>
          </a:p>
        </p:txBody>
      </p:sp>
    </p:spTree>
    <p:extLst>
      <p:ext uri="{BB962C8B-B14F-4D97-AF65-F5344CB8AC3E}">
        <p14:creationId xmlns:p14="http://schemas.microsoft.com/office/powerpoint/2010/main" val="4196929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7" y="484632"/>
            <a:ext cx="10804101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Láska od druhých je jejich dar pro mne,</a:t>
            </a:r>
            <a:br>
              <a:rPr lang="cs-CZ" dirty="0"/>
            </a:br>
            <a:r>
              <a:rPr lang="cs-CZ" dirty="0"/>
              <a:t>na Dar není nárok! Nevím co v něm bude.</a:t>
            </a:r>
          </a:p>
        </p:txBody>
      </p:sp>
      <p:pic>
        <p:nvPicPr>
          <p:cNvPr id="5122" name="Picture 2" descr="Výsledek obrázku pro present gi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70" y="2323268"/>
            <a:ext cx="6191455" cy="411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54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Evropská tradice: hodnota jednotlivce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18052" y="5102086"/>
            <a:ext cx="11582400" cy="1590261"/>
          </a:xfrm>
        </p:spPr>
        <p:txBody>
          <a:bodyPr>
            <a:noAutofit/>
          </a:bodyPr>
          <a:lstStyle/>
          <a:p>
            <a:pPr algn="just"/>
            <a:r>
              <a:rPr lang="cs-CZ" sz="2800" dirty="0"/>
              <a:t>Křesťanství, evropská filozofie, individualismus:  projevuje se v našem </a:t>
            </a:r>
            <a:r>
              <a:rPr lang="cs-CZ" sz="2800" b="1" u="sng" dirty="0">
                <a:solidFill>
                  <a:srgbClr val="FF0000"/>
                </a:solidFill>
              </a:rPr>
              <a:t>světonázoru</a:t>
            </a:r>
            <a:r>
              <a:rPr lang="cs-CZ" sz="2800" dirty="0"/>
              <a:t> (co je správné, vhodné, pravda) a </a:t>
            </a:r>
            <a:r>
              <a:rPr lang="cs-CZ" sz="2800" b="1" u="sng" dirty="0">
                <a:solidFill>
                  <a:srgbClr val="FF0000"/>
                </a:solidFill>
              </a:rPr>
              <a:t>kosmologii</a:t>
            </a:r>
            <a:r>
              <a:rPr lang="cs-CZ" sz="2800" dirty="0"/>
              <a:t> (představa o tom, jak funguje svět a jaké je moje místo v něm). Na co mám právo, co mohu, jaké mám touhy. </a:t>
            </a:r>
          </a:p>
        </p:txBody>
      </p:sp>
    </p:spTree>
    <p:extLst>
      <p:ext uri="{BB962C8B-B14F-4D97-AF65-F5344CB8AC3E}">
        <p14:creationId xmlns:p14="http://schemas.microsoft.com/office/powerpoint/2010/main" val="3532449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Jazyky lásky</a:t>
            </a:r>
            <a:br>
              <a:rPr lang="cs-CZ" dirty="0"/>
            </a:br>
            <a:r>
              <a:rPr lang="cs-CZ" dirty="0"/>
              <a:t>Partnerství</a:t>
            </a:r>
            <a:br>
              <a:rPr lang="cs-CZ" dirty="0"/>
            </a:br>
            <a:r>
              <a:rPr lang="cs-CZ" dirty="0"/>
              <a:t>Manželství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1791" y="5020055"/>
            <a:ext cx="11940209" cy="1837945"/>
          </a:xfrm>
        </p:spPr>
        <p:txBody>
          <a:bodyPr>
            <a:normAutofit/>
          </a:bodyPr>
          <a:lstStyle/>
          <a:p>
            <a:r>
              <a:rPr lang="cs-CZ" sz="2400" dirty="0"/>
              <a:t>- jsou navázané na kosmologii a světonázor, který pojí jednotlivce v rodinné, společenské a kulturní síti. Naše Euro-americké pojetí je jen jedno z mnoha.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Na té nejzákladnější úrovni máme vždycky volbu podřídit se, nebo vymanit z daných vazeb. Ne nutně s happy endem. Život nemusí být fér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12371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80" name="Oval 7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1" name="Oval 8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3" name="Rectangle 8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Výsledek obrázku pro old coupl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4" b="3956"/>
          <a:stretch/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6"/>
            <a:ext cx="12192000" cy="2610465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88" name="Oval 8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9" name="Oval 8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0834" y="4355692"/>
            <a:ext cx="10926608" cy="172861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cs-CZ" sz="4800" kern="1200" cap="all" baseline="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Láska proměňuje příjemce i dárce</a:t>
            </a:r>
            <a:endParaRPr lang="en-US" sz="4800" kern="1200" cap="all" baseline="0" dirty="0">
              <a:blipFill dpi="0" rotWithShape="1">
                <a:blip r:embed="rId4">
                  <a:extLst/>
                </a:blip>
                <a:srcRect/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32203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7128" y="583096"/>
            <a:ext cx="9281160" cy="4162640"/>
          </a:xfrm>
        </p:spPr>
        <p:txBody>
          <a:bodyPr>
            <a:normAutofit fontScale="90000"/>
          </a:bodyPr>
          <a:lstStyle/>
          <a:p>
            <a:r>
              <a:rPr lang="cs-CZ" dirty="0"/>
              <a:t>tak nepropadejme depresi, vždyť máme volbu rozhodnout se pro Lásku! </a:t>
            </a:r>
            <a:br>
              <a:rPr lang="cs-CZ" dirty="0"/>
            </a:br>
            <a:br>
              <a:rPr lang="cs-CZ" dirty="0"/>
            </a:br>
            <a:r>
              <a:rPr lang="cs-CZ" dirty="0"/>
              <a:t>Díky za pozornost!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irenakasparova@seznam.cz</a:t>
            </a:r>
          </a:p>
        </p:txBody>
      </p:sp>
    </p:spTree>
    <p:extLst>
      <p:ext uri="{BB962C8B-B14F-4D97-AF65-F5344CB8AC3E}">
        <p14:creationId xmlns:p14="http://schemas.microsoft.com/office/powerpoint/2010/main" val="2019422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03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84" name="Oval 8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5" name="Oval 8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7" name="Rectangle 8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30" name="Picture 6" descr="Výsledek obrázku pro výchova dítěte rodiče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8" r="23449" b="2"/>
          <a:stretch/>
        </p:blipFill>
        <p:spPr bwMode="auto">
          <a:xfrm>
            <a:off x="306314" y="334791"/>
            <a:ext cx="4541990" cy="61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škol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0" r="-1" b="-1"/>
          <a:stretch/>
        </p:blipFill>
        <p:spPr bwMode="auto">
          <a:xfrm>
            <a:off x="4972050" y="334791"/>
            <a:ext cx="6896099" cy="402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050" y="4497360"/>
            <a:ext cx="689457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050" y="6432278"/>
            <a:ext cx="689457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53263" y="4665605"/>
            <a:ext cx="6788164" cy="12924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70000"/>
              </a:lnSpc>
            </a:pPr>
            <a:r>
              <a:rPr lang="en-US" kern="1200" cap="all" baseline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Světonázor a kosmologii se učíme od dětství</a:t>
            </a:r>
          </a:p>
        </p:txBody>
      </p:sp>
    </p:spTree>
    <p:extLst>
      <p:ext uri="{BB962C8B-B14F-4D97-AF65-F5344CB8AC3E}">
        <p14:creationId xmlns:p14="http://schemas.microsoft.com/office/powerpoint/2010/main" val="3823751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Představy o partnerství získáváme od dětství</a:t>
            </a:r>
          </a:p>
        </p:txBody>
      </p:sp>
      <p:pic>
        <p:nvPicPr>
          <p:cNvPr id="2050" name="Picture 2" descr="Výsledek obrázku pro výchova dítěte rodič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0" y="2093976"/>
            <a:ext cx="3999941" cy="267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172" y="1448172"/>
            <a:ext cx="3385452" cy="225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ouvisející obr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091" y="3703320"/>
            <a:ext cx="4084344" cy="291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ýsledek obrázku pro seriál přátelé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425" y="2308094"/>
            <a:ext cx="4538592" cy="235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236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0" name="Oval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2" descr="Výsledek obrázku pro lov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" r="2" b="2"/>
          <a:stretch/>
        </p:blipFill>
        <p:spPr bwMode="auto">
          <a:xfrm>
            <a:off x="20" y="1"/>
            <a:ext cx="7247803" cy="425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7"/>
            <a:ext cx="12192000" cy="261046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28" name="Oval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4" descr="Související obráze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" r="19808" b="-1"/>
          <a:stretch/>
        </p:blipFill>
        <p:spPr bwMode="auto">
          <a:xfrm>
            <a:off x="7415784" y="-2"/>
            <a:ext cx="4776216" cy="426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51560" y="4355692"/>
            <a:ext cx="9085940" cy="14722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400" kern="1200" cap="all" baseline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Zamilovanost vs. láska</a:t>
            </a:r>
          </a:p>
        </p:txBody>
      </p:sp>
    </p:spTree>
    <p:extLst>
      <p:ext uri="{BB962C8B-B14F-4D97-AF65-F5344CB8AC3E}">
        <p14:creationId xmlns:p14="http://schemas.microsoft.com/office/powerpoint/2010/main" val="1555594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1"/>
            <a:ext cx="10058400" cy="2616377"/>
          </a:xfrm>
        </p:spPr>
        <p:txBody>
          <a:bodyPr/>
          <a:lstStyle/>
          <a:p>
            <a:r>
              <a:rPr lang="cs-CZ" dirty="0"/>
              <a:t>Gary </a:t>
            </a:r>
            <a:r>
              <a:rPr lang="cs-CZ" dirty="0" err="1"/>
              <a:t>Chapman</a:t>
            </a:r>
            <a:r>
              <a:rPr lang="cs-CZ" dirty="0"/>
              <a:t>: 5 jazyků lásky</a:t>
            </a:r>
            <a:br>
              <a:rPr lang="cs-CZ" dirty="0"/>
            </a:br>
            <a:r>
              <a:rPr lang="cs-CZ" dirty="0"/>
              <a:t>Zamilovanost se stane vs.</a:t>
            </a:r>
            <a:br>
              <a:rPr lang="cs-CZ" dirty="0"/>
            </a:br>
            <a:r>
              <a:rPr lang="cs-CZ" dirty="0"/>
              <a:t>Láska je volba – je to práce</a:t>
            </a:r>
          </a:p>
        </p:txBody>
      </p:sp>
      <p:pic>
        <p:nvPicPr>
          <p:cNvPr id="3" name="Picture 4" descr="Výsledek obrázku pro separ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0" r="5074" b="-1"/>
          <a:stretch/>
        </p:blipFill>
        <p:spPr bwMode="auto">
          <a:xfrm>
            <a:off x="0" y="3002534"/>
            <a:ext cx="6092952" cy="330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Výsledek obrázku pro sepa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417"/>
          <a:stretch/>
        </p:blipFill>
        <p:spPr bwMode="auto">
          <a:xfrm>
            <a:off x="6099048" y="3002534"/>
            <a:ext cx="6076398" cy="330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801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-251791" y="0"/>
            <a:ext cx="12443791" cy="2093976"/>
          </a:xfrm>
        </p:spPr>
        <p:txBody>
          <a:bodyPr/>
          <a:lstStyle/>
          <a:p>
            <a:pPr algn="ctr"/>
            <a:r>
              <a:rPr lang="cs-CZ" b="1" dirty="0"/>
              <a:t>Pět </a:t>
            </a:r>
            <a:r>
              <a:rPr lang="cs-CZ" b="1" dirty="0" err="1"/>
              <a:t>transkulturních</a:t>
            </a:r>
            <a:r>
              <a:rPr lang="cs-CZ" b="1" dirty="0"/>
              <a:t> jazyků lásky</a:t>
            </a:r>
          </a:p>
        </p:txBody>
      </p:sp>
      <p:pic>
        <p:nvPicPr>
          <p:cNvPr id="13314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42" y="3944020"/>
            <a:ext cx="4155249" cy="276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Výsledek obrázku pro a couple plays tenn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843" y="1508376"/>
            <a:ext cx="3834984" cy="335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Výsledek obrázku pro kiss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064" y="1508376"/>
            <a:ext cx="3462051" cy="231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Výsledek obrázku pro man and woman houswork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674" y="4279899"/>
            <a:ext cx="4090674" cy="255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Výsledek obrázku pro žena chválí muž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40" y="1508376"/>
            <a:ext cx="4001196" cy="266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98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Autofit/>
          </a:bodyPr>
          <a:lstStyle/>
          <a:p>
            <a:r>
              <a:rPr lang="cs-CZ" sz="4000" dirty="0"/>
              <a:t>Statistiky poukazují na to, že Euroamerická kultura je více než z poloviny neúspěšná v práci s láskou</a:t>
            </a:r>
          </a:p>
        </p:txBody>
      </p:sp>
      <p:pic>
        <p:nvPicPr>
          <p:cNvPr id="3074" name="Picture 2" descr="Výsledek obrázku pro rozv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20" y="1289304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9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80" name="Oval 7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1" name="Oval 8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3" name="Rectangle 8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Výsledek obrázku pro big indian famil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2" r="9091" b="26826"/>
          <a:stretch/>
        </p:blipFill>
        <p:spPr bwMode="auto">
          <a:xfrm>
            <a:off x="-7620" y="-638547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6"/>
            <a:ext cx="12192000" cy="2610465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88" name="Oval 8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9" name="Oval 8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1560" y="4355692"/>
            <a:ext cx="9085940" cy="196070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60000"/>
              </a:lnSpc>
            </a:pPr>
            <a:r>
              <a:rPr lang="cs-CZ" sz="4600" kern="1200" cap="all" baseline="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Mimoevropské tradice = </a:t>
            </a:r>
            <a:br>
              <a:rPr lang="cs-CZ" sz="4600" kern="1200" cap="all" baseline="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</a:br>
            <a:r>
              <a:rPr lang="cs-CZ" sz="4600" kern="1200" cap="all" baseline="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						jiná kosmologie. </a:t>
            </a:r>
            <a:br>
              <a:rPr lang="cs-CZ" sz="4600" kern="1200" cap="all" baseline="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</a:br>
            <a:br>
              <a:rPr lang="cs-CZ" sz="4600" kern="1200" cap="all" baseline="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</a:br>
            <a:r>
              <a:rPr lang="cs-CZ" sz="4600" kern="1200" cap="all" baseline="0" dirty="0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Skupina je víc než jednotlivec</a:t>
            </a:r>
          </a:p>
        </p:txBody>
      </p:sp>
    </p:spTree>
    <p:extLst>
      <p:ext uri="{BB962C8B-B14F-4D97-AF65-F5344CB8AC3E}">
        <p14:creationId xmlns:p14="http://schemas.microsoft.com/office/powerpoint/2010/main" val="10283497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1859</TotalTime>
  <Words>335</Words>
  <Application>Microsoft Office PowerPoint</Application>
  <PresentationFormat>Širokoúhlá obrazovka</PresentationFormat>
  <Paragraphs>41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9" baseType="lpstr">
      <vt:lpstr>Arial</vt:lpstr>
      <vt:lpstr>Calibri</vt:lpstr>
      <vt:lpstr>Rockwell</vt:lpstr>
      <vt:lpstr>Rockwell Condensed</vt:lpstr>
      <vt:lpstr>Rockwell Extra Bold</vt:lpstr>
      <vt:lpstr>Wingdings</vt:lpstr>
      <vt:lpstr>Dřevo</vt:lpstr>
      <vt:lpstr>Manželství, rodina a individualismus</vt:lpstr>
      <vt:lpstr>Evropská tradice: hodnota jednotlivce</vt:lpstr>
      <vt:lpstr>Světonázor a kosmologii se učíme od dětství</vt:lpstr>
      <vt:lpstr>Představy o partnerství získáváme od dětství</vt:lpstr>
      <vt:lpstr>Zamilovanost vs. láska</vt:lpstr>
      <vt:lpstr>Gary Chapman: 5 jazyků lásky Zamilovanost se stane vs. Láska je volba – je to práce</vt:lpstr>
      <vt:lpstr>Pět transkulturních jazyků lásky</vt:lpstr>
      <vt:lpstr>Statistiky poukazují na to, že Euroamerická kultura je více než z poloviny neúspěšná v práci s láskou</vt:lpstr>
      <vt:lpstr>Mimoevropské tradice =        jiná kosmologie.   Skupina je víc než jednotlivec</vt:lpstr>
      <vt:lpstr>Žena má většinou menší moc než muž</vt:lpstr>
      <vt:lpstr>Člověk sám není nic</vt:lpstr>
      <vt:lpstr>Claude Levi-Strauss:   největším darem mezi dvěma skupinami lidí je    žena</vt:lpstr>
      <vt:lpstr>Manželství stvrzuje trvalý svazek mezi   dvěma skupinami lidí – trvá za hrob</vt:lpstr>
      <vt:lpstr>Existuješ svými pouty:  Život bez pout není možný</vt:lpstr>
      <vt:lpstr>Dohodnuté sňatky – ekonomická jednotka a stabilní zázemí pro výchovu dětí  Manželství není zamilovanost, ale láska</vt:lpstr>
      <vt:lpstr>Láska je práce = manželství je firma</vt:lpstr>
      <vt:lpstr>´dobrá´ matka je časově a kulturně relativní!</vt:lpstr>
      <vt:lpstr>Láska je práce i v   evropském kontextu</vt:lpstr>
      <vt:lpstr>Láska od druhých je jejich dar pro mne, na Dar není nárok! Nevím co v něm bude.</vt:lpstr>
      <vt:lpstr>Jazyky lásky Partnerství Manželství</vt:lpstr>
      <vt:lpstr>Láska proměňuje příjemce i dárce</vt:lpstr>
      <vt:lpstr>tak nepropadejme depresi, vždyť máme volbu rozhodnout se pro Lásku!   Díky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Manželství, rodina a individualismus</dc:title>
  <dc:creator>Irena Kašparová</dc:creator>
  <cp:lastModifiedBy>Irena Kašparová</cp:lastModifiedBy>
  <cp:revision>16</cp:revision>
  <dcterms:created xsi:type="dcterms:W3CDTF">2017-05-22T09:40:05Z</dcterms:created>
  <dcterms:modified xsi:type="dcterms:W3CDTF">2017-05-25T09:46:44Z</dcterms:modified>
</cp:coreProperties>
</file>