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5" r:id="rId3"/>
    <p:sldId id="276" r:id="rId4"/>
    <p:sldId id="272" r:id="rId5"/>
    <p:sldId id="274" r:id="rId6"/>
    <p:sldId id="277" r:id="rId7"/>
    <p:sldId id="289" r:id="rId8"/>
    <p:sldId id="281" r:id="rId9"/>
    <p:sldId id="302" r:id="rId10"/>
    <p:sldId id="303" r:id="rId11"/>
    <p:sldId id="305" r:id="rId12"/>
    <p:sldId id="306" r:id="rId13"/>
    <p:sldId id="307" r:id="rId14"/>
    <p:sldId id="309" r:id="rId15"/>
    <p:sldId id="308" r:id="rId16"/>
    <p:sldId id="310" r:id="rId17"/>
    <p:sldId id="269" r:id="rId18"/>
    <p:sldId id="311" r:id="rId19"/>
    <p:sldId id="278" r:id="rId20"/>
    <p:sldId id="304" r:id="rId21"/>
    <p:sldId id="282" r:id="rId22"/>
    <p:sldId id="279" r:id="rId23"/>
    <p:sldId id="280" r:id="rId24"/>
    <p:sldId id="283" r:id="rId25"/>
    <p:sldId id="284" r:id="rId26"/>
    <p:sldId id="257" r:id="rId27"/>
    <p:sldId id="258" r:id="rId28"/>
    <p:sldId id="263" r:id="rId29"/>
    <p:sldId id="264" r:id="rId30"/>
    <p:sldId id="265" r:id="rId31"/>
    <p:sldId id="285" r:id="rId32"/>
    <p:sldId id="261" r:id="rId33"/>
    <p:sldId id="259" r:id="rId34"/>
    <p:sldId id="260" r:id="rId35"/>
    <p:sldId id="262" r:id="rId36"/>
    <p:sldId id="286" r:id="rId37"/>
    <p:sldId id="288" r:id="rId3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a Kašparová" initials="IK" lastIdx="1" clrIdx="0">
    <p:extLst>
      <p:ext uri="{19B8F6BF-5375-455C-9EA6-DF929625EA0E}">
        <p15:presenceInfo xmlns:p15="http://schemas.microsoft.com/office/powerpoint/2012/main" userId="Irena Kašparová"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D0CCFC-6ADF-45CD-98F1-18D64915F4A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51CC9AA-3FCB-40B2-9E48-BD7E2B3528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E5ED1858-B1D8-41DD-BCEE-2F881C35A504}"/>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5" name="Zástupný symbol pro zápatí 4">
            <a:extLst>
              <a:ext uri="{FF2B5EF4-FFF2-40B4-BE49-F238E27FC236}">
                <a16:creationId xmlns:a16="http://schemas.microsoft.com/office/drawing/2014/main" id="{10B85EC5-4278-4398-A2A1-DFBAB898FCE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E77BE19-1A7D-40D6-9F9F-E6D8B693950D}"/>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4096327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0A6CFF-3E2F-40A2-AC75-B4DF7778892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DFA2719C-4681-4F09-B2A8-F2C9997A6E6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8C4A6D3-6871-433D-A862-1C74720A91F3}"/>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5" name="Zástupný symbol pro zápatí 4">
            <a:extLst>
              <a:ext uri="{FF2B5EF4-FFF2-40B4-BE49-F238E27FC236}">
                <a16:creationId xmlns:a16="http://schemas.microsoft.com/office/drawing/2014/main" id="{06E6E910-803D-41FD-A8E3-5850504CA74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9ED6B47-E3CC-4D5B-A56E-A26017AFA80C}"/>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375527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67C4CBF-63AC-4EB2-869F-8CEE65D5408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FB2CB8E-9062-4D6D-8241-0F36DE2C6CC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E94DE3C-3AD6-4E8A-BAD6-F1AF2499C1D7}"/>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5" name="Zástupný symbol pro zápatí 4">
            <a:extLst>
              <a:ext uri="{FF2B5EF4-FFF2-40B4-BE49-F238E27FC236}">
                <a16:creationId xmlns:a16="http://schemas.microsoft.com/office/drawing/2014/main" id="{926968AA-61EB-4C87-8584-CBF00FB87DB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0E219AB-8FD2-49C0-9355-A0FB20CAABC8}"/>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367408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B5C11A-8802-42D1-88DC-4BB0B1D9ED6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92CBEE1-8800-487C-80EC-0A8ED86235A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05C5024-D655-4713-B48D-7415B3B13C76}"/>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5" name="Zástupný symbol pro zápatí 4">
            <a:extLst>
              <a:ext uri="{FF2B5EF4-FFF2-40B4-BE49-F238E27FC236}">
                <a16:creationId xmlns:a16="http://schemas.microsoft.com/office/drawing/2014/main" id="{9602337E-E06E-4462-94D2-A71B63EBDBB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A9FF914-501E-4D35-826F-BCD1AE75D9A0}"/>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314372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2DCD9F-36A8-47B3-9D6A-7EC657BA053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6813A570-0253-4FA3-B800-D5DBBD43C5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3709B60-8051-48E0-B257-CC9FFDE01078}"/>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5" name="Zástupný symbol pro zápatí 4">
            <a:extLst>
              <a:ext uri="{FF2B5EF4-FFF2-40B4-BE49-F238E27FC236}">
                <a16:creationId xmlns:a16="http://schemas.microsoft.com/office/drawing/2014/main" id="{26C443E8-8F81-4145-8DAA-097FB52709F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4C32404-105D-4976-AAF3-333BBDCAC14D}"/>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3847931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53F6D8-0896-46EE-8919-64B6CCB279B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58FEBB9-355B-443B-9DD7-4044DD33A358}"/>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40F0D74-60A9-45F7-BD99-6F697E495C91}"/>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A2D3B4A4-D0AD-4BD3-8BD6-E597385DD096}"/>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6" name="Zástupný symbol pro zápatí 5">
            <a:extLst>
              <a:ext uri="{FF2B5EF4-FFF2-40B4-BE49-F238E27FC236}">
                <a16:creationId xmlns:a16="http://schemas.microsoft.com/office/drawing/2014/main" id="{A93B36F7-F481-40BB-B151-D2A4F8448D1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EF7B86E-CD30-4398-ACA3-3D2728FB2F7E}"/>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3710265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E95FFC-321C-435E-9502-D316673B01C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4184B56E-2101-4ACC-84EB-6A31621630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308AA18-AE0F-454C-B2EC-6433BB80ACFC}"/>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AC24C32-ED64-473E-A2C4-3982D2176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EE5115C-05D9-4CFB-B3BE-6DC728108902}"/>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B3FB830-0561-4D0F-B61B-2BAEAB4629EF}"/>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8" name="Zástupný symbol pro zápatí 7">
            <a:extLst>
              <a:ext uri="{FF2B5EF4-FFF2-40B4-BE49-F238E27FC236}">
                <a16:creationId xmlns:a16="http://schemas.microsoft.com/office/drawing/2014/main" id="{3023392B-0187-46EB-9661-0069489BCE3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E9836FA7-F87E-4EC5-8E18-110D08223382}"/>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262018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DE525-0C38-40BE-A444-2AD8E97CEA8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7E41599-0863-4843-8F57-F391A1C252E3}"/>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4" name="Zástupný symbol pro zápatí 3">
            <a:extLst>
              <a:ext uri="{FF2B5EF4-FFF2-40B4-BE49-F238E27FC236}">
                <a16:creationId xmlns:a16="http://schemas.microsoft.com/office/drawing/2014/main" id="{E7028018-A8EC-4A6C-92CB-21CAC45A0DF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CA38467-CD43-4210-955D-2F18E77AA433}"/>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998697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978BB75-62FC-4001-BB16-516117D1B53A}"/>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3" name="Zástupný symbol pro zápatí 2">
            <a:extLst>
              <a:ext uri="{FF2B5EF4-FFF2-40B4-BE49-F238E27FC236}">
                <a16:creationId xmlns:a16="http://schemas.microsoft.com/office/drawing/2014/main" id="{D843CA86-345C-402D-81F7-9F58EA8B177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D61C091-03E1-40BE-94CD-5A39F8AF4D7A}"/>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1453535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EDD947-0502-4E62-A78E-F8764C48499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71C9B490-204E-4D70-9ED4-C1D1DB972C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35D5E5B1-D83A-4ADA-9664-C9D5C0E6F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C9220AE-BAEE-4C48-AEDD-7F0698ACCB53}"/>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6" name="Zástupný symbol pro zápatí 5">
            <a:extLst>
              <a:ext uri="{FF2B5EF4-FFF2-40B4-BE49-F238E27FC236}">
                <a16:creationId xmlns:a16="http://schemas.microsoft.com/office/drawing/2014/main" id="{28B6D074-296A-4FFB-8275-8406373DB99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88B603D-0BFD-4D1D-BBF9-2E8963A1FF2B}"/>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1652517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122707-50C8-4162-A5F8-F952E782CCC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0553E076-F4FD-4079-AE63-D70217FC26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903F4F8B-0904-4599-BC97-F3B4B9999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F7F1CFB-CA35-4AAE-B861-FEE698F593F4}"/>
              </a:ext>
            </a:extLst>
          </p:cNvPr>
          <p:cNvSpPr>
            <a:spLocks noGrp="1"/>
          </p:cNvSpPr>
          <p:nvPr>
            <p:ph type="dt" sz="half" idx="10"/>
          </p:nvPr>
        </p:nvSpPr>
        <p:spPr/>
        <p:txBody>
          <a:bodyPr/>
          <a:lstStyle/>
          <a:p>
            <a:fld id="{8CF0E0C1-BDDD-4772-A755-C9A439E3F1E0}" type="datetimeFigureOut">
              <a:rPr lang="cs-CZ" smtClean="0"/>
              <a:t>11. 11. 2020</a:t>
            </a:fld>
            <a:endParaRPr lang="cs-CZ"/>
          </a:p>
        </p:txBody>
      </p:sp>
      <p:sp>
        <p:nvSpPr>
          <p:cNvPr id="6" name="Zástupný symbol pro zápatí 5">
            <a:extLst>
              <a:ext uri="{FF2B5EF4-FFF2-40B4-BE49-F238E27FC236}">
                <a16:creationId xmlns:a16="http://schemas.microsoft.com/office/drawing/2014/main" id="{3C6582F7-33C3-4BEF-B4DE-5381D2C9C31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3A29635-F3FF-421B-A615-F277558EC4E3}"/>
              </a:ext>
            </a:extLst>
          </p:cNvPr>
          <p:cNvSpPr>
            <a:spLocks noGrp="1"/>
          </p:cNvSpPr>
          <p:nvPr>
            <p:ph type="sldNum" sz="quarter" idx="12"/>
          </p:nvPr>
        </p:nvSpPr>
        <p:spPr/>
        <p:txBody>
          <a:bodyPr/>
          <a:lstStyle/>
          <a:p>
            <a:fld id="{BCEEBAF5-30A7-4D76-B142-F6E8D784247B}" type="slidenum">
              <a:rPr lang="cs-CZ" smtClean="0"/>
              <a:t>‹#›</a:t>
            </a:fld>
            <a:endParaRPr lang="cs-CZ"/>
          </a:p>
        </p:txBody>
      </p:sp>
    </p:spTree>
    <p:extLst>
      <p:ext uri="{BB962C8B-B14F-4D97-AF65-F5344CB8AC3E}">
        <p14:creationId xmlns:p14="http://schemas.microsoft.com/office/powerpoint/2010/main" val="361844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776E471-F268-4323-ABE2-8AC2FDFBF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2E75AB6-6C19-41D3-A028-69D680242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1426274-5F83-4D25-B2C4-FA4558E6F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0E0C1-BDDD-4772-A755-C9A439E3F1E0}" type="datetimeFigureOut">
              <a:rPr lang="cs-CZ" smtClean="0"/>
              <a:t>11. 11. 2020</a:t>
            </a:fld>
            <a:endParaRPr lang="cs-CZ"/>
          </a:p>
        </p:txBody>
      </p:sp>
      <p:sp>
        <p:nvSpPr>
          <p:cNvPr id="5" name="Zástupný symbol pro zápatí 4">
            <a:extLst>
              <a:ext uri="{FF2B5EF4-FFF2-40B4-BE49-F238E27FC236}">
                <a16:creationId xmlns:a16="http://schemas.microsoft.com/office/drawing/2014/main" id="{A81C7988-5DA3-4150-A48D-2C2180D2A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775411E7-B73B-4A35-8393-F212AD0C12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EBAF5-30A7-4D76-B142-F6E8D784247B}" type="slidenum">
              <a:rPr lang="cs-CZ" smtClean="0"/>
              <a:t>‹#›</a:t>
            </a:fld>
            <a:endParaRPr lang="cs-CZ"/>
          </a:p>
        </p:txBody>
      </p:sp>
    </p:spTree>
    <p:extLst>
      <p:ext uri="{BB962C8B-B14F-4D97-AF65-F5344CB8AC3E}">
        <p14:creationId xmlns:p14="http://schemas.microsoft.com/office/powerpoint/2010/main" val="953563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ouvisející obrázek">
            <a:extLst>
              <a:ext uri="{FF2B5EF4-FFF2-40B4-BE49-F238E27FC236}">
                <a16:creationId xmlns:a16="http://schemas.microsoft.com/office/drawing/2014/main" id="{EAD6859C-7AB9-4DD7-B0DE-603F367FF4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67" b="2206"/>
          <a:stretch/>
        </p:blipFill>
        <p:spPr bwMode="auto">
          <a:xfrm>
            <a:off x="20" y="1"/>
            <a:ext cx="12191979" cy="423948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ED298B4C-5CEE-46D6-ACC1-EC39DDA91CB2}"/>
              </a:ext>
            </a:extLst>
          </p:cNvPr>
          <p:cNvSpPr>
            <a:spLocks noGrp="1"/>
          </p:cNvSpPr>
          <p:nvPr>
            <p:ph type="title"/>
          </p:nvPr>
        </p:nvSpPr>
        <p:spPr>
          <a:xfrm>
            <a:off x="650449" y="4559523"/>
            <a:ext cx="10901471" cy="1236440"/>
          </a:xfrm>
          <a:noFill/>
        </p:spPr>
        <p:txBody>
          <a:bodyPr vert="horz" lIns="91440" tIns="45720" rIns="91440" bIns="45720" rtlCol="0" anchor="b">
            <a:normAutofit/>
          </a:bodyPr>
          <a:lstStyle/>
          <a:p>
            <a:pPr algn="ctr"/>
            <a:r>
              <a:rPr lang="en-AU" sz="3800" b="1" dirty="0"/>
              <a:t>Culture and socialization determines what we notice, what we see and what we perceive as important</a:t>
            </a:r>
          </a:p>
        </p:txBody>
      </p:sp>
    </p:spTree>
    <p:extLst>
      <p:ext uri="{BB962C8B-B14F-4D97-AF65-F5344CB8AC3E}">
        <p14:creationId xmlns:p14="http://schemas.microsoft.com/office/powerpoint/2010/main" val="1417051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ile1.hpage.com/001850/47/bilder/10budha.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00" y="1143000"/>
            <a:ext cx="41529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ache2.asset-cache.net/gc/478823515-chan-thar-gyi-budha-statue-shwedagon-pagoda-gettyimages.jpg?v=1&amp;c=IWSAsset&amp;k=2&amp;d=WYb4K43r8U05AnDVQK0ZTCRNqFzmQ7Z0gQliqH2j5KQ0Gxbxw%2F%2BvY%2FTqiozkdP%2B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504" y="1387798"/>
            <a:ext cx="3276600" cy="47529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last King of Kan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8762" y="1379029"/>
            <a:ext cx="19240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last Queen of Kan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408" y="1387798"/>
            <a:ext cx="192405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ft.lk/ftadmin/wp-content/uploads/2015/02/BUP_DFT_DFT-7-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1225" y="3764286"/>
            <a:ext cx="2857500" cy="35909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island.lk/2000/12/09/ss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6104" y="4324349"/>
            <a:ext cx="1905000" cy="2533651"/>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3"/>
          <p:cNvSpPr>
            <a:spLocks noGrp="1"/>
          </p:cNvSpPr>
          <p:nvPr>
            <p:ph type="title"/>
          </p:nvPr>
        </p:nvSpPr>
        <p:spPr/>
        <p:txBody>
          <a:bodyPr>
            <a:normAutofit fontScale="90000"/>
          </a:bodyPr>
          <a:lstStyle/>
          <a:p>
            <a:pPr algn="ctr"/>
            <a:r>
              <a:rPr lang="cs-CZ" sz="3100" b="1" dirty="0"/>
              <a:t>Fair </a:t>
            </a:r>
            <a:r>
              <a:rPr lang="en-GB" sz="3100" b="1" dirty="0"/>
              <a:t>complexion: Whiteness associated with Buddhism – spirituality (Buddha, white colour temples/clothes) and Kandyan nobility/kings</a:t>
            </a:r>
            <a:br>
              <a:rPr lang="en-GB" dirty="0"/>
            </a:br>
            <a:endParaRPr lang="en-GB" dirty="0"/>
          </a:p>
        </p:txBody>
      </p:sp>
    </p:spTree>
    <p:extLst>
      <p:ext uri="{BB962C8B-B14F-4D97-AF65-F5344CB8AC3E}">
        <p14:creationId xmlns:p14="http://schemas.microsoft.com/office/powerpoint/2010/main" val="2938828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novinky.cz/642/26420-gallery1-xxcb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11" y="1157809"/>
            <a:ext cx="7236494" cy="4070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usekarpat.cz/foto/slovensko/brezno-cikanka-2-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711" y="1157809"/>
            <a:ext cx="5485371" cy="37759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41.media.tumblr.com/a05b30daa042abcf311343c5856cbafc/tumblr_nr9pe07nl91qk9l6x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7609" y="215911"/>
            <a:ext cx="3708087" cy="41530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smedata.sk/api-media/media/image/sme/8/26/268948/268948_1200x.jpg?rev=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2326" y="4082679"/>
            <a:ext cx="3836876" cy="30695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g.denik.cz/57/77/100521_miss_roma_ostrava_05_galerie-9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3198" y="3598674"/>
            <a:ext cx="4622487" cy="3259326"/>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3"/>
          <p:cNvSpPr>
            <a:spLocks noGrp="1"/>
          </p:cNvSpPr>
          <p:nvPr>
            <p:ph type="title"/>
          </p:nvPr>
        </p:nvSpPr>
        <p:spPr>
          <a:xfrm>
            <a:off x="16052" y="0"/>
            <a:ext cx="10515600" cy="1325563"/>
          </a:xfrm>
        </p:spPr>
        <p:txBody>
          <a:bodyPr/>
          <a:lstStyle/>
          <a:p>
            <a:pPr algn="ctr"/>
            <a:r>
              <a:rPr lang="en-GB" b="1" dirty="0"/>
              <a:t>Manipulating body: hair colour</a:t>
            </a:r>
          </a:p>
        </p:txBody>
      </p:sp>
    </p:spTree>
    <p:extLst>
      <p:ext uri="{BB962C8B-B14F-4D97-AF65-F5344CB8AC3E}">
        <p14:creationId xmlns:p14="http://schemas.microsoft.com/office/powerpoint/2010/main" val="2923448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nersesphoto.com/wp-content/uploads/2015/02/Miss-Club-Roma-Nerses-Photo-Studio-1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17" y="1513630"/>
            <a:ext cx="3888391" cy="5054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g.denik.cz/66/8d/6602424-miss-roma-prijeti-radnice-divky-moda_denik-4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029" y="336183"/>
            <a:ext cx="5768706" cy="43295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skromach.cz/media/foto/16/img4c256254535b9c546b0a3927beaf14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097" y="2900949"/>
            <a:ext cx="5291563" cy="352947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0" y="0"/>
            <a:ext cx="10515600" cy="1325563"/>
          </a:xfrm>
        </p:spPr>
        <p:txBody>
          <a:bodyPr/>
          <a:lstStyle/>
          <a:p>
            <a:r>
              <a:rPr lang="cs-CZ" dirty="0">
                <a:solidFill>
                  <a:srgbClr val="FF0000"/>
                </a:solidFill>
              </a:rPr>
              <a:t>  </a:t>
            </a:r>
            <a:r>
              <a:rPr lang="en-GB" dirty="0">
                <a:solidFill>
                  <a:srgbClr val="FF0000"/>
                </a:solidFill>
              </a:rPr>
              <a:t>Rewarding </a:t>
            </a:r>
            <a:r>
              <a:rPr lang="en-GB" dirty="0">
                <a:solidFill>
                  <a:schemeClr val="accent1">
                    <a:lumMod val="75000"/>
                  </a:schemeClr>
                </a:solidFill>
              </a:rPr>
              <a:t>Comple</a:t>
            </a:r>
            <a:r>
              <a:rPr lang="en-GB" dirty="0">
                <a:solidFill>
                  <a:schemeClr val="bg1">
                    <a:lumMod val="85000"/>
                  </a:schemeClr>
                </a:solidFill>
              </a:rPr>
              <a:t>xion</a:t>
            </a:r>
          </a:p>
        </p:txBody>
      </p:sp>
    </p:spTree>
    <p:extLst>
      <p:ext uri="{BB962C8B-B14F-4D97-AF65-F5344CB8AC3E}">
        <p14:creationId xmlns:p14="http://schemas.microsoft.com/office/powerpoint/2010/main" val="955035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sz="3600" b="1" dirty="0"/>
              <a:t>Fair complexion == higher bride price (</a:t>
            </a:r>
            <a:r>
              <a:rPr lang="en-GB" sz="3600" b="1" dirty="0" err="1"/>
              <a:t>Olach</a:t>
            </a:r>
            <a:r>
              <a:rPr lang="en-GB" sz="3600" b="1" dirty="0"/>
              <a:t> Roma</a:t>
            </a:r>
            <a:r>
              <a:rPr lang="cs-CZ" dirty="0"/>
              <a:t>)</a:t>
            </a:r>
            <a:endParaRPr lang="en-GB" dirty="0"/>
          </a:p>
        </p:txBody>
      </p:sp>
      <p:pic>
        <p:nvPicPr>
          <p:cNvPr id="14338" name="Picture 2" descr="nevesta_romska_svadba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743" y="1690688"/>
            <a:ext cx="6515679" cy="434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029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idnes.cz/11/033/cl6/VES3a0443_11021066e01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3493" y="74789"/>
            <a:ext cx="4867186" cy="31289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idnes.cz/10/071/cl6/JUP345465_hor28ONA8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05" y="397836"/>
            <a:ext cx="6000750" cy="384810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beyourself.cz/wp-content/themes/beyourself_petr/images/monika-mihalickova-portr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4747" y="2568864"/>
            <a:ext cx="3117205" cy="40573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iqrs.cz/sites/default/files/romska_osobnost/jarmil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7842" y="3384961"/>
            <a:ext cx="4324660" cy="324121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a:t>	</a:t>
            </a:r>
            <a:r>
              <a:rPr lang="en-GB" dirty="0"/>
              <a:t>	Professionals – role </a:t>
            </a:r>
            <a:r>
              <a:rPr lang="en-GB" dirty="0">
                <a:solidFill>
                  <a:schemeClr val="bg1"/>
                </a:solidFill>
              </a:rPr>
              <a:t> models</a:t>
            </a:r>
            <a:endParaRPr lang="en-GB" dirty="0"/>
          </a:p>
        </p:txBody>
      </p:sp>
      <p:sp>
        <p:nvSpPr>
          <p:cNvPr id="3" name="Zástupný symbol pro obsah 2"/>
          <p:cNvSpPr>
            <a:spLocks noGrp="1"/>
          </p:cNvSpPr>
          <p:nvPr>
            <p:ph idx="1"/>
          </p:nvPr>
        </p:nvSpPr>
        <p:spPr/>
        <p:txBody>
          <a:bodyPr/>
          <a:lstStyle/>
          <a:p>
            <a:r>
              <a:rPr lang="cs-CZ" dirty="0"/>
              <a:t> </a:t>
            </a:r>
            <a:endParaRPr lang="en-GB" dirty="0"/>
          </a:p>
        </p:txBody>
      </p:sp>
    </p:spTree>
    <p:extLst>
      <p:ext uri="{BB962C8B-B14F-4D97-AF65-F5344CB8AC3E}">
        <p14:creationId xmlns:p14="http://schemas.microsoft.com/office/powerpoint/2010/main" val="2847754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i="1" dirty="0"/>
              <a:t> </a:t>
            </a:r>
            <a:r>
              <a:rPr lang="en-GB" b="1" dirty="0"/>
              <a:t>Colour symbolism as part of values system intrinsic to language: </a:t>
            </a:r>
            <a:br>
              <a:rPr lang="cs-CZ" i="1" dirty="0"/>
            </a:br>
            <a:r>
              <a:rPr lang="en-GB" i="1" dirty="0" err="1"/>
              <a:t>Romaness</a:t>
            </a:r>
            <a:r>
              <a:rPr lang="en-GB" i="1" dirty="0"/>
              <a:t>: </a:t>
            </a:r>
            <a:r>
              <a:rPr lang="en-GB" i="1" dirty="0" err="1"/>
              <a:t>Papiňori</a:t>
            </a:r>
            <a:r>
              <a:rPr lang="en-GB" dirty="0"/>
              <a:t>----Goose  </a:t>
            </a:r>
            <a:r>
              <a:rPr lang="cs-CZ" dirty="0"/>
              <a:t>---- </a:t>
            </a:r>
            <a:r>
              <a:rPr lang="en-GB" dirty="0"/>
              <a:t>Beauty</a:t>
            </a:r>
          </a:p>
        </p:txBody>
      </p:sp>
      <p:pic>
        <p:nvPicPr>
          <p:cNvPr id="6146" name="Picture 2" descr="http://www.husaslovenska.cz/wp-content/uploads/IMG_2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529" y="1980524"/>
            <a:ext cx="4572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obalky.kosmas.cz/ArticleCovers/6454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27" y="1877493"/>
            <a:ext cx="2381250" cy="313372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mecem.sk/wp-content/uploads/2014/12/Lackova-Ele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939" y="2995417"/>
            <a:ext cx="2819104" cy="28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338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84126"/>
          </a:xfrm>
        </p:spPr>
        <p:txBody>
          <a:bodyPr/>
          <a:lstStyle/>
          <a:p>
            <a:pPr algn="ctr"/>
            <a:r>
              <a:rPr lang="en-GB" b="1" dirty="0"/>
              <a:t>Message</a:t>
            </a:r>
          </a:p>
        </p:txBody>
      </p:sp>
      <p:sp>
        <p:nvSpPr>
          <p:cNvPr id="3" name="Zástupný symbol pro obsah 2"/>
          <p:cNvSpPr>
            <a:spLocks noGrp="1"/>
          </p:cNvSpPr>
          <p:nvPr>
            <p:ph idx="1"/>
          </p:nvPr>
        </p:nvSpPr>
        <p:spPr>
          <a:xfrm>
            <a:off x="838200" y="1094704"/>
            <a:ext cx="10515600" cy="5082259"/>
          </a:xfrm>
        </p:spPr>
        <p:txBody>
          <a:bodyPr>
            <a:normAutofit fontScale="77500" lnSpcReduction="20000"/>
          </a:bodyPr>
          <a:lstStyle/>
          <a:p>
            <a:r>
              <a:rPr lang="en-GB" sz="3300" dirty="0">
                <a:solidFill>
                  <a:srgbClr val="C00000"/>
                </a:solidFill>
              </a:rPr>
              <a:t>Whiteness brings advantage (internally and externally)</a:t>
            </a:r>
            <a:endParaRPr lang="cs-CZ" sz="3300" dirty="0">
              <a:solidFill>
                <a:srgbClr val="C00000"/>
              </a:solidFill>
            </a:endParaRPr>
          </a:p>
          <a:p>
            <a:endParaRPr lang="en-GB" sz="3300" dirty="0">
              <a:solidFill>
                <a:srgbClr val="C00000"/>
              </a:solidFill>
            </a:endParaRPr>
          </a:p>
          <a:p>
            <a:r>
              <a:rPr lang="en-GB" sz="3300" dirty="0"/>
              <a:t>Fair complexion raises the possibility to manipulate </a:t>
            </a:r>
            <a:r>
              <a:rPr lang="en-GB" sz="3300" dirty="0" err="1"/>
              <a:t>Gypsiness</a:t>
            </a:r>
            <a:r>
              <a:rPr lang="en-GB" sz="3300" dirty="0"/>
              <a:t>/body to certain extend (physically and socially) and become accepted by the majority population</a:t>
            </a:r>
            <a:endParaRPr lang="cs-CZ" sz="3300" dirty="0"/>
          </a:p>
          <a:p>
            <a:endParaRPr lang="en-GB" sz="3300" dirty="0"/>
          </a:p>
          <a:p>
            <a:r>
              <a:rPr lang="en-GB" sz="3300" dirty="0">
                <a:solidFill>
                  <a:srgbClr val="C00000"/>
                </a:solidFill>
              </a:rPr>
              <a:t>Context matters (places of unexpected encounter – affluence) – dissociation from stereotypes of inferiority</a:t>
            </a:r>
            <a:endParaRPr lang="cs-CZ" sz="3300" dirty="0">
              <a:solidFill>
                <a:srgbClr val="C00000"/>
              </a:solidFill>
            </a:endParaRPr>
          </a:p>
          <a:p>
            <a:endParaRPr lang="en-GB" sz="3300" dirty="0">
              <a:solidFill>
                <a:srgbClr val="C00000"/>
              </a:solidFill>
            </a:endParaRPr>
          </a:p>
          <a:p>
            <a:r>
              <a:rPr lang="en-GB" sz="3300" dirty="0"/>
              <a:t>Education brings about cultural acceptance</a:t>
            </a:r>
            <a:endParaRPr lang="cs-CZ" sz="3300" dirty="0"/>
          </a:p>
          <a:p>
            <a:endParaRPr lang="en-GB" sz="3300" dirty="0"/>
          </a:p>
          <a:p>
            <a:r>
              <a:rPr lang="en-GB" sz="3300" dirty="0">
                <a:solidFill>
                  <a:srgbClr val="C00000"/>
                </a:solidFill>
              </a:rPr>
              <a:t>Out of expected context - constant minority reminder – questions of fear, stability, home, quality of cohabitation</a:t>
            </a:r>
          </a:p>
          <a:p>
            <a:pPr marL="0" indent="0">
              <a:buNone/>
            </a:pPr>
            <a:r>
              <a:rPr lang="en-GB" dirty="0">
                <a:solidFill>
                  <a:srgbClr val="002060"/>
                </a:solidFill>
              </a:rPr>
              <a:t>.</a:t>
            </a:r>
          </a:p>
          <a:p>
            <a:pPr marL="0" indent="0">
              <a:buNone/>
            </a:pPr>
            <a:endParaRPr lang="cs-CZ" dirty="0"/>
          </a:p>
          <a:p>
            <a:pPr marL="0" indent="0">
              <a:buNone/>
            </a:pPr>
            <a:endParaRPr lang="cs-CZ" dirty="0"/>
          </a:p>
          <a:p>
            <a:endParaRPr lang="en-GB" dirty="0"/>
          </a:p>
        </p:txBody>
      </p:sp>
    </p:spTree>
    <p:extLst>
      <p:ext uri="{BB962C8B-B14F-4D97-AF65-F5344CB8AC3E}">
        <p14:creationId xmlns:p14="http://schemas.microsoft.com/office/powerpoint/2010/main" val="3543001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0183" y="487475"/>
            <a:ext cx="10515600" cy="2852737"/>
          </a:xfrm>
        </p:spPr>
        <p:txBody>
          <a:bodyPr/>
          <a:lstStyle/>
          <a:p>
            <a:pPr algn="ctr"/>
            <a:r>
              <a:rPr lang="en-AU" dirty="0"/>
              <a:t>Race as category is artificially constructed</a:t>
            </a:r>
            <a:br>
              <a:rPr lang="en-US" dirty="0"/>
            </a:br>
            <a:r>
              <a:rPr lang="en-US" dirty="0"/>
              <a:t>vs.</a:t>
            </a:r>
          </a:p>
        </p:txBody>
      </p:sp>
      <p:sp>
        <p:nvSpPr>
          <p:cNvPr id="3" name="Zástupný symbol pro text 2"/>
          <p:cNvSpPr>
            <a:spLocks noGrp="1"/>
          </p:cNvSpPr>
          <p:nvPr>
            <p:ph type="body" idx="1"/>
          </p:nvPr>
        </p:nvSpPr>
        <p:spPr>
          <a:xfrm>
            <a:off x="818971" y="3687942"/>
            <a:ext cx="10515600" cy="1500187"/>
          </a:xfrm>
        </p:spPr>
        <p:txBody>
          <a:bodyPr>
            <a:normAutofit fontScale="85000" lnSpcReduction="10000"/>
          </a:bodyPr>
          <a:lstStyle/>
          <a:p>
            <a:pPr algn="ctr"/>
            <a:r>
              <a:rPr lang="en-AU" sz="7200" dirty="0">
                <a:solidFill>
                  <a:srgbClr val="0070C0"/>
                </a:solidFill>
              </a:rPr>
              <a:t>Power of racism in everyday life</a:t>
            </a:r>
          </a:p>
        </p:txBody>
      </p:sp>
    </p:spTree>
    <p:extLst>
      <p:ext uri="{BB962C8B-B14F-4D97-AF65-F5344CB8AC3E}">
        <p14:creationId xmlns:p14="http://schemas.microsoft.com/office/powerpoint/2010/main" val="200765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olocaust: The 'Devouring' of the Czech Roma | Téma | Lidovky.cz">
            <a:extLst>
              <a:ext uri="{FF2B5EF4-FFF2-40B4-BE49-F238E27FC236}">
                <a16:creationId xmlns:a16="http://schemas.microsoft.com/office/drawing/2014/main" id="{2C279EB1-438B-4E1A-B481-104977C24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58" r="2192"/>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nti Roma Holocaust Memorial Trust - Home | Facebook">
            <a:extLst>
              <a:ext uri="{FF2B5EF4-FFF2-40B4-BE49-F238E27FC236}">
                <a16:creationId xmlns:a16="http://schemas.microsoft.com/office/drawing/2014/main" id="{9BEFADCF-9AC0-4822-A6D7-68ABC75F47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4449"/>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331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F5DD3B-8791-431B-953D-B06F42FB1835}"/>
              </a:ext>
            </a:extLst>
          </p:cNvPr>
          <p:cNvSpPr>
            <a:spLocks noGrp="1"/>
          </p:cNvSpPr>
          <p:nvPr>
            <p:ph type="title"/>
          </p:nvPr>
        </p:nvSpPr>
        <p:spPr>
          <a:xfrm>
            <a:off x="831850" y="371062"/>
            <a:ext cx="10515600" cy="2438399"/>
          </a:xfrm>
        </p:spPr>
        <p:txBody>
          <a:bodyPr/>
          <a:lstStyle/>
          <a:p>
            <a:pPr algn="ctr"/>
            <a:r>
              <a:rPr lang="en-AU" dirty="0"/>
              <a:t>What is racism?</a:t>
            </a:r>
          </a:p>
        </p:txBody>
      </p:sp>
      <p:sp>
        <p:nvSpPr>
          <p:cNvPr id="3" name="Zástupný symbol pro text 2">
            <a:extLst>
              <a:ext uri="{FF2B5EF4-FFF2-40B4-BE49-F238E27FC236}">
                <a16:creationId xmlns:a16="http://schemas.microsoft.com/office/drawing/2014/main" id="{5D29A4C9-AB1B-46C9-B315-25A7534CE403}"/>
              </a:ext>
            </a:extLst>
          </p:cNvPr>
          <p:cNvSpPr>
            <a:spLocks noGrp="1"/>
          </p:cNvSpPr>
          <p:nvPr>
            <p:ph type="body" idx="1"/>
          </p:nvPr>
        </p:nvSpPr>
        <p:spPr>
          <a:xfrm>
            <a:off x="831850" y="3101009"/>
            <a:ext cx="10515600" cy="2988641"/>
          </a:xfrm>
        </p:spPr>
        <p:txBody>
          <a:bodyPr>
            <a:normAutofit fontScale="85000" lnSpcReduction="20000"/>
          </a:bodyPr>
          <a:lstStyle/>
          <a:p>
            <a:endParaRPr lang="cs-CZ" dirty="0"/>
          </a:p>
          <a:p>
            <a:endParaRPr lang="cs-CZ" dirty="0"/>
          </a:p>
          <a:p>
            <a:pPr algn="ctr"/>
            <a:r>
              <a:rPr lang="en-AU" sz="4400" dirty="0">
                <a:solidFill>
                  <a:srgbClr val="FF0000"/>
                </a:solidFill>
              </a:rPr>
              <a:t>When category </a:t>
            </a:r>
            <a:r>
              <a:rPr lang="en-AU" sz="7200" dirty="0">
                <a:solidFill>
                  <a:srgbClr val="FF0000"/>
                </a:solidFill>
              </a:rPr>
              <a:t>I/us </a:t>
            </a:r>
            <a:r>
              <a:rPr lang="en-AU" sz="4400" dirty="0">
                <a:solidFill>
                  <a:srgbClr val="FF0000"/>
                </a:solidFill>
              </a:rPr>
              <a:t>(skin colour) has other possibilities, rights and opportunities than</a:t>
            </a:r>
          </a:p>
          <a:p>
            <a:pPr algn="ctr"/>
            <a:r>
              <a:rPr lang="en-AU" sz="8800" dirty="0">
                <a:solidFill>
                  <a:srgbClr val="FF0000"/>
                </a:solidFill>
              </a:rPr>
              <a:t>Them</a:t>
            </a:r>
          </a:p>
        </p:txBody>
      </p:sp>
    </p:spTree>
    <p:extLst>
      <p:ext uri="{BB962C8B-B14F-4D97-AF65-F5344CB8AC3E}">
        <p14:creationId xmlns:p14="http://schemas.microsoft.com/office/powerpoint/2010/main" val="256409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Sort Out-9">
            <a:extLst>
              <a:ext uri="{FF2B5EF4-FFF2-40B4-BE49-F238E27FC236}">
                <a16:creationId xmlns:a16="http://schemas.microsoft.com/office/drawing/2014/main" id="{ED7A7613-5DEA-416D-903A-3238E8D18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4B541AC2-7DB4-461D-B270-7C82E1C4B73B}"/>
              </a:ext>
            </a:extLst>
          </p:cNvPr>
          <p:cNvSpPr>
            <a:spLocks noGrp="1"/>
          </p:cNvSpPr>
          <p:nvPr>
            <p:ph type="title"/>
          </p:nvPr>
        </p:nvSpPr>
        <p:spPr>
          <a:xfrm>
            <a:off x="1028700" y="190501"/>
            <a:ext cx="2886075" cy="3533360"/>
          </a:xfrm>
          <a:noFill/>
        </p:spPr>
        <p:txBody>
          <a:bodyPr anchor="ctr">
            <a:normAutofit/>
          </a:bodyPr>
          <a:lstStyle/>
          <a:p>
            <a:pPr algn="ctr"/>
            <a:r>
              <a:rPr lang="en-AU" sz="3100" dirty="0"/>
              <a:t>People live their life through classification. Most often </a:t>
            </a:r>
            <a:r>
              <a:rPr lang="en-AU" sz="3600" dirty="0">
                <a:solidFill>
                  <a:schemeClr val="bg1"/>
                </a:solidFill>
                <a:highlight>
                  <a:srgbClr val="FF00FF"/>
                </a:highlight>
              </a:rPr>
              <a:t>ME/US and THEM</a:t>
            </a:r>
          </a:p>
        </p:txBody>
      </p:sp>
    </p:spTree>
    <p:extLst>
      <p:ext uri="{BB962C8B-B14F-4D97-AF65-F5344CB8AC3E}">
        <p14:creationId xmlns:p14="http://schemas.microsoft.com/office/powerpoint/2010/main" val="716751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
            <a:ext cx="10515600" cy="1690688"/>
          </a:xfrm>
        </p:spPr>
        <p:txBody>
          <a:bodyPr/>
          <a:lstStyle/>
          <a:p>
            <a:pPr algn="ctr"/>
            <a:r>
              <a:rPr lang="en-GB" b="1" dirty="0"/>
              <a:t>Racism: idea of superiority penetrates deep</a:t>
            </a:r>
            <a:r>
              <a:rPr lang="cs-CZ" b="1" dirty="0"/>
              <a:t> </a:t>
            </a:r>
            <a:r>
              <a:rPr lang="en-GB" b="1" dirty="0"/>
              <a:t>into culture</a:t>
            </a:r>
          </a:p>
        </p:txBody>
      </p:sp>
      <p:sp>
        <p:nvSpPr>
          <p:cNvPr id="3" name="Zástupný symbol pro obsah 2"/>
          <p:cNvSpPr>
            <a:spLocks noGrp="1"/>
          </p:cNvSpPr>
          <p:nvPr>
            <p:ph idx="1"/>
          </p:nvPr>
        </p:nvSpPr>
        <p:spPr>
          <a:xfrm>
            <a:off x="838200" y="1825624"/>
            <a:ext cx="10515600" cy="5032375"/>
          </a:xfrm>
        </p:spPr>
        <p:txBody>
          <a:bodyPr>
            <a:normAutofit fontScale="92500" lnSpcReduction="20000"/>
          </a:bodyPr>
          <a:lstStyle/>
          <a:p>
            <a:pPr marL="0" indent="0" algn="ctr">
              <a:buNone/>
            </a:pPr>
            <a:r>
              <a:rPr lang="en-GB" b="1" dirty="0"/>
              <a:t> BIRTH</a:t>
            </a:r>
            <a:endParaRPr lang="cs-CZ" b="1" dirty="0"/>
          </a:p>
          <a:p>
            <a:pPr marL="0" indent="0" algn="ctr">
              <a:buNone/>
            </a:pPr>
            <a:r>
              <a:rPr lang="cs-CZ" b="1" dirty="0"/>
              <a:t>I</a:t>
            </a:r>
          </a:p>
          <a:p>
            <a:pPr marL="0" indent="0" algn="ctr">
              <a:buNone/>
            </a:pPr>
            <a:r>
              <a:rPr lang="cs-CZ" b="1" dirty="0"/>
              <a:t>I</a:t>
            </a:r>
          </a:p>
          <a:p>
            <a:pPr marL="0" indent="0" algn="ctr">
              <a:buNone/>
            </a:pPr>
            <a:r>
              <a:rPr lang="en-GB" b="1" dirty="0"/>
              <a:t>family-skin colour</a:t>
            </a:r>
            <a:endParaRPr lang="cs-CZ" b="1" dirty="0"/>
          </a:p>
          <a:p>
            <a:pPr marL="0" indent="0" algn="ctr">
              <a:buNone/>
            </a:pPr>
            <a:r>
              <a:rPr lang="cs-CZ" b="1" dirty="0"/>
              <a:t>I</a:t>
            </a:r>
          </a:p>
          <a:p>
            <a:pPr marL="0" indent="0" algn="ctr">
              <a:buNone/>
            </a:pPr>
            <a:r>
              <a:rPr lang="cs-CZ" b="1" dirty="0"/>
              <a:t>I</a:t>
            </a:r>
          </a:p>
          <a:p>
            <a:pPr marL="0" indent="0" algn="ctr">
              <a:buNone/>
            </a:pPr>
            <a:r>
              <a:rPr lang="en-GB" b="1" dirty="0"/>
              <a:t>lineage-cast/occupation</a:t>
            </a:r>
            <a:endParaRPr lang="cs-CZ" b="1" dirty="0"/>
          </a:p>
          <a:p>
            <a:pPr marL="0" indent="0" algn="ctr">
              <a:buNone/>
            </a:pPr>
            <a:r>
              <a:rPr lang="cs-CZ" b="1" dirty="0"/>
              <a:t>I</a:t>
            </a:r>
          </a:p>
          <a:p>
            <a:pPr marL="0" indent="0" algn="ctr">
              <a:buNone/>
            </a:pPr>
            <a:r>
              <a:rPr lang="cs-CZ" b="1" dirty="0"/>
              <a:t>I</a:t>
            </a:r>
          </a:p>
          <a:p>
            <a:pPr marL="0" indent="0" algn="ctr">
              <a:buNone/>
            </a:pPr>
            <a:r>
              <a:rPr lang="en-GB" b="1" dirty="0"/>
              <a:t> culture – the way things are done and thought </a:t>
            </a:r>
            <a:r>
              <a:rPr lang="cs-CZ" b="1" dirty="0"/>
              <a:t> </a:t>
            </a:r>
            <a:r>
              <a:rPr lang="cs-CZ" b="1" dirty="0" err="1"/>
              <a:t>through</a:t>
            </a:r>
            <a:endParaRPr lang="cs-CZ" b="1" dirty="0"/>
          </a:p>
          <a:p>
            <a:pPr marL="0" indent="0" algn="ctr">
              <a:buNone/>
            </a:pPr>
            <a:endParaRPr lang="cs-CZ" b="1" dirty="0"/>
          </a:p>
          <a:p>
            <a:pPr marL="0" indent="0" algn="ctr">
              <a:buNone/>
            </a:pPr>
            <a:r>
              <a:rPr lang="cs-CZ" b="1" dirty="0"/>
              <a:t>CULTURAL PATHOLOGY</a:t>
            </a:r>
            <a:endParaRPr lang="en-GB" dirty="0"/>
          </a:p>
        </p:txBody>
      </p:sp>
      <p:pic>
        <p:nvPicPr>
          <p:cNvPr id="4" name="Picture 2" descr="http://c3e308.medialib.glogster.com/komal786/media/ec/ec42ca043848dc0f63d00a858a6fac699b11e690/say-no-to-rac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57" y="104001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3e308.medialib.glogster.com/komal786/media/ec/ec42ca043848dc0f63d00a858a6fac699b11e690/say-no-to-rac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419" y="104001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856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16DFBB-4E0B-4011-9BBB-2D402F95389E}"/>
              </a:ext>
            </a:extLst>
          </p:cNvPr>
          <p:cNvSpPr>
            <a:spLocks noGrp="1"/>
          </p:cNvSpPr>
          <p:nvPr>
            <p:ph type="title"/>
          </p:nvPr>
        </p:nvSpPr>
        <p:spPr>
          <a:xfrm>
            <a:off x="838200" y="365124"/>
            <a:ext cx="10515600" cy="6698285"/>
          </a:xfrm>
        </p:spPr>
        <p:txBody>
          <a:bodyPr>
            <a:normAutofit/>
          </a:bodyPr>
          <a:lstStyle/>
          <a:p>
            <a:pPr algn="ctr"/>
            <a:r>
              <a:rPr lang="en-AU" dirty="0"/>
              <a:t>Racism brings along power</a:t>
            </a:r>
            <a:br>
              <a:rPr lang="en-AU" dirty="0"/>
            </a:br>
            <a:br>
              <a:rPr lang="en-AU" dirty="0"/>
            </a:br>
            <a:r>
              <a:rPr lang="en-AU" dirty="0">
                <a:solidFill>
                  <a:srgbClr val="FF0000"/>
                </a:solidFill>
              </a:rPr>
              <a:t>Power leads to inequalities</a:t>
            </a:r>
            <a:br>
              <a:rPr lang="en-AU" dirty="0"/>
            </a:br>
            <a:br>
              <a:rPr lang="en-AU" dirty="0"/>
            </a:br>
            <a:r>
              <a:rPr lang="en-AU" dirty="0"/>
              <a:t>Inequalities create conflicts</a:t>
            </a:r>
            <a:br>
              <a:rPr lang="en-AU" dirty="0"/>
            </a:br>
            <a:br>
              <a:rPr lang="en-AU" dirty="0"/>
            </a:br>
            <a:r>
              <a:rPr lang="en-AU" dirty="0">
                <a:solidFill>
                  <a:srgbClr val="FF0000"/>
                </a:solidFill>
              </a:rPr>
              <a:t>Conflict brings about poor quality of life</a:t>
            </a:r>
            <a:br>
              <a:rPr lang="en-AU" dirty="0">
                <a:solidFill>
                  <a:srgbClr val="FF0000"/>
                </a:solidFill>
              </a:rPr>
            </a:br>
            <a:br>
              <a:rPr lang="en-AU" dirty="0"/>
            </a:br>
            <a:r>
              <a:rPr lang="en-AU" b="1" dirty="0"/>
              <a:t>Possible solution?</a:t>
            </a:r>
            <a:br>
              <a:rPr lang="cs-CZ" dirty="0"/>
            </a:br>
            <a:endParaRPr lang="cs-CZ" dirty="0"/>
          </a:p>
        </p:txBody>
      </p:sp>
    </p:spTree>
    <p:extLst>
      <p:ext uri="{BB962C8B-B14F-4D97-AF65-F5344CB8AC3E}">
        <p14:creationId xmlns:p14="http://schemas.microsoft.com/office/powerpoint/2010/main" val="3148551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FB72B6-4305-4B17-99D1-3A20A37858C0}"/>
              </a:ext>
            </a:extLst>
          </p:cNvPr>
          <p:cNvSpPr>
            <a:spLocks noGrp="1"/>
          </p:cNvSpPr>
          <p:nvPr>
            <p:ph type="ctrTitle"/>
          </p:nvPr>
        </p:nvSpPr>
        <p:spPr>
          <a:xfrm>
            <a:off x="1524000" y="254001"/>
            <a:ext cx="9144000" cy="2078382"/>
          </a:xfrm>
        </p:spPr>
        <p:txBody>
          <a:bodyPr/>
          <a:lstStyle/>
          <a:p>
            <a:r>
              <a:rPr lang="cs-CZ" dirty="0"/>
              <a:t>Mary Douglas: Purity and danger</a:t>
            </a:r>
          </a:p>
        </p:txBody>
      </p:sp>
      <p:sp>
        <p:nvSpPr>
          <p:cNvPr id="3" name="Podnadpis 2">
            <a:extLst>
              <a:ext uri="{FF2B5EF4-FFF2-40B4-BE49-F238E27FC236}">
                <a16:creationId xmlns:a16="http://schemas.microsoft.com/office/drawing/2014/main" id="{BDD73735-9A1B-4955-8C7E-0B323527FDE1}"/>
              </a:ext>
            </a:extLst>
          </p:cNvPr>
          <p:cNvSpPr>
            <a:spLocks noGrp="1"/>
          </p:cNvSpPr>
          <p:nvPr>
            <p:ph type="subTitle" idx="1"/>
          </p:nvPr>
        </p:nvSpPr>
        <p:spPr>
          <a:xfrm>
            <a:off x="1524000" y="2478157"/>
            <a:ext cx="9144000" cy="4379843"/>
          </a:xfrm>
        </p:spPr>
        <p:txBody>
          <a:bodyPr>
            <a:normAutofit/>
          </a:bodyPr>
          <a:lstStyle/>
          <a:p>
            <a:pPr marL="457200" indent="-457200">
              <a:buAutoNum type="arabicPeriod"/>
            </a:pPr>
            <a:r>
              <a:rPr lang="en-AU" dirty="0"/>
              <a:t>Anomaly is labelled according to cultural rules (good/bad) and it is approached accordingly. </a:t>
            </a:r>
          </a:p>
          <a:p>
            <a:pPr marL="457200" indent="-457200">
              <a:buAutoNum type="arabicPeriod"/>
            </a:pPr>
            <a:r>
              <a:rPr lang="en-AU" dirty="0">
                <a:solidFill>
                  <a:srgbClr val="FF0000"/>
                </a:solidFill>
              </a:rPr>
              <a:t>Anomaly is physically removed (ghettos, reservations, concentration camps, special hospitals, asylums etc.) </a:t>
            </a:r>
          </a:p>
          <a:p>
            <a:pPr marL="457200" indent="-457200">
              <a:buAutoNum type="arabicPeriod"/>
            </a:pPr>
            <a:r>
              <a:rPr lang="en-AU" dirty="0"/>
              <a:t>Anomaly is labelled TABO (e.g. Forbidden marriage, contact etc.) </a:t>
            </a:r>
          </a:p>
          <a:p>
            <a:pPr marL="457200" indent="-457200">
              <a:buAutoNum type="arabicPeriod"/>
            </a:pPr>
            <a:r>
              <a:rPr lang="en-AU" dirty="0">
                <a:solidFill>
                  <a:srgbClr val="FF0000"/>
                </a:solidFill>
              </a:rPr>
              <a:t>Anomaly is labelled dangerous and there is a war/fight against it. </a:t>
            </a:r>
          </a:p>
          <a:p>
            <a:pPr marL="457200" indent="-457200">
              <a:buAutoNum type="arabicPeriod"/>
            </a:pPr>
            <a:r>
              <a:rPr lang="en-AU" dirty="0"/>
              <a:t>Anomaly gains higher spiritual status, it is praised and feared. </a:t>
            </a:r>
          </a:p>
          <a:p>
            <a:pPr marL="457200" indent="-457200">
              <a:buAutoNum type="arabicPeriod"/>
            </a:pPr>
            <a:endParaRPr lang="en-AU" dirty="0"/>
          </a:p>
          <a:p>
            <a:r>
              <a:rPr lang="en-AU" sz="4400" dirty="0">
                <a:solidFill>
                  <a:srgbClr val="0070C0"/>
                </a:solidFill>
              </a:rPr>
              <a:t>Nothing works long term! </a:t>
            </a:r>
          </a:p>
        </p:txBody>
      </p:sp>
      <p:pic>
        <p:nvPicPr>
          <p:cNvPr id="2050" name="Picture 2" descr="Související obrázek">
            <a:extLst>
              <a:ext uri="{FF2B5EF4-FFF2-40B4-BE49-F238E27FC236}">
                <a16:creationId xmlns:a16="http://schemas.microsoft.com/office/drawing/2014/main" id="{91B0E382-CD8C-43DC-AB66-C1B7864B4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31" y="388317"/>
            <a:ext cx="190500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449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ýsledek obrázku pro I love Saturdays y domingos">
            <a:extLst>
              <a:ext uri="{FF2B5EF4-FFF2-40B4-BE49-F238E27FC236}">
                <a16:creationId xmlns:a16="http://schemas.microsoft.com/office/drawing/2014/main" id="{92355329-B3B7-4CFA-864B-78A4E26DA8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6" r="14915"/>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965C130-E0B4-465C-B6FC-3877E79FDB0E}"/>
              </a:ext>
            </a:extLst>
          </p:cNvPr>
          <p:cNvSpPr>
            <a:spLocks noGrp="1"/>
          </p:cNvSpPr>
          <p:nvPr>
            <p:ph type="title"/>
          </p:nvPr>
        </p:nvSpPr>
        <p:spPr>
          <a:xfrm>
            <a:off x="8153399" y="365125"/>
            <a:ext cx="3430605" cy="5530319"/>
          </a:xfrm>
        </p:spPr>
        <p:txBody>
          <a:bodyPr>
            <a:normAutofit/>
          </a:bodyPr>
          <a:lstStyle/>
          <a:p>
            <a:r>
              <a:rPr lang="en-AU" sz="3700" dirty="0"/>
              <a:t>For change to happen we must change the syst</a:t>
            </a:r>
            <a:r>
              <a:rPr lang="cs-CZ" sz="3700" dirty="0"/>
              <a:t>e</a:t>
            </a:r>
            <a:r>
              <a:rPr lang="en-AU" sz="3700" dirty="0"/>
              <a:t>m in which we </a:t>
            </a:r>
            <a:r>
              <a:rPr lang="en-AU" sz="3700" b="1" u="sng" dirty="0"/>
              <a:t>THINK</a:t>
            </a:r>
            <a:r>
              <a:rPr lang="en-AU" sz="3700" dirty="0"/>
              <a:t>, </a:t>
            </a:r>
            <a:r>
              <a:rPr lang="en-AU" sz="3700" dirty="0">
                <a:solidFill>
                  <a:srgbClr val="FF0000"/>
                </a:solidFill>
              </a:rPr>
              <a:t>re-thing anomaly as </a:t>
            </a:r>
            <a:r>
              <a:rPr lang="en-AU" sz="3700" b="1" u="sng" dirty="0">
                <a:solidFill>
                  <a:srgbClr val="FF0000"/>
                </a:solidFill>
              </a:rPr>
              <a:t>NORMAL</a:t>
            </a:r>
            <a:r>
              <a:rPr lang="en-AU" sz="3700" dirty="0">
                <a:solidFill>
                  <a:srgbClr val="FF0000"/>
                </a:solidFill>
              </a:rPr>
              <a:t> and accept it as a part of the system. </a:t>
            </a:r>
            <a:endParaRPr lang="en-AU" sz="3700" dirty="0"/>
          </a:p>
        </p:txBody>
      </p:sp>
    </p:spTree>
    <p:extLst>
      <p:ext uri="{BB962C8B-B14F-4D97-AF65-F5344CB8AC3E}">
        <p14:creationId xmlns:p14="http://schemas.microsoft.com/office/powerpoint/2010/main" val="1837653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ýsledek obrázku pro jesus">
            <a:extLst>
              <a:ext uri="{FF2B5EF4-FFF2-40B4-BE49-F238E27FC236}">
                <a16:creationId xmlns:a16="http://schemas.microsoft.com/office/drawing/2014/main" id="{0DFD7288-C519-4CFD-BC91-991D865B9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847417"/>
            <a:ext cx="5943600" cy="441007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0A4A207C-2ECF-4418-980F-36B91FE59795}"/>
              </a:ext>
            </a:extLst>
          </p:cNvPr>
          <p:cNvSpPr>
            <a:spLocks noGrp="1"/>
          </p:cNvSpPr>
          <p:nvPr>
            <p:ph type="title"/>
          </p:nvPr>
        </p:nvSpPr>
        <p:spPr/>
        <p:txBody>
          <a:bodyPr/>
          <a:lstStyle/>
          <a:p>
            <a:pPr algn="ctr"/>
            <a:r>
              <a:rPr lang="en-AU" dirty="0"/>
              <a:t>A guy you all know: Who am I? </a:t>
            </a:r>
          </a:p>
        </p:txBody>
      </p:sp>
    </p:spTree>
    <p:extLst>
      <p:ext uri="{BB962C8B-B14F-4D97-AF65-F5344CB8AC3E}">
        <p14:creationId xmlns:p14="http://schemas.microsoft.com/office/powerpoint/2010/main" val="1919600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ýsledek obrázku pro jesus">
            <a:extLst>
              <a:ext uri="{FF2B5EF4-FFF2-40B4-BE49-F238E27FC236}">
                <a16:creationId xmlns:a16="http://schemas.microsoft.com/office/drawing/2014/main" id="{2BE7BBAD-148F-4EDC-836F-D247CA8CE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0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88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ící obrázek">
            <a:extLst>
              <a:ext uri="{FF2B5EF4-FFF2-40B4-BE49-F238E27FC236}">
                <a16:creationId xmlns:a16="http://schemas.microsoft.com/office/drawing/2014/main" id="{039C0308-028C-4100-942B-BD64593797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79" r="1" b="1"/>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293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Související obrázek">
            <a:extLst>
              <a:ext uri="{FF2B5EF4-FFF2-40B4-BE49-F238E27FC236}">
                <a16:creationId xmlns:a16="http://schemas.microsoft.com/office/drawing/2014/main" id="{5EC0387B-43AB-4FDF-86BB-404228F44A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43467" y="1443480"/>
            <a:ext cx="5294716" cy="3971037"/>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2">
            <a:extLst>
              <a:ext uri="{FF2B5EF4-FFF2-40B4-BE49-F238E27FC236}">
                <a16:creationId xmlns:a16="http://schemas.microsoft.com/office/drawing/2014/main" id="{336CCD6E-C87B-4E36-975C-2013D8221210}"/>
              </a:ext>
            </a:extLst>
          </p:cNvPr>
          <p:cNvSpPr>
            <a:spLocks noGrp="1"/>
          </p:cNvSpPr>
          <p:nvPr>
            <p:ph type="title"/>
          </p:nvPr>
        </p:nvSpPr>
        <p:spPr/>
        <p:txBody>
          <a:bodyPr>
            <a:normAutofit fontScale="90000"/>
          </a:bodyPr>
          <a:lstStyle/>
          <a:p>
            <a:r>
              <a:rPr lang="en-AU" dirty="0"/>
              <a:t>Theory of natural selection </a:t>
            </a:r>
            <a:br>
              <a:rPr lang="en-AU" dirty="0"/>
            </a:br>
            <a:r>
              <a:rPr lang="en-AU" dirty="0"/>
              <a:t>include the way of</a:t>
            </a:r>
            <a:br>
              <a:rPr lang="en-AU" dirty="0"/>
            </a:br>
            <a:r>
              <a:rPr lang="en-AU" dirty="0"/>
              <a:t>thinking!!</a:t>
            </a:r>
          </a:p>
        </p:txBody>
      </p:sp>
      <p:pic>
        <p:nvPicPr>
          <p:cNvPr id="1026" name="Picture 2" descr="Free Ebook: How Natives Think, by Lucien Lévy-Bruhl">
            <a:extLst>
              <a:ext uri="{FF2B5EF4-FFF2-40B4-BE49-F238E27FC236}">
                <a16:creationId xmlns:a16="http://schemas.microsoft.com/office/drawing/2014/main" id="{C515EFA0-8E99-44D5-926D-70C03976F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046" y="14344"/>
            <a:ext cx="4256754" cy="684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8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s://upload.wikimedia.org/wikipedia/commons/thumb/b/bb/African_Pigmies_CNE-v1-p58-B.jpg/800px-African_Pigmies_CNE-v1-p58-B.jpg">
            <a:extLst>
              <a:ext uri="{FF2B5EF4-FFF2-40B4-BE49-F238E27FC236}">
                <a16:creationId xmlns:a16="http://schemas.microsoft.com/office/drawing/2014/main" id="{3F9A154C-2F6B-498A-B66D-87596213D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62" r="3" b="3"/>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Výsledek obrázku pro victorian british in Africa">
            <a:extLst>
              <a:ext uri="{FF2B5EF4-FFF2-40B4-BE49-F238E27FC236}">
                <a16:creationId xmlns:a16="http://schemas.microsoft.com/office/drawing/2014/main" id="{E8BE41DA-CABC-4801-A282-B9B5449D1E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3" r="12471" b="3"/>
          <a:stretch/>
        </p:blipFill>
        <p:spPr bwMode="auto">
          <a:xfrm>
            <a:off x="4638955" y="321733"/>
            <a:ext cx="3539976" cy="298581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ýsledek obrázku pro victorian british in Africa">
            <a:extLst>
              <a:ext uri="{FF2B5EF4-FFF2-40B4-BE49-F238E27FC236}">
                <a16:creationId xmlns:a16="http://schemas.microsoft.com/office/drawing/2014/main" id="{DBACAE60-74EF-4994-BAB1-390EFFBA96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167"/>
          <a:stretch/>
        </p:blipFill>
        <p:spPr bwMode="auto">
          <a:xfrm>
            <a:off x="8348570" y="321734"/>
            <a:ext cx="3535590" cy="298581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FB3FD529-B0C1-479F-8B93-B60F3DAD4868}"/>
              </a:ext>
            </a:extLst>
          </p:cNvPr>
          <p:cNvSpPr>
            <a:spLocks noGrp="1"/>
          </p:cNvSpPr>
          <p:nvPr>
            <p:ph type="title"/>
          </p:nvPr>
        </p:nvSpPr>
        <p:spPr>
          <a:xfrm>
            <a:off x="4946287" y="3854518"/>
            <a:ext cx="6465287" cy="1516014"/>
          </a:xfrm>
        </p:spPr>
        <p:txBody>
          <a:bodyPr vert="horz" lIns="91440" tIns="45720" rIns="91440" bIns="45720" rtlCol="0" anchor="b">
            <a:normAutofit/>
          </a:bodyPr>
          <a:lstStyle/>
          <a:p>
            <a:r>
              <a:rPr lang="en-AU" sz="4800" kern="1200" dirty="0">
                <a:latin typeface="+mj-lt"/>
                <a:ea typeface="+mj-ea"/>
                <a:cs typeface="+mj-cs"/>
              </a:rPr>
              <a:t>Science</a:t>
            </a:r>
            <a:r>
              <a:rPr lang="en-AU" sz="4800" dirty="0"/>
              <a:t>, power, religion</a:t>
            </a:r>
            <a:endParaRPr lang="en-AU" sz="4800" kern="1200" dirty="0">
              <a:latin typeface="+mj-lt"/>
              <a:ea typeface="+mj-ea"/>
              <a:cs typeface="+mj-cs"/>
            </a:endParaRPr>
          </a:p>
        </p:txBody>
      </p:sp>
    </p:spTree>
    <p:extLst>
      <p:ext uri="{BB962C8B-B14F-4D97-AF65-F5344CB8AC3E}">
        <p14:creationId xmlns:p14="http://schemas.microsoft.com/office/powerpoint/2010/main" val="3512551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ýsledek obrázku pro ota benga">
            <a:extLst>
              <a:ext uri="{FF2B5EF4-FFF2-40B4-BE49-F238E27FC236}">
                <a16:creationId xmlns:a16="http://schemas.microsoft.com/office/drawing/2014/main" id="{B9A1C115-FDC3-4ED1-B631-613B828D16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24" r="24975"/>
          <a:stretch/>
        </p:blipFill>
        <p:spPr bwMode="auto">
          <a:xfrm>
            <a:off x="5090576"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Výsledek obrázku pro human zoo">
            <a:extLst>
              <a:ext uri="{FF2B5EF4-FFF2-40B4-BE49-F238E27FC236}">
                <a16:creationId xmlns:a16="http://schemas.microsoft.com/office/drawing/2014/main" id="{8932C2B6-D01B-4191-B8A4-79C83E74E8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72" r="-4" b="-4"/>
          <a:stretch/>
        </p:blipFill>
        <p:spPr bwMode="auto">
          <a:xfrm>
            <a:off x="470446"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ýsledek obrázku pro ota benga">
            <a:extLst>
              <a:ext uri="{FF2B5EF4-FFF2-40B4-BE49-F238E27FC236}">
                <a16:creationId xmlns:a16="http://schemas.microsoft.com/office/drawing/2014/main" id="{1362884B-E979-4F1D-9B03-B71B93E760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6" r="364"/>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A3C27072-4786-490F-83D0-6EDC92E493A4}"/>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AU" sz="6000" dirty="0"/>
              <a:t>Lost step of evolution: human </a:t>
            </a:r>
            <a:r>
              <a:rPr lang="en-AU" sz="6000" kern="1200" dirty="0">
                <a:solidFill>
                  <a:schemeClr val="tx1"/>
                </a:solidFill>
                <a:latin typeface="+mj-lt"/>
                <a:ea typeface="+mj-ea"/>
                <a:cs typeface="+mj-cs"/>
              </a:rPr>
              <a:t>zoo</a:t>
            </a:r>
          </a:p>
        </p:txBody>
      </p:sp>
    </p:spTree>
    <p:extLst>
      <p:ext uri="{BB962C8B-B14F-4D97-AF65-F5344CB8AC3E}">
        <p14:creationId xmlns:p14="http://schemas.microsoft.com/office/powerpoint/2010/main" val="1544393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ýsledek obrázku pro jesus">
            <a:extLst>
              <a:ext uri="{FF2B5EF4-FFF2-40B4-BE49-F238E27FC236}">
                <a16:creationId xmlns:a16="http://schemas.microsoft.com/office/drawing/2014/main" id="{58FE356E-9B85-4664-882F-02F61B997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27" r="19277"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black jesus">
            <a:extLst>
              <a:ext uri="{FF2B5EF4-FFF2-40B4-BE49-F238E27FC236}">
                <a16:creationId xmlns:a16="http://schemas.microsoft.com/office/drawing/2014/main" id="{23C05C89-7058-40D5-BE76-30CF4B2D47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9" r="2132" b="-5"/>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cdn.shopify.com/s/files/1/0217/9998/products/black-jesus-scafa2.jpg?v=1492403149">
            <a:extLst>
              <a:ext uri="{FF2B5EF4-FFF2-40B4-BE49-F238E27FC236}">
                <a16:creationId xmlns:a16="http://schemas.microsoft.com/office/drawing/2014/main" id="{67F4D2D4-EE4F-4AA0-BCEE-CD004A6CB9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611"/>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3">
            <a:extLst>
              <a:ext uri="{FF2B5EF4-FFF2-40B4-BE49-F238E27FC236}">
                <a16:creationId xmlns:a16="http://schemas.microsoft.com/office/drawing/2014/main" id="{256386B9-AD87-4170-803F-C126FC766862}"/>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r>
              <a:rPr lang="en-AU" sz="2400" kern="1200" dirty="0">
                <a:solidFill>
                  <a:schemeClr val="tx1"/>
                </a:solidFill>
                <a:latin typeface="+mj-lt"/>
                <a:ea typeface="+mj-ea"/>
                <a:cs typeface="+mj-cs"/>
              </a:rPr>
              <a:t>Men and God alike: We all have our ´own´ Jesus</a:t>
            </a:r>
          </a:p>
        </p:txBody>
      </p:sp>
    </p:spTree>
    <p:extLst>
      <p:ext uri="{BB962C8B-B14F-4D97-AF65-F5344CB8AC3E}">
        <p14:creationId xmlns:p14="http://schemas.microsoft.com/office/powerpoint/2010/main" val="3120853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ouvisející obrázek">
            <a:extLst>
              <a:ext uri="{FF2B5EF4-FFF2-40B4-BE49-F238E27FC236}">
                <a16:creationId xmlns:a16="http://schemas.microsoft.com/office/drawing/2014/main" id="{B0F86E26-D390-430E-9FA9-505CE03CA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73" y="307731"/>
            <a:ext cx="5208651" cy="39976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Související obrázek">
            <a:extLst>
              <a:ext uri="{FF2B5EF4-FFF2-40B4-BE49-F238E27FC236}">
                <a16:creationId xmlns:a16="http://schemas.microsoft.com/office/drawing/2014/main" id="{C1DC95F0-B649-4640-AB69-6D284263C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910" y="307731"/>
            <a:ext cx="5330182" cy="399763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9C97410D-513E-417A-B786-81BAFE95A287}"/>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AU" sz="5400" dirty="0" err="1"/>
              <a:t>Hotentot</a:t>
            </a:r>
            <a:r>
              <a:rPr lang="en-AU" sz="5400" dirty="0"/>
              <a:t> Venus </a:t>
            </a:r>
            <a:r>
              <a:rPr lang="en-AU" sz="5400" dirty="0" err="1"/>
              <a:t>Saartje</a:t>
            </a:r>
            <a:r>
              <a:rPr lang="en-AU" sz="5400" dirty="0"/>
              <a:t> </a:t>
            </a:r>
            <a:r>
              <a:rPr lang="en-AU" sz="5400" dirty="0" err="1"/>
              <a:t>Baartman</a:t>
            </a:r>
            <a:endParaRPr lang="en-AU" sz="5400" dirty="0"/>
          </a:p>
        </p:txBody>
      </p:sp>
    </p:spTree>
    <p:extLst>
      <p:ext uri="{BB962C8B-B14F-4D97-AF65-F5344CB8AC3E}">
        <p14:creationId xmlns:p14="http://schemas.microsoft.com/office/powerpoint/2010/main" val="511865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ýsledek obrázku pro shades of brown">
            <a:extLst>
              <a:ext uri="{FF2B5EF4-FFF2-40B4-BE49-F238E27FC236}">
                <a16:creationId xmlns:a16="http://schemas.microsoft.com/office/drawing/2014/main" id="{78D2E229-2147-4A18-9CA1-FF3486117D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80" r="2" b="2"/>
          <a:stretch/>
        </p:blipFill>
        <p:spPr bwMode="auto">
          <a:xfrm>
            <a:off x="0" y="365125"/>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F7A14D38-AF76-4B9B-A95E-7BD77F142A0C}"/>
              </a:ext>
            </a:extLst>
          </p:cNvPr>
          <p:cNvSpPr>
            <a:spLocks noGrp="1"/>
          </p:cNvSpPr>
          <p:nvPr>
            <p:ph type="title"/>
          </p:nvPr>
        </p:nvSpPr>
        <p:spPr>
          <a:xfrm>
            <a:off x="8153399" y="365125"/>
            <a:ext cx="3430605" cy="5530319"/>
          </a:xfrm>
        </p:spPr>
        <p:txBody>
          <a:bodyPr>
            <a:normAutofit fontScale="90000"/>
          </a:bodyPr>
          <a:lstStyle/>
          <a:p>
            <a:r>
              <a:rPr lang="cs-CZ" sz="3100" dirty="0" err="1"/>
              <a:t>Scientific</a:t>
            </a:r>
            <a:r>
              <a:rPr lang="cs-CZ" sz="3100" dirty="0"/>
              <a:t> </a:t>
            </a:r>
            <a:r>
              <a:rPr lang="cs-CZ" sz="3100" dirty="0" err="1"/>
              <a:t>points</a:t>
            </a:r>
            <a:r>
              <a:rPr lang="cs-CZ" sz="3100" dirty="0"/>
              <a:t>: </a:t>
            </a:r>
            <a:r>
              <a:rPr lang="cs-CZ" sz="3100" dirty="0" err="1"/>
              <a:t>physical</a:t>
            </a:r>
            <a:r>
              <a:rPr lang="cs-CZ" sz="3100" dirty="0"/>
              <a:t> </a:t>
            </a:r>
            <a:r>
              <a:rPr lang="cs-CZ" sz="3100" dirty="0" err="1"/>
              <a:t>differences</a:t>
            </a:r>
            <a:r>
              <a:rPr lang="cs-CZ" sz="3100" dirty="0"/>
              <a:t> are </a:t>
            </a:r>
            <a:r>
              <a:rPr lang="cs-CZ" sz="3100" dirty="0" err="1"/>
              <a:t>greated</a:t>
            </a:r>
            <a:r>
              <a:rPr lang="cs-CZ" sz="3100" dirty="0"/>
              <a:t> </a:t>
            </a:r>
            <a:r>
              <a:rPr lang="cs-CZ" sz="3100" dirty="0" err="1"/>
              <a:t>inside</a:t>
            </a:r>
            <a:r>
              <a:rPr lang="cs-CZ" sz="3100" dirty="0"/>
              <a:t> </a:t>
            </a:r>
            <a:r>
              <a:rPr lang="cs-CZ" sz="3100" dirty="0" err="1"/>
              <a:t>the</a:t>
            </a:r>
            <a:r>
              <a:rPr lang="cs-CZ" sz="3100" dirty="0"/>
              <a:t> </a:t>
            </a:r>
            <a:r>
              <a:rPr lang="cs-CZ" sz="3100" dirty="0" err="1"/>
              <a:t>same</a:t>
            </a:r>
            <a:r>
              <a:rPr lang="cs-CZ" sz="3100" dirty="0"/>
              <a:t> </a:t>
            </a:r>
            <a:r>
              <a:rPr lang="cs-CZ" sz="3100" dirty="0" err="1"/>
              <a:t>race</a:t>
            </a:r>
            <a:r>
              <a:rPr lang="cs-CZ" sz="3100" dirty="0"/>
              <a:t> </a:t>
            </a:r>
            <a:r>
              <a:rPr lang="cs-CZ" sz="3100" dirty="0" err="1"/>
              <a:t>than</a:t>
            </a:r>
            <a:r>
              <a:rPr lang="cs-CZ" sz="3100" dirty="0"/>
              <a:t> in </a:t>
            </a:r>
            <a:r>
              <a:rPr lang="cs-CZ" sz="3100" dirty="0" err="1"/>
              <a:t>beween</a:t>
            </a:r>
            <a:r>
              <a:rPr lang="cs-CZ" sz="3100" dirty="0"/>
              <a:t> </a:t>
            </a:r>
            <a:r>
              <a:rPr lang="cs-CZ" sz="3100" dirty="0" err="1"/>
              <a:t>the</a:t>
            </a:r>
            <a:r>
              <a:rPr lang="cs-CZ" sz="3100" dirty="0"/>
              <a:t> </a:t>
            </a:r>
            <a:r>
              <a:rPr lang="cs-CZ" sz="3100" dirty="0" err="1"/>
              <a:t>races</a:t>
            </a:r>
            <a:r>
              <a:rPr lang="cs-CZ" sz="3100" dirty="0"/>
              <a:t>. </a:t>
            </a:r>
            <a:br>
              <a:rPr lang="cs-CZ" sz="3100" dirty="0"/>
            </a:br>
            <a:br>
              <a:rPr lang="cs-CZ" sz="3100" dirty="0"/>
            </a:br>
            <a:r>
              <a:rPr lang="cs-CZ" sz="3100" dirty="0" err="1"/>
              <a:t>i.e</a:t>
            </a:r>
            <a:r>
              <a:rPr lang="cs-CZ" sz="3100" dirty="0"/>
              <a:t>. </a:t>
            </a:r>
            <a:r>
              <a:rPr lang="cs-CZ" sz="3100" dirty="0" err="1"/>
              <a:t>race</a:t>
            </a:r>
            <a:r>
              <a:rPr lang="cs-CZ" sz="3100" dirty="0"/>
              <a:t> </a:t>
            </a:r>
            <a:r>
              <a:rPr lang="cs-CZ" sz="3100" dirty="0" err="1"/>
              <a:t>theories</a:t>
            </a:r>
            <a:r>
              <a:rPr lang="cs-CZ" sz="3100" dirty="0"/>
              <a:t> rest </a:t>
            </a:r>
            <a:r>
              <a:rPr lang="cs-CZ" sz="3100" dirty="0" err="1"/>
              <a:t>upon</a:t>
            </a:r>
            <a:r>
              <a:rPr lang="cs-CZ" sz="3100" dirty="0"/>
              <a:t> </a:t>
            </a:r>
            <a:r>
              <a:rPr lang="cs-CZ" sz="3100" dirty="0" err="1"/>
              <a:t>unobjective</a:t>
            </a:r>
            <a:r>
              <a:rPr lang="cs-CZ" sz="3100" dirty="0"/>
              <a:t> </a:t>
            </a:r>
            <a:r>
              <a:rPr lang="cs-CZ" sz="3100" dirty="0" err="1"/>
              <a:t>presumptions</a:t>
            </a:r>
            <a:r>
              <a:rPr lang="cs-CZ" sz="3100" dirty="0"/>
              <a:t>. </a:t>
            </a:r>
            <a:br>
              <a:rPr lang="cs-CZ" sz="3100" dirty="0"/>
            </a:br>
            <a:br>
              <a:rPr lang="cs-CZ" sz="3100" dirty="0"/>
            </a:br>
            <a:r>
              <a:rPr lang="cs-CZ" sz="3100" dirty="0" err="1"/>
              <a:t>Race</a:t>
            </a:r>
            <a:r>
              <a:rPr lang="cs-CZ" sz="3100" dirty="0"/>
              <a:t> </a:t>
            </a:r>
            <a:r>
              <a:rPr lang="cs-CZ" sz="3100" dirty="0" err="1"/>
              <a:t>is</a:t>
            </a:r>
            <a:r>
              <a:rPr lang="cs-CZ" sz="3100" dirty="0"/>
              <a:t> </a:t>
            </a:r>
            <a:r>
              <a:rPr lang="cs-CZ" sz="3100" dirty="0" err="1"/>
              <a:t>disfunctional</a:t>
            </a:r>
            <a:r>
              <a:rPr lang="cs-CZ" sz="3100" dirty="0"/>
              <a:t> and </a:t>
            </a:r>
            <a:r>
              <a:rPr lang="cs-CZ" sz="3100" dirty="0" err="1"/>
              <a:t>blured</a:t>
            </a:r>
            <a:r>
              <a:rPr lang="cs-CZ" sz="3100" dirty="0"/>
              <a:t> </a:t>
            </a:r>
            <a:r>
              <a:rPr lang="cs-CZ" sz="3100" dirty="0" err="1"/>
              <a:t>cattegory</a:t>
            </a:r>
            <a:r>
              <a:rPr lang="cs-CZ" sz="3100" dirty="0"/>
              <a:t>. </a:t>
            </a:r>
          </a:p>
        </p:txBody>
      </p:sp>
    </p:spTree>
    <p:extLst>
      <p:ext uri="{BB962C8B-B14F-4D97-AF65-F5344CB8AC3E}">
        <p14:creationId xmlns:p14="http://schemas.microsoft.com/office/powerpoint/2010/main" val="3695270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Výsledek obrázku pro masai">
            <a:extLst>
              <a:ext uri="{FF2B5EF4-FFF2-40B4-BE49-F238E27FC236}">
                <a16:creationId xmlns:a16="http://schemas.microsoft.com/office/drawing/2014/main" id="{696D7388-8B95-4A5C-B13B-EDC5DE095E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16" r="29396" b="-2"/>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ouvisející obrázek">
            <a:extLst>
              <a:ext uri="{FF2B5EF4-FFF2-40B4-BE49-F238E27FC236}">
                <a16:creationId xmlns:a16="http://schemas.microsoft.com/office/drawing/2014/main" id="{6D0EC2E9-8A65-4F16-A85E-28EA73B467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4" r="2" b="513"/>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3">
            <a:extLst>
              <a:ext uri="{FF2B5EF4-FFF2-40B4-BE49-F238E27FC236}">
                <a16:creationId xmlns:a16="http://schemas.microsoft.com/office/drawing/2014/main" id="{974AE023-9899-45BE-9D5B-8C47AEE1F4AC}"/>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algn="ctr"/>
            <a:r>
              <a:rPr lang="en-AU" sz="4800" kern="1200" dirty="0" err="1">
                <a:latin typeface="+mj-lt"/>
                <a:ea typeface="+mj-ea"/>
                <a:cs typeface="+mj-cs"/>
              </a:rPr>
              <a:t>Talle</a:t>
            </a:r>
            <a:r>
              <a:rPr lang="cs-CZ" sz="4800" kern="1200" dirty="0">
                <a:latin typeface="+mj-lt"/>
                <a:ea typeface="+mj-ea"/>
                <a:cs typeface="+mj-cs"/>
              </a:rPr>
              <a:t>st</a:t>
            </a:r>
            <a:r>
              <a:rPr lang="en-AU" sz="4800" kern="1200" dirty="0">
                <a:latin typeface="+mj-lt"/>
                <a:ea typeface="+mj-ea"/>
                <a:cs typeface="+mj-cs"/>
              </a:rPr>
              <a:t> and shortest people of the </a:t>
            </a:r>
            <a:r>
              <a:rPr lang="en-AU" sz="4800" kern="1200" dirty="0" err="1">
                <a:latin typeface="+mj-lt"/>
                <a:ea typeface="+mj-ea"/>
                <a:cs typeface="+mj-cs"/>
              </a:rPr>
              <a:t>worl</a:t>
            </a:r>
            <a:r>
              <a:rPr lang="cs-CZ" sz="4800" dirty="0"/>
              <a:t>d</a:t>
            </a:r>
            <a:endParaRPr lang="en-AU" sz="4800" kern="1200" dirty="0">
              <a:latin typeface="+mj-lt"/>
              <a:ea typeface="+mj-ea"/>
              <a:cs typeface="+mj-cs"/>
            </a:endParaRPr>
          </a:p>
        </p:txBody>
      </p:sp>
    </p:spTree>
    <p:extLst>
      <p:ext uri="{BB962C8B-B14F-4D97-AF65-F5344CB8AC3E}">
        <p14:creationId xmlns:p14="http://schemas.microsoft.com/office/powerpoint/2010/main" val="1707806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ýsledek obrázku pro white superior race">
            <a:extLst>
              <a:ext uri="{FF2B5EF4-FFF2-40B4-BE49-F238E27FC236}">
                <a16:creationId xmlns:a16="http://schemas.microsoft.com/office/drawing/2014/main" id="{1DC8E2CE-6355-487A-B0C2-39A390FF41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99" b="-1"/>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250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ouvisející obrázek">
            <a:extLst>
              <a:ext uri="{FF2B5EF4-FFF2-40B4-BE49-F238E27FC236}">
                <a16:creationId xmlns:a16="http://schemas.microsoft.com/office/drawing/2014/main" id="{CAA7F9AB-7CC1-4D9F-A90C-DFB8BFAFE5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22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AB599F2-E87D-4397-BE61-195F5C745090}"/>
              </a:ext>
            </a:extLst>
          </p:cNvPr>
          <p:cNvSpPr>
            <a:spLocks noGrp="1"/>
          </p:cNvSpPr>
          <p:nvPr>
            <p:ph type="title"/>
          </p:nvPr>
        </p:nvSpPr>
        <p:spPr>
          <a:xfrm>
            <a:off x="831850" y="1709738"/>
            <a:ext cx="10515600" cy="1404523"/>
          </a:xfrm>
        </p:spPr>
        <p:txBody>
          <a:bodyPr>
            <a:normAutofit fontScale="90000"/>
          </a:bodyPr>
          <a:lstStyle/>
          <a:p>
            <a:r>
              <a:rPr lang="en-AU" dirty="0"/>
              <a:t>Feeling through..</a:t>
            </a:r>
            <a:br>
              <a:rPr lang="en-AU" dirty="0"/>
            </a:br>
            <a:r>
              <a:rPr lang="en-AU" dirty="0"/>
              <a:t>research method. </a:t>
            </a:r>
            <a:br>
              <a:rPr lang="cs-CZ" dirty="0"/>
            </a:br>
            <a:r>
              <a:rPr lang="cs-CZ" dirty="0"/>
              <a:t>Eva Lukešová</a:t>
            </a:r>
            <a:endParaRPr lang="en-AU" dirty="0"/>
          </a:p>
        </p:txBody>
      </p:sp>
      <p:sp>
        <p:nvSpPr>
          <p:cNvPr id="4" name="Zástupný symbol pro text 3">
            <a:extLst>
              <a:ext uri="{FF2B5EF4-FFF2-40B4-BE49-F238E27FC236}">
                <a16:creationId xmlns:a16="http://schemas.microsoft.com/office/drawing/2014/main" id="{181F61C0-62F2-428A-A936-6D71AD7548B5}"/>
              </a:ext>
            </a:extLst>
          </p:cNvPr>
          <p:cNvSpPr>
            <a:spLocks noGrp="1"/>
          </p:cNvSpPr>
          <p:nvPr>
            <p:ph type="body" idx="1"/>
          </p:nvPr>
        </p:nvSpPr>
        <p:spPr>
          <a:xfrm>
            <a:off x="831850" y="3299791"/>
            <a:ext cx="10515600" cy="3558209"/>
          </a:xfrm>
        </p:spPr>
        <p:txBody>
          <a:bodyPr>
            <a:normAutofit fontScale="85000" lnSpcReduction="20000"/>
          </a:bodyPr>
          <a:lstStyle/>
          <a:p>
            <a:r>
              <a:rPr lang="cs-CZ" dirty="0">
                <a:solidFill>
                  <a:schemeClr val="tx1"/>
                </a:solidFill>
              </a:rPr>
              <a:t>Já, imigrantka - Byla vytvořena v roce 2015, kdy byla dle agentury </a:t>
            </a:r>
            <a:r>
              <a:rPr lang="cs-CZ" dirty="0" err="1">
                <a:solidFill>
                  <a:schemeClr val="tx1"/>
                </a:solidFill>
              </a:rPr>
              <a:t>MediaTenor</a:t>
            </a:r>
            <a:r>
              <a:rPr lang="cs-CZ" dirty="0">
                <a:solidFill>
                  <a:schemeClr val="tx1"/>
                </a:solidFill>
              </a:rPr>
              <a:t> právě migrace nejvíce medializovaným tématem. Z médií jsem vnímala imigranty jako velkou masu anonymních lidí, jejichž identitou je pouze role imigranta. Postrádala jsem informace o individualitách s vlastní minulostí, zkušenostmi a motivacemi. A proti této dehumanizaci, jsem se chtěla vymezit, a proto se ústředním bodem mé práce stala metoda "vcítění se". „ … Weber ukazuje, že můžeme porozumět motivaci chování druhých lidí. Můžeme se vcítit do jejich jednání a navíc můžeme ve svých představách znovu prožít jejich zkušenosti. Velká část těchto empatických rekonstrukcí jednání ostatních lidí, jež může zahrnovat i jednání historických aktérů, je zřejmá …“ (</a:t>
            </a:r>
            <a:r>
              <a:rPr lang="cs-CZ" dirty="0" err="1">
                <a:solidFill>
                  <a:schemeClr val="tx1"/>
                </a:solidFill>
              </a:rPr>
              <a:t>Whimster</a:t>
            </a:r>
            <a:r>
              <a:rPr lang="cs-CZ" dirty="0">
                <a:solidFill>
                  <a:schemeClr val="tx1"/>
                </a:solidFill>
              </a:rPr>
              <a:t> 2004:303). Tuto empatickou rekonstrukci jsem zhmotnila a to tak, že jsem vytvořila sochu sebe sama v dětském věku a poté, co jsem se s ní identifikovala jako s mým dětským já, jsem ji začala měnit do podoby africké holčičky, ale stále jakožto mě s vlastními touhami, motivacemi a zkušenostmi. V představách jsem umístila toto mé já do situací, které by mohly být součástí života dětské imigrantky, abych dala konkrétní tvář a identitu jednomu ze z medializované masy imigrantů. Weber, M., S. </a:t>
            </a:r>
            <a:r>
              <a:rPr lang="cs-CZ" dirty="0" err="1">
                <a:solidFill>
                  <a:schemeClr val="tx1"/>
                </a:solidFill>
              </a:rPr>
              <a:t>Whimster</a:t>
            </a:r>
            <a:r>
              <a:rPr lang="cs-CZ" dirty="0">
                <a:solidFill>
                  <a:schemeClr val="tx1"/>
                </a:solidFill>
              </a:rPr>
              <a:t> (</a:t>
            </a:r>
            <a:r>
              <a:rPr lang="cs-CZ" dirty="0" err="1">
                <a:solidFill>
                  <a:schemeClr val="tx1"/>
                </a:solidFill>
              </a:rPr>
              <a:t>ed</a:t>
            </a:r>
            <a:r>
              <a:rPr lang="cs-CZ" dirty="0">
                <a:solidFill>
                  <a:schemeClr val="tx1"/>
                </a:solidFill>
              </a:rPr>
              <a:t>.). 2004. </a:t>
            </a:r>
            <a:r>
              <a:rPr lang="cs-CZ" dirty="0" err="1">
                <a:solidFill>
                  <a:schemeClr val="tx1"/>
                </a:solidFill>
              </a:rPr>
              <a:t>The</a:t>
            </a:r>
            <a:r>
              <a:rPr lang="cs-CZ" dirty="0">
                <a:solidFill>
                  <a:schemeClr val="tx1"/>
                </a:solidFill>
              </a:rPr>
              <a:t> </a:t>
            </a:r>
            <a:r>
              <a:rPr lang="cs-CZ" dirty="0" err="1">
                <a:solidFill>
                  <a:schemeClr val="tx1"/>
                </a:solidFill>
              </a:rPr>
              <a:t>essential</a:t>
            </a:r>
            <a:r>
              <a:rPr lang="cs-CZ" dirty="0">
                <a:solidFill>
                  <a:schemeClr val="tx1"/>
                </a:solidFill>
              </a:rPr>
              <a:t> Weber: a </a:t>
            </a:r>
            <a:r>
              <a:rPr lang="cs-CZ" dirty="0" err="1">
                <a:solidFill>
                  <a:schemeClr val="tx1"/>
                </a:solidFill>
              </a:rPr>
              <a:t>reader</a:t>
            </a:r>
            <a:r>
              <a:rPr lang="cs-CZ" dirty="0">
                <a:solidFill>
                  <a:schemeClr val="tx1"/>
                </a:solidFill>
              </a:rPr>
              <a:t>. New York, NY: </a:t>
            </a:r>
            <a:r>
              <a:rPr lang="cs-CZ" dirty="0" err="1">
                <a:solidFill>
                  <a:schemeClr val="tx1"/>
                </a:solidFill>
              </a:rPr>
              <a:t>Routledge</a:t>
            </a:r>
            <a:r>
              <a:rPr lang="cs-CZ" dirty="0">
                <a:solidFill>
                  <a:schemeClr val="tx1"/>
                </a:solidFill>
              </a:rPr>
              <a:t>.</a:t>
            </a:r>
          </a:p>
          <a:p>
            <a:r>
              <a:rPr lang="cs-CZ" dirty="0">
                <a:solidFill>
                  <a:schemeClr val="tx1"/>
                </a:solidFill>
              </a:rPr>
              <a:t> https://www.youtube.com/watch?v=W06agBN7oMg</a:t>
            </a:r>
          </a:p>
        </p:txBody>
      </p:sp>
      <p:pic>
        <p:nvPicPr>
          <p:cNvPr id="6" name="Obrázek 5" descr="Obsah obrázku osoba, žena, oblečení, zeď&#10;&#10;Popis vygenerován s velmi vysokou mírou spolehlivosti">
            <a:extLst>
              <a:ext uri="{FF2B5EF4-FFF2-40B4-BE49-F238E27FC236}">
                <a16:creationId xmlns:a16="http://schemas.microsoft.com/office/drawing/2014/main" id="{A7742DF9-5C68-4FE3-97B5-8D3343E59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651" y="1117136"/>
            <a:ext cx="1514475" cy="1838325"/>
          </a:xfrm>
          <a:prstGeom prst="rect">
            <a:avLst/>
          </a:prstGeom>
        </p:spPr>
      </p:pic>
      <p:pic>
        <p:nvPicPr>
          <p:cNvPr id="10" name="Obrázek 9" descr="Obsah obrázku dítě, interiér, osoba, malé&#10;&#10;Popis vygenerován s velmi vysokou mírou spolehlivosti">
            <a:extLst>
              <a:ext uri="{FF2B5EF4-FFF2-40B4-BE49-F238E27FC236}">
                <a16:creationId xmlns:a16="http://schemas.microsoft.com/office/drawing/2014/main" id="{F126E716-3283-4A30-826A-CD0694BFF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491" y="111027"/>
            <a:ext cx="3768481" cy="2826361"/>
          </a:xfrm>
          <a:prstGeom prst="rect">
            <a:avLst/>
          </a:prstGeom>
        </p:spPr>
      </p:pic>
    </p:spTree>
    <p:extLst>
      <p:ext uri="{BB962C8B-B14F-4D97-AF65-F5344CB8AC3E}">
        <p14:creationId xmlns:p14="http://schemas.microsoft.com/office/powerpoint/2010/main" val="2758244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048B2B-BEBA-4240-A378-9D9A9E66EEC8}"/>
              </a:ext>
            </a:extLst>
          </p:cNvPr>
          <p:cNvSpPr>
            <a:spLocks noGrp="1"/>
          </p:cNvSpPr>
          <p:nvPr>
            <p:ph type="title"/>
          </p:nvPr>
        </p:nvSpPr>
        <p:spPr>
          <a:xfrm>
            <a:off x="838200" y="365125"/>
            <a:ext cx="10515600" cy="3222137"/>
          </a:xfrm>
        </p:spPr>
        <p:txBody>
          <a:bodyPr>
            <a:normAutofit/>
          </a:bodyPr>
          <a:lstStyle/>
          <a:p>
            <a:pPr algn="ctr"/>
            <a:r>
              <a:rPr lang="en-AU" dirty="0"/>
              <a:t>We will always use classification. </a:t>
            </a:r>
            <a:br>
              <a:rPr lang="en-AU" dirty="0"/>
            </a:br>
            <a:r>
              <a:rPr lang="en-AU" b="1" dirty="0"/>
              <a:t> </a:t>
            </a:r>
            <a:r>
              <a:rPr lang="en-AU" b="1" dirty="0">
                <a:solidFill>
                  <a:srgbClr val="FF0000"/>
                </a:solidFill>
              </a:rPr>
              <a:t>How </a:t>
            </a:r>
            <a:r>
              <a:rPr lang="en-AU" b="1" dirty="0" err="1">
                <a:solidFill>
                  <a:srgbClr val="FF0000"/>
                </a:solidFill>
              </a:rPr>
              <a:t>deffinite</a:t>
            </a:r>
            <a:r>
              <a:rPr lang="en-AU" b="1" dirty="0">
                <a:solidFill>
                  <a:srgbClr val="FF0000"/>
                </a:solidFill>
              </a:rPr>
              <a:t> do have to be the boarders? </a:t>
            </a:r>
            <a:br>
              <a:rPr lang="en-AU" dirty="0"/>
            </a:br>
            <a:r>
              <a:rPr lang="cs-CZ" b="1" u="sng" dirty="0">
                <a:solidFill>
                  <a:srgbClr val="7030A0"/>
                </a:solidFill>
              </a:rPr>
              <a:t>POWER</a:t>
            </a:r>
            <a:r>
              <a:rPr lang="en-AU" b="1" u="sng" dirty="0">
                <a:solidFill>
                  <a:srgbClr val="7030A0"/>
                </a:solidFill>
              </a:rPr>
              <a:t> </a:t>
            </a:r>
            <a:r>
              <a:rPr lang="en-AU" dirty="0"/>
              <a:t>is the concept behind classification. </a:t>
            </a:r>
            <a:br>
              <a:rPr lang="en-AU" dirty="0"/>
            </a:br>
            <a:r>
              <a:rPr lang="en-AU" dirty="0"/>
              <a:t>Racism is longing for power and control, that tried to hide behind science. </a:t>
            </a:r>
          </a:p>
        </p:txBody>
      </p:sp>
      <p:pic>
        <p:nvPicPr>
          <p:cNvPr id="9218" name="Picture 2" descr="http://www.jambarteambuilding.com/wp-content/uploads/2014/03/Power-Control.jpg">
            <a:extLst>
              <a:ext uri="{FF2B5EF4-FFF2-40B4-BE49-F238E27FC236}">
                <a16:creationId xmlns:a16="http://schemas.microsoft.com/office/drawing/2014/main" id="{D127D9EC-461B-43E2-A285-2A76681BB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062" y="3429000"/>
            <a:ext cx="3958996" cy="320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27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9AE425-9DE1-4C26-9B85-E597B71034CA}"/>
              </a:ext>
            </a:extLst>
          </p:cNvPr>
          <p:cNvSpPr>
            <a:spLocks noGrp="1"/>
          </p:cNvSpPr>
          <p:nvPr>
            <p:ph type="title"/>
          </p:nvPr>
        </p:nvSpPr>
        <p:spPr>
          <a:xfrm>
            <a:off x="838200" y="365125"/>
            <a:ext cx="10624930" cy="1460500"/>
          </a:xfrm>
        </p:spPr>
        <p:txBody>
          <a:bodyPr>
            <a:normAutofit/>
          </a:bodyPr>
          <a:lstStyle/>
          <a:p>
            <a:r>
              <a:rPr lang="en-AU" sz="3200" b="1" dirty="0"/>
              <a:t>You are about to embark on a train from Istanbul to London. Journey takes four days and nights. There are four bank beds in your train compartment. Whom will you pick as companion? </a:t>
            </a:r>
          </a:p>
        </p:txBody>
      </p:sp>
      <p:sp>
        <p:nvSpPr>
          <p:cNvPr id="3" name="Zástupný symbol pro obsah 2">
            <a:extLst>
              <a:ext uri="{FF2B5EF4-FFF2-40B4-BE49-F238E27FC236}">
                <a16:creationId xmlns:a16="http://schemas.microsoft.com/office/drawing/2014/main" id="{5FEF4A11-9F61-423D-A01E-5D6F854C9AA3}"/>
              </a:ext>
            </a:extLst>
          </p:cNvPr>
          <p:cNvSpPr>
            <a:spLocks noGrp="1"/>
          </p:cNvSpPr>
          <p:nvPr>
            <p:ph idx="1"/>
          </p:nvPr>
        </p:nvSpPr>
        <p:spPr/>
        <p:txBody>
          <a:bodyPr>
            <a:normAutofit fontScale="77500" lnSpcReduction="20000"/>
          </a:bodyPr>
          <a:lstStyle/>
          <a:p>
            <a:r>
              <a:rPr lang="en-AU" dirty="0"/>
              <a:t>1) giggling teenager</a:t>
            </a:r>
          </a:p>
          <a:p>
            <a:r>
              <a:rPr lang="en-AU" dirty="0"/>
              <a:t>2) mother with a baby</a:t>
            </a:r>
          </a:p>
          <a:p>
            <a:r>
              <a:rPr lang="en-AU" dirty="0"/>
              <a:t>3) a man, who just got out of Istanbul jail</a:t>
            </a:r>
          </a:p>
          <a:p>
            <a:r>
              <a:rPr lang="en-AU" dirty="0"/>
              <a:t>4) middle aged homosexual</a:t>
            </a:r>
          </a:p>
          <a:p>
            <a:r>
              <a:rPr lang="en-AU" dirty="0"/>
              <a:t>5) very active elderly salesman</a:t>
            </a:r>
          </a:p>
          <a:p>
            <a:r>
              <a:rPr lang="en-AU" dirty="0"/>
              <a:t>6) Arabic speaking young man</a:t>
            </a:r>
          </a:p>
          <a:p>
            <a:r>
              <a:rPr lang="en-AU" dirty="0"/>
              <a:t>7) professional magician</a:t>
            </a:r>
          </a:p>
          <a:p>
            <a:r>
              <a:rPr lang="en-AU" dirty="0"/>
              <a:t>8) old Roma woman</a:t>
            </a:r>
          </a:p>
          <a:p>
            <a:r>
              <a:rPr lang="en-AU" dirty="0"/>
              <a:t>9) USA war veteran</a:t>
            </a:r>
          </a:p>
          <a:p>
            <a:r>
              <a:rPr lang="en-AU" dirty="0"/>
              <a:t>10) a Jew</a:t>
            </a:r>
          </a:p>
          <a:p>
            <a:r>
              <a:rPr lang="en-AU" dirty="0"/>
              <a:t>11) middle aged woman, alcoholic</a:t>
            </a:r>
          </a:p>
          <a:p>
            <a:r>
              <a:rPr lang="en-AU" dirty="0"/>
              <a:t>12) a heavy smoker</a:t>
            </a:r>
          </a:p>
        </p:txBody>
      </p:sp>
    </p:spTree>
    <p:extLst>
      <p:ext uri="{BB962C8B-B14F-4D97-AF65-F5344CB8AC3E}">
        <p14:creationId xmlns:p14="http://schemas.microsoft.com/office/powerpoint/2010/main" val="171771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human races">
            <a:extLst>
              <a:ext uri="{FF2B5EF4-FFF2-40B4-BE49-F238E27FC236}">
                <a16:creationId xmlns:a16="http://schemas.microsoft.com/office/drawing/2014/main" id="{2AF8244E-2C67-433C-B97F-BC69184586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32" r="2337"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Výsledek obrázku pro muž a žena">
            <a:extLst>
              <a:ext uri="{FF2B5EF4-FFF2-40B4-BE49-F238E27FC236}">
                <a16:creationId xmlns:a16="http://schemas.microsoft.com/office/drawing/2014/main" id="{FB04E8AC-49A4-4221-9E40-B74C6466DB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87" r="-3" b="28545"/>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Výsledek obrázku pro grandparent and child">
            <a:extLst>
              <a:ext uri="{FF2B5EF4-FFF2-40B4-BE49-F238E27FC236}">
                <a16:creationId xmlns:a16="http://schemas.microsoft.com/office/drawing/2014/main" id="{C831AF0C-18F4-4114-A0A3-90F2F80B1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1" r="10123"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80C3D0AB-6055-40AA-A336-C5DD81E6F162}"/>
              </a:ext>
            </a:extLst>
          </p:cNvPr>
          <p:cNvSpPr>
            <a:spLocks noGrp="1"/>
          </p:cNvSpPr>
          <p:nvPr>
            <p:ph type="title"/>
          </p:nvPr>
        </p:nvSpPr>
        <p:spPr>
          <a:xfrm>
            <a:off x="642996" y="4571216"/>
            <a:ext cx="10906008" cy="1115415"/>
          </a:xfrm>
        </p:spPr>
        <p:txBody>
          <a:bodyPr vert="horz" lIns="91440" tIns="45720" rIns="91440" bIns="45720" rtlCol="0" anchor="b">
            <a:normAutofit fontScale="90000"/>
          </a:bodyPr>
          <a:lstStyle/>
          <a:p>
            <a:pPr algn="ctr"/>
            <a:r>
              <a:rPr lang="en-AU" sz="4800" b="1" dirty="0"/>
              <a:t>Difference at birth: colour of skin, strength, sex, age etc.</a:t>
            </a:r>
            <a:endParaRPr lang="en-AU" sz="4800" b="1" kern="1200" dirty="0">
              <a:solidFill>
                <a:schemeClr val="tx1"/>
              </a:solidFill>
              <a:latin typeface="+mj-lt"/>
              <a:ea typeface="+mj-ea"/>
              <a:cs typeface="+mj-cs"/>
            </a:endParaRPr>
          </a:p>
        </p:txBody>
      </p:sp>
    </p:spTree>
    <p:extLst>
      <p:ext uri="{BB962C8B-B14F-4D97-AF65-F5344CB8AC3E}">
        <p14:creationId xmlns:p14="http://schemas.microsoft.com/office/powerpoint/2010/main" val="797601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0" name="Picture 12" descr="Výsledek obrázku pro politics">
            <a:extLst>
              <a:ext uri="{FF2B5EF4-FFF2-40B4-BE49-F238E27FC236}">
                <a16:creationId xmlns:a16="http://schemas.microsoft.com/office/drawing/2014/main" id="{500930B2-4E3A-49F3-A516-A2F3C9F015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81946" y="2405067"/>
            <a:ext cx="2685705" cy="184642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ouvisející obrázek">
            <a:extLst>
              <a:ext uri="{FF2B5EF4-FFF2-40B4-BE49-F238E27FC236}">
                <a16:creationId xmlns:a16="http://schemas.microsoft.com/office/drawing/2014/main" id="{9C8125F3-B504-4D52-8998-8B2AF130C6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328518" y="2470749"/>
            <a:ext cx="2685705" cy="1780739"/>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Výsledek obrázku pro fashion">
            <a:extLst>
              <a:ext uri="{FF2B5EF4-FFF2-40B4-BE49-F238E27FC236}">
                <a16:creationId xmlns:a16="http://schemas.microsoft.com/office/drawing/2014/main" id="{682E2AD0-E011-4325-AF04-4B202FB3EE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021662" y="2908635"/>
            <a:ext cx="2685706" cy="134285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Výsledek obrázku pro religion">
            <a:extLst>
              <a:ext uri="{FF2B5EF4-FFF2-40B4-BE49-F238E27FC236}">
                <a16:creationId xmlns:a16="http://schemas.microsoft.com/office/drawing/2014/main" id="{EC4DA93A-BFED-4B7A-9BA9-97AB87CDC3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23000" y="1613694"/>
            <a:ext cx="2637795" cy="263779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B0844998-B9DD-4A8E-8338-9C9CD98BE3E2}"/>
              </a:ext>
            </a:extLst>
          </p:cNvPr>
          <p:cNvSpPr>
            <a:spLocks noGrp="1"/>
          </p:cNvSpPr>
          <p:nvPr>
            <p:ph type="title"/>
          </p:nvPr>
        </p:nvSpPr>
        <p:spPr>
          <a:xfrm>
            <a:off x="642996" y="4571216"/>
            <a:ext cx="10906008" cy="1115415"/>
          </a:xfrm>
        </p:spPr>
        <p:txBody>
          <a:bodyPr vert="horz" lIns="91440" tIns="45720" rIns="91440" bIns="45720" rtlCol="0" anchor="b">
            <a:normAutofit fontScale="90000"/>
          </a:bodyPr>
          <a:lstStyle/>
          <a:p>
            <a:pPr algn="ctr"/>
            <a:r>
              <a:rPr lang="en-AU" sz="6000" dirty="0"/>
              <a:t>Differences learned through culture</a:t>
            </a:r>
          </a:p>
        </p:txBody>
      </p:sp>
    </p:spTree>
    <p:extLst>
      <p:ext uri="{BB962C8B-B14F-4D97-AF65-F5344CB8AC3E}">
        <p14:creationId xmlns:p14="http://schemas.microsoft.com/office/powerpoint/2010/main" val="790714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ýsledek obrázku pro učebnice českého jazyka">
            <a:extLst>
              <a:ext uri="{FF2B5EF4-FFF2-40B4-BE49-F238E27FC236}">
                <a16:creationId xmlns:a16="http://schemas.microsoft.com/office/drawing/2014/main" id="{7868BF11-6631-4DAB-85A6-9938AA6B5D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196" r="-3" b="14512"/>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ýsledek obrázku pro česká ulice plná lidí">
            <a:extLst>
              <a:ext uri="{FF2B5EF4-FFF2-40B4-BE49-F238E27FC236}">
                <a16:creationId xmlns:a16="http://schemas.microsoft.com/office/drawing/2014/main" id="{88145ABA-5F4D-4B23-AC9C-685CA68B33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70" r="2" b="23156"/>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ýsledek obrázku pro televizní seriály">
            <a:extLst>
              <a:ext uri="{FF2B5EF4-FFF2-40B4-BE49-F238E27FC236}">
                <a16:creationId xmlns:a16="http://schemas.microsoft.com/office/drawing/2014/main" id="{B088B262-431A-43D5-A5E7-8A4EAF2BCB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7" r="8783"/>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DAF44AD0-FC43-4143-80F6-F0F5CF416C33}"/>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AU" sz="3400" kern="1200" dirty="0">
                <a:latin typeface="+mj-lt"/>
                <a:ea typeface="+mj-ea"/>
                <a:cs typeface="+mj-cs"/>
              </a:rPr>
              <a:t>Spot the difference? </a:t>
            </a:r>
          </a:p>
        </p:txBody>
      </p:sp>
    </p:spTree>
    <p:extLst>
      <p:ext uri="{BB962C8B-B14F-4D97-AF65-F5344CB8AC3E}">
        <p14:creationId xmlns:p14="http://schemas.microsoft.com/office/powerpoint/2010/main" val="328621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en-GB" sz="3200" b="1" dirty="0"/>
              <a:t>Artificial category of RACE (colonial invention: 24 races in 1871 CENSUS, instrument of control: race/nationality/cast confusion) Aylmer sisters</a:t>
            </a:r>
          </a:p>
        </p:txBody>
      </p:sp>
      <p:pic>
        <p:nvPicPr>
          <p:cNvPr id="1026" name="Picture 2" descr="http://i1.mirror.co.uk/incoming/article5257250.ece/ALTERNATES/s1023/twins-non-identical-mai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5275" y="1690688"/>
            <a:ext cx="7346606" cy="489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96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Výsledek obrázku pro white missionary">
            <a:extLst>
              <a:ext uri="{FF2B5EF4-FFF2-40B4-BE49-F238E27FC236}">
                <a16:creationId xmlns:a16="http://schemas.microsoft.com/office/drawing/2014/main" id="{32FDCA23-B405-4475-A68C-772D914C66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963988" y="640080"/>
            <a:ext cx="4328719" cy="32918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ýsledek obrázku pro plantations and slavery">
            <a:extLst>
              <a:ext uri="{FF2B5EF4-FFF2-40B4-BE49-F238E27FC236}">
                <a16:creationId xmlns:a16="http://schemas.microsoft.com/office/drawing/2014/main" id="{B6F7FA7D-42E3-4859-A066-8C2982B64A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710220" y="640080"/>
            <a:ext cx="4702626" cy="329184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C452AA01-2001-4791-BA1F-440E9632E375}"/>
              </a:ext>
            </a:extLst>
          </p:cNvPr>
          <p:cNvSpPr>
            <a:spLocks noGrp="1"/>
          </p:cNvSpPr>
          <p:nvPr>
            <p:ph type="title"/>
          </p:nvPr>
        </p:nvSpPr>
        <p:spPr>
          <a:xfrm>
            <a:off x="1524000" y="4642583"/>
            <a:ext cx="9144000" cy="1099845"/>
          </a:xfrm>
        </p:spPr>
        <p:txBody>
          <a:bodyPr vert="horz" lIns="91440" tIns="45720" rIns="91440" bIns="45720" rtlCol="0" anchor="b">
            <a:normAutofit/>
          </a:bodyPr>
          <a:lstStyle/>
          <a:p>
            <a:pPr algn="ctr"/>
            <a:r>
              <a:rPr lang="en-AU" sz="2400" dirty="0"/>
              <a:t>Colonial heritage: </a:t>
            </a:r>
            <a:br>
              <a:rPr lang="en-AU" sz="2400" dirty="0"/>
            </a:br>
            <a:r>
              <a:rPr lang="en-AU" sz="2400" dirty="0"/>
              <a:t>White race is beautiful, powerful, rich, educated, successful, cultural, civilised, on the right spiritual track. </a:t>
            </a:r>
          </a:p>
        </p:txBody>
      </p:sp>
    </p:spTree>
    <p:extLst>
      <p:ext uri="{BB962C8B-B14F-4D97-AF65-F5344CB8AC3E}">
        <p14:creationId xmlns:p14="http://schemas.microsoft.com/office/powerpoint/2010/main" val="2538844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b="1" dirty="0"/>
              <a:t>Beauty: Fair complexion desired</a:t>
            </a:r>
            <a:br>
              <a:rPr lang="en-GB" b="1" dirty="0"/>
            </a:br>
            <a:r>
              <a:rPr lang="en-GB" b="1" dirty="0"/>
              <a:t>Skin whitening and beauty</a:t>
            </a:r>
          </a:p>
        </p:txBody>
      </p:sp>
      <p:pic>
        <p:nvPicPr>
          <p:cNvPr id="4098" name="Picture 2" descr="http://www.lankabuysell.com/media/lk/724501_724600/724582_b_3612355bb287f9c679e0bfb574c339f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552" y="1523263"/>
            <a:ext cx="3843750" cy="24118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newmatilda.com/wp-content/uploads/legacy/Sri-Lanka-Skin-colou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5604" y="75540"/>
            <a:ext cx="4691133" cy="55511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hitlanka.com/components/com_djclassifieds/images/item/19879_new-classical-skin-whitening-cream_th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533" y="1642261"/>
            <a:ext cx="4352031" cy="40328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i.ytimg.com/vi/MoRlCkxGT_E/hq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7556" y="4176041"/>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09273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996</Words>
  <Application>Microsoft Office PowerPoint</Application>
  <PresentationFormat>Širokoúhlá obrazovka</PresentationFormat>
  <Paragraphs>82</Paragraphs>
  <Slides>37</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37</vt:i4>
      </vt:variant>
    </vt:vector>
  </HeadingPairs>
  <TitlesOfParts>
    <vt:vector size="41" baseType="lpstr">
      <vt:lpstr>Arial</vt:lpstr>
      <vt:lpstr>Calibri</vt:lpstr>
      <vt:lpstr>Calibri Light</vt:lpstr>
      <vt:lpstr>Motiv Office</vt:lpstr>
      <vt:lpstr>Culture and socialization determines what we notice, what we see and what we perceive as important</vt:lpstr>
      <vt:lpstr>People live their life through classification. Most often ME/US and THEM</vt:lpstr>
      <vt:lpstr>  Men and God alike: We all have our ´own´ Jesus</vt:lpstr>
      <vt:lpstr>Difference at birth: colour of skin, strength, sex, age etc.</vt:lpstr>
      <vt:lpstr>Differences learned through culture</vt:lpstr>
      <vt:lpstr>Spot the difference? </vt:lpstr>
      <vt:lpstr>Artificial category of RACE (colonial invention: 24 races in 1871 CENSUS, instrument of control: race/nationality/cast confusion) Aylmer sisters</vt:lpstr>
      <vt:lpstr>Colonial heritage:  White race is beautiful, powerful, rich, educated, successful, cultural, civilised, on the right spiritual track. </vt:lpstr>
      <vt:lpstr>Beauty: Fair complexion desired Skin whitening and beauty</vt:lpstr>
      <vt:lpstr>Fair complexion: Whiteness associated with Buddhism – spirituality (Buddha, white colour temples/clothes) and Kandyan nobility/kings </vt:lpstr>
      <vt:lpstr>Manipulating body: hair colour</vt:lpstr>
      <vt:lpstr>  Rewarding Complexion</vt:lpstr>
      <vt:lpstr>Fair complexion == higher bride price (Olach Roma)</vt:lpstr>
      <vt:lpstr>  Professionals – role  models</vt:lpstr>
      <vt:lpstr> Colour symbolism as part of values system intrinsic to language:  Romaness: Papiňori----Goose  ---- Beauty</vt:lpstr>
      <vt:lpstr>Message</vt:lpstr>
      <vt:lpstr>Race as category is artificially constructed vs.</vt:lpstr>
      <vt:lpstr>Prezentace aplikace PowerPoint</vt:lpstr>
      <vt:lpstr>What is racism?</vt:lpstr>
      <vt:lpstr>Racism: idea of superiority penetrates deep into culture</vt:lpstr>
      <vt:lpstr>Racism brings along power  Power leads to inequalities  Inequalities create conflicts  Conflict brings about poor quality of life  Possible solution? </vt:lpstr>
      <vt:lpstr>Mary Douglas: Purity and danger</vt:lpstr>
      <vt:lpstr>For change to happen we must change the system in which we THINK, re-thing anomaly as NORMAL and accept it as a part of the system. </vt:lpstr>
      <vt:lpstr>A guy you all know: Who am I? </vt:lpstr>
      <vt:lpstr>Prezentace aplikace PowerPoint</vt:lpstr>
      <vt:lpstr>Prezentace aplikace PowerPoint</vt:lpstr>
      <vt:lpstr>Theory of natural selection  include the way of thinking!!</vt:lpstr>
      <vt:lpstr>Science, power, religion</vt:lpstr>
      <vt:lpstr>Lost step of evolution: human zoo</vt:lpstr>
      <vt:lpstr>Hotentot Venus Saartje Baartman</vt:lpstr>
      <vt:lpstr>Scientific points: physical differences are greated inside the same race than in beween the races.   i.e. race theories rest upon unobjective presumptions.   Race is disfunctional and blured cattegory. </vt:lpstr>
      <vt:lpstr>Tallest and shortest people of the world</vt:lpstr>
      <vt:lpstr>Prezentace aplikace PowerPoint</vt:lpstr>
      <vt:lpstr>Prezentace aplikace PowerPoint</vt:lpstr>
      <vt:lpstr>Feeling through.. research method.  Eva Lukešová</vt:lpstr>
      <vt:lpstr>We will always use classification.   How deffinite do have to be the boarders?  POWER is the concept behind classification.  Racism is longing for power and control, that tried to hide behind science. </vt:lpstr>
      <vt:lpstr>You are about to embark on a train from Istanbul to London. Journey takes four days and nights. There are four bank beds in your train compartment. Whom will you pick as companion?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and socialization determins what we notice, what we see and what we perceive as important</dc:title>
  <dc:creator>Irena Kašparová</dc:creator>
  <cp:lastModifiedBy>Irena Kašparová</cp:lastModifiedBy>
  <cp:revision>2</cp:revision>
  <dcterms:created xsi:type="dcterms:W3CDTF">2020-11-11T14:22:52Z</dcterms:created>
  <dcterms:modified xsi:type="dcterms:W3CDTF">2020-11-11T14:27:59Z</dcterms:modified>
</cp:coreProperties>
</file>