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56" r:id="rId4"/>
    <p:sldId id="262" r:id="rId5"/>
    <p:sldId id="268" r:id="rId6"/>
    <p:sldId id="257" r:id="rId7"/>
    <p:sldId id="270" r:id="rId8"/>
    <p:sldId id="263" r:id="rId9"/>
    <p:sldId id="264" r:id="rId10"/>
    <p:sldId id="265" r:id="rId11"/>
    <p:sldId id="259" r:id="rId12"/>
    <p:sldId id="260" r:id="rId13"/>
    <p:sldId id="258" r:id="rId14"/>
    <p:sldId id="266" r:id="rId15"/>
    <p:sldId id="267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94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75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89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19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42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12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04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05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571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45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7638A-BA1C-49CC-88A4-4B05711A3D9C}" type="datetimeFigureOut">
              <a:rPr lang="cs-CZ" smtClean="0"/>
              <a:t>18. 3. 2019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D2AA9-88EC-42D6-BA10-02A915E156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70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XA8daDHa0" TargetMode="External"/><Relationship Id="rId2" Type="http://schemas.openxmlformats.org/officeDocument/2006/relationships/hyperlink" Target="https://video.aktualne.cz/objektivem-jana-sibika/des-a-hruza-v-nejvetsim-romskem-ghette-v-evrope/r~f91e89ba86f911e5bd0a002590604f2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MapG0JB7g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1eR-iwABIc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Sudeten</a:t>
            </a:r>
            <a:r>
              <a:rPr lang="cs-CZ" dirty="0"/>
              <a:t> 1910 (census) – 1947 (German </a:t>
            </a:r>
            <a:r>
              <a:rPr lang="cs-CZ" dirty="0" err="1"/>
              <a:t>speaking</a:t>
            </a:r>
            <a:r>
              <a:rPr lang="cs-CZ"/>
              <a:t> majority</a:t>
            </a:r>
            <a:r>
              <a:rPr lang="cs-CZ" dirty="0"/>
              <a:t>)</a:t>
            </a:r>
          </a:p>
        </p:txBody>
      </p:sp>
      <p:pic>
        <p:nvPicPr>
          <p:cNvPr id="6150" name="Picture 6" descr="Výsledek obrázku pro sudety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17" y="1824771"/>
            <a:ext cx="7620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3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Re-</a:t>
            </a:r>
            <a:r>
              <a:rPr lang="cs-CZ" dirty="0" err="1"/>
              <a:t>creating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network in </a:t>
            </a:r>
            <a:r>
              <a:rPr lang="cs-CZ" dirty="0" err="1"/>
              <a:t>the</a:t>
            </a:r>
            <a:r>
              <a:rPr lang="cs-CZ" dirty="0"/>
              <a:t> city</a:t>
            </a:r>
          </a:p>
        </p:txBody>
      </p:sp>
      <p:pic>
        <p:nvPicPr>
          <p:cNvPr id="3" name="Picture 2" descr="Výsledek obrázku pro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91" y="2124222"/>
            <a:ext cx="5553198" cy="25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Výsledek obrázku pro romské ghe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489" y="1690688"/>
            <a:ext cx="5045245" cy="381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41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Ústí nad Labem, Matiční street</a:t>
            </a:r>
          </a:p>
        </p:txBody>
      </p:sp>
      <p:pic>
        <p:nvPicPr>
          <p:cNvPr id="5122" name="Picture 2" descr="Výsledek obrázku pro romové matič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155" y="276940"/>
            <a:ext cx="4531995" cy="25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ýsledek obrázku pro romové matič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90" y="1261375"/>
            <a:ext cx="4961499" cy="329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ýsledek obrázku pro romové matičn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57" y="2660926"/>
            <a:ext cx="5195140" cy="358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Výsledek obrázku pro romové matiční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1" y="4539717"/>
            <a:ext cx="33337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19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Holešov, Školní street</a:t>
            </a:r>
          </a:p>
        </p:txBody>
      </p:sp>
      <p:pic>
        <p:nvPicPr>
          <p:cNvPr id="4098" name="Picture 2" descr="Výsledek obrázku pro romové holeš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49" y="1788385"/>
            <a:ext cx="5257800" cy="39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romové holeš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8385"/>
            <a:ext cx="6599259" cy="371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4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Holešov</a:t>
            </a:r>
          </a:p>
        </p:txBody>
      </p:sp>
      <p:sp>
        <p:nvSpPr>
          <p:cNvPr id="3" name="AutoShape 2" descr="Výsledek obrázku pro romové holešov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Výsledek obrázku pro romové holeš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85" y="1469750"/>
            <a:ext cx="6142891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romové holeš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952" y="2488327"/>
            <a:ext cx="5324987" cy="399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romové holeš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74" y="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85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Vajda vs. Roma </a:t>
            </a:r>
            <a:r>
              <a:rPr lang="cs-CZ" dirty="0" err="1"/>
              <a:t>deputy</a:t>
            </a:r>
            <a:endParaRPr lang="cs-CZ" dirty="0"/>
          </a:p>
        </p:txBody>
      </p:sp>
      <p:pic>
        <p:nvPicPr>
          <p:cNvPr id="10242" name="Picture 2" descr="Výsledek obrázku pro romský kr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40" y="1690688"/>
            <a:ext cx="4714875" cy="33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 pro romský porad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97" y="1667419"/>
            <a:ext cx="3915140" cy="341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96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Moral: gossip vs. law</a:t>
            </a:r>
          </a:p>
        </p:txBody>
      </p:sp>
      <p:pic>
        <p:nvPicPr>
          <p:cNvPr id="11266" name="Picture 2" descr="Výsledek obrázku pro romové a polic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210" y="2110153"/>
            <a:ext cx="5425622" cy="309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ek obrázku pro romské že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3" y="2031388"/>
            <a:ext cx="4881573" cy="325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351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non_conformity">
            <a:extLst>
              <a:ext uri="{FF2B5EF4-FFF2-40B4-BE49-F238E27FC236}">
                <a16:creationId xmlns:a16="http://schemas.microsoft.com/office/drawing/2014/main" id="{FF0E87BD-72C0-469F-8080-D88870586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3" r="19725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>
            <a:extLst>
              <a:ext uri="{FF2B5EF4-FFF2-40B4-BE49-F238E27FC236}">
                <a16:creationId xmlns:a16="http://schemas.microsoft.com/office/drawing/2014/main" id="{A9A03956-DDAE-4D0B-99A1-C4EEFFDCB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en-AU" altLang="cs-CZ" sz="4100" dirty="0"/>
              <a:t>The main threat od spatial exclusion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909DF401-CC57-4121-BA78-36FD4393E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5321" y="2057919"/>
            <a:ext cx="5120113" cy="397934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AU" altLang="cs-CZ" dirty="0"/>
              <a:t>Not criminality</a:t>
            </a:r>
          </a:p>
          <a:p>
            <a:pPr>
              <a:buFont typeface="Wingdings" panose="05000000000000000000" pitchFamily="2" charset="2"/>
              <a:buNone/>
            </a:pPr>
            <a:endParaRPr lang="en-AU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en-AU" altLang="cs-CZ" dirty="0"/>
              <a:t>But</a:t>
            </a:r>
          </a:p>
          <a:p>
            <a:pPr>
              <a:buFont typeface="Wingdings" panose="05000000000000000000" pitchFamily="2" charset="2"/>
              <a:buNone/>
            </a:pPr>
            <a:endParaRPr lang="en-AU" altLang="cs-CZ" dirty="0"/>
          </a:p>
          <a:p>
            <a:pPr>
              <a:buFont typeface="Wingdings" panose="05000000000000000000" pitchFamily="2" charset="2"/>
              <a:buNone/>
            </a:pPr>
            <a:r>
              <a:rPr lang="en-AU" altLang="cs-CZ" dirty="0"/>
              <a:t> finding your own values and value system, which is different from mainstream.</a:t>
            </a:r>
          </a:p>
        </p:txBody>
      </p:sp>
    </p:spTree>
    <p:extLst>
      <p:ext uri="{BB962C8B-B14F-4D97-AF65-F5344CB8AC3E}">
        <p14:creationId xmlns:p14="http://schemas.microsoft.com/office/powerpoint/2010/main" val="2820308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multikulti">
            <a:extLst>
              <a:ext uri="{FF2B5EF4-FFF2-40B4-BE49-F238E27FC236}">
                <a16:creationId xmlns:a16="http://schemas.microsoft.com/office/drawing/2014/main" id="{96B5CF3F-C8E1-45E8-B967-32BA0D70EFF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1082" y="1840893"/>
            <a:ext cx="3026664" cy="30266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7042" name="Rectangle 2">
            <a:extLst>
              <a:ext uri="{FF2B5EF4-FFF2-40B4-BE49-F238E27FC236}">
                <a16:creationId xmlns:a16="http://schemas.microsoft.com/office/drawing/2014/main" id="{31BD9D71-2898-4A6D-8E3B-4714E9AA6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br>
              <a:rPr lang="cs-CZ" altLang="cs-CZ" sz="3700" dirty="0"/>
            </a:br>
            <a:r>
              <a:rPr lang="cs-CZ" altLang="cs-CZ" sz="3700" dirty="0"/>
              <a:t>a man </a:t>
            </a:r>
            <a:r>
              <a:rPr lang="cs-CZ" altLang="cs-CZ" sz="3700" dirty="0" err="1"/>
              <a:t>is</a:t>
            </a:r>
            <a:r>
              <a:rPr lang="cs-CZ" altLang="cs-CZ" sz="3700" dirty="0"/>
              <a:t> not </a:t>
            </a:r>
            <a:r>
              <a:rPr lang="cs-CZ" altLang="cs-CZ" sz="3700" dirty="0" err="1"/>
              <a:t>able</a:t>
            </a:r>
            <a:r>
              <a:rPr lang="cs-CZ" altLang="cs-CZ" sz="3700" dirty="0"/>
              <a:t> to </a:t>
            </a:r>
            <a:r>
              <a:rPr lang="cs-CZ" altLang="cs-CZ" sz="3700" dirty="0" err="1"/>
              <a:t>be</a:t>
            </a:r>
            <a:r>
              <a:rPr lang="cs-CZ" altLang="cs-CZ" sz="3700" dirty="0"/>
              <a:t> </a:t>
            </a:r>
            <a:r>
              <a:rPr lang="cs-CZ" altLang="cs-CZ" sz="3700" dirty="0" err="1"/>
              <a:t>alone</a:t>
            </a:r>
            <a:r>
              <a:rPr lang="cs-CZ" altLang="cs-CZ" sz="3700" dirty="0"/>
              <a:t>…</a:t>
            </a:r>
            <a:br>
              <a:rPr lang="cs-CZ" altLang="cs-CZ" sz="3700" dirty="0"/>
            </a:br>
            <a:endParaRPr lang="cs-CZ" altLang="cs-CZ" sz="3700" dirty="0"/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345BE4AE-2BBE-4C3C-B476-026A64D730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8931" y="1974574"/>
            <a:ext cx="6422848" cy="4249245"/>
          </a:xfrm>
        </p:spPr>
        <p:txBody>
          <a:bodyPr>
            <a:noAutofit/>
          </a:bodyPr>
          <a:lstStyle/>
          <a:p>
            <a:r>
              <a:rPr lang="en-AU" altLang="cs-CZ" dirty="0"/>
              <a:t>Exclusion sets incentive to search for own identity; possibility to keep distance on the basis of new values. </a:t>
            </a:r>
          </a:p>
          <a:p>
            <a:endParaRPr lang="en-AU" altLang="cs-CZ" dirty="0"/>
          </a:p>
          <a:p>
            <a:r>
              <a:rPr lang="en-AU" altLang="cs-CZ" dirty="0"/>
              <a:t>Integration process against exclusion</a:t>
            </a:r>
          </a:p>
          <a:p>
            <a:endParaRPr lang="en-AU" altLang="cs-CZ" dirty="0"/>
          </a:p>
          <a:p>
            <a:r>
              <a:rPr lang="en-AU" altLang="cs-CZ" dirty="0" err="1"/>
              <a:t>Multikulturalism</a:t>
            </a:r>
            <a:r>
              <a:rPr lang="en-AU" altLang="cs-CZ" dirty="0"/>
              <a:t> vs. </a:t>
            </a:r>
            <a:r>
              <a:rPr lang="en-AU" altLang="cs-CZ" dirty="0" err="1"/>
              <a:t>partikularism</a:t>
            </a:r>
            <a:endParaRPr lang="en-AU" altLang="cs-CZ" dirty="0"/>
          </a:p>
        </p:txBody>
      </p:sp>
    </p:spTree>
    <p:extLst>
      <p:ext uri="{BB962C8B-B14F-4D97-AF65-F5344CB8AC3E}">
        <p14:creationId xmlns:p14="http://schemas.microsoft.com/office/powerpoint/2010/main" val="3483342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5CB98-D6B2-4628-A374-0709972A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58288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Multikulturalisms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145B3F5-5ED7-4435-A964-77C5FEEC0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709739"/>
            <a:ext cx="10515600" cy="437991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highlight>
                  <a:srgbClr val="00FFFF"/>
                </a:highlight>
              </a:rPr>
              <a:t>1957 Switzerland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60. s in Canada (French and English speaking population united), state ideology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70. s – Europe a </a:t>
            </a:r>
            <a:r>
              <a:rPr lang="en-AU" dirty="0" err="1">
                <a:solidFill>
                  <a:schemeClr val="tx1"/>
                </a:solidFill>
              </a:rPr>
              <a:t>Gastarbeiters</a:t>
            </a:r>
            <a:r>
              <a:rPr lang="en-AU" dirty="0">
                <a:solidFill>
                  <a:schemeClr val="tx1"/>
                </a:solidFill>
              </a:rPr>
              <a:t> – </a:t>
            </a:r>
            <a:r>
              <a:rPr lang="en-AU" dirty="0" err="1">
                <a:solidFill>
                  <a:schemeClr val="tx1"/>
                </a:solidFill>
                <a:highlight>
                  <a:srgbClr val="FFFF00"/>
                </a:highlight>
              </a:rPr>
              <a:t>asimilation</a:t>
            </a:r>
            <a:r>
              <a:rPr lang="en-AU" dirty="0">
                <a:solidFill>
                  <a:schemeClr val="tx1"/>
                </a:solidFill>
                <a:highlight>
                  <a:srgbClr val="FFFF00"/>
                </a:highlight>
              </a:rPr>
              <a:t> becomes mainstream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  <a:highlight>
                  <a:srgbClr val="FFFF00"/>
                </a:highlight>
              </a:rPr>
              <a:t>American melting </a:t>
            </a:r>
            <a:r>
              <a:rPr lang="en-AU" dirty="0" err="1">
                <a:solidFill>
                  <a:schemeClr val="tx1"/>
                </a:solidFill>
                <a:highlight>
                  <a:srgbClr val="FFFF00"/>
                </a:highlight>
              </a:rPr>
              <a:t>pott</a:t>
            </a:r>
            <a:r>
              <a:rPr lang="en-AU" dirty="0">
                <a:solidFill>
                  <a:schemeClr val="tx1"/>
                </a:solidFill>
                <a:highlight>
                  <a:srgbClr val="FFFF00"/>
                </a:highlight>
              </a:rPr>
              <a:t> possible only for individuals. Hispanics broken this model.</a:t>
            </a:r>
            <a:endParaRPr lang="en-AU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Europe since 1989: ambition to educate towards inter-cultural tolerance and knowledge (cultural relativism) – Holland and Scandinavia leading trends vs. discriminatory/assimilatory politics (German speaking world)</a:t>
            </a:r>
          </a:p>
        </p:txBody>
      </p:sp>
    </p:spTree>
    <p:extLst>
      <p:ext uri="{BB962C8B-B14F-4D97-AF65-F5344CB8AC3E}">
        <p14:creationId xmlns:p14="http://schemas.microsoft.com/office/powerpoint/2010/main" val="284756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VÃ½sledek obrÃ¡zku pro starÃ¡ romskÃ¡ osada">
            <a:extLst>
              <a:ext uri="{FF2B5EF4-FFF2-40B4-BE49-F238E27FC236}">
                <a16:creationId xmlns:a16="http://schemas.microsoft.com/office/drawing/2014/main" id="{7D967773-0018-46C4-8204-64A72FF472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Ã½sledek obrÃ¡zku pro starÃ¡ romskÃ¡ osada">
            <a:extLst>
              <a:ext uri="{FF2B5EF4-FFF2-40B4-BE49-F238E27FC236}">
                <a16:creationId xmlns:a16="http://schemas.microsoft.com/office/drawing/2014/main" id="{50705B8F-D33A-450D-80D3-82D85F363C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2613641-F941-4AA7-8857-30626AAFE26A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https://www.google.com/search?q=star%C3%A1+romsk%C3%A1+osada&amp;source=lnms&amp;tbm=isch&amp;sa=X&amp;ved=0ahUKEwi4nqbR0PngAhVzt3EKHaZRDikQ_AUIDigB&amp;biw=1334&amp;bih=640#imgrc=iFKAz32aReYx4M: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C1D467A-665D-4DFF-BE74-E0BA9C2E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 Davidová Foto</a:t>
            </a:r>
          </a:p>
        </p:txBody>
      </p:sp>
    </p:spTree>
    <p:extLst>
      <p:ext uri="{BB962C8B-B14F-4D97-AF65-F5344CB8AC3E}">
        <p14:creationId xmlns:p14="http://schemas.microsoft.com/office/powerpoint/2010/main" val="2717643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Roma </a:t>
            </a:r>
            <a:r>
              <a:rPr lang="cs-CZ" dirty="0" err="1"/>
              <a:t>villages</a:t>
            </a:r>
            <a:r>
              <a:rPr lang="cs-CZ" dirty="0"/>
              <a:t> in Slovakia</a:t>
            </a:r>
          </a:p>
        </p:txBody>
      </p:sp>
      <p:pic>
        <p:nvPicPr>
          <p:cNvPr id="1028" name="Picture 4" descr="Výsledek obrázku pro romská vesn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83" y="1371599"/>
            <a:ext cx="5777132" cy="433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omská osada u Velké Lomn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7" y="1371599"/>
            <a:ext cx="4797475" cy="31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dům v romské osad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20120"/>
            <a:ext cx="4923944" cy="32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07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Village</a:t>
            </a:r>
            <a:r>
              <a:rPr lang="cs-CZ" dirty="0"/>
              <a:t> </a:t>
            </a:r>
            <a:r>
              <a:rPr lang="cs-CZ" dirty="0" err="1"/>
              <a:t>family</a:t>
            </a:r>
            <a:r>
              <a:rPr lang="cs-CZ" dirty="0"/>
              <a:t> network</a:t>
            </a:r>
          </a:p>
        </p:txBody>
      </p:sp>
      <p:pic>
        <p:nvPicPr>
          <p:cNvPr id="7170" name="Picture 2" descr="Výsledek obrázku pro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187" y="2163714"/>
            <a:ext cx="91440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81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starÃ¡ romskÃ¡ osada">
            <a:extLst>
              <a:ext uri="{FF2B5EF4-FFF2-40B4-BE49-F238E27FC236}">
                <a16:creationId xmlns:a16="http://schemas.microsoft.com/office/drawing/2014/main" id="{6F41C0E9-0690-473A-A901-5AB035A3FD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4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Town</a:t>
            </a:r>
            <a:endParaRPr lang="cs-CZ" dirty="0"/>
          </a:p>
        </p:txBody>
      </p:sp>
      <p:pic>
        <p:nvPicPr>
          <p:cNvPr id="2050" name="Picture 2" descr="Výsledek obrázku pro romské ghet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9" y="1528543"/>
            <a:ext cx="600075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romské ghet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1528543"/>
            <a:ext cx="4845881" cy="370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40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EC763-CD6C-4B5E-AB75-699D8D37A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Video </a:t>
            </a:r>
            <a:r>
              <a:rPr lang="cs-CZ" dirty="0" err="1"/>
              <a:t>villages</a:t>
            </a:r>
            <a:r>
              <a:rPr lang="cs-CZ" dirty="0"/>
              <a:t> and </a:t>
            </a:r>
            <a:r>
              <a:rPr lang="cs-CZ" dirty="0" err="1"/>
              <a:t>towns</a:t>
            </a:r>
            <a:r>
              <a:rPr lang="cs-CZ" dirty="0"/>
              <a:t> </a:t>
            </a:r>
            <a:r>
              <a:rPr lang="cs-CZ" dirty="0" err="1"/>
              <a:t>today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7D922D6-3FC4-48CE-B45D-870BCD7F87B4}"/>
              </a:ext>
            </a:extLst>
          </p:cNvPr>
          <p:cNvSpPr/>
          <p:nvPr/>
        </p:nvSpPr>
        <p:spPr>
          <a:xfrm>
            <a:off x="3048000" y="1850587"/>
            <a:ext cx="6096000" cy="31568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https://video.aktualne.cz/objektivem-jana-sibika/des-a-hruza-v-nejvetsim-romskem-ghette-v-evrope/r~f91e89ba86f911e5bd0a002590604f2e/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(luník)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https://www.youtube.com/watch?v=hZXA8daDHa0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(osada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Malcov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https://www.youtube.com/watch?v=MapG0JB7gp4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(anglická zkušenost)</a:t>
            </a:r>
          </a:p>
        </p:txBody>
      </p:sp>
    </p:spTree>
    <p:extLst>
      <p:ext uri="{BB962C8B-B14F-4D97-AF65-F5344CB8AC3E}">
        <p14:creationId xmlns:p14="http://schemas.microsoft.com/office/powerpoint/2010/main" val="3260306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Integration</a:t>
            </a:r>
            <a:r>
              <a:rPr lang="cs-CZ" dirty="0"/>
              <a:t> vs. </a:t>
            </a:r>
            <a:r>
              <a:rPr lang="cs-CZ" dirty="0" err="1"/>
              <a:t>loneliness</a:t>
            </a:r>
            <a:endParaRPr lang="cs-CZ" dirty="0"/>
          </a:p>
        </p:txBody>
      </p:sp>
      <p:pic>
        <p:nvPicPr>
          <p:cNvPr id="8196" name="Picture 4" descr="Výsledek obrázku pro romové a bíl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58" y="1690688"/>
            <a:ext cx="7314467" cy="40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041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Larks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string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541F1B14-55CD-4BD8-8521-D46A93472333}"/>
              </a:ext>
            </a:extLst>
          </p:cNvPr>
          <p:cNvSpPr/>
          <p:nvPr/>
        </p:nvSpPr>
        <p:spPr>
          <a:xfrm>
            <a:off x="3685820" y="3244334"/>
            <a:ext cx="632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https://www.youtube.com/watch?v=x1eR-iwABIc</a:t>
            </a:r>
            <a:r>
              <a:rPr lang="cs-CZ" dirty="0"/>
              <a:t>  minuta 22 a dál</a:t>
            </a:r>
          </a:p>
        </p:txBody>
      </p:sp>
    </p:spTree>
    <p:extLst>
      <p:ext uri="{BB962C8B-B14F-4D97-AF65-F5344CB8AC3E}">
        <p14:creationId xmlns:p14="http://schemas.microsoft.com/office/powerpoint/2010/main" val="1216146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283</Words>
  <Application>Microsoft Office PowerPoint</Application>
  <PresentationFormat>Širokoúhlá obrazovka</PresentationFormat>
  <Paragraphs>39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Motiv Office</vt:lpstr>
      <vt:lpstr>Sudeten 1910 (census) – 1947 (German speaking majority)</vt:lpstr>
      <vt:lpstr>Eva Davidová Foto</vt:lpstr>
      <vt:lpstr>Roma villages in Slovakia</vt:lpstr>
      <vt:lpstr>Village family network</vt:lpstr>
      <vt:lpstr>Prezentace aplikace PowerPoint</vt:lpstr>
      <vt:lpstr>Town</vt:lpstr>
      <vt:lpstr>Video villages and towns today</vt:lpstr>
      <vt:lpstr>Integration vs. loneliness</vt:lpstr>
      <vt:lpstr>Larks on the string</vt:lpstr>
      <vt:lpstr>Re-creating the network in the city</vt:lpstr>
      <vt:lpstr>Ústí nad Labem, Matiční street</vt:lpstr>
      <vt:lpstr>Holešov, Školní street</vt:lpstr>
      <vt:lpstr>Holešov</vt:lpstr>
      <vt:lpstr>Vajda vs. Roma deputy</vt:lpstr>
      <vt:lpstr>Moral: gossip vs. law</vt:lpstr>
      <vt:lpstr>The main threat od spatial exclusion</vt:lpstr>
      <vt:lpstr> a man is not able to be alone… </vt:lpstr>
      <vt:lpstr>Multikulturalisms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Sudetten</dc:title>
  <dc:creator>Irena Kašparová</dc:creator>
  <cp:lastModifiedBy>Irena Kašparová</cp:lastModifiedBy>
  <cp:revision>6</cp:revision>
  <dcterms:created xsi:type="dcterms:W3CDTF">2019-03-11T08:07:04Z</dcterms:created>
  <dcterms:modified xsi:type="dcterms:W3CDTF">2019-03-18T16:42:28Z</dcterms:modified>
</cp:coreProperties>
</file>