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8" r:id="rId3"/>
    <p:sldId id="279" r:id="rId4"/>
    <p:sldId id="263" r:id="rId5"/>
    <p:sldId id="267" r:id="rId6"/>
    <p:sldId id="268" r:id="rId7"/>
    <p:sldId id="269" r:id="rId8"/>
    <p:sldId id="256" r:id="rId9"/>
    <p:sldId id="257" r:id="rId10"/>
    <p:sldId id="258" r:id="rId11"/>
    <p:sldId id="275" r:id="rId12"/>
    <p:sldId id="25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124" d="100"/>
          <a:sy n="124" d="100"/>
        </p:scale>
        <p:origin x="12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omas%20-%20clanky%20(hotov&#233;)\Social_class_validity\Sociol&#243;gia\tables_figures_ang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758338950800546"/>
          <c:y val="1.895424836601307E-2"/>
          <c:w val="0.64475424178535057"/>
          <c:h val="0.8823546307342040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'fig 2'!$D$2</c:f>
              <c:strCache>
                <c:ptCount val="1"/>
                <c:pt idx="0">
                  <c:v>ESeC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20.2% (363)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34-472E-A5A8-97399C0575A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10.4% (186)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34-472E-A5A8-97399C0575A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9.2% (165)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34-472E-A5A8-97399C0575A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9.9% (179)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34-472E-A5A8-97399C0575A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18.7% (337)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534-472E-A5A8-97399C0575A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31.7% (571)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534-472E-A5A8-97399C0575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 2'!$B$3:$B$9</c:f>
              <c:strCache>
                <c:ptCount val="7"/>
                <c:pt idx="0">
                  <c:v>agriculture</c:v>
                </c:pt>
                <c:pt idx="1">
                  <c:v>unskilled workers</c:v>
                </c:pt>
                <c:pt idx="2">
                  <c:v>skilled workers</c:v>
                </c:pt>
                <c:pt idx="3">
                  <c:v>lower non-manual (service and retail)</c:v>
                </c:pt>
                <c:pt idx="4">
                  <c:v>petite bourgeoisie</c:v>
                </c:pt>
                <c:pt idx="5">
                  <c:v>intermediate position (routine non-manual)</c:v>
                </c:pt>
                <c:pt idx="6">
                  <c:v>service class</c:v>
                </c:pt>
              </c:strCache>
            </c:strRef>
          </c:cat>
          <c:val>
            <c:numRef>
              <c:f>'fig 2'!$D$3:$D$9</c:f>
              <c:numCache>
                <c:formatCode>General</c:formatCode>
                <c:ptCount val="7"/>
                <c:pt idx="1">
                  <c:v>0.20170000000000002</c:v>
                </c:pt>
                <c:pt idx="2">
                  <c:v>0.10349999999999999</c:v>
                </c:pt>
                <c:pt idx="3">
                  <c:v>9.1500000000000012E-2</c:v>
                </c:pt>
                <c:pt idx="4">
                  <c:v>9.9400000000000002E-2</c:v>
                </c:pt>
                <c:pt idx="5">
                  <c:v>0.187</c:v>
                </c:pt>
                <c:pt idx="6">
                  <c:v>0.31690000000000002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34-472E-A5A8-97399C0575A1}"/>
            </c:ext>
          </c:extLst>
        </c:ser>
        <c:ser>
          <c:idx val="0"/>
          <c:order val="1"/>
          <c:tx>
            <c:strRef>
              <c:f>'fig 2'!$C$2</c:f>
              <c:strCache>
                <c:ptCount val="1"/>
                <c:pt idx="0">
                  <c:v>EGP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40689585932906E-3"/>
                  <c:y val="-4.12413154238073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3.5% (64)</a:t>
                    </a:r>
                  </a:p>
                </c:rich>
              </c:tx>
              <c:numFmt formatCode="0.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534-472E-A5A8-97399C0575A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17.8% (321)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534-472E-A5A8-97399C0575A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15.6% (281)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534-472E-A5A8-97399C0575A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9.3% (168)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534-472E-A5A8-97399C0575A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19.6% (353)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534-472E-A5A8-97399C0575A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34.2% (615)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534-472E-A5A8-97399C0575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 2'!$B$3:$B$9</c:f>
              <c:strCache>
                <c:ptCount val="7"/>
                <c:pt idx="0">
                  <c:v>agriculture</c:v>
                </c:pt>
                <c:pt idx="1">
                  <c:v>unskilled workers</c:v>
                </c:pt>
                <c:pt idx="2">
                  <c:v>skilled workers</c:v>
                </c:pt>
                <c:pt idx="3">
                  <c:v>lower non-manual (service and retail)</c:v>
                </c:pt>
                <c:pt idx="4">
                  <c:v>petite bourgeoisie</c:v>
                </c:pt>
                <c:pt idx="5">
                  <c:v>intermediate position (routine non-manual)</c:v>
                </c:pt>
                <c:pt idx="6">
                  <c:v>service class</c:v>
                </c:pt>
              </c:strCache>
            </c:strRef>
          </c:cat>
          <c:val>
            <c:numRef>
              <c:f>'fig 2'!$C$3:$C$9</c:f>
              <c:numCache>
                <c:formatCode>General</c:formatCode>
                <c:ptCount val="7"/>
                <c:pt idx="0">
                  <c:v>3.5299999999999998E-2</c:v>
                </c:pt>
                <c:pt idx="1">
                  <c:v>0.1782</c:v>
                </c:pt>
                <c:pt idx="2">
                  <c:v>0.156</c:v>
                </c:pt>
                <c:pt idx="4">
                  <c:v>9.2799999999999994E-2</c:v>
                </c:pt>
                <c:pt idx="5">
                  <c:v>0.1961</c:v>
                </c:pt>
                <c:pt idx="6">
                  <c:v>0.3417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34-472E-A5A8-97399C057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5352320"/>
        <c:axId val="115353856"/>
      </c:barChart>
      <c:catAx>
        <c:axId val="115352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115353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353856"/>
        <c:scaling>
          <c:orientation val="minMax"/>
          <c:max val="0.45"/>
        </c:scaling>
        <c:delete val="0"/>
        <c:axPos val="b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15352320"/>
        <c:crosses val="autoZero"/>
        <c:crossBetween val="between"/>
        <c:majorUnit val="0.05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413619470611095"/>
          <c:y val="0.43137338169807421"/>
          <c:w val="0.12932636332272107"/>
          <c:h val="8.627467633961488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1CDEC-85AB-4769-90A0-697DA3FA248E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F2D94-B9E5-4CA3-ACCB-A6A4278DB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4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8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3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9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4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68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8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4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AE5E-1818-44BF-9E7B-60E370BE01F5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B6D5-A0B9-47D8-AD4D-9B608C1A0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03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en-US" sz="3600" b="1" dirty="0" err="1" smtClean="0">
                <a:latin typeface="+mn-lt"/>
              </a:rPr>
              <a:t>What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is</a:t>
            </a:r>
            <a:r>
              <a:rPr lang="cs-CZ" altLang="en-US" sz="3600" b="1" dirty="0" smtClean="0">
                <a:latin typeface="+mn-lt"/>
              </a:rPr>
              <a:t> base </a:t>
            </a:r>
            <a:r>
              <a:rPr lang="cs-CZ" altLang="en-US" sz="3600" b="1" dirty="0" err="1" smtClean="0">
                <a:latin typeface="+mn-lt"/>
              </a:rPr>
              <a:t>of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social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classes</a:t>
            </a:r>
            <a:r>
              <a:rPr lang="cs-CZ" altLang="en-US" sz="3600" b="1" dirty="0" smtClean="0">
                <a:latin typeface="+mn-lt"/>
              </a:rPr>
              <a:t> in moder </a:t>
            </a:r>
            <a:r>
              <a:rPr lang="cs-CZ" altLang="en-US" sz="3600" b="1" dirty="0" err="1" smtClean="0">
                <a:latin typeface="+mn-lt"/>
              </a:rPr>
              <a:t>societies</a:t>
            </a:r>
            <a:r>
              <a:rPr lang="cs-CZ" altLang="en-US" sz="3600" b="1" dirty="0" smtClean="0">
                <a:latin typeface="+mn-lt"/>
              </a:rPr>
              <a:t> I</a:t>
            </a:r>
            <a:endParaRPr lang="en-US" altLang="en-US" sz="3600" b="1" dirty="0" smtClean="0">
              <a:latin typeface="+mn-lt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395536" y="1331640"/>
            <a:ext cx="8208912" cy="519370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Generally: social classes are connected to modern society</a:t>
            </a:r>
          </a:p>
          <a:p>
            <a:pPr marL="457200" indent="-457200" algn="l">
              <a:buFontTx/>
              <a:buChar char="-"/>
            </a:pPr>
            <a:endParaRPr lang="cs-CZ" sz="30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The </a:t>
            </a:r>
            <a:r>
              <a:rPr lang="en-US" sz="3000" dirty="0" err="1" smtClean="0">
                <a:solidFill>
                  <a:schemeClr val="tx1"/>
                </a:solidFill>
              </a:rPr>
              <a:t>labour</a:t>
            </a:r>
            <a:r>
              <a:rPr lang="en-US" sz="3000" dirty="0" smtClean="0">
                <a:solidFill>
                  <a:schemeClr val="tx1"/>
                </a:solidFill>
              </a:rPr>
              <a:t> market is the axis of modern life</a:t>
            </a:r>
          </a:p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Job = money that are necessary for life in society</a:t>
            </a:r>
            <a:r>
              <a:rPr lang="cs-CZ" sz="3000" dirty="0" smtClean="0">
                <a:solidFill>
                  <a:schemeClr val="tx1"/>
                </a:solidFill>
              </a:rPr>
              <a:t> = </a:t>
            </a:r>
            <a:r>
              <a:rPr lang="cs-CZ" sz="3000" dirty="0" err="1" smtClean="0">
                <a:solidFill>
                  <a:schemeClr val="tx1"/>
                </a:solidFill>
              </a:rPr>
              <a:t>the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level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of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quality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of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life</a:t>
            </a:r>
            <a:endParaRPr lang="cs-CZ" sz="3000" dirty="0" smtClean="0">
              <a:solidFill>
                <a:schemeClr val="tx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cs-CZ" sz="3000" dirty="0" err="1" smtClean="0">
                <a:solidFill>
                  <a:schemeClr val="tx1"/>
                </a:solidFill>
              </a:rPr>
              <a:t>living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conditions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US" sz="3000" dirty="0" smtClean="0">
                <a:solidFill>
                  <a:schemeClr val="tx1"/>
                </a:solidFill>
              </a:rPr>
              <a:t>Jobs (and </a:t>
            </a:r>
            <a:r>
              <a:rPr lang="en-US" sz="3000" dirty="0" err="1" smtClean="0">
                <a:solidFill>
                  <a:schemeClr val="tx1"/>
                </a:solidFill>
              </a:rPr>
              <a:t>labour</a:t>
            </a:r>
            <a:r>
              <a:rPr lang="en-US" sz="3000" dirty="0" smtClean="0">
                <a:solidFill>
                  <a:schemeClr val="tx1"/>
                </a:solidFill>
              </a:rPr>
              <a:t> markets in nation states) mean the organization of life, time and  individual biographies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l">
              <a:buFontTx/>
              <a:buChar char="-"/>
            </a:pPr>
            <a:endParaRPr lang="en-US" dirty="0" smtClean="0"/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8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06489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9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08912" cy="597666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GB" dirty="0" smtClean="0"/>
              <a:t>Empirical variables for identification </a:t>
            </a:r>
            <a:r>
              <a:rPr lang="en-GB" dirty="0" err="1" smtClean="0"/>
              <a:t>ESeC</a:t>
            </a:r>
            <a:r>
              <a:rPr lang="en-GB" dirty="0" smtClean="0"/>
              <a:t> position</a:t>
            </a:r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r>
              <a:rPr lang="en-GB" dirty="0" smtClean="0"/>
              <a:t>ISCO_88, ISCO_08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demonstration</a:t>
            </a:r>
            <a:endParaRPr lang="en-GB" dirty="0" smtClean="0"/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r>
              <a:rPr lang="en-GB" dirty="0" smtClean="0"/>
              <a:t>Questions for questionnaire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demonstration</a:t>
            </a:r>
            <a:r>
              <a:rPr lang="cs-CZ" dirty="0" smtClean="0"/>
              <a:t>, p. 42 (</a:t>
            </a:r>
            <a:r>
              <a:rPr lang="cs-CZ" dirty="0" err="1" smtClean="0"/>
              <a:t>questions</a:t>
            </a:r>
            <a:r>
              <a:rPr lang="cs-CZ" dirty="0" smtClean="0"/>
              <a:t> F21, F22, F25-F26, F33-F34 ISCO)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 ESS</a:t>
            </a:r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914400" lvl="1" indent="-457200" algn="l">
              <a:buFontTx/>
              <a:buChar char="-"/>
            </a:pPr>
            <a:endParaRPr lang="cs-CZ" dirty="0"/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101039"/>
              </p:ext>
            </p:extLst>
          </p:nvPr>
        </p:nvGraphicFramePr>
        <p:xfrm>
          <a:off x="899592" y="908720"/>
          <a:ext cx="734481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1520" y="1886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Proportion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ESeC</a:t>
            </a:r>
            <a:r>
              <a:rPr lang="en-US" sz="2400" dirty="0" smtClean="0"/>
              <a:t> and EGP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Czech Republic (6 </a:t>
            </a:r>
            <a:r>
              <a:rPr lang="cs-CZ" sz="2400" dirty="0" err="1" smtClean="0"/>
              <a:t>class</a:t>
            </a:r>
            <a:r>
              <a:rPr lang="cs-CZ" sz="2400" dirty="0" smtClean="0"/>
              <a:t> </a:t>
            </a:r>
            <a:r>
              <a:rPr lang="cs-CZ" sz="2400" dirty="0" err="1" smtClean="0"/>
              <a:t>version</a:t>
            </a:r>
            <a:r>
              <a:rPr lang="cs-CZ" sz="2400" dirty="0" smtClean="0"/>
              <a:t>, 2012)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151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50350"/>
            <a:ext cx="8208912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1520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Trends</a:t>
            </a:r>
            <a:r>
              <a:rPr lang="cs-CZ" sz="2400" dirty="0" smtClean="0"/>
              <a:t> in </a:t>
            </a:r>
            <a:r>
              <a:rPr lang="cs-CZ" sz="2400" dirty="0" err="1" smtClean="0"/>
              <a:t>ESeC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Czech Republic (6 </a:t>
            </a:r>
            <a:r>
              <a:rPr lang="cs-CZ" sz="2400" dirty="0" err="1" smtClean="0"/>
              <a:t>class</a:t>
            </a:r>
            <a:r>
              <a:rPr lang="cs-CZ" sz="2400" dirty="0" smtClean="0"/>
              <a:t> </a:t>
            </a:r>
            <a:r>
              <a:rPr lang="cs-CZ" sz="2400" dirty="0" err="1" smtClean="0"/>
              <a:t>version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ESeC</a:t>
            </a:r>
            <a:r>
              <a:rPr lang="cs-CZ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89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17638"/>
            <a:ext cx="8208912" cy="5107706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cs-CZ" sz="2800" b="1" dirty="0" err="1" smtClean="0">
                <a:solidFill>
                  <a:schemeClr val="tx1"/>
                </a:solidFill>
              </a:rPr>
              <a:t>Socio-economic</a:t>
            </a:r>
            <a:r>
              <a:rPr lang="cs-CZ" sz="2800" b="1" dirty="0" smtClean="0">
                <a:solidFill>
                  <a:schemeClr val="tx1"/>
                </a:solidFill>
              </a:rPr>
              <a:t> i</a:t>
            </a:r>
            <a:r>
              <a:rPr lang="en-GB" sz="2800" b="1" dirty="0" err="1" smtClean="0">
                <a:solidFill>
                  <a:schemeClr val="tx1"/>
                </a:solidFill>
              </a:rPr>
              <a:t>nequalities</a:t>
            </a:r>
            <a:r>
              <a:rPr lang="en-GB" sz="2800" b="1" dirty="0" smtClean="0">
                <a:solidFill>
                  <a:schemeClr val="tx1"/>
                </a:solidFill>
              </a:rPr>
              <a:t> in the labour market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</a:rPr>
              <a:t>Differences among jobs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sz="2800" dirty="0" err="1" smtClean="0">
                <a:solidFill>
                  <a:schemeClr val="tx1"/>
                </a:solidFill>
              </a:rPr>
              <a:t>What</a:t>
            </a:r>
            <a:r>
              <a:rPr lang="cs-CZ" sz="2800" dirty="0" smtClean="0">
                <a:solidFill>
                  <a:schemeClr val="tx1"/>
                </a:solidFill>
              </a:rPr>
              <a:t> are </a:t>
            </a:r>
            <a:r>
              <a:rPr lang="cs-CZ" sz="2800" dirty="0" err="1" smtClean="0">
                <a:solidFill>
                  <a:schemeClr val="tx1"/>
                </a:solidFill>
              </a:rPr>
              <a:t>jobs</a:t>
            </a:r>
            <a:r>
              <a:rPr lang="cs-CZ" sz="2800" dirty="0" smtClean="0">
                <a:solidFill>
                  <a:schemeClr val="tx1"/>
                </a:solidFill>
              </a:rPr>
              <a:t>? </a:t>
            </a:r>
            <a:r>
              <a:rPr lang="cs-CZ" sz="2800" dirty="0" err="1" smtClean="0">
                <a:solidFill>
                  <a:schemeClr val="tx1"/>
                </a:solidFill>
              </a:rPr>
              <a:t>Can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we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order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</a:rPr>
              <a:t>them</a:t>
            </a:r>
            <a:r>
              <a:rPr lang="cs-CZ" sz="2800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The result 1: </a:t>
            </a:r>
            <a:r>
              <a:rPr lang="en-GB" b="1" dirty="0" smtClean="0">
                <a:solidFill>
                  <a:schemeClr val="tx1"/>
                </a:solidFill>
              </a:rPr>
              <a:t>social classes</a:t>
            </a:r>
            <a:r>
              <a:rPr lang="en-GB" dirty="0" smtClean="0">
                <a:solidFill>
                  <a:schemeClr val="tx1"/>
                </a:solidFill>
              </a:rPr>
              <a:t> – categorical perception of social reality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The result 2: </a:t>
            </a:r>
            <a:r>
              <a:rPr lang="en-GB" b="1" dirty="0" smtClean="0">
                <a:solidFill>
                  <a:schemeClr val="tx1"/>
                </a:solidFill>
              </a:rPr>
              <a:t>ISEI (international socioeconomic index)</a:t>
            </a:r>
            <a:r>
              <a:rPr lang="en-GB" dirty="0" smtClean="0">
                <a:solidFill>
                  <a:schemeClr val="tx1"/>
                </a:solidFill>
              </a:rPr>
              <a:t> – hierarchical perception of social reality</a:t>
            </a:r>
          </a:p>
          <a:p>
            <a:pPr marL="457200" indent="-457200" algn="l">
              <a:buFontTx/>
              <a:buChar char="-"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</a:rPr>
              <a:t>What are the differences between these two approaches?</a:t>
            </a:r>
          </a:p>
          <a:p>
            <a:pPr marL="457200" indent="-457200" algn="l">
              <a:buFontTx/>
              <a:buChar char="-"/>
            </a:pPr>
            <a:endParaRPr lang="cs-CZ" sz="2800" dirty="0" smtClean="0"/>
          </a:p>
          <a:p>
            <a:pPr marL="457200" indent="-457200" algn="l">
              <a:buFontTx/>
              <a:buChar char="-"/>
            </a:pPr>
            <a:endParaRPr lang="cs-CZ" sz="2800" dirty="0" smtClean="0"/>
          </a:p>
          <a:p>
            <a:pPr marL="457200" indent="-457200" algn="l">
              <a:buFontTx/>
              <a:buChar char="-"/>
            </a:pPr>
            <a:endParaRPr lang="en-GB" sz="2800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en-US" sz="3600" b="1" dirty="0" err="1" smtClean="0">
                <a:latin typeface="+mn-lt"/>
              </a:rPr>
              <a:t>What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is</a:t>
            </a:r>
            <a:r>
              <a:rPr lang="cs-CZ" altLang="en-US" sz="3600" b="1" dirty="0" smtClean="0">
                <a:latin typeface="+mn-lt"/>
              </a:rPr>
              <a:t> base </a:t>
            </a:r>
            <a:r>
              <a:rPr lang="cs-CZ" altLang="en-US" sz="3600" b="1" dirty="0" err="1" smtClean="0">
                <a:latin typeface="+mn-lt"/>
              </a:rPr>
              <a:t>of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social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classes</a:t>
            </a:r>
            <a:r>
              <a:rPr lang="cs-CZ" altLang="en-US" sz="3600" b="1" dirty="0" smtClean="0">
                <a:latin typeface="+mn-lt"/>
              </a:rPr>
              <a:t> in moder </a:t>
            </a:r>
            <a:r>
              <a:rPr lang="cs-CZ" altLang="en-US" sz="3600" b="1" dirty="0" err="1" smtClean="0">
                <a:latin typeface="+mn-lt"/>
              </a:rPr>
              <a:t>societies</a:t>
            </a:r>
            <a:r>
              <a:rPr lang="cs-CZ" altLang="en-US" sz="3600" b="1" dirty="0" smtClean="0">
                <a:latin typeface="+mn-lt"/>
              </a:rPr>
              <a:t> II</a:t>
            </a:r>
            <a:endParaRPr lang="en-US" altLang="en-US" sz="3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20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331640"/>
            <a:ext cx="8208912" cy="5193704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en-GB" sz="2800" b="1" dirty="0" smtClean="0">
                <a:solidFill>
                  <a:schemeClr val="tx1"/>
                </a:solidFill>
                <a:latin typeface="+mj-lt"/>
              </a:rPr>
              <a:t>Social classes are groups of people in the same labour market position</a:t>
            </a:r>
            <a:endParaRPr lang="cs-CZ" sz="28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chemeClr val="tx1"/>
                </a:solidFill>
                <a:latin typeface="+mj-lt"/>
              </a:rPr>
              <a:t>People with </a:t>
            </a:r>
            <a:r>
              <a:rPr lang="en-GB" sz="2800" b="1" dirty="0" smtClean="0">
                <a:solidFill>
                  <a:schemeClr val="tx1"/>
                </a:solidFill>
                <a:latin typeface="+mj-lt"/>
              </a:rPr>
              <a:t>the same labour market chances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The same odds to get certain type of work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The same odds to get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 similar salary</a:t>
            </a:r>
            <a:endParaRPr lang="cs-CZ" dirty="0" smtClean="0">
              <a:solidFill>
                <a:schemeClr val="tx1"/>
              </a:solidFill>
              <a:latin typeface="+mj-lt"/>
            </a:endParaRPr>
          </a:p>
          <a:p>
            <a:pPr marL="914400" lvl="1" indent="-457200" algn="l"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same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odds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to do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certain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type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paid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activity</a:t>
            </a:r>
            <a:endParaRPr lang="cs-CZ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l"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Are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social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classes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social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groups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sz="2800" dirty="0" err="1" smtClean="0">
                <a:solidFill>
                  <a:schemeClr val="tx1"/>
                </a:solidFill>
                <a:latin typeface="+mj-lt"/>
              </a:rPr>
              <a:t>today</a:t>
            </a:r>
            <a:r>
              <a:rPr lang="cs-CZ" sz="2800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marL="914400" lvl="1" indent="-457200" algn="l"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job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employment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so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important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that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makes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social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class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?  </a:t>
            </a:r>
          </a:p>
          <a:p>
            <a:pPr marL="914400" lvl="1" indent="-457200" algn="l">
              <a:buFontTx/>
              <a:buChar char="-"/>
            </a:pPr>
            <a:endParaRPr lang="cs-CZ" dirty="0">
              <a:solidFill>
                <a:schemeClr val="tx1"/>
              </a:solidFill>
              <a:latin typeface="+mj-lt"/>
            </a:endParaRPr>
          </a:p>
          <a:p>
            <a:pPr lvl="1" algn="l"/>
            <a:r>
              <a:rPr lang="en-GB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457200" indent="-457200" algn="l">
              <a:buFontTx/>
              <a:buChar char="-"/>
            </a:pPr>
            <a:endParaRPr lang="en-GB" sz="2800" dirty="0" smtClean="0"/>
          </a:p>
          <a:p>
            <a:pPr marL="457200" indent="-457200" algn="l">
              <a:buFontTx/>
              <a:buChar char="-"/>
            </a:pPr>
            <a:endParaRPr lang="en-GB" sz="2800" dirty="0" smtClean="0"/>
          </a:p>
          <a:p>
            <a:pPr marL="457200" indent="-457200" algn="l">
              <a:buFontTx/>
              <a:buChar char="-"/>
            </a:pPr>
            <a:endParaRPr lang="en-GB" sz="2800" dirty="0"/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en-US" sz="3600" b="1" dirty="0" err="1" smtClean="0">
                <a:latin typeface="+mn-lt"/>
              </a:rPr>
              <a:t>What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is</a:t>
            </a:r>
            <a:r>
              <a:rPr lang="cs-CZ" altLang="en-US" sz="3600" b="1" dirty="0" smtClean="0">
                <a:latin typeface="+mn-lt"/>
              </a:rPr>
              <a:t> base </a:t>
            </a:r>
            <a:r>
              <a:rPr lang="cs-CZ" altLang="en-US" sz="3600" b="1" dirty="0" err="1" smtClean="0">
                <a:latin typeface="+mn-lt"/>
              </a:rPr>
              <a:t>of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social</a:t>
            </a:r>
            <a:r>
              <a:rPr lang="cs-CZ" altLang="en-US" sz="3600" b="1" dirty="0" smtClean="0">
                <a:latin typeface="+mn-lt"/>
              </a:rPr>
              <a:t> </a:t>
            </a:r>
            <a:r>
              <a:rPr lang="cs-CZ" altLang="en-US" sz="3600" b="1" dirty="0" err="1" smtClean="0">
                <a:latin typeface="+mn-lt"/>
              </a:rPr>
              <a:t>classes</a:t>
            </a:r>
            <a:r>
              <a:rPr lang="cs-CZ" altLang="en-US" sz="3600" b="1" dirty="0" smtClean="0">
                <a:latin typeface="+mn-lt"/>
              </a:rPr>
              <a:t> in moder </a:t>
            </a:r>
            <a:r>
              <a:rPr lang="cs-CZ" altLang="en-US" sz="3600" b="1" dirty="0" err="1" smtClean="0">
                <a:latin typeface="+mn-lt"/>
              </a:rPr>
              <a:t>societies</a:t>
            </a:r>
            <a:endParaRPr lang="en-US" altLang="en-US" sz="3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46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264696"/>
          </a:xfrm>
        </p:spPr>
        <p:txBody>
          <a:bodyPr>
            <a:normAutofit fontScale="92500"/>
          </a:bodyPr>
          <a:lstStyle/>
          <a:p>
            <a:pPr marL="457200" indent="-457200" algn="l"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Socio-economic</a:t>
            </a:r>
            <a:r>
              <a:rPr lang="cs-CZ" dirty="0" smtClean="0">
                <a:solidFill>
                  <a:schemeClr val="tx1"/>
                </a:solidFill>
              </a:rPr>
              <a:t> i</a:t>
            </a:r>
            <a:r>
              <a:rPr lang="en-GB" dirty="0" err="1" smtClean="0">
                <a:solidFill>
                  <a:schemeClr val="tx1"/>
                </a:solidFill>
              </a:rPr>
              <a:t>nequalities</a:t>
            </a:r>
            <a:r>
              <a:rPr lang="en-GB" dirty="0" smtClean="0">
                <a:solidFill>
                  <a:schemeClr val="tx1"/>
                </a:solidFill>
              </a:rPr>
              <a:t> in the labour market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Differences among jobs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What</a:t>
            </a:r>
            <a:r>
              <a:rPr lang="cs-CZ" dirty="0" smtClean="0">
                <a:solidFill>
                  <a:schemeClr val="tx1"/>
                </a:solidFill>
              </a:rPr>
              <a:t> are </a:t>
            </a:r>
            <a:r>
              <a:rPr lang="cs-CZ" dirty="0" err="1" smtClean="0">
                <a:solidFill>
                  <a:schemeClr val="tx1"/>
                </a:solidFill>
              </a:rPr>
              <a:t>jobs</a:t>
            </a:r>
            <a:r>
              <a:rPr lang="cs-CZ" dirty="0" smtClean="0">
                <a:solidFill>
                  <a:schemeClr val="tx1"/>
                </a:solidFill>
              </a:rPr>
              <a:t>? </a:t>
            </a:r>
            <a:r>
              <a:rPr lang="cs-CZ" dirty="0" err="1" smtClean="0">
                <a:solidFill>
                  <a:schemeClr val="tx1"/>
                </a:solidFill>
              </a:rPr>
              <a:t>Can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order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them</a:t>
            </a:r>
            <a:r>
              <a:rPr lang="cs-CZ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The result 1: </a:t>
            </a:r>
            <a:r>
              <a:rPr lang="en-GB" b="1" dirty="0" smtClean="0">
                <a:solidFill>
                  <a:schemeClr val="tx1"/>
                </a:solidFill>
              </a:rPr>
              <a:t>social classes</a:t>
            </a:r>
            <a:r>
              <a:rPr lang="en-GB" dirty="0" smtClean="0">
                <a:solidFill>
                  <a:schemeClr val="tx1"/>
                </a:solidFill>
              </a:rPr>
              <a:t> – categorical perception of social reality</a:t>
            </a:r>
          </a:p>
          <a:p>
            <a:pPr marL="914400" lvl="1" indent="-457200" algn="l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The result 2: </a:t>
            </a:r>
            <a:r>
              <a:rPr lang="en-GB" b="1" dirty="0" smtClean="0">
                <a:solidFill>
                  <a:schemeClr val="tx1"/>
                </a:solidFill>
              </a:rPr>
              <a:t>ISEI (international socioeconomic index)</a:t>
            </a:r>
            <a:r>
              <a:rPr lang="en-GB" dirty="0" smtClean="0">
                <a:solidFill>
                  <a:schemeClr val="tx1"/>
                </a:solidFill>
              </a:rPr>
              <a:t> – hierarchical perception of social reality</a:t>
            </a:r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C00000"/>
                </a:solidFill>
              </a:rPr>
              <a:t>What are the differences between these two approaches?</a:t>
            </a:r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08912" cy="597666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Tx/>
              <a:buChar char="-"/>
            </a:pPr>
            <a:r>
              <a:rPr lang="en-GB" dirty="0" smtClean="0"/>
              <a:t>Up to 1980’s huge distance between class theory and empirical indication of class differences</a:t>
            </a:r>
          </a:p>
          <a:p>
            <a:pPr marL="457200" indent="-457200" algn="l">
              <a:buFontTx/>
              <a:buChar char="-"/>
            </a:pPr>
            <a:r>
              <a:rPr lang="en-GB" dirty="0" smtClean="0"/>
              <a:t>A lot of authors wrote about class differences in the modern labour markets but the problem was how to indicate them</a:t>
            </a:r>
          </a:p>
          <a:p>
            <a:pPr marL="457200" indent="-457200" algn="l">
              <a:buFontTx/>
              <a:buChar char="-"/>
            </a:pPr>
            <a:r>
              <a:rPr lang="en-GB" dirty="0" smtClean="0"/>
              <a:t>Empirical indication of class differences = operational definition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/>
              <a:t>Operationalization</a:t>
            </a:r>
          </a:p>
          <a:p>
            <a:pPr marL="457200" indent="-457200" algn="l">
              <a:buFontTx/>
              <a:buChar char="-"/>
            </a:pPr>
            <a:r>
              <a:rPr lang="en-GB" dirty="0" smtClean="0"/>
              <a:t>Theory is a base of concept of social classes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C00000"/>
                </a:solidFill>
              </a:rPr>
              <a:t>Why social classes cannot be derived from empirical reality</a:t>
            </a:r>
            <a:r>
              <a:rPr lang="cs-CZ" dirty="0" smtClean="0">
                <a:solidFill>
                  <a:srgbClr val="C00000"/>
                </a:solidFill>
              </a:rPr>
              <a:t>???</a:t>
            </a:r>
            <a:endParaRPr lang="en-GB" dirty="0" smtClean="0">
              <a:solidFill>
                <a:srgbClr val="C00000"/>
              </a:solidFill>
            </a:endParaRPr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6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08912" cy="597666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en-GB" dirty="0" smtClean="0"/>
              <a:t>Theory of social classes must answer </a:t>
            </a:r>
            <a:r>
              <a:rPr lang="en-GB" b="1" dirty="0" smtClean="0"/>
              <a:t>two key questions</a:t>
            </a:r>
            <a:r>
              <a:rPr lang="en-GB" dirty="0" smtClean="0"/>
              <a:t>:</a:t>
            </a:r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What criteria </a:t>
            </a:r>
            <a:r>
              <a:rPr lang="en-GB" dirty="0" smtClean="0"/>
              <a:t>and why these criteria differentiate positions in the labour market?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/>
              <a:t>How many social classes? </a:t>
            </a:r>
            <a:endParaRPr lang="cs-CZ" dirty="0" smtClean="0"/>
          </a:p>
          <a:p>
            <a:pPr marL="914400" lvl="1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Who belongs </a:t>
            </a:r>
            <a:r>
              <a:rPr lang="en-GB" dirty="0" smtClean="0"/>
              <a:t>to which social class?</a:t>
            </a:r>
          </a:p>
          <a:p>
            <a:pPr marL="914400" lvl="1" indent="-457200" algn="l">
              <a:buFontTx/>
              <a:buChar char="-"/>
            </a:pPr>
            <a:r>
              <a:rPr lang="en-GB" dirty="0" smtClean="0"/>
              <a:t>Does the social class exist as a social group? What have social class </a:t>
            </a:r>
            <a:r>
              <a:rPr lang="en-GB" dirty="0" err="1" smtClean="0"/>
              <a:t>representants</a:t>
            </a:r>
            <a:r>
              <a:rPr lang="en-GB" dirty="0" smtClean="0"/>
              <a:t>  similar?</a:t>
            </a:r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2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208912" cy="597666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cs-CZ" dirty="0" smtClean="0"/>
              <a:t>EGP and </a:t>
            </a:r>
            <a:r>
              <a:rPr lang="cs-CZ" dirty="0" err="1" smtClean="0"/>
              <a:t>ESeC</a:t>
            </a:r>
            <a:r>
              <a:rPr lang="cs-CZ" dirty="0" smtClean="0"/>
              <a:t> =</a:t>
            </a:r>
            <a:r>
              <a:rPr lang="en-US" dirty="0" smtClean="0"/>
              <a:t>&gt; </a:t>
            </a:r>
            <a:r>
              <a:rPr lang="en-US" dirty="0" err="1" smtClean="0"/>
              <a:t>ESeG</a:t>
            </a:r>
            <a:endParaRPr lang="cs-CZ" dirty="0" smtClean="0"/>
          </a:p>
          <a:p>
            <a:pPr marL="914400" lvl="1" indent="-457200" algn="l">
              <a:buFontTx/>
              <a:buChar char="-"/>
            </a:pP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indications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endParaRPr lang="cs-CZ" dirty="0" smtClean="0"/>
          </a:p>
          <a:p>
            <a:pPr lvl="1" algn="l"/>
            <a:endParaRPr lang="en-GB" dirty="0" smtClean="0"/>
          </a:p>
          <a:p>
            <a:pPr marL="457200" indent="-457200" algn="l">
              <a:buFontTx/>
              <a:buChar char="-"/>
            </a:pPr>
            <a:r>
              <a:rPr lang="cs-CZ" dirty="0" smtClean="0"/>
              <a:t>EGP (</a:t>
            </a:r>
            <a:r>
              <a:rPr lang="cs-CZ" dirty="0" err="1" smtClean="0"/>
              <a:t>Erikson</a:t>
            </a:r>
            <a:r>
              <a:rPr lang="cs-CZ" dirty="0" smtClean="0"/>
              <a:t>, </a:t>
            </a:r>
            <a:r>
              <a:rPr lang="cs-CZ" dirty="0" err="1" smtClean="0"/>
              <a:t>Goldthorpe</a:t>
            </a:r>
            <a:r>
              <a:rPr lang="cs-CZ" dirty="0" smtClean="0"/>
              <a:t> and </a:t>
            </a:r>
            <a:r>
              <a:rPr lang="cs-CZ" dirty="0" err="1" smtClean="0"/>
              <a:t>Portocarero</a:t>
            </a:r>
            <a:r>
              <a:rPr lang="cs-CZ" dirty="0" smtClean="0"/>
              <a:t>)</a:t>
            </a:r>
          </a:p>
          <a:p>
            <a:pPr marL="914400" lvl="1" indent="-457200" algn="l">
              <a:buFontTx/>
              <a:buChar char="-"/>
            </a:pPr>
            <a:r>
              <a:rPr lang="cs-CZ" dirty="0" err="1" smtClean="0"/>
              <a:t>Origins</a:t>
            </a:r>
            <a:r>
              <a:rPr lang="cs-CZ" dirty="0" smtClean="0"/>
              <a:t> in 1980s</a:t>
            </a:r>
          </a:p>
          <a:p>
            <a:pPr marL="914400" lvl="1" indent="-457200" algn="l">
              <a:buFontTx/>
              <a:buChar char="-"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occupational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/>
              <a:t>Great </a:t>
            </a:r>
            <a:r>
              <a:rPr lang="cs-CZ" dirty="0" err="1" smtClean="0"/>
              <a:t>Britain</a:t>
            </a:r>
            <a:r>
              <a:rPr lang="cs-CZ" dirty="0" smtClean="0"/>
              <a:t> in 1980s.</a:t>
            </a:r>
          </a:p>
          <a:p>
            <a:pPr marL="457200" indent="-457200" algn="l">
              <a:buFontTx/>
              <a:buChar char="-"/>
            </a:pPr>
            <a:r>
              <a:rPr lang="cs-CZ" dirty="0" err="1" smtClean="0"/>
              <a:t>ESeC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updated</a:t>
            </a:r>
            <a:r>
              <a:rPr lang="cs-CZ" dirty="0" smtClean="0"/>
              <a:t> EGP</a:t>
            </a:r>
          </a:p>
          <a:p>
            <a:pPr marL="457200" indent="-457200" algn="l">
              <a:buFontTx/>
              <a:buChar char="-"/>
            </a:pPr>
            <a:r>
              <a:rPr lang="cs-CZ" dirty="0" err="1" smtClean="0"/>
              <a:t>ESeC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</a:t>
            </a:r>
            <a:endParaRPr lang="cs-CZ" dirty="0"/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cs-CZ" dirty="0"/>
          </a:p>
          <a:p>
            <a:pPr marL="457200" indent="-457200" algn="l">
              <a:buFontTx/>
              <a:buChar char="-"/>
            </a:pPr>
            <a:endParaRPr lang="cs-CZ" dirty="0" smtClean="0"/>
          </a:p>
          <a:p>
            <a:pPr marL="457200" indent="-457200" algn="l">
              <a:buFontTx/>
              <a:buChar char="-"/>
            </a:pPr>
            <a:endParaRPr lang="en-GB" dirty="0" smtClean="0"/>
          </a:p>
          <a:p>
            <a:pPr marL="457200" indent="-457200" algn="l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2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3367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51520" y="155679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251520" y="422108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3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k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9" t="-1402" r="-185" b="-1099"/>
          <a:stretch>
            <a:fillRect/>
          </a:stretch>
        </p:blipFill>
        <p:spPr bwMode="auto">
          <a:xfrm>
            <a:off x="539552" y="373867"/>
            <a:ext cx="7416824" cy="61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549</Words>
  <Application>Microsoft Office PowerPoint</Application>
  <PresentationFormat>Předvádění na obrazovce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aaaa</dc:creator>
  <cp:lastModifiedBy>Tomáš Katrňák</cp:lastModifiedBy>
  <cp:revision>31</cp:revision>
  <dcterms:created xsi:type="dcterms:W3CDTF">2013-09-22T19:27:37Z</dcterms:created>
  <dcterms:modified xsi:type="dcterms:W3CDTF">2019-09-30T10:00:22Z</dcterms:modified>
</cp:coreProperties>
</file>